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397">
          <p15:clr>
            <a:srgbClr val="9AA0A6"/>
          </p15:clr>
        </p15:guide>
        <p15:guide id="4" orient="horz" pos="171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397"/>
        <p:guide pos="171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bbe3fbff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bbe3fbff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bc444a366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bc444a366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bbe3fbfff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bbe3fbfff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bbe3fbfff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bbe3fbfff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bc444a366d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bc444a366d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bbe3fbfff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bbe3fbfff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bbfc890d1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bbfc890d1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bbfc890d1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bbfc890d1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bbe3fbfff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bbe3fbfff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bbfc890d1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bbfc890d1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bbfc890d1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bbfc890d1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bbe3fbfff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bbe3fbfff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bbfc890d1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bbfc890d1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bbe3fbfff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bbe3fbfff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bbe3fbfff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bbe3fbfff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bbe3fbfff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bbe3fbfff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bbe3fbffff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bbe3fbffff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bbe3fbffff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bbe3fbffff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bbe3fbffff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bbe3fbffff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bbe3fbfff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bbe3fbfff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bbe3fbfff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bbe3fbfff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bbe3fbfff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bbe3fbfff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74200" y="1093700"/>
            <a:ext cx="79956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5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Property Price Prediction</a:t>
            </a:r>
            <a:endParaRPr b="1" sz="35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(using </a:t>
            </a:r>
            <a:r>
              <a:rPr b="1" lang="en-GB" sz="2000">
                <a:solidFill>
                  <a:srgbClr val="38761D"/>
                </a:solidFill>
              </a:rPr>
              <a:t>Linear Regression Model)</a:t>
            </a:r>
            <a:endParaRPr b="1" sz="20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03350" y="2403875"/>
            <a:ext cx="29373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IMARTICUS PGDA BATCH_29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36950" y="4040500"/>
            <a:ext cx="29373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dk1"/>
                </a:solidFill>
              </a:rPr>
              <a:t>Under Guidance of: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Dr. Vinod Steve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827750" y="4117150"/>
            <a:ext cx="30435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Presented by: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Team </a:t>
            </a:r>
            <a:r>
              <a:rPr lang="en-GB" sz="1600">
                <a:solidFill>
                  <a:schemeClr val="dk1"/>
                </a:solidFill>
              </a:rPr>
              <a:t>X̄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/>
        </p:nvSpPr>
        <p:spPr>
          <a:xfrm>
            <a:off x="1718550" y="249450"/>
            <a:ext cx="6148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rgbClr val="6AA84F"/>
                </a:solidFill>
              </a:rPr>
              <a:t>Multicollinearity</a:t>
            </a:r>
            <a:endParaRPr b="1" sz="2500">
              <a:solidFill>
                <a:srgbClr val="6AA84F"/>
              </a:solidFill>
            </a:endParaRPr>
          </a:p>
        </p:txBody>
      </p:sp>
      <p:sp>
        <p:nvSpPr>
          <p:cNvPr id="196" name="Google Shape;196;p22"/>
          <p:cNvSpPr txBox="1"/>
          <p:nvPr/>
        </p:nvSpPr>
        <p:spPr>
          <a:xfrm>
            <a:off x="315550" y="1181900"/>
            <a:ext cx="86145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Technically if 2 of the independent variables are correlated we have </a:t>
            </a:r>
            <a:r>
              <a:rPr b="1" i="1" lang="en-GB" sz="1600"/>
              <a:t>collinearity</a:t>
            </a:r>
            <a:r>
              <a:rPr lang="en-GB" sz="1600"/>
              <a:t>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But when 3 or more independent variables are correlated we have </a:t>
            </a:r>
            <a:r>
              <a:rPr b="1" i="1" lang="en-GB" sz="1600"/>
              <a:t>multicollinearity</a:t>
            </a:r>
            <a:r>
              <a:rPr lang="en-GB" sz="1600"/>
              <a:t>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 problem with multicollinearity arise when intercorrelation between the </a:t>
            </a:r>
            <a:r>
              <a:rPr lang="en-GB" sz="1600"/>
              <a:t>independent</a:t>
            </a:r>
            <a:r>
              <a:rPr lang="en-GB" sz="1600"/>
              <a:t> variables is high. This will causes many problems with </a:t>
            </a:r>
            <a:r>
              <a:rPr lang="en-GB" sz="1600"/>
              <a:t>interpretations</a:t>
            </a:r>
            <a:r>
              <a:rPr lang="en-GB" sz="1600"/>
              <a:t> of the analysis</a:t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There is one technique called </a:t>
            </a:r>
            <a:r>
              <a:rPr b="1" lang="en-GB" sz="1600"/>
              <a:t>VIF(variance inflation factor)</a:t>
            </a:r>
            <a:r>
              <a:rPr lang="en-GB" sz="1600"/>
              <a:t> which will help to control multicollinearity.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Using VIF it is possible to determine whether any of the independent variable are function of other independent variable</a:t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6900" y="3731650"/>
            <a:ext cx="2563139" cy="11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2"/>
          <p:cNvSpPr txBox="1"/>
          <p:nvPr/>
        </p:nvSpPr>
        <p:spPr>
          <a:xfrm>
            <a:off x="798650" y="4149150"/>
            <a:ext cx="525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VIF &gt;10 (then multicollinearity </a:t>
            </a:r>
            <a:r>
              <a:rPr lang="en-GB"/>
              <a:t>exists</a:t>
            </a:r>
            <a:r>
              <a:rPr lang="en-GB"/>
              <a:t>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2400"/>
            <a:ext cx="4727079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7400" y="1371600"/>
            <a:ext cx="2628900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2675" y="914400"/>
            <a:ext cx="4257675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4"/>
          <p:cNvSpPr txBox="1"/>
          <p:nvPr/>
        </p:nvSpPr>
        <p:spPr>
          <a:xfrm>
            <a:off x="3084100" y="190875"/>
            <a:ext cx="2581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Model Linearity Test</a:t>
            </a:r>
            <a:endParaRPr b="1"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/>
        </p:nvSpPr>
        <p:spPr>
          <a:xfrm>
            <a:off x="1718550" y="249450"/>
            <a:ext cx="6148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rgbClr val="6AA84F"/>
                </a:solidFill>
              </a:rPr>
              <a:t>Autocorrelation</a:t>
            </a:r>
            <a:endParaRPr b="1" sz="2500">
              <a:solidFill>
                <a:srgbClr val="6AA84F"/>
              </a:solidFill>
            </a:endParaRPr>
          </a:p>
        </p:txBody>
      </p:sp>
      <p:sp>
        <p:nvSpPr>
          <p:cNvPr id="216" name="Google Shape;216;p25"/>
          <p:cNvSpPr txBox="1"/>
          <p:nvPr/>
        </p:nvSpPr>
        <p:spPr>
          <a:xfrm>
            <a:off x="315550" y="1181900"/>
            <a:ext cx="86145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Autocorrelation </a:t>
            </a:r>
            <a:r>
              <a:rPr lang="en-GB" sz="1600"/>
              <a:t>occurs</a:t>
            </a:r>
            <a:r>
              <a:rPr lang="en-GB" sz="1600"/>
              <a:t> when the error terms of the regression model are correlated.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Autocorrelation can be a problem in the regression analysis because it violates one of the assumptions of regression model (ie.Error terms are independent (not correlated)).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One way to determine whether autocorrelation is present in a regression  is by using the </a:t>
            </a:r>
            <a:r>
              <a:rPr b="1" i="1" lang="en-GB" sz="1600">
                <a:solidFill>
                  <a:schemeClr val="dk1"/>
                </a:solidFill>
              </a:rPr>
              <a:t>Durbin-Watson test</a:t>
            </a:r>
            <a:r>
              <a:rPr lang="en-GB" sz="1600">
                <a:solidFill>
                  <a:schemeClr val="dk1"/>
                </a:solidFill>
              </a:rPr>
              <a:t> for autocorrelation.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It will test whether the residuals are independent or not.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                         Ho= There is no autocorrelation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                         Ha= There is autocorrelation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If D&lt;dL (Ho is rejected)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If D&gt;dU   (Ho is accepted)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00" y="1101550"/>
            <a:ext cx="4243525" cy="294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1025" y="1313225"/>
            <a:ext cx="4620200" cy="27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6"/>
          <p:cNvSpPr txBox="1"/>
          <p:nvPr/>
        </p:nvSpPr>
        <p:spPr>
          <a:xfrm>
            <a:off x="2354525" y="161700"/>
            <a:ext cx="4620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rgbClr val="6AA84F"/>
                </a:solidFill>
              </a:rPr>
              <a:t>Normality of Residuals Test</a:t>
            </a:r>
            <a:endParaRPr b="1" sz="2500">
              <a:solidFill>
                <a:srgbClr val="6AA84F"/>
              </a:solidFill>
            </a:endParaRPr>
          </a:p>
        </p:txBody>
      </p:sp>
      <p:sp>
        <p:nvSpPr>
          <p:cNvPr id="224" name="Google Shape;224;p26"/>
          <p:cNvSpPr txBox="1"/>
          <p:nvPr/>
        </p:nvSpPr>
        <p:spPr>
          <a:xfrm>
            <a:off x="3059600" y="4136675"/>
            <a:ext cx="363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mean is almost in the </a:t>
            </a:r>
            <a:r>
              <a:rPr lang="en-GB"/>
              <a:t>centre,</a:t>
            </a:r>
            <a:r>
              <a:rPr lang="en-GB"/>
              <a:t> hence it is </a:t>
            </a:r>
            <a:r>
              <a:rPr lang="en-GB"/>
              <a:t>approximately</a:t>
            </a:r>
            <a:r>
              <a:rPr lang="en-GB"/>
              <a:t> </a:t>
            </a:r>
            <a:r>
              <a:rPr lang="en-GB"/>
              <a:t>Normally</a:t>
            </a:r>
            <a:r>
              <a:rPr lang="en-GB"/>
              <a:t> Distributed curve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5175"/>
            <a:ext cx="3962400" cy="407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7"/>
          <p:cNvSpPr txBox="1"/>
          <p:nvPr/>
        </p:nvSpPr>
        <p:spPr>
          <a:xfrm>
            <a:off x="4100200" y="474225"/>
            <a:ext cx="42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7"/>
          <p:cNvSpPr txBox="1"/>
          <p:nvPr/>
        </p:nvSpPr>
        <p:spPr>
          <a:xfrm>
            <a:off x="3084100" y="190875"/>
            <a:ext cx="4299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rgbClr val="6AA84F"/>
                </a:solidFill>
              </a:rPr>
              <a:t>Model Independency Test</a:t>
            </a:r>
            <a:endParaRPr b="1" sz="2500">
              <a:solidFill>
                <a:srgbClr val="6AA84F"/>
              </a:solidFill>
            </a:endParaRPr>
          </a:p>
        </p:txBody>
      </p:sp>
      <p:sp>
        <p:nvSpPr>
          <p:cNvPr id="232" name="Google Shape;232;p27"/>
          <p:cNvSpPr txBox="1"/>
          <p:nvPr/>
        </p:nvSpPr>
        <p:spPr>
          <a:xfrm>
            <a:off x="4537950" y="1181900"/>
            <a:ext cx="3633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 the residuals are distributed randomly around the mean</a:t>
            </a:r>
            <a:r>
              <a:rPr lang="en-GB"/>
              <a:t>, and</a:t>
            </a:r>
            <a:r>
              <a:rPr lang="en-GB"/>
              <a:t> they don’t form any geometrical </a:t>
            </a:r>
            <a:r>
              <a:rPr lang="en-GB"/>
              <a:t>pattern</a:t>
            </a:r>
            <a:r>
              <a:rPr lang="en-GB"/>
              <a:t>, hence Error Terms are independent</a:t>
            </a:r>
            <a:r>
              <a:rPr lang="en-GB"/>
              <a:t>, so</a:t>
            </a:r>
            <a:r>
              <a:rPr lang="en-GB"/>
              <a:t> </a:t>
            </a:r>
            <a:r>
              <a:rPr lang="en-GB"/>
              <a:t>there</a:t>
            </a:r>
            <a:r>
              <a:rPr lang="en-GB"/>
              <a:t> is no </a:t>
            </a:r>
            <a:r>
              <a:rPr lang="en-GB"/>
              <a:t>biased ness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075" y="1094350"/>
            <a:ext cx="4441925" cy="40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8"/>
          <p:cNvSpPr txBox="1"/>
          <p:nvPr/>
        </p:nvSpPr>
        <p:spPr>
          <a:xfrm>
            <a:off x="3084100" y="190875"/>
            <a:ext cx="3883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rgbClr val="6AA84F"/>
                </a:solidFill>
              </a:rPr>
              <a:t>Homoscedasticity</a:t>
            </a:r>
            <a:r>
              <a:rPr b="1" lang="en-GB" sz="2500">
                <a:solidFill>
                  <a:srgbClr val="6AA84F"/>
                </a:solidFill>
              </a:rPr>
              <a:t> Test</a:t>
            </a:r>
            <a:endParaRPr b="1" sz="2500">
              <a:solidFill>
                <a:srgbClr val="6AA84F"/>
              </a:solidFill>
            </a:endParaRPr>
          </a:p>
        </p:txBody>
      </p:sp>
      <p:sp>
        <p:nvSpPr>
          <p:cNvPr id="239" name="Google Shape;239;p28"/>
          <p:cNvSpPr txBox="1"/>
          <p:nvPr/>
        </p:nvSpPr>
        <p:spPr>
          <a:xfrm>
            <a:off x="452325" y="1232975"/>
            <a:ext cx="3633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</a:t>
            </a:r>
            <a:r>
              <a:rPr lang="en-GB"/>
              <a:t>Variance</a:t>
            </a:r>
            <a:r>
              <a:rPr lang="en-GB"/>
              <a:t> in the </a:t>
            </a:r>
            <a:r>
              <a:rPr lang="en-GB"/>
              <a:t>upper part</a:t>
            </a:r>
            <a:r>
              <a:rPr lang="en-GB"/>
              <a:t> and the </a:t>
            </a:r>
            <a:r>
              <a:rPr lang="en-GB"/>
              <a:t>lower part</a:t>
            </a:r>
            <a:r>
              <a:rPr lang="en-GB"/>
              <a:t> are almost </a:t>
            </a:r>
            <a:r>
              <a:rPr lang="en-GB"/>
              <a:t>identical,</a:t>
            </a:r>
            <a:r>
              <a:rPr lang="en-GB"/>
              <a:t> hence there is no </a:t>
            </a:r>
            <a:r>
              <a:rPr lang="en-GB"/>
              <a:t>heteroscedasticity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idx="1" type="subTitle"/>
          </p:nvPr>
        </p:nvSpPr>
        <p:spPr>
          <a:xfrm>
            <a:off x="311700" y="167125"/>
            <a:ext cx="8520600" cy="11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rgbClr val="38761D"/>
                </a:solidFill>
              </a:rPr>
              <a:t>Regression Model</a:t>
            </a:r>
            <a:endParaRPr b="1" sz="2500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88">
                <a:solidFill>
                  <a:srgbClr val="000000"/>
                </a:solidFill>
              </a:rPr>
              <a:t>Sale Price = 233100 + 98.64*Garage Area</a:t>
            </a:r>
            <a:endParaRPr b="1" sz="1288">
              <a:solidFill>
                <a:srgbClr val="000000"/>
              </a:solidFill>
            </a:endParaRPr>
          </a:p>
        </p:txBody>
      </p:sp>
      <p:sp>
        <p:nvSpPr>
          <p:cNvPr id="245" name="Google Shape;245;p29"/>
          <p:cNvSpPr txBox="1"/>
          <p:nvPr/>
        </p:nvSpPr>
        <p:spPr>
          <a:xfrm>
            <a:off x="227256" y="1362000"/>
            <a:ext cx="86895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R- </a:t>
            </a:r>
            <a:r>
              <a:rPr lang="en-GB"/>
              <a:t>Square</a:t>
            </a:r>
            <a:r>
              <a:rPr lang="en-GB"/>
              <a:t> = 0.738 /  </a:t>
            </a:r>
            <a:r>
              <a:rPr lang="en-GB"/>
              <a:t>Coefficient</a:t>
            </a:r>
            <a:r>
              <a:rPr lang="en-GB"/>
              <a:t> of Determination / 73.8% variance in Sale Price of Homes can be explained by Garage Area with categorical features like Roof Style, </a:t>
            </a:r>
            <a:r>
              <a:rPr lang="en-GB"/>
              <a:t>Roof Material</a:t>
            </a:r>
            <a:r>
              <a:rPr lang="en-GB"/>
              <a:t>, Exterior, Garage Type, Foundation, Neighbourhood, House Style, Building Type, Sale Condition, Central Air Conditioning, Exterior Quality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Null Hypothesis: Model is not good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Alternate Hypothesis: Model is good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P-value = 0.00. Since p-value is less than 0.05 so reject Null Hypothesis, which </a:t>
            </a:r>
            <a:r>
              <a:rPr lang="en-GB"/>
              <a:t>means</a:t>
            </a:r>
            <a:r>
              <a:rPr lang="en-GB"/>
              <a:t> the model is good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Durbin - Watson = 1.989. Since the value is close to 2, there is no </a:t>
            </a:r>
            <a:r>
              <a:rPr lang="en-GB"/>
              <a:t>autocorrelation</a:t>
            </a:r>
            <a:r>
              <a:rPr lang="en-GB"/>
              <a:t> in the model.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/>
        </p:nvSpPr>
        <p:spPr>
          <a:xfrm>
            <a:off x="321475" y="361650"/>
            <a:ext cx="219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"/>
          <p:cNvSpPr txBox="1"/>
          <p:nvPr/>
        </p:nvSpPr>
        <p:spPr>
          <a:xfrm>
            <a:off x="241100" y="341550"/>
            <a:ext cx="309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0"/>
          <p:cNvSpPr txBox="1"/>
          <p:nvPr/>
        </p:nvSpPr>
        <p:spPr>
          <a:xfrm>
            <a:off x="281275" y="411875"/>
            <a:ext cx="318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0"/>
          <p:cNvSpPr txBox="1"/>
          <p:nvPr/>
        </p:nvSpPr>
        <p:spPr>
          <a:xfrm>
            <a:off x="401825" y="532425"/>
            <a:ext cx="51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0"/>
          <p:cNvSpPr txBox="1"/>
          <p:nvPr/>
        </p:nvSpPr>
        <p:spPr>
          <a:xfrm>
            <a:off x="5276850" y="228600"/>
            <a:ext cx="36366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On an average sale price of property with </a:t>
            </a:r>
            <a:r>
              <a:rPr b="1" lang="en-GB">
                <a:solidFill>
                  <a:schemeClr val="dk1"/>
                </a:solidFill>
              </a:rPr>
              <a:t>Roof style</a:t>
            </a:r>
            <a:r>
              <a:rPr lang="en-GB">
                <a:solidFill>
                  <a:schemeClr val="dk1"/>
                </a:solidFill>
              </a:rPr>
              <a:t> “</a:t>
            </a:r>
            <a:r>
              <a:rPr b="1" lang="en-GB">
                <a:solidFill>
                  <a:schemeClr val="dk1"/>
                </a:solidFill>
              </a:rPr>
              <a:t>Hip</a:t>
            </a:r>
            <a:r>
              <a:rPr lang="en-GB">
                <a:solidFill>
                  <a:schemeClr val="dk1"/>
                </a:solidFill>
              </a:rPr>
              <a:t>” is more by $18,470 as compared to “</a:t>
            </a:r>
            <a:r>
              <a:rPr b="1" lang="en-GB">
                <a:solidFill>
                  <a:schemeClr val="dk1"/>
                </a:solidFill>
              </a:rPr>
              <a:t>Gable</a:t>
            </a:r>
            <a:r>
              <a:rPr lang="en-GB">
                <a:solidFill>
                  <a:schemeClr val="dk1"/>
                </a:solidFill>
              </a:rPr>
              <a:t>”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On an average sale price of property with </a:t>
            </a:r>
            <a:r>
              <a:rPr b="1" lang="en-GB">
                <a:solidFill>
                  <a:schemeClr val="dk1"/>
                </a:solidFill>
              </a:rPr>
              <a:t>Roof Material</a:t>
            </a:r>
            <a:r>
              <a:rPr lang="en-GB">
                <a:solidFill>
                  <a:schemeClr val="dk1"/>
                </a:solidFill>
              </a:rPr>
              <a:t> “</a:t>
            </a:r>
            <a:r>
              <a:rPr b="1" lang="en-GB">
                <a:solidFill>
                  <a:schemeClr val="dk1"/>
                </a:solidFill>
              </a:rPr>
              <a:t>WdShngl</a:t>
            </a:r>
            <a:r>
              <a:rPr lang="en-GB">
                <a:solidFill>
                  <a:schemeClr val="dk1"/>
                </a:solidFill>
              </a:rPr>
              <a:t>” is more by $1,50,600 as compared to “</a:t>
            </a:r>
            <a:r>
              <a:rPr b="1" lang="en-GB">
                <a:solidFill>
                  <a:schemeClr val="dk1"/>
                </a:solidFill>
              </a:rPr>
              <a:t>CompShg</a:t>
            </a:r>
            <a:r>
              <a:rPr lang="en-GB">
                <a:solidFill>
                  <a:schemeClr val="dk1"/>
                </a:solidFill>
              </a:rPr>
              <a:t>”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On an average sale price of property with </a:t>
            </a:r>
            <a:r>
              <a:rPr b="1" lang="en-GB">
                <a:solidFill>
                  <a:schemeClr val="dk1"/>
                </a:solidFill>
              </a:rPr>
              <a:t>Exterior1st</a:t>
            </a:r>
            <a:r>
              <a:rPr lang="en-GB">
                <a:solidFill>
                  <a:schemeClr val="dk1"/>
                </a:solidFill>
              </a:rPr>
              <a:t> “</a:t>
            </a:r>
            <a:r>
              <a:rPr b="1" lang="en-GB">
                <a:solidFill>
                  <a:schemeClr val="dk1"/>
                </a:solidFill>
              </a:rPr>
              <a:t>BrkFace</a:t>
            </a:r>
            <a:r>
              <a:rPr lang="en-GB">
                <a:solidFill>
                  <a:schemeClr val="dk1"/>
                </a:solidFill>
              </a:rPr>
              <a:t>” is more by $34,400 as compared to “</a:t>
            </a:r>
            <a:r>
              <a:rPr b="1" lang="en-GB">
                <a:solidFill>
                  <a:schemeClr val="dk1"/>
                </a:solidFill>
              </a:rPr>
              <a:t>AsbShng</a:t>
            </a:r>
            <a:r>
              <a:rPr lang="en-GB">
                <a:solidFill>
                  <a:schemeClr val="dk1"/>
                </a:solidFill>
              </a:rPr>
              <a:t>”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On an average sale price of property with </a:t>
            </a:r>
            <a:r>
              <a:rPr b="1" lang="en-GB">
                <a:solidFill>
                  <a:schemeClr val="dk1"/>
                </a:solidFill>
              </a:rPr>
              <a:t>Garage Type</a:t>
            </a:r>
            <a:r>
              <a:rPr lang="en-GB">
                <a:solidFill>
                  <a:schemeClr val="dk1"/>
                </a:solidFill>
              </a:rPr>
              <a:t> “</a:t>
            </a:r>
            <a:r>
              <a:rPr b="1" lang="en-GB">
                <a:solidFill>
                  <a:schemeClr val="dk1"/>
                </a:solidFill>
              </a:rPr>
              <a:t>CarPort</a:t>
            </a:r>
            <a:r>
              <a:rPr lang="en-GB">
                <a:solidFill>
                  <a:schemeClr val="dk1"/>
                </a:solidFill>
              </a:rPr>
              <a:t>” is less by $32,150 as compared to “</a:t>
            </a:r>
            <a:r>
              <a:rPr b="1" lang="en-GB">
                <a:solidFill>
                  <a:schemeClr val="dk1"/>
                </a:solidFill>
              </a:rPr>
              <a:t>Attchd</a:t>
            </a:r>
            <a:r>
              <a:rPr lang="en-GB">
                <a:solidFill>
                  <a:schemeClr val="dk1"/>
                </a:solidFill>
              </a:rPr>
              <a:t>”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On an average sale price of property with </a:t>
            </a:r>
            <a:r>
              <a:rPr b="1" lang="en-GB">
                <a:solidFill>
                  <a:schemeClr val="dk1"/>
                </a:solidFill>
              </a:rPr>
              <a:t>Garage Type</a:t>
            </a:r>
            <a:r>
              <a:rPr lang="en-GB">
                <a:solidFill>
                  <a:schemeClr val="dk1"/>
                </a:solidFill>
              </a:rPr>
              <a:t> “</a:t>
            </a:r>
            <a:r>
              <a:rPr b="1" lang="en-GB">
                <a:solidFill>
                  <a:schemeClr val="dk1"/>
                </a:solidFill>
              </a:rPr>
              <a:t>Detchd</a:t>
            </a:r>
            <a:r>
              <a:rPr lang="en-GB">
                <a:solidFill>
                  <a:schemeClr val="dk1"/>
                </a:solidFill>
              </a:rPr>
              <a:t>” is less by $22,440 as compared to “</a:t>
            </a:r>
            <a:r>
              <a:rPr b="1" lang="en-GB">
                <a:solidFill>
                  <a:schemeClr val="dk1"/>
                </a:solidFill>
              </a:rPr>
              <a:t>Attchd</a:t>
            </a:r>
            <a:r>
              <a:rPr lang="en-GB">
                <a:solidFill>
                  <a:schemeClr val="dk1"/>
                </a:solidFill>
              </a:rPr>
              <a:t>”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5" name="Google Shape;2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2400"/>
            <a:ext cx="472707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/>
          <p:nvPr/>
        </p:nvSpPr>
        <p:spPr>
          <a:xfrm>
            <a:off x="321475" y="361650"/>
            <a:ext cx="219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1"/>
          <p:cNvSpPr txBox="1"/>
          <p:nvPr/>
        </p:nvSpPr>
        <p:spPr>
          <a:xfrm>
            <a:off x="241100" y="341550"/>
            <a:ext cx="309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1"/>
          <p:cNvSpPr txBox="1"/>
          <p:nvPr/>
        </p:nvSpPr>
        <p:spPr>
          <a:xfrm>
            <a:off x="281275" y="411875"/>
            <a:ext cx="318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1"/>
          <p:cNvSpPr txBox="1"/>
          <p:nvPr/>
        </p:nvSpPr>
        <p:spPr>
          <a:xfrm>
            <a:off x="401825" y="532425"/>
            <a:ext cx="51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1"/>
          <p:cNvSpPr txBox="1"/>
          <p:nvPr/>
        </p:nvSpPr>
        <p:spPr>
          <a:xfrm>
            <a:off x="5276850" y="228600"/>
            <a:ext cx="36366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On an average sale price of property with </a:t>
            </a:r>
            <a:r>
              <a:rPr b="1" lang="en-GB">
                <a:solidFill>
                  <a:schemeClr val="dk1"/>
                </a:solidFill>
              </a:rPr>
              <a:t>Foundation</a:t>
            </a:r>
            <a:r>
              <a:rPr lang="en-GB">
                <a:solidFill>
                  <a:schemeClr val="dk1"/>
                </a:solidFill>
              </a:rPr>
              <a:t> “</a:t>
            </a:r>
            <a:r>
              <a:rPr b="1" lang="en-GB">
                <a:solidFill>
                  <a:schemeClr val="dk1"/>
                </a:solidFill>
              </a:rPr>
              <a:t>Slab</a:t>
            </a:r>
            <a:r>
              <a:rPr lang="en-GB">
                <a:solidFill>
                  <a:schemeClr val="dk1"/>
                </a:solidFill>
              </a:rPr>
              <a:t>” is less by $25,830 as compared to “</a:t>
            </a:r>
            <a:r>
              <a:rPr b="1" lang="en-GB">
                <a:solidFill>
                  <a:schemeClr val="dk1"/>
                </a:solidFill>
              </a:rPr>
              <a:t>BrkTil</a:t>
            </a:r>
            <a:r>
              <a:rPr lang="en-GB">
                <a:solidFill>
                  <a:schemeClr val="dk1"/>
                </a:solidFill>
              </a:rPr>
              <a:t>”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On an average sale price of property with </a:t>
            </a:r>
            <a:r>
              <a:rPr b="1" lang="en-GB">
                <a:solidFill>
                  <a:schemeClr val="dk1"/>
                </a:solidFill>
              </a:rPr>
              <a:t>Neighborhood</a:t>
            </a:r>
            <a:r>
              <a:rPr lang="en-GB">
                <a:solidFill>
                  <a:schemeClr val="dk1"/>
                </a:solidFill>
              </a:rPr>
              <a:t> “</a:t>
            </a:r>
            <a:r>
              <a:rPr b="1" lang="en-GB">
                <a:solidFill>
                  <a:schemeClr val="dk1"/>
                </a:solidFill>
              </a:rPr>
              <a:t>Edwards</a:t>
            </a:r>
            <a:r>
              <a:rPr lang="en-GB">
                <a:solidFill>
                  <a:schemeClr val="dk1"/>
                </a:solidFill>
              </a:rPr>
              <a:t>” is less by $30,110 as compared to “</a:t>
            </a:r>
            <a:r>
              <a:rPr b="1" lang="en-GB">
                <a:solidFill>
                  <a:schemeClr val="dk1"/>
                </a:solidFill>
              </a:rPr>
              <a:t>Collgcr</a:t>
            </a:r>
            <a:r>
              <a:rPr lang="en-GB">
                <a:solidFill>
                  <a:schemeClr val="dk1"/>
                </a:solidFill>
              </a:rPr>
              <a:t>”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On an average sale price of property with </a:t>
            </a:r>
            <a:r>
              <a:rPr b="1" lang="en-GB">
                <a:solidFill>
                  <a:schemeClr val="dk1"/>
                </a:solidFill>
              </a:rPr>
              <a:t>Neighborhood</a:t>
            </a:r>
            <a:r>
              <a:rPr lang="en-GB">
                <a:solidFill>
                  <a:schemeClr val="dk1"/>
                </a:solidFill>
              </a:rPr>
              <a:t> “</a:t>
            </a:r>
            <a:r>
              <a:rPr b="1" lang="en-GB">
                <a:solidFill>
                  <a:schemeClr val="dk1"/>
                </a:solidFill>
              </a:rPr>
              <a:t>IDOTRR</a:t>
            </a:r>
            <a:r>
              <a:rPr lang="en-GB">
                <a:solidFill>
                  <a:schemeClr val="dk1"/>
                </a:solidFill>
              </a:rPr>
              <a:t>” is less by $48,430 as compared to “</a:t>
            </a:r>
            <a:r>
              <a:rPr b="1" lang="en-GB">
                <a:solidFill>
                  <a:schemeClr val="dk1"/>
                </a:solidFill>
              </a:rPr>
              <a:t>Collgcr</a:t>
            </a:r>
            <a:r>
              <a:rPr lang="en-GB">
                <a:solidFill>
                  <a:schemeClr val="dk1"/>
                </a:solidFill>
              </a:rPr>
              <a:t>”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On an average sale price of property with </a:t>
            </a:r>
            <a:r>
              <a:rPr b="1" lang="en-GB">
                <a:solidFill>
                  <a:schemeClr val="dk1"/>
                </a:solidFill>
              </a:rPr>
              <a:t>Neighborhood</a:t>
            </a:r>
            <a:r>
              <a:rPr lang="en-GB">
                <a:solidFill>
                  <a:schemeClr val="dk1"/>
                </a:solidFill>
              </a:rPr>
              <a:t> “</a:t>
            </a:r>
            <a:r>
              <a:rPr b="1" lang="en-GB">
                <a:solidFill>
                  <a:schemeClr val="dk1"/>
                </a:solidFill>
              </a:rPr>
              <a:t>NAmes</a:t>
            </a:r>
            <a:r>
              <a:rPr lang="en-GB">
                <a:solidFill>
                  <a:schemeClr val="dk1"/>
                </a:solidFill>
              </a:rPr>
              <a:t>” is less by $27,990 as compared to “</a:t>
            </a:r>
            <a:r>
              <a:rPr b="1" lang="en-GB">
                <a:solidFill>
                  <a:schemeClr val="dk1"/>
                </a:solidFill>
              </a:rPr>
              <a:t>Collgcr</a:t>
            </a:r>
            <a:r>
              <a:rPr lang="en-GB">
                <a:solidFill>
                  <a:schemeClr val="dk1"/>
                </a:solidFill>
              </a:rPr>
              <a:t>”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On an average sale price of property with </a:t>
            </a:r>
            <a:r>
              <a:rPr b="1" lang="en-GB">
                <a:solidFill>
                  <a:schemeClr val="dk1"/>
                </a:solidFill>
              </a:rPr>
              <a:t>Neighborhood</a:t>
            </a:r>
            <a:r>
              <a:rPr lang="en-GB">
                <a:solidFill>
                  <a:schemeClr val="dk1"/>
                </a:solidFill>
              </a:rPr>
              <a:t> “</a:t>
            </a:r>
            <a:r>
              <a:rPr b="1" lang="en-GB">
                <a:solidFill>
                  <a:schemeClr val="dk1"/>
                </a:solidFill>
              </a:rPr>
              <a:t>NWAmes</a:t>
            </a:r>
            <a:r>
              <a:rPr lang="en-GB">
                <a:solidFill>
                  <a:schemeClr val="dk1"/>
                </a:solidFill>
              </a:rPr>
              <a:t>” is less by $8513.52 as compared to “</a:t>
            </a:r>
            <a:r>
              <a:rPr b="1" lang="en-GB">
                <a:solidFill>
                  <a:schemeClr val="dk1"/>
                </a:solidFill>
              </a:rPr>
              <a:t>Collgcr</a:t>
            </a:r>
            <a:r>
              <a:rPr lang="en-GB">
                <a:solidFill>
                  <a:schemeClr val="dk1"/>
                </a:solidFill>
              </a:rPr>
              <a:t>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65" name="Google Shape;2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2400"/>
            <a:ext cx="472707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281400"/>
            <a:ext cx="8520600" cy="6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 sz="2800">
                <a:solidFill>
                  <a:srgbClr val="6AA84F"/>
                </a:solidFill>
              </a:rPr>
              <a:t>Abstract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1194450"/>
            <a:ext cx="8640300" cy="33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•	</a:t>
            </a:r>
            <a:r>
              <a:rPr lang="en-GB" sz="1800">
                <a:solidFill>
                  <a:schemeClr val="dk1"/>
                </a:solidFill>
              </a:rPr>
              <a:t>Real estate in the least transparent industry in our  ecosystem.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•	House prices increase every year, so there is a need for a system to predict</a:t>
            </a:r>
            <a:r>
              <a:rPr lang="en-GB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       house prices in the future.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•	Predicting House Prices with real factors.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•	We aim to make evaluations based on every basic parameter that is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	</a:t>
            </a:r>
            <a:r>
              <a:rPr lang="en-GB" sz="1800">
                <a:solidFill>
                  <a:schemeClr val="dk1"/>
                </a:solidFill>
              </a:rPr>
              <a:t>considered while determining the price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/>
          <p:nvPr/>
        </p:nvSpPr>
        <p:spPr>
          <a:xfrm>
            <a:off x="321475" y="361650"/>
            <a:ext cx="219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2"/>
          <p:cNvSpPr txBox="1"/>
          <p:nvPr/>
        </p:nvSpPr>
        <p:spPr>
          <a:xfrm>
            <a:off x="241100" y="341550"/>
            <a:ext cx="309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2"/>
          <p:cNvSpPr txBox="1"/>
          <p:nvPr/>
        </p:nvSpPr>
        <p:spPr>
          <a:xfrm>
            <a:off x="281275" y="411875"/>
            <a:ext cx="318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2"/>
          <p:cNvSpPr txBox="1"/>
          <p:nvPr/>
        </p:nvSpPr>
        <p:spPr>
          <a:xfrm>
            <a:off x="401825" y="532425"/>
            <a:ext cx="51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2"/>
          <p:cNvSpPr txBox="1"/>
          <p:nvPr/>
        </p:nvSpPr>
        <p:spPr>
          <a:xfrm>
            <a:off x="5276850" y="228600"/>
            <a:ext cx="36366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On an average sale price of property with </a:t>
            </a:r>
            <a:r>
              <a:rPr b="1" lang="en-GB">
                <a:solidFill>
                  <a:schemeClr val="dk1"/>
                </a:solidFill>
              </a:rPr>
              <a:t>Neighborhood</a:t>
            </a:r>
            <a:r>
              <a:rPr lang="en-GB">
                <a:solidFill>
                  <a:schemeClr val="dk1"/>
                </a:solidFill>
              </a:rPr>
              <a:t> “</a:t>
            </a:r>
            <a:r>
              <a:rPr b="1" lang="en-GB">
                <a:solidFill>
                  <a:schemeClr val="dk1"/>
                </a:solidFill>
              </a:rPr>
              <a:t>NridgHT</a:t>
            </a:r>
            <a:r>
              <a:rPr lang="en-GB">
                <a:solidFill>
                  <a:schemeClr val="dk1"/>
                </a:solidFill>
              </a:rPr>
              <a:t>” is more by $67,870 as compared to “</a:t>
            </a:r>
            <a:r>
              <a:rPr b="1" lang="en-GB">
                <a:solidFill>
                  <a:schemeClr val="dk1"/>
                </a:solidFill>
              </a:rPr>
              <a:t>Collgcr</a:t>
            </a:r>
            <a:r>
              <a:rPr lang="en-GB">
                <a:solidFill>
                  <a:schemeClr val="dk1"/>
                </a:solidFill>
              </a:rPr>
              <a:t>”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On an average sale price of property with </a:t>
            </a:r>
            <a:r>
              <a:rPr b="1" lang="en-GB">
                <a:solidFill>
                  <a:schemeClr val="dk1"/>
                </a:solidFill>
              </a:rPr>
              <a:t>Neighborhood</a:t>
            </a:r>
            <a:r>
              <a:rPr lang="en-GB">
                <a:solidFill>
                  <a:schemeClr val="dk1"/>
                </a:solidFill>
              </a:rPr>
              <a:t> “</a:t>
            </a:r>
            <a:r>
              <a:rPr b="1" lang="en-GB">
                <a:solidFill>
                  <a:schemeClr val="dk1"/>
                </a:solidFill>
              </a:rPr>
              <a:t>OldTown</a:t>
            </a:r>
            <a:r>
              <a:rPr lang="en-GB">
                <a:solidFill>
                  <a:schemeClr val="dk1"/>
                </a:solidFill>
              </a:rPr>
              <a:t>” is less by $32,050 as compared to “</a:t>
            </a:r>
            <a:r>
              <a:rPr b="1" lang="en-GB">
                <a:solidFill>
                  <a:schemeClr val="dk1"/>
                </a:solidFill>
              </a:rPr>
              <a:t>Collgcr</a:t>
            </a:r>
            <a:r>
              <a:rPr lang="en-GB">
                <a:solidFill>
                  <a:schemeClr val="dk1"/>
                </a:solidFill>
              </a:rPr>
              <a:t>”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On an average sale price of property with </a:t>
            </a:r>
            <a:r>
              <a:rPr b="1" lang="en-GB">
                <a:solidFill>
                  <a:schemeClr val="dk1"/>
                </a:solidFill>
              </a:rPr>
              <a:t>Neighborhood</a:t>
            </a:r>
            <a:r>
              <a:rPr lang="en-GB">
                <a:solidFill>
                  <a:schemeClr val="dk1"/>
                </a:solidFill>
              </a:rPr>
              <a:t> “</a:t>
            </a:r>
            <a:r>
              <a:rPr b="1" lang="en-GB">
                <a:solidFill>
                  <a:schemeClr val="dk1"/>
                </a:solidFill>
              </a:rPr>
              <a:t>Timber</a:t>
            </a:r>
            <a:r>
              <a:rPr lang="en-GB">
                <a:solidFill>
                  <a:schemeClr val="dk1"/>
                </a:solidFill>
              </a:rPr>
              <a:t>” is more by $19,650 as compared to “</a:t>
            </a:r>
            <a:r>
              <a:rPr b="1" lang="en-GB">
                <a:solidFill>
                  <a:schemeClr val="dk1"/>
                </a:solidFill>
              </a:rPr>
              <a:t>Collgcr</a:t>
            </a:r>
            <a:r>
              <a:rPr lang="en-GB">
                <a:solidFill>
                  <a:schemeClr val="dk1"/>
                </a:solidFill>
              </a:rPr>
              <a:t>”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75" name="Google Shape;2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2400"/>
            <a:ext cx="472707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 txBox="1"/>
          <p:nvPr/>
        </p:nvSpPr>
        <p:spPr>
          <a:xfrm>
            <a:off x="321475" y="361650"/>
            <a:ext cx="219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3"/>
          <p:cNvSpPr txBox="1"/>
          <p:nvPr/>
        </p:nvSpPr>
        <p:spPr>
          <a:xfrm>
            <a:off x="241100" y="341550"/>
            <a:ext cx="309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3"/>
          <p:cNvSpPr txBox="1"/>
          <p:nvPr/>
        </p:nvSpPr>
        <p:spPr>
          <a:xfrm>
            <a:off x="281275" y="411875"/>
            <a:ext cx="318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3"/>
          <p:cNvSpPr txBox="1"/>
          <p:nvPr/>
        </p:nvSpPr>
        <p:spPr>
          <a:xfrm>
            <a:off x="401825" y="532425"/>
            <a:ext cx="51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3"/>
          <p:cNvSpPr txBox="1"/>
          <p:nvPr/>
        </p:nvSpPr>
        <p:spPr>
          <a:xfrm>
            <a:off x="5012900" y="45100"/>
            <a:ext cx="39081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On an average sale price of property with </a:t>
            </a:r>
            <a:r>
              <a:rPr b="1" lang="en-GB">
                <a:solidFill>
                  <a:schemeClr val="dk1"/>
                </a:solidFill>
              </a:rPr>
              <a:t>Central Air Conditioning</a:t>
            </a:r>
            <a:r>
              <a:rPr lang="en-GB">
                <a:solidFill>
                  <a:schemeClr val="dk1"/>
                </a:solidFill>
              </a:rPr>
              <a:t> is more by $16,890 as compared to “</a:t>
            </a:r>
            <a:r>
              <a:rPr b="1" lang="en-GB">
                <a:solidFill>
                  <a:schemeClr val="dk1"/>
                </a:solidFill>
              </a:rPr>
              <a:t>Non- Central” “Air-conditioned Property”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On an average sale price of property with </a:t>
            </a:r>
            <a:r>
              <a:rPr b="1" lang="en-GB">
                <a:solidFill>
                  <a:schemeClr val="dk1"/>
                </a:solidFill>
              </a:rPr>
              <a:t>Sale Condition “Partial”</a:t>
            </a:r>
            <a:r>
              <a:rPr lang="en-GB">
                <a:solidFill>
                  <a:schemeClr val="dk1"/>
                </a:solidFill>
              </a:rPr>
              <a:t> is more by $15,240 as compared to “</a:t>
            </a:r>
            <a:r>
              <a:rPr b="1" lang="en-GB">
                <a:solidFill>
                  <a:schemeClr val="dk1"/>
                </a:solidFill>
              </a:rPr>
              <a:t>Normal” Sale Condition”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On an average sale price of property with “</a:t>
            </a:r>
            <a:r>
              <a:rPr b="1" lang="en-GB"/>
              <a:t>1 Family” Building Type</a:t>
            </a:r>
            <a:r>
              <a:rPr lang="en-GB"/>
              <a:t> is less by $28,170 as compared to “</a:t>
            </a:r>
            <a:r>
              <a:rPr b="1" lang="en-GB"/>
              <a:t>Townhouse Building Type”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On an average sale price of property with “</a:t>
            </a:r>
            <a:r>
              <a:rPr b="1" lang="en-GB">
                <a:solidFill>
                  <a:schemeClr val="dk1"/>
                </a:solidFill>
              </a:rPr>
              <a:t>Slvl” House Style</a:t>
            </a:r>
            <a:r>
              <a:rPr lang="en-GB">
                <a:solidFill>
                  <a:schemeClr val="dk1"/>
                </a:solidFill>
              </a:rPr>
              <a:t> is less by $18,830 as compared to “</a:t>
            </a:r>
            <a:r>
              <a:rPr b="1" lang="en-GB">
                <a:solidFill>
                  <a:schemeClr val="dk1"/>
                </a:solidFill>
              </a:rPr>
              <a:t>1.5Fin” House Style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On an average sale price of property with “</a:t>
            </a:r>
            <a:r>
              <a:rPr b="1" lang="en-GB">
                <a:solidFill>
                  <a:schemeClr val="dk1"/>
                </a:solidFill>
              </a:rPr>
              <a:t>1Storey” House Style</a:t>
            </a:r>
            <a:r>
              <a:rPr lang="en-GB">
                <a:solidFill>
                  <a:schemeClr val="dk1"/>
                </a:solidFill>
              </a:rPr>
              <a:t> is less by $20,280  as compared to “</a:t>
            </a:r>
            <a:r>
              <a:rPr b="1" lang="en-GB">
                <a:solidFill>
                  <a:schemeClr val="dk1"/>
                </a:solidFill>
              </a:rPr>
              <a:t>1.5Fin” House Style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285" name="Google Shape;2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2400"/>
            <a:ext cx="472707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4"/>
          <p:cNvSpPr txBox="1"/>
          <p:nvPr/>
        </p:nvSpPr>
        <p:spPr>
          <a:xfrm>
            <a:off x="321475" y="361650"/>
            <a:ext cx="219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4"/>
          <p:cNvSpPr txBox="1"/>
          <p:nvPr/>
        </p:nvSpPr>
        <p:spPr>
          <a:xfrm>
            <a:off x="241100" y="341550"/>
            <a:ext cx="309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4"/>
          <p:cNvSpPr txBox="1"/>
          <p:nvPr/>
        </p:nvSpPr>
        <p:spPr>
          <a:xfrm>
            <a:off x="281275" y="411875"/>
            <a:ext cx="318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4"/>
          <p:cNvSpPr txBox="1"/>
          <p:nvPr/>
        </p:nvSpPr>
        <p:spPr>
          <a:xfrm>
            <a:off x="401825" y="532425"/>
            <a:ext cx="51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4"/>
          <p:cNvSpPr txBox="1"/>
          <p:nvPr/>
        </p:nvSpPr>
        <p:spPr>
          <a:xfrm>
            <a:off x="5264050" y="121300"/>
            <a:ext cx="35805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1sqft change in “</a:t>
            </a:r>
            <a:r>
              <a:rPr b="1" lang="en-GB"/>
              <a:t>Garage Area” </a:t>
            </a:r>
            <a:r>
              <a:rPr lang="en-GB"/>
              <a:t>will result in 98.6494 times change in “</a:t>
            </a:r>
            <a:r>
              <a:rPr b="1" lang="en-GB"/>
              <a:t>Property Sale Price”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On an average sale price of property with </a:t>
            </a:r>
            <a:r>
              <a:rPr b="1" lang="en-GB"/>
              <a:t>External Quality “TA”</a:t>
            </a:r>
            <a:r>
              <a:rPr lang="en-GB"/>
              <a:t> is less by $1,03,500 as compared to “</a:t>
            </a:r>
            <a:r>
              <a:rPr b="1" lang="en-GB"/>
              <a:t>Ex” External Quality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On an average sale price of property with </a:t>
            </a:r>
            <a:r>
              <a:rPr b="1" lang="en-GB">
                <a:solidFill>
                  <a:schemeClr val="dk1"/>
                </a:solidFill>
              </a:rPr>
              <a:t>External Quality “Gd”</a:t>
            </a:r>
            <a:r>
              <a:rPr lang="en-GB">
                <a:solidFill>
                  <a:schemeClr val="dk1"/>
                </a:solidFill>
              </a:rPr>
              <a:t> is less by $79,900 as compared to “</a:t>
            </a:r>
            <a:r>
              <a:rPr b="1" lang="en-GB">
                <a:solidFill>
                  <a:schemeClr val="dk1"/>
                </a:solidFill>
              </a:rPr>
              <a:t>Ex” External Quality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On an average sale price of property with </a:t>
            </a:r>
            <a:r>
              <a:rPr b="1" lang="en-GB">
                <a:solidFill>
                  <a:schemeClr val="dk1"/>
                </a:solidFill>
              </a:rPr>
              <a:t>External Quality “Fa”</a:t>
            </a:r>
            <a:r>
              <a:rPr lang="en-GB">
                <a:solidFill>
                  <a:schemeClr val="dk1"/>
                </a:solidFill>
              </a:rPr>
              <a:t> is less by $1,16,900 as compared to “</a:t>
            </a:r>
            <a:r>
              <a:rPr b="1" lang="en-GB">
                <a:solidFill>
                  <a:schemeClr val="dk1"/>
                </a:solidFill>
              </a:rPr>
              <a:t>Ex” External Quality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295" name="Google Shape;2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2400"/>
            <a:ext cx="472707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980800" y="178675"/>
            <a:ext cx="7494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 </a:t>
            </a:r>
            <a:r>
              <a:rPr b="1" lang="en-GB" sz="2300">
                <a:solidFill>
                  <a:srgbClr val="6AA84F"/>
                </a:solidFill>
              </a:rPr>
              <a:t>Methodology</a:t>
            </a:r>
            <a:endParaRPr b="1" u="sng">
              <a:solidFill>
                <a:srgbClr val="6AA84F"/>
              </a:solidFill>
            </a:endParaRPr>
          </a:p>
        </p:txBody>
      </p:sp>
      <p:cxnSp>
        <p:nvCxnSpPr>
          <p:cNvPr id="69" name="Google Shape;69;p15"/>
          <p:cNvCxnSpPr>
            <a:stCxn id="70" idx="3"/>
            <a:endCxn id="71" idx="1"/>
          </p:cNvCxnSpPr>
          <p:nvPr/>
        </p:nvCxnSpPr>
        <p:spPr>
          <a:xfrm>
            <a:off x="980800" y="1761353"/>
            <a:ext cx="44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5"/>
          <p:cNvCxnSpPr/>
          <p:nvPr/>
        </p:nvCxnSpPr>
        <p:spPr>
          <a:xfrm>
            <a:off x="3131900" y="1804350"/>
            <a:ext cx="37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5"/>
          <p:cNvCxnSpPr/>
          <p:nvPr/>
        </p:nvCxnSpPr>
        <p:spPr>
          <a:xfrm>
            <a:off x="1195150" y="2758775"/>
            <a:ext cx="15000" cy="5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4" name="Google Shape;74;p15"/>
          <p:cNvGrpSpPr/>
          <p:nvPr/>
        </p:nvGrpSpPr>
        <p:grpSpPr>
          <a:xfrm>
            <a:off x="100600" y="881934"/>
            <a:ext cx="8942825" cy="1876841"/>
            <a:chOff x="84300" y="990600"/>
            <a:chExt cx="8942825" cy="1736690"/>
          </a:xfrm>
        </p:grpSpPr>
        <p:grpSp>
          <p:nvGrpSpPr>
            <p:cNvPr id="75" name="Google Shape;75;p15"/>
            <p:cNvGrpSpPr/>
            <p:nvPr/>
          </p:nvGrpSpPr>
          <p:grpSpPr>
            <a:xfrm>
              <a:off x="84300" y="990600"/>
              <a:ext cx="6955113" cy="1627500"/>
              <a:chOff x="202900" y="1350750"/>
              <a:chExt cx="6955113" cy="1627500"/>
            </a:xfrm>
          </p:grpSpPr>
          <p:sp>
            <p:nvSpPr>
              <p:cNvPr id="70" name="Google Shape;70;p15"/>
              <p:cNvSpPr/>
              <p:nvPr/>
            </p:nvSpPr>
            <p:spPr>
              <a:xfrm>
                <a:off x="202900" y="1829850"/>
                <a:ext cx="880200" cy="669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100"/>
                  <a:t>Randomly Selecting Attributes</a:t>
                </a:r>
                <a:endParaRPr sz="1100"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1526850" y="1397100"/>
                <a:ext cx="1689600" cy="1534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1100"/>
                  <a:t>Cleaning Data</a:t>
                </a:r>
                <a:r>
                  <a:rPr lang="en-GB" sz="1100"/>
                  <a:t> by removing null values and </a:t>
                </a:r>
                <a:r>
                  <a:rPr lang="en-GB" sz="1100"/>
                  <a:t>replacing</a:t>
                </a:r>
                <a:r>
                  <a:rPr lang="en-GB" sz="1100"/>
                  <a:t> the null values with mode for categorical data and median/mean for </a:t>
                </a:r>
                <a:r>
                  <a:rPr lang="en-GB" sz="1100"/>
                  <a:t>continuous</a:t>
                </a:r>
                <a:r>
                  <a:rPr lang="en-GB" sz="1100"/>
                  <a:t> data</a:t>
                </a:r>
                <a:endParaRPr sz="1100"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3627988" y="1613400"/>
                <a:ext cx="1571400" cy="1102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1100">
                    <a:solidFill>
                      <a:schemeClr val="dk1"/>
                    </a:solidFill>
                  </a:rPr>
                  <a:t>Cleaning Outliers </a:t>
                </a:r>
                <a:r>
                  <a:rPr lang="en-GB" sz="1100">
                    <a:solidFill>
                      <a:schemeClr val="dk1"/>
                    </a:solidFill>
                  </a:rPr>
                  <a:t>by </a:t>
                </a:r>
                <a:r>
                  <a:rPr lang="en-GB" sz="1100"/>
                  <a:t>Plotting  Box plot and replacing it with median</a:t>
                </a:r>
                <a:endParaRPr sz="1100"/>
              </a:p>
            </p:txBody>
          </p:sp>
          <p:cxnSp>
            <p:nvCxnSpPr>
              <p:cNvPr id="77" name="Google Shape;77;p15"/>
              <p:cNvCxnSpPr>
                <a:stCxn id="76" idx="3"/>
              </p:cNvCxnSpPr>
              <p:nvPr/>
            </p:nvCxnSpPr>
            <p:spPr>
              <a:xfrm>
                <a:off x="5199388" y="2164500"/>
                <a:ext cx="378000" cy="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78" name="Google Shape;78;p15"/>
              <p:cNvSpPr/>
              <p:nvPr/>
            </p:nvSpPr>
            <p:spPr>
              <a:xfrm>
                <a:off x="5586613" y="1350750"/>
                <a:ext cx="1571400" cy="1627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1100">
                    <a:solidFill>
                      <a:schemeClr val="dk1"/>
                    </a:solidFill>
                  </a:rPr>
                  <a:t>Reducing </a:t>
                </a:r>
                <a:r>
                  <a:rPr b="1" lang="en-GB" sz="1100">
                    <a:solidFill>
                      <a:schemeClr val="dk1"/>
                    </a:solidFill>
                  </a:rPr>
                  <a:t>Continuous</a:t>
                </a:r>
                <a:r>
                  <a:rPr b="1" lang="en-GB" sz="1100">
                    <a:solidFill>
                      <a:schemeClr val="dk1"/>
                    </a:solidFill>
                  </a:rPr>
                  <a:t> attribute</a:t>
                </a:r>
                <a:r>
                  <a:rPr b="1" lang="en-GB" sz="1100">
                    <a:solidFill>
                      <a:schemeClr val="dk1"/>
                    </a:solidFill>
                  </a:rPr>
                  <a:t> </a:t>
                </a:r>
                <a:r>
                  <a:rPr lang="en-GB" sz="1100">
                    <a:solidFill>
                      <a:schemeClr val="dk1"/>
                    </a:solidFill>
                  </a:rPr>
                  <a:t>by checking the </a:t>
                </a:r>
                <a:r>
                  <a:rPr b="1" lang="en-GB" sz="1100">
                    <a:solidFill>
                      <a:schemeClr val="dk1"/>
                    </a:solidFill>
                  </a:rPr>
                  <a:t>correlation</a:t>
                </a:r>
                <a:r>
                  <a:rPr lang="en-GB" sz="1100">
                    <a:solidFill>
                      <a:schemeClr val="dk1"/>
                    </a:solidFill>
                  </a:rPr>
                  <a:t> of each </a:t>
                </a:r>
                <a:r>
                  <a:rPr b="1" lang="en-GB" sz="1100">
                    <a:solidFill>
                      <a:schemeClr val="dk1"/>
                    </a:solidFill>
                  </a:rPr>
                  <a:t>continuous variable </a:t>
                </a:r>
                <a:r>
                  <a:rPr lang="en-GB" sz="1100">
                    <a:solidFill>
                      <a:schemeClr val="dk1"/>
                    </a:solidFill>
                  </a:rPr>
                  <a:t>with target variable and </a:t>
                </a:r>
                <a:r>
                  <a:rPr lang="en-GB" sz="1100">
                    <a:solidFill>
                      <a:schemeClr val="dk1"/>
                    </a:solidFill>
                  </a:rPr>
                  <a:t> </a:t>
                </a:r>
                <a:r>
                  <a:rPr lang="en-GB" sz="1100"/>
                  <a:t>validating it with </a:t>
                </a:r>
                <a:r>
                  <a:rPr b="1" lang="en-GB" sz="1100"/>
                  <a:t>linear-regression plot</a:t>
                </a:r>
                <a:endParaRPr b="1" sz="1100"/>
              </a:p>
            </p:txBody>
          </p:sp>
        </p:grpSp>
        <p:cxnSp>
          <p:nvCxnSpPr>
            <p:cNvPr id="79" name="Google Shape;79;p15"/>
            <p:cNvCxnSpPr/>
            <p:nvPr/>
          </p:nvCxnSpPr>
          <p:spPr>
            <a:xfrm>
              <a:off x="7085525" y="1800750"/>
              <a:ext cx="341100" cy="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0" name="Google Shape;80;p15"/>
            <p:cNvSpPr/>
            <p:nvPr/>
          </p:nvSpPr>
          <p:spPr>
            <a:xfrm>
              <a:off x="7426625" y="1145100"/>
              <a:ext cx="1600500" cy="1318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/>
                <a:t>Analysing Categorical</a:t>
              </a:r>
              <a:r>
                <a:rPr lang="en-GB" sz="1100"/>
                <a:t> </a:t>
              </a:r>
              <a:r>
                <a:rPr b="1" lang="en-GB" sz="1100"/>
                <a:t>data </a:t>
              </a:r>
              <a:r>
                <a:rPr lang="en-GB" sz="1100"/>
                <a:t>with highest </a:t>
              </a:r>
              <a:r>
                <a:rPr lang="en-GB" sz="1100"/>
                <a:t>correlating</a:t>
              </a:r>
              <a:r>
                <a:rPr lang="en-GB" sz="1100"/>
                <a:t> </a:t>
              </a:r>
              <a:r>
                <a:rPr lang="en-GB" sz="1100"/>
                <a:t>continuous</a:t>
              </a:r>
              <a:r>
                <a:rPr lang="en-GB" sz="1100"/>
                <a:t> variable by grouping it with various levels of category</a:t>
              </a:r>
              <a:endParaRPr sz="1100"/>
            </a:p>
          </p:txBody>
        </p:sp>
        <p:cxnSp>
          <p:nvCxnSpPr>
            <p:cNvPr id="81" name="Google Shape;81;p15"/>
            <p:cNvCxnSpPr/>
            <p:nvPr/>
          </p:nvCxnSpPr>
          <p:spPr>
            <a:xfrm flipH="1">
              <a:off x="1145050" y="2463590"/>
              <a:ext cx="7100400" cy="263700"/>
            </a:xfrm>
            <a:prstGeom prst="bentConnector3">
              <a:avLst>
                <a:gd fmla="val -34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2" name="Google Shape;82;p15"/>
          <p:cNvSpPr/>
          <p:nvPr/>
        </p:nvSpPr>
        <p:spPr>
          <a:xfrm>
            <a:off x="320688" y="3286775"/>
            <a:ext cx="1763925" cy="8950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 of levels =2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/>
        </p:nvSpPr>
        <p:spPr>
          <a:xfrm>
            <a:off x="919925" y="179000"/>
            <a:ext cx="7494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 </a:t>
            </a:r>
            <a:r>
              <a:rPr b="1" lang="en-GB" sz="2300">
                <a:solidFill>
                  <a:srgbClr val="6AA84F"/>
                </a:solidFill>
              </a:rPr>
              <a:t>Methodology</a:t>
            </a:r>
            <a:endParaRPr b="1" u="sng">
              <a:solidFill>
                <a:srgbClr val="6AA84F"/>
              </a:solidFill>
            </a:endParaRPr>
          </a:p>
        </p:txBody>
      </p:sp>
      <p:grpSp>
        <p:nvGrpSpPr>
          <p:cNvPr id="88" name="Google Shape;88;p16"/>
          <p:cNvGrpSpPr/>
          <p:nvPr/>
        </p:nvGrpSpPr>
        <p:grpSpPr>
          <a:xfrm>
            <a:off x="1358650" y="910488"/>
            <a:ext cx="6262475" cy="3776263"/>
            <a:chOff x="1432750" y="1159863"/>
            <a:chExt cx="6262475" cy="3776263"/>
          </a:xfrm>
        </p:grpSpPr>
        <p:grpSp>
          <p:nvGrpSpPr>
            <p:cNvPr id="89" name="Google Shape;89;p16"/>
            <p:cNvGrpSpPr/>
            <p:nvPr/>
          </p:nvGrpSpPr>
          <p:grpSpPr>
            <a:xfrm>
              <a:off x="1997600" y="1159863"/>
              <a:ext cx="5148800" cy="2823763"/>
              <a:chOff x="1985050" y="1452625"/>
              <a:chExt cx="5148800" cy="2823763"/>
            </a:xfrm>
          </p:grpSpPr>
          <p:grpSp>
            <p:nvGrpSpPr>
              <p:cNvPr id="90" name="Google Shape;90;p16"/>
              <p:cNvGrpSpPr/>
              <p:nvPr/>
            </p:nvGrpSpPr>
            <p:grpSpPr>
              <a:xfrm>
                <a:off x="2646325" y="1452625"/>
                <a:ext cx="3568574" cy="1587225"/>
                <a:chOff x="956525" y="919025"/>
                <a:chExt cx="3568574" cy="1587225"/>
              </a:xfrm>
            </p:grpSpPr>
            <p:sp>
              <p:nvSpPr>
                <p:cNvPr id="91" name="Google Shape;91;p16"/>
                <p:cNvSpPr/>
                <p:nvPr/>
              </p:nvSpPr>
              <p:spPr>
                <a:xfrm>
                  <a:off x="1966013" y="1137475"/>
                  <a:ext cx="1763925" cy="895000"/>
                </a:xfrm>
                <a:prstGeom prst="flowChartDecision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/>
                    <a:t>Number of levels =2</a:t>
                  </a:r>
                  <a:endParaRPr/>
                </a:p>
              </p:txBody>
            </p:sp>
            <p:sp>
              <p:nvSpPr>
                <p:cNvPr id="92" name="Google Shape;92;p16"/>
                <p:cNvSpPr/>
                <p:nvPr/>
              </p:nvSpPr>
              <p:spPr>
                <a:xfrm>
                  <a:off x="956525" y="1974350"/>
                  <a:ext cx="1129500" cy="525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b="1" lang="en-GB" sz="1100">
                      <a:solidFill>
                        <a:schemeClr val="dk1"/>
                      </a:solidFill>
                      <a:highlight>
                        <a:srgbClr val="FFFFFF"/>
                      </a:highlight>
                    </a:rPr>
                    <a:t>Independency Test</a:t>
                  </a:r>
                  <a:endParaRPr b="1" sz="1100">
                    <a:solidFill>
                      <a:schemeClr val="dk1"/>
                    </a:solidFill>
                    <a:highlight>
                      <a:srgbClr val="FFFFFF"/>
                    </a:highlight>
                  </a:endParaRPr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10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93" name="Google Shape;93;p16"/>
                <p:cNvSpPr/>
                <p:nvPr/>
              </p:nvSpPr>
              <p:spPr>
                <a:xfrm>
                  <a:off x="3820399" y="1967450"/>
                  <a:ext cx="704700" cy="5388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1000"/>
                    </a:spcBef>
                    <a:spcAft>
                      <a:spcPts val="0"/>
                    </a:spcAft>
                    <a:buNone/>
                  </a:pPr>
                  <a:r>
                    <a:rPr b="1" lang="en-GB" sz="1100">
                      <a:solidFill>
                        <a:schemeClr val="dk1"/>
                      </a:solidFill>
                      <a:highlight>
                        <a:srgbClr val="FFFFFF"/>
                      </a:highlight>
                    </a:rPr>
                    <a:t>ANOVA</a:t>
                  </a:r>
                  <a:endParaRPr b="1" sz="1100">
                    <a:solidFill>
                      <a:schemeClr val="dk1"/>
                    </a:solidFill>
                    <a:highlight>
                      <a:srgbClr val="FFFFFF"/>
                    </a:highlight>
                  </a:endParaRPr>
                </a:p>
                <a:p>
                  <a:pPr indent="0" lvl="0" marL="0" rtl="0" algn="ctr"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b="1" lang="en-GB" sz="1100">
                      <a:solidFill>
                        <a:schemeClr val="dk1"/>
                      </a:solidFill>
                      <a:highlight>
                        <a:srgbClr val="FFFFFF"/>
                      </a:highlight>
                    </a:rPr>
                    <a:t>Test</a:t>
                  </a:r>
                  <a:endParaRPr b="1" sz="1100">
                    <a:solidFill>
                      <a:schemeClr val="dk1"/>
                    </a:solidFill>
                    <a:highlight>
                      <a:srgbClr val="FFFFFF"/>
                    </a:highlight>
                  </a:endParaRPr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100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94" name="Google Shape;94;p16"/>
                <p:cNvCxnSpPr>
                  <a:stCxn id="91" idx="3"/>
                </p:cNvCxnSpPr>
                <p:nvPr/>
              </p:nvCxnSpPr>
              <p:spPr>
                <a:xfrm flipH="1" rot="10800000">
                  <a:off x="3729938" y="1571175"/>
                  <a:ext cx="450300" cy="13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5" name="Google Shape;95;p16"/>
                <p:cNvCxnSpPr/>
                <p:nvPr/>
              </p:nvCxnSpPr>
              <p:spPr>
                <a:xfrm flipH="1" rot="10800000">
                  <a:off x="1515713" y="1578075"/>
                  <a:ext cx="450300" cy="13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6" name="Google Shape;96;p16"/>
                <p:cNvCxnSpPr/>
                <p:nvPr/>
              </p:nvCxnSpPr>
              <p:spPr>
                <a:xfrm>
                  <a:off x="4165549" y="1571250"/>
                  <a:ext cx="14400" cy="385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97" name="Google Shape;97;p16"/>
                <p:cNvCxnSpPr/>
                <p:nvPr/>
              </p:nvCxnSpPr>
              <p:spPr>
                <a:xfrm>
                  <a:off x="1515713" y="1571254"/>
                  <a:ext cx="11100" cy="414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sp>
              <p:nvSpPr>
                <p:cNvPr id="98" name="Google Shape;98;p16"/>
                <p:cNvSpPr txBox="1"/>
                <p:nvPr/>
              </p:nvSpPr>
              <p:spPr>
                <a:xfrm>
                  <a:off x="1515725" y="1289050"/>
                  <a:ext cx="578100" cy="400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/>
                    <a:t>Yes</a:t>
                  </a:r>
                  <a:endParaRPr/>
                </a:p>
              </p:txBody>
            </p:sp>
            <p:sp>
              <p:nvSpPr>
                <p:cNvPr id="99" name="Google Shape;99;p16"/>
                <p:cNvSpPr txBox="1"/>
                <p:nvPr/>
              </p:nvSpPr>
              <p:spPr>
                <a:xfrm>
                  <a:off x="3535800" y="1289050"/>
                  <a:ext cx="578100" cy="400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/>
                    <a:t>   No</a:t>
                  </a:r>
                  <a:endParaRPr/>
                </a:p>
              </p:txBody>
            </p:sp>
            <p:cxnSp>
              <p:nvCxnSpPr>
                <p:cNvPr id="100" name="Google Shape;100;p16"/>
                <p:cNvCxnSpPr/>
                <p:nvPr/>
              </p:nvCxnSpPr>
              <p:spPr>
                <a:xfrm>
                  <a:off x="2845975" y="919025"/>
                  <a:ext cx="9600" cy="218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</p:grpSp>
          <p:sp>
            <p:nvSpPr>
              <p:cNvPr id="101" name="Google Shape;101;p16"/>
              <p:cNvSpPr/>
              <p:nvPr/>
            </p:nvSpPr>
            <p:spPr>
              <a:xfrm>
                <a:off x="2355600" y="3483625"/>
                <a:ext cx="1779950" cy="755675"/>
              </a:xfrm>
              <a:prstGeom prst="flowChartDecision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/>
                  <a:t>P_Value</a:t>
                </a:r>
                <a:r>
                  <a:rPr lang="en-GB"/>
                  <a:t>&gt; 0.05</a:t>
                </a:r>
                <a:endParaRPr/>
              </a:p>
            </p:txBody>
          </p:sp>
          <p:cxnSp>
            <p:nvCxnSpPr>
              <p:cNvPr id="102" name="Google Shape;102;p16"/>
              <p:cNvCxnSpPr>
                <a:endCxn id="101" idx="0"/>
              </p:cNvCxnSpPr>
              <p:nvPr/>
            </p:nvCxnSpPr>
            <p:spPr>
              <a:xfrm>
                <a:off x="3238075" y="3039925"/>
                <a:ext cx="7500" cy="44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03" name="Google Shape;103;p16"/>
              <p:cNvCxnSpPr/>
              <p:nvPr/>
            </p:nvCxnSpPr>
            <p:spPr>
              <a:xfrm rot="10800000">
                <a:off x="4135550" y="3861450"/>
                <a:ext cx="370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" name="Google Shape;104;p16"/>
              <p:cNvCxnSpPr/>
              <p:nvPr/>
            </p:nvCxnSpPr>
            <p:spPr>
              <a:xfrm>
                <a:off x="4506050" y="3861450"/>
                <a:ext cx="0" cy="400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05" name="Google Shape;105;p16"/>
              <p:cNvSpPr/>
              <p:nvPr/>
            </p:nvSpPr>
            <p:spPr>
              <a:xfrm>
                <a:off x="4983400" y="3483613"/>
                <a:ext cx="1779950" cy="755675"/>
              </a:xfrm>
              <a:prstGeom prst="flowChartDecision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/>
                  <a:t>P_Value</a:t>
                </a:r>
                <a:r>
                  <a:rPr lang="en-GB"/>
                  <a:t>&gt; 0.05</a:t>
                </a:r>
                <a:endParaRPr/>
              </a:p>
            </p:txBody>
          </p:sp>
          <p:cxnSp>
            <p:nvCxnSpPr>
              <p:cNvPr id="106" name="Google Shape;106;p16"/>
              <p:cNvCxnSpPr/>
              <p:nvPr/>
            </p:nvCxnSpPr>
            <p:spPr>
              <a:xfrm>
                <a:off x="5869625" y="3039925"/>
                <a:ext cx="7500" cy="44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07" name="Google Shape;107;p16"/>
              <p:cNvCxnSpPr/>
              <p:nvPr/>
            </p:nvCxnSpPr>
            <p:spPr>
              <a:xfrm rot="10800000">
                <a:off x="6763350" y="3861450"/>
                <a:ext cx="370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" name="Google Shape;108;p16"/>
              <p:cNvCxnSpPr/>
              <p:nvPr/>
            </p:nvCxnSpPr>
            <p:spPr>
              <a:xfrm>
                <a:off x="7133850" y="3861450"/>
                <a:ext cx="0" cy="400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09" name="Google Shape;109;p16"/>
              <p:cNvCxnSpPr/>
              <p:nvPr/>
            </p:nvCxnSpPr>
            <p:spPr>
              <a:xfrm>
                <a:off x="4612850" y="3868813"/>
                <a:ext cx="0" cy="400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0" name="Google Shape;110;p16"/>
              <p:cNvCxnSpPr/>
              <p:nvPr/>
            </p:nvCxnSpPr>
            <p:spPr>
              <a:xfrm rot="10800000">
                <a:off x="4612900" y="3854075"/>
                <a:ext cx="370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" name="Google Shape;111;p16"/>
              <p:cNvCxnSpPr/>
              <p:nvPr/>
            </p:nvCxnSpPr>
            <p:spPr>
              <a:xfrm>
                <a:off x="1985050" y="3876188"/>
                <a:ext cx="0" cy="400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2" name="Google Shape;112;p16"/>
              <p:cNvCxnSpPr/>
              <p:nvPr/>
            </p:nvCxnSpPr>
            <p:spPr>
              <a:xfrm rot="10800000">
                <a:off x="1985100" y="3861450"/>
                <a:ext cx="370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13" name="Google Shape;113;p16"/>
            <p:cNvSpPr/>
            <p:nvPr/>
          </p:nvSpPr>
          <p:spPr>
            <a:xfrm>
              <a:off x="1432750" y="3983625"/>
              <a:ext cx="1129500" cy="952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dk1"/>
                  </a:solidFill>
                  <a:highlight>
                    <a:srgbClr val="FFFFFF"/>
                  </a:highlight>
                </a:rPr>
                <a:t>Two levels are same, </a:t>
              </a:r>
              <a:r>
                <a:rPr lang="en-GB" sz="1100">
                  <a:solidFill>
                    <a:schemeClr val="dk1"/>
                  </a:solidFill>
                  <a:highlight>
                    <a:srgbClr val="FFFFFF"/>
                  </a:highlight>
                </a:rPr>
                <a:t>hence</a:t>
              </a:r>
              <a:r>
                <a:rPr b="1" lang="en-GB" sz="1100">
                  <a:solidFill>
                    <a:schemeClr val="dk1"/>
                  </a:solidFill>
                  <a:highlight>
                    <a:srgbClr val="FFFFFF"/>
                  </a:highlight>
                </a:rPr>
                <a:t> Drop </a:t>
              </a:r>
              <a:r>
                <a:rPr lang="en-GB" sz="1100">
                  <a:solidFill>
                    <a:schemeClr val="dk1"/>
                  </a:solidFill>
                  <a:highlight>
                    <a:srgbClr val="FFFFFF"/>
                  </a:highlight>
                </a:rPr>
                <a:t>the attribute</a:t>
              </a:r>
              <a:endParaRPr sz="1100">
                <a:solidFill>
                  <a:schemeClr val="dk1"/>
                </a:solidFill>
                <a:highlight>
                  <a:srgbClr val="FFFFFF"/>
                </a:highlight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100">
                <a:solidFill>
                  <a:schemeClr val="dk1"/>
                </a:solidFill>
              </a:endParaRPr>
            </a:p>
          </p:txBody>
        </p:sp>
        <p:sp>
          <p:nvSpPr>
            <p:cNvPr id="114" name="Google Shape;114;p16"/>
            <p:cNvSpPr txBox="1"/>
            <p:nvPr/>
          </p:nvSpPr>
          <p:spPr>
            <a:xfrm>
              <a:off x="1923475" y="3268363"/>
              <a:ext cx="578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Yes</a:t>
              </a:r>
              <a:endParaRPr/>
            </a:p>
          </p:txBody>
        </p:sp>
        <p:sp>
          <p:nvSpPr>
            <p:cNvPr id="115" name="Google Shape;115;p16"/>
            <p:cNvSpPr txBox="1"/>
            <p:nvPr/>
          </p:nvSpPr>
          <p:spPr>
            <a:xfrm>
              <a:off x="4501175" y="3268363"/>
              <a:ext cx="578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Yes</a:t>
              </a:r>
              <a:endParaRPr/>
            </a:p>
          </p:txBody>
        </p:sp>
        <p:sp>
          <p:nvSpPr>
            <p:cNvPr id="116" name="Google Shape;116;p16"/>
            <p:cNvSpPr txBox="1"/>
            <p:nvPr/>
          </p:nvSpPr>
          <p:spPr>
            <a:xfrm>
              <a:off x="3993900" y="3268363"/>
              <a:ext cx="578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   No</a:t>
              </a:r>
              <a:endParaRPr/>
            </a:p>
          </p:txBody>
        </p:sp>
        <p:sp>
          <p:nvSpPr>
            <p:cNvPr id="117" name="Google Shape;117;p16"/>
            <p:cNvSpPr txBox="1"/>
            <p:nvPr/>
          </p:nvSpPr>
          <p:spPr>
            <a:xfrm>
              <a:off x="6639850" y="3268363"/>
              <a:ext cx="578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   No</a:t>
              </a: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3442500" y="3983625"/>
              <a:ext cx="1129500" cy="952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dk1"/>
                  </a:solidFill>
                  <a:highlight>
                    <a:srgbClr val="FFFFFF"/>
                  </a:highlight>
                </a:rPr>
                <a:t>Two levels are </a:t>
              </a:r>
              <a:r>
                <a:rPr lang="en-GB" sz="1100">
                  <a:solidFill>
                    <a:schemeClr val="dk1"/>
                  </a:solidFill>
                  <a:highlight>
                    <a:srgbClr val="FFFFFF"/>
                  </a:highlight>
                </a:rPr>
                <a:t>different,</a:t>
              </a:r>
              <a:r>
                <a:rPr lang="en-GB" sz="1100">
                  <a:solidFill>
                    <a:schemeClr val="dk1"/>
                  </a:solidFill>
                  <a:highlight>
                    <a:srgbClr val="FFFFFF"/>
                  </a:highlight>
                </a:rPr>
                <a:t> hence we </a:t>
              </a:r>
              <a:r>
                <a:rPr b="1" lang="en-GB" sz="1100">
                  <a:solidFill>
                    <a:schemeClr val="dk1"/>
                  </a:solidFill>
                  <a:highlight>
                    <a:srgbClr val="FFFFFF"/>
                  </a:highlight>
                </a:rPr>
                <a:t>keep  </a:t>
              </a:r>
              <a:r>
                <a:rPr lang="en-GB" sz="1100">
                  <a:solidFill>
                    <a:schemeClr val="dk1"/>
                  </a:solidFill>
                  <a:highlight>
                    <a:srgbClr val="FFFFFF"/>
                  </a:highlight>
                </a:rPr>
                <a:t>the attribute</a:t>
              </a:r>
              <a:endParaRPr sz="1100">
                <a:solidFill>
                  <a:schemeClr val="dk1"/>
                </a:solidFill>
                <a:highlight>
                  <a:srgbClr val="FFFFFF"/>
                </a:highlight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chemeClr val="dk1"/>
                </a:solidFill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4572000" y="3983625"/>
              <a:ext cx="1129500" cy="952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dk1"/>
                  </a:solidFill>
                  <a:highlight>
                    <a:srgbClr val="FFFFFF"/>
                  </a:highlight>
                </a:rPr>
                <a:t>Multi</a:t>
              </a:r>
              <a:r>
                <a:rPr lang="en-GB" sz="1100">
                  <a:solidFill>
                    <a:schemeClr val="dk1"/>
                  </a:solidFill>
                  <a:highlight>
                    <a:srgbClr val="FFFFFF"/>
                  </a:highlight>
                </a:rPr>
                <a:t> </a:t>
              </a:r>
              <a:r>
                <a:rPr lang="en-GB" sz="1100">
                  <a:solidFill>
                    <a:schemeClr val="dk1"/>
                  </a:solidFill>
                  <a:highlight>
                    <a:srgbClr val="FFFFFF"/>
                  </a:highlight>
                </a:rPr>
                <a:t> levels are </a:t>
              </a:r>
              <a:r>
                <a:rPr lang="en-GB" sz="1100">
                  <a:solidFill>
                    <a:schemeClr val="dk1"/>
                  </a:solidFill>
                  <a:highlight>
                    <a:srgbClr val="FFFFFF"/>
                  </a:highlight>
                </a:rPr>
                <a:t>same,</a:t>
              </a:r>
              <a:r>
                <a:rPr lang="en-GB" sz="1100">
                  <a:solidFill>
                    <a:schemeClr val="dk1"/>
                  </a:solidFill>
                  <a:highlight>
                    <a:srgbClr val="FFFFFF"/>
                  </a:highlight>
                </a:rPr>
                <a:t> hence we </a:t>
              </a:r>
              <a:r>
                <a:rPr b="1" lang="en-GB" sz="1100">
                  <a:solidFill>
                    <a:schemeClr val="dk1"/>
                  </a:solidFill>
                  <a:highlight>
                    <a:srgbClr val="FFFFFF"/>
                  </a:highlight>
                </a:rPr>
                <a:t>Drop </a:t>
              </a:r>
              <a:r>
                <a:rPr lang="en-GB" sz="1100">
                  <a:solidFill>
                    <a:schemeClr val="dk1"/>
                  </a:solidFill>
                  <a:highlight>
                    <a:srgbClr val="FFFFFF"/>
                  </a:highlight>
                </a:rPr>
                <a:t>the attribute</a:t>
              </a:r>
              <a:endParaRPr sz="1100">
                <a:solidFill>
                  <a:schemeClr val="dk1"/>
                </a:solidFill>
                <a:highlight>
                  <a:srgbClr val="FFFFFF"/>
                </a:highlight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chemeClr val="dk1"/>
                </a:solidFill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6565725" y="3983625"/>
              <a:ext cx="1129500" cy="952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>
                  <a:solidFill>
                    <a:schemeClr val="dk1"/>
                  </a:solidFill>
                </a:rPr>
                <a:t>At Least one is different, hence we perform </a:t>
              </a:r>
              <a:r>
                <a:rPr b="1" lang="en-GB" sz="1100">
                  <a:solidFill>
                    <a:schemeClr val="dk1"/>
                  </a:solidFill>
                </a:rPr>
                <a:t>Tukey Test</a:t>
              </a:r>
              <a:endParaRPr b="1" sz="110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/>
        </p:nvSpPr>
        <p:spPr>
          <a:xfrm>
            <a:off x="919863" y="113325"/>
            <a:ext cx="7494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 </a:t>
            </a:r>
            <a:r>
              <a:rPr b="1" lang="en-GB" sz="2300">
                <a:solidFill>
                  <a:srgbClr val="6AA84F"/>
                </a:solidFill>
              </a:rPr>
              <a:t>Methodology</a:t>
            </a:r>
            <a:endParaRPr b="1" u="sng">
              <a:solidFill>
                <a:srgbClr val="6AA84F"/>
              </a:solidFill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262913" y="1773675"/>
            <a:ext cx="1129500" cy="95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At Least one is </a:t>
            </a:r>
            <a:r>
              <a:rPr lang="en-GB" sz="1100">
                <a:solidFill>
                  <a:schemeClr val="dk1"/>
                </a:solidFill>
              </a:rPr>
              <a:t>different,</a:t>
            </a:r>
            <a:r>
              <a:rPr lang="en-GB" sz="1100">
                <a:solidFill>
                  <a:schemeClr val="dk1"/>
                </a:solidFill>
              </a:rPr>
              <a:t> hence we perform </a:t>
            </a:r>
            <a:r>
              <a:rPr b="1" lang="en-GB" sz="1100">
                <a:solidFill>
                  <a:schemeClr val="dk1"/>
                </a:solidFill>
              </a:rPr>
              <a:t>Tukey Test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1678013" y="1222725"/>
            <a:ext cx="1129500" cy="210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Reducing </a:t>
            </a:r>
            <a:r>
              <a:rPr lang="en-GB" sz="1100">
                <a:solidFill>
                  <a:schemeClr val="dk1"/>
                </a:solidFill>
              </a:rPr>
              <a:t>the Multi levels of each Category with the help of Tukey plot by seeing how close the mean values are with each other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128" name="Google Shape;128;p17"/>
          <p:cNvCxnSpPr>
            <a:endCxn id="127" idx="1"/>
          </p:cNvCxnSpPr>
          <p:nvPr/>
        </p:nvCxnSpPr>
        <p:spPr>
          <a:xfrm>
            <a:off x="1392413" y="2274075"/>
            <a:ext cx="28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17"/>
          <p:cNvSpPr/>
          <p:nvPr/>
        </p:nvSpPr>
        <p:spPr>
          <a:xfrm>
            <a:off x="3093113" y="1824075"/>
            <a:ext cx="1129500" cy="85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Linear Regression Model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130" name="Google Shape;130;p17"/>
          <p:cNvCxnSpPr/>
          <p:nvPr/>
        </p:nvCxnSpPr>
        <p:spPr>
          <a:xfrm>
            <a:off x="2807513" y="2249925"/>
            <a:ext cx="28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4222613" y="2249925"/>
            <a:ext cx="28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17"/>
          <p:cNvSpPr/>
          <p:nvPr/>
        </p:nvSpPr>
        <p:spPr>
          <a:xfrm>
            <a:off x="4508213" y="1546313"/>
            <a:ext cx="1737725" cy="140722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P_V</a:t>
            </a:r>
            <a:r>
              <a:rPr b="1" lang="en-GB"/>
              <a:t>al</a:t>
            </a:r>
            <a:r>
              <a:rPr b="1" lang="en-GB"/>
              <a:t>ue</a:t>
            </a:r>
            <a:r>
              <a:rPr lang="en-GB"/>
              <a:t>&gt; 0.05</a:t>
            </a:r>
            <a:endParaRPr/>
          </a:p>
        </p:txBody>
      </p:sp>
      <p:cxnSp>
        <p:nvCxnSpPr>
          <p:cNvPr id="133" name="Google Shape;133;p17"/>
          <p:cNvCxnSpPr/>
          <p:nvPr/>
        </p:nvCxnSpPr>
        <p:spPr>
          <a:xfrm rot="10800000">
            <a:off x="5409988" y="1144900"/>
            <a:ext cx="0" cy="37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7"/>
          <p:cNvCxnSpPr/>
          <p:nvPr/>
        </p:nvCxnSpPr>
        <p:spPr>
          <a:xfrm>
            <a:off x="5409988" y="1144825"/>
            <a:ext cx="1319400" cy="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7"/>
          <p:cNvCxnSpPr>
            <a:stCxn id="132" idx="2"/>
          </p:cNvCxnSpPr>
          <p:nvPr/>
        </p:nvCxnSpPr>
        <p:spPr>
          <a:xfrm>
            <a:off x="5377075" y="2953538"/>
            <a:ext cx="18300" cy="39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7"/>
          <p:cNvCxnSpPr/>
          <p:nvPr/>
        </p:nvCxnSpPr>
        <p:spPr>
          <a:xfrm flipH="1" rot="10800000">
            <a:off x="5409988" y="3325650"/>
            <a:ext cx="13194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17"/>
          <p:cNvSpPr/>
          <p:nvPr/>
        </p:nvSpPr>
        <p:spPr>
          <a:xfrm>
            <a:off x="6729388" y="733675"/>
            <a:ext cx="1452600" cy="85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Reduce/Replace </a:t>
            </a:r>
            <a:r>
              <a:rPr lang="en-GB" sz="1100">
                <a:solidFill>
                  <a:schemeClr val="dk1"/>
                </a:solidFill>
              </a:rPr>
              <a:t>any one group by either of the names</a:t>
            </a:r>
            <a:r>
              <a:rPr b="1" lang="en-GB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6729388" y="2907600"/>
            <a:ext cx="1129500" cy="85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No Reduction </a:t>
            </a:r>
            <a:r>
              <a:rPr lang="en-GB" sz="1100">
                <a:solidFill>
                  <a:schemeClr val="dk1"/>
                </a:solidFill>
              </a:rPr>
              <a:t>Required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5780638" y="822513"/>
            <a:ext cx="57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Yes</a:t>
            </a:r>
            <a:endParaRPr/>
          </a:p>
        </p:txBody>
      </p:sp>
      <p:sp>
        <p:nvSpPr>
          <p:cNvPr id="140" name="Google Shape;140;p17"/>
          <p:cNvSpPr txBox="1"/>
          <p:nvPr/>
        </p:nvSpPr>
        <p:spPr>
          <a:xfrm>
            <a:off x="5773338" y="2998563"/>
            <a:ext cx="57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</a:t>
            </a:r>
            <a:endParaRPr/>
          </a:p>
        </p:txBody>
      </p:sp>
      <p:cxnSp>
        <p:nvCxnSpPr>
          <p:cNvPr id="141" name="Google Shape;141;p17"/>
          <p:cNvCxnSpPr/>
          <p:nvPr/>
        </p:nvCxnSpPr>
        <p:spPr>
          <a:xfrm>
            <a:off x="1000950" y="4416075"/>
            <a:ext cx="28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17"/>
          <p:cNvSpPr/>
          <p:nvPr/>
        </p:nvSpPr>
        <p:spPr>
          <a:xfrm>
            <a:off x="1286550" y="3896025"/>
            <a:ext cx="1129500" cy="104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Validating the Four Assumptions for Linear Regression Model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143" name="Google Shape;143;p17"/>
          <p:cNvCxnSpPr/>
          <p:nvPr/>
        </p:nvCxnSpPr>
        <p:spPr>
          <a:xfrm>
            <a:off x="2416050" y="4416075"/>
            <a:ext cx="28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17"/>
          <p:cNvSpPr/>
          <p:nvPr/>
        </p:nvSpPr>
        <p:spPr>
          <a:xfrm>
            <a:off x="2671325" y="3896025"/>
            <a:ext cx="1308900" cy="104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Multicollinearity Test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145" name="Google Shape;145;p17"/>
          <p:cNvCxnSpPr/>
          <p:nvPr/>
        </p:nvCxnSpPr>
        <p:spPr>
          <a:xfrm>
            <a:off x="4052250" y="4416075"/>
            <a:ext cx="28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17"/>
          <p:cNvSpPr/>
          <p:nvPr/>
        </p:nvSpPr>
        <p:spPr>
          <a:xfrm>
            <a:off x="4379550" y="3904775"/>
            <a:ext cx="1308900" cy="104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Autocorrelation Test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147" name="Google Shape;147;p17"/>
          <p:cNvCxnSpPr/>
          <p:nvPr/>
        </p:nvCxnSpPr>
        <p:spPr>
          <a:xfrm>
            <a:off x="5688450" y="4416075"/>
            <a:ext cx="28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17"/>
          <p:cNvSpPr/>
          <p:nvPr/>
        </p:nvSpPr>
        <p:spPr>
          <a:xfrm>
            <a:off x="5974050" y="3896025"/>
            <a:ext cx="941700" cy="104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Insights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149" name="Google Shape;149;p17"/>
          <p:cNvCxnSpPr/>
          <p:nvPr/>
        </p:nvCxnSpPr>
        <p:spPr>
          <a:xfrm>
            <a:off x="6915750" y="4424825"/>
            <a:ext cx="28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17"/>
          <p:cNvSpPr/>
          <p:nvPr/>
        </p:nvSpPr>
        <p:spPr>
          <a:xfrm>
            <a:off x="7201350" y="3896025"/>
            <a:ext cx="941700" cy="104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Final Statement/verdict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type="ctrTitle"/>
          </p:nvPr>
        </p:nvSpPr>
        <p:spPr>
          <a:xfrm>
            <a:off x="311700" y="224150"/>
            <a:ext cx="8520600" cy="67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t/>
            </a:r>
            <a:endParaRPr sz="230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SzPct val="41772"/>
              <a:buFont typeface="Arial"/>
              <a:buNone/>
            </a:pPr>
            <a:r>
              <a:rPr lang="en-GB" sz="2633">
                <a:solidFill>
                  <a:srgbClr val="38761D"/>
                </a:solidFill>
                <a:highlight>
                  <a:srgbClr val="FFFFFF"/>
                </a:highlight>
              </a:rPr>
              <a:t>Visualizing Continuous and  Categorical Data</a:t>
            </a:r>
            <a:endParaRPr sz="5533">
              <a:solidFill>
                <a:srgbClr val="38761D"/>
              </a:solidFill>
            </a:endParaRPr>
          </a:p>
        </p:txBody>
      </p:sp>
      <p:sp>
        <p:nvSpPr>
          <p:cNvPr id="156" name="Google Shape;156;p18"/>
          <p:cNvSpPr txBox="1"/>
          <p:nvPr>
            <p:ph idx="1" type="subTitle"/>
          </p:nvPr>
        </p:nvSpPr>
        <p:spPr>
          <a:xfrm>
            <a:off x="436475" y="4283025"/>
            <a:ext cx="4514700" cy="4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280">
                <a:solidFill>
                  <a:schemeClr val="dk1"/>
                </a:solidFill>
              </a:rPr>
              <a:t>SalePrice vs GrageArea</a:t>
            </a:r>
            <a:endParaRPr sz="1280">
              <a:solidFill>
                <a:schemeClr val="dk1"/>
              </a:solidFill>
            </a:endParaRPr>
          </a:p>
        </p:txBody>
      </p:sp>
      <p:pic>
        <p:nvPicPr>
          <p:cNvPr id="157" name="Google Shape;15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7675" y="1237625"/>
            <a:ext cx="3397703" cy="297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8325" y="1237650"/>
            <a:ext cx="3397700" cy="304122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8"/>
          <p:cNvSpPr txBox="1"/>
          <p:nvPr>
            <p:ph idx="1" type="subTitle"/>
          </p:nvPr>
        </p:nvSpPr>
        <p:spPr>
          <a:xfrm>
            <a:off x="4722575" y="4261900"/>
            <a:ext cx="4514700" cy="4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280">
                <a:solidFill>
                  <a:schemeClr val="dk1"/>
                </a:solidFill>
              </a:rPr>
              <a:t>SalePrice vs GrageArea with Hue RoofStyle</a:t>
            </a:r>
            <a:endParaRPr sz="128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250" y="1075025"/>
            <a:ext cx="3579575" cy="33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9"/>
          <p:cNvSpPr txBox="1"/>
          <p:nvPr/>
        </p:nvSpPr>
        <p:spPr>
          <a:xfrm>
            <a:off x="2220150" y="261200"/>
            <a:ext cx="496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38761D"/>
                </a:solidFill>
              </a:rPr>
              <a:t>Independent T Test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4801950" y="1366250"/>
            <a:ext cx="37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 txBox="1"/>
          <p:nvPr/>
        </p:nvSpPr>
        <p:spPr>
          <a:xfrm>
            <a:off x="4570875" y="1235650"/>
            <a:ext cx="328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9"/>
          <p:cNvSpPr txBox="1"/>
          <p:nvPr/>
        </p:nvSpPr>
        <p:spPr>
          <a:xfrm>
            <a:off x="4842125" y="1466700"/>
            <a:ext cx="3717000" cy="27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chemeClr val="dk1"/>
                </a:solidFill>
                <a:highlight>
                  <a:srgbClr val="FFFFFF"/>
                </a:highlight>
              </a:rPr>
              <a:t>pvalue=1.8095061559266025e-22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Since the p-value is less the 0.05, we reject the null hypothesis.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Null Hypothesis:</a:t>
            </a:r>
            <a:r>
              <a:rPr lang="en-GB"/>
              <a:t> Avg Sale Price of Property with Central AC = </a:t>
            </a:r>
            <a:r>
              <a:rPr lang="en-GB">
                <a:solidFill>
                  <a:schemeClr val="dk1"/>
                </a:solidFill>
              </a:rPr>
              <a:t>Avg Sale Price of Property without Central AC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Alternate Hypothesis:</a:t>
            </a:r>
            <a:r>
              <a:rPr lang="en-GB">
                <a:solidFill>
                  <a:schemeClr val="dk1"/>
                </a:solidFill>
              </a:rPr>
              <a:t> Avg Sale Price of Property with Central AC != Avg Sale Price of Property without Central AC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/>
        </p:nvSpPr>
        <p:spPr>
          <a:xfrm>
            <a:off x="2220150" y="261200"/>
            <a:ext cx="496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38761D"/>
                </a:solidFill>
              </a:rPr>
              <a:t>ANOVA</a:t>
            </a:r>
            <a:endParaRPr b="1" sz="2000">
              <a:solidFill>
                <a:srgbClr val="38761D"/>
              </a:solidFill>
            </a:endParaRPr>
          </a:p>
        </p:txBody>
      </p:sp>
      <p:sp>
        <p:nvSpPr>
          <p:cNvPr id="174" name="Google Shape;174;p20"/>
          <p:cNvSpPr txBox="1"/>
          <p:nvPr/>
        </p:nvSpPr>
        <p:spPr>
          <a:xfrm>
            <a:off x="4801950" y="1366250"/>
            <a:ext cx="37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0"/>
          <p:cNvSpPr txBox="1"/>
          <p:nvPr/>
        </p:nvSpPr>
        <p:spPr>
          <a:xfrm>
            <a:off x="4570875" y="1235650"/>
            <a:ext cx="328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 txBox="1"/>
          <p:nvPr/>
        </p:nvSpPr>
        <p:spPr>
          <a:xfrm>
            <a:off x="4842125" y="1466700"/>
            <a:ext cx="3717000" cy="2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pvalue=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2.578443e-56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Since the p-value is less the 0.05, we reject the null hypothesis.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Null Hypothesis:</a:t>
            </a:r>
            <a:r>
              <a:rPr lang="en-GB"/>
              <a:t> Avg Sale Price of Property is same across all the categories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Alternate Hypothesis:</a:t>
            </a:r>
            <a:r>
              <a:rPr lang="en-GB">
                <a:solidFill>
                  <a:schemeClr val="dk1"/>
                </a:solidFill>
              </a:rPr>
              <a:t> Atleast one category’s </a:t>
            </a:r>
            <a:r>
              <a:rPr lang="en-GB">
                <a:solidFill>
                  <a:schemeClr val="dk1"/>
                </a:solidFill>
              </a:rPr>
              <a:t>Avg Sale Price of Property is different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6200"/>
            <a:ext cx="4257675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025" y="1101650"/>
            <a:ext cx="4218550" cy="35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1"/>
          <p:cNvSpPr txBox="1"/>
          <p:nvPr/>
        </p:nvSpPr>
        <p:spPr>
          <a:xfrm>
            <a:off x="1718550" y="249450"/>
            <a:ext cx="6148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rgbClr val="6AA84F"/>
                </a:solidFill>
              </a:rPr>
              <a:t>ANOVA and</a:t>
            </a:r>
            <a:r>
              <a:rPr b="1" lang="en-GB" sz="2500">
                <a:solidFill>
                  <a:srgbClr val="6AA84F"/>
                </a:solidFill>
              </a:rPr>
              <a:t> Tukey Plot</a:t>
            </a:r>
            <a:endParaRPr b="1" sz="2500">
              <a:solidFill>
                <a:srgbClr val="6AA84F"/>
              </a:solidFill>
            </a:endParaRPr>
          </a:p>
        </p:txBody>
      </p:sp>
      <p:sp>
        <p:nvSpPr>
          <p:cNvPr id="184" name="Google Shape;184;p21"/>
          <p:cNvSpPr/>
          <p:nvPr/>
        </p:nvSpPr>
        <p:spPr>
          <a:xfrm>
            <a:off x="793625" y="1627425"/>
            <a:ext cx="2260200" cy="2555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"/>
          <p:cNvSpPr/>
          <p:nvPr/>
        </p:nvSpPr>
        <p:spPr>
          <a:xfrm>
            <a:off x="3232025" y="1573518"/>
            <a:ext cx="1006800" cy="2609100"/>
          </a:xfrm>
          <a:prstGeom prst="ellipse">
            <a:avLst/>
          </a:prstGeom>
          <a:noFill/>
          <a:ln cap="flat" cmpd="sng" w="9525">
            <a:solidFill>
              <a:srgbClr val="F6B26B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8162" y="1340900"/>
            <a:ext cx="1476375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12" y="2819700"/>
            <a:ext cx="1514475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1"/>
          <p:cNvSpPr txBox="1"/>
          <p:nvPr/>
        </p:nvSpPr>
        <p:spPr>
          <a:xfrm>
            <a:off x="6499700" y="1627425"/>
            <a:ext cx="258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Before Reduction of Levels</a:t>
            </a:r>
            <a:endParaRPr/>
          </a:p>
        </p:txBody>
      </p:sp>
      <p:sp>
        <p:nvSpPr>
          <p:cNvPr id="189" name="Google Shape;189;p21"/>
          <p:cNvSpPr txBox="1"/>
          <p:nvPr/>
        </p:nvSpPr>
        <p:spPr>
          <a:xfrm>
            <a:off x="6575900" y="2846625"/>
            <a:ext cx="258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After </a:t>
            </a:r>
            <a:r>
              <a:rPr lang="en-GB"/>
              <a:t>Reduction of Levels</a:t>
            </a:r>
            <a:endParaRPr/>
          </a:p>
        </p:txBody>
      </p:sp>
      <p:sp>
        <p:nvSpPr>
          <p:cNvPr id="190" name="Google Shape;190;p21"/>
          <p:cNvSpPr txBox="1"/>
          <p:nvPr/>
        </p:nvSpPr>
        <p:spPr>
          <a:xfrm>
            <a:off x="4671350" y="3827475"/>
            <a:ext cx="4068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*We </a:t>
            </a:r>
            <a:r>
              <a:rPr lang="en-GB" sz="1200"/>
              <a:t>have used ANOVA and Tukey HSD to reduce the no. of variables or levels of all categorical variable wherever the mean sale price of property were statistically equal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