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varScale="1">
        <p:scale>
          <a:sx n="75" d="100"/>
          <a:sy n="75" d="100"/>
        </p:scale>
        <p:origin x="-10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1/31/2013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1/31/2013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1/31/2013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1/31/2013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1/31/2013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1/31/2013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1/31/2013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1/31/2013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SERVER 2008 Installation Guide</a:t>
            </a:r>
            <a:endParaRPr lang="en-US" dirty="0"/>
          </a:p>
        </p:txBody>
      </p:sp>
      <p:sp>
        <p:nvSpPr>
          <p:cNvPr id="3" name="Subtitle 2"/>
          <p:cNvSpPr>
            <a:spLocks noGrp="1"/>
          </p:cNvSpPr>
          <p:nvPr>
            <p:ph type="subTitle" idx="1"/>
          </p:nvPr>
        </p:nvSpPr>
        <p:spPr>
          <a:xfrm>
            <a:off x="722376" y="3685032"/>
            <a:ext cx="7772400" cy="2182368"/>
          </a:xfrm>
        </p:spPr>
        <p:txBody>
          <a:bodyPr>
            <a:normAutofit/>
          </a:bodyPr>
          <a:lstStyle/>
          <a:p>
            <a:endParaRPr lang="en-US" b="1" dirty="0" smtClean="0"/>
          </a:p>
          <a:p>
            <a:endParaRPr lang="en-US" b="1" dirty="0" smtClean="0"/>
          </a:p>
          <a:p>
            <a:r>
              <a:rPr lang="en-US" b="1" dirty="0" smtClean="0"/>
              <a:t>A Step by Step Guide</a:t>
            </a:r>
          </a:p>
          <a:p>
            <a:endParaRPr lang="en-US" b="1" dirty="0" smtClean="0"/>
          </a:p>
          <a:p>
            <a:r>
              <a:rPr lang="en-US" b="1" dirty="0" smtClean="0"/>
              <a:t>Prepared by </a:t>
            </a:r>
            <a:r>
              <a:rPr lang="en-US" b="1" dirty="0" smtClean="0"/>
              <a:t>Hassan Tariq</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4</a:t>
            </a:r>
            <a:endParaRPr lang="en-US" dirty="0"/>
          </a:p>
        </p:txBody>
      </p:sp>
      <p:sp>
        <p:nvSpPr>
          <p:cNvPr id="3" name="Content Placeholder 2"/>
          <p:cNvSpPr>
            <a:spLocks noGrp="1"/>
          </p:cNvSpPr>
          <p:nvPr>
            <p:ph idx="1"/>
          </p:nvPr>
        </p:nvSpPr>
        <p:spPr>
          <a:xfrm>
            <a:off x="502920" y="1600200"/>
            <a:ext cx="8183880" cy="4267200"/>
          </a:xfrm>
        </p:spPr>
        <p:txBody>
          <a:bodyPr/>
          <a:lstStyle/>
          <a:p>
            <a:r>
              <a:rPr lang="en-US" dirty="0" smtClean="0"/>
              <a:t>After a minute or so (the timing will vary according to your system), the following screen appears:</a:t>
            </a:r>
          </a:p>
          <a:p>
            <a:pPr>
              <a:buNone/>
            </a:pPr>
            <a:endParaRPr lang="en-US" dirty="0"/>
          </a:p>
        </p:txBody>
      </p:sp>
      <p:pic>
        <p:nvPicPr>
          <p:cNvPr id="4" name="Picture 3" descr="screen07.gif"/>
          <p:cNvPicPr>
            <a:picLocks noChangeAspect="1"/>
          </p:cNvPicPr>
          <p:nvPr/>
        </p:nvPicPr>
        <p:blipFill>
          <a:blip r:embed="rId2" cstate="print"/>
          <a:stretch>
            <a:fillRect/>
          </a:stretch>
        </p:blipFill>
        <p:spPr>
          <a:xfrm>
            <a:off x="1143000" y="3505200"/>
            <a:ext cx="6591300" cy="21145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5 (optional) :</a:t>
            </a:r>
            <a:endParaRPr lang="en-US" dirty="0"/>
          </a:p>
        </p:txBody>
      </p:sp>
      <p:sp>
        <p:nvSpPr>
          <p:cNvPr id="3" name="Content Placeholder 2"/>
          <p:cNvSpPr>
            <a:spLocks noGrp="1"/>
          </p:cNvSpPr>
          <p:nvPr>
            <p:ph idx="1"/>
          </p:nvPr>
        </p:nvSpPr>
        <p:spPr>
          <a:xfrm>
            <a:off x="502920" y="1600200"/>
            <a:ext cx="8183880" cy="4267200"/>
          </a:xfrm>
        </p:spPr>
        <p:txBody>
          <a:bodyPr/>
          <a:lstStyle/>
          <a:p>
            <a:r>
              <a:rPr lang="en-US" dirty="0" smtClean="0"/>
              <a:t>If any checks have failed, click on the Show details button or "View detailed report link" to find out the cause, correct it, then click on the Re-run button to perform the checks again.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6 : Product key</a:t>
            </a:r>
            <a:endParaRPr lang="en-US" dirty="0"/>
          </a:p>
        </p:txBody>
      </p:sp>
      <p:sp>
        <p:nvSpPr>
          <p:cNvPr id="3" name="Content Placeholder 2"/>
          <p:cNvSpPr>
            <a:spLocks noGrp="1"/>
          </p:cNvSpPr>
          <p:nvPr>
            <p:ph idx="1"/>
          </p:nvPr>
        </p:nvSpPr>
        <p:spPr>
          <a:xfrm>
            <a:off x="502920" y="1600200"/>
            <a:ext cx="8183880" cy="4267200"/>
          </a:xfrm>
        </p:spPr>
        <p:txBody>
          <a:bodyPr/>
          <a:lstStyle/>
          <a:p>
            <a:r>
              <a:rPr lang="en-US" dirty="0" smtClean="0"/>
              <a:t>If all checks have passed, click on the OK button. After a few moments, the option to select the edition and to enter the license key (or “product key”) will appear. Note that the product key box may already be populated, depending on which edition you have.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6 : Product key</a:t>
            </a:r>
            <a:endParaRPr lang="en-US" dirty="0"/>
          </a:p>
        </p:txBody>
      </p:sp>
      <p:pic>
        <p:nvPicPr>
          <p:cNvPr id="4" name="Content Placeholder 3" descr="screen08.gif"/>
          <p:cNvPicPr>
            <a:picLocks noGrp="1" noChangeAspect="1"/>
          </p:cNvPicPr>
          <p:nvPr>
            <p:ph idx="1"/>
          </p:nvPr>
        </p:nvPicPr>
        <p:blipFill>
          <a:blip r:embed="rId2" cstate="print"/>
          <a:stretch>
            <a:fillRect/>
          </a:stretch>
        </p:blipFill>
        <p:spPr>
          <a:xfrm>
            <a:off x="1143000" y="1676400"/>
            <a:ext cx="6619875" cy="315277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7 : License Terms</a:t>
            </a:r>
            <a:endParaRPr lang="en-US" dirty="0"/>
          </a:p>
        </p:txBody>
      </p:sp>
      <p:sp>
        <p:nvSpPr>
          <p:cNvPr id="7" name="Content Placeholder 6"/>
          <p:cNvSpPr>
            <a:spLocks noGrp="1"/>
          </p:cNvSpPr>
          <p:nvPr>
            <p:ph idx="1"/>
          </p:nvPr>
        </p:nvSpPr>
        <p:spPr>
          <a:xfrm>
            <a:off x="502920" y="1676400"/>
            <a:ext cx="8183880" cy="4114800"/>
          </a:xfrm>
        </p:spPr>
        <p:txBody>
          <a:bodyPr/>
          <a:lstStyle/>
          <a:p>
            <a:r>
              <a:rPr lang="en-US" dirty="0" smtClean="0"/>
              <a:t>Enter the product key into the box, or choose the free edition if you're evaluating SQL Server 2008, and click on the Next button:</a:t>
            </a:r>
          </a:p>
          <a:p>
            <a:r>
              <a:rPr lang="en-US" dirty="0" smtClean="0"/>
              <a:t>Click in the </a:t>
            </a:r>
            <a:r>
              <a:rPr lang="en-US" b="1" dirty="0" smtClean="0"/>
              <a:t>"I accept the license terms"</a:t>
            </a:r>
            <a:r>
              <a:rPr lang="en-US" dirty="0" smtClean="0"/>
              <a:t> check box, then click on the </a:t>
            </a:r>
            <a:r>
              <a:rPr lang="en-US" b="1" dirty="0" smtClean="0"/>
              <a:t>Next</a:t>
            </a:r>
            <a:r>
              <a:rPr lang="en-US" dirty="0" smtClean="0"/>
              <a:t> button again.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8 : Setup Support Files</a:t>
            </a:r>
            <a:endParaRPr lang="en-US" dirty="0"/>
          </a:p>
        </p:txBody>
      </p:sp>
      <p:sp>
        <p:nvSpPr>
          <p:cNvPr id="7" name="Content Placeholder 6"/>
          <p:cNvSpPr>
            <a:spLocks noGrp="1"/>
          </p:cNvSpPr>
          <p:nvPr>
            <p:ph idx="1"/>
          </p:nvPr>
        </p:nvSpPr>
        <p:spPr>
          <a:xfrm>
            <a:off x="502920" y="1676400"/>
            <a:ext cx="8183880" cy="4114800"/>
          </a:xfrm>
        </p:spPr>
        <p:txBody>
          <a:bodyPr/>
          <a:lstStyle/>
          <a:p>
            <a:r>
              <a:rPr lang="en-US" dirty="0" smtClean="0"/>
              <a:t>The following screen appears; click on the Install button</a:t>
            </a:r>
          </a:p>
          <a:p>
            <a:endParaRPr lang="en-US" dirty="0"/>
          </a:p>
        </p:txBody>
      </p:sp>
      <p:pic>
        <p:nvPicPr>
          <p:cNvPr id="4" name="Picture 3" descr="screen09.gif"/>
          <p:cNvPicPr>
            <a:picLocks noChangeAspect="1"/>
          </p:cNvPicPr>
          <p:nvPr/>
        </p:nvPicPr>
        <p:blipFill>
          <a:blip r:embed="rId2" cstate="print"/>
          <a:stretch>
            <a:fillRect/>
          </a:stretch>
        </p:blipFill>
        <p:spPr>
          <a:xfrm>
            <a:off x="1447800" y="3200400"/>
            <a:ext cx="6191250" cy="21050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8 : Setup Support Files</a:t>
            </a:r>
            <a:endParaRPr lang="en-US" dirty="0"/>
          </a:p>
        </p:txBody>
      </p:sp>
      <p:sp>
        <p:nvSpPr>
          <p:cNvPr id="7" name="Content Placeholder 6"/>
          <p:cNvSpPr>
            <a:spLocks noGrp="1"/>
          </p:cNvSpPr>
          <p:nvPr>
            <p:ph idx="1"/>
          </p:nvPr>
        </p:nvSpPr>
        <p:spPr>
          <a:xfrm>
            <a:off x="502920" y="1676400"/>
            <a:ext cx="8183880" cy="4114800"/>
          </a:xfrm>
        </p:spPr>
        <p:txBody>
          <a:bodyPr/>
          <a:lstStyle/>
          <a:p>
            <a:r>
              <a:rPr lang="en-US" dirty="0" smtClean="0"/>
              <a:t>The following screen will appear while Windows Installer prepares itself for the installation. This will take a short while:</a:t>
            </a:r>
          </a:p>
          <a:p>
            <a:endParaRPr lang="en-US" dirty="0"/>
          </a:p>
        </p:txBody>
      </p:sp>
      <p:pic>
        <p:nvPicPr>
          <p:cNvPr id="5" name="Picture 4" descr="screen10.gif"/>
          <p:cNvPicPr>
            <a:picLocks noChangeAspect="1"/>
          </p:cNvPicPr>
          <p:nvPr/>
        </p:nvPicPr>
        <p:blipFill>
          <a:blip r:embed="rId2" cstate="print"/>
          <a:stretch>
            <a:fillRect/>
          </a:stretch>
        </p:blipFill>
        <p:spPr>
          <a:xfrm>
            <a:off x="762000" y="3276600"/>
            <a:ext cx="7543800" cy="2438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8 : Setup Support Files</a:t>
            </a:r>
            <a:endParaRPr lang="en-US" dirty="0"/>
          </a:p>
        </p:txBody>
      </p:sp>
      <p:sp>
        <p:nvSpPr>
          <p:cNvPr id="7" name="Content Placeholder 6"/>
          <p:cNvSpPr>
            <a:spLocks noGrp="1"/>
          </p:cNvSpPr>
          <p:nvPr>
            <p:ph idx="1"/>
          </p:nvPr>
        </p:nvSpPr>
        <p:spPr>
          <a:xfrm>
            <a:off x="502920" y="1676400"/>
            <a:ext cx="8183880" cy="4114800"/>
          </a:xfrm>
        </p:spPr>
        <p:txBody>
          <a:bodyPr/>
          <a:lstStyle/>
          <a:p>
            <a:r>
              <a:rPr lang="en-US" dirty="0" smtClean="0"/>
              <a:t>After 30 seconds or so the dialog appears again:</a:t>
            </a:r>
            <a:endParaRPr lang="en-US" dirty="0"/>
          </a:p>
        </p:txBody>
      </p:sp>
      <p:pic>
        <p:nvPicPr>
          <p:cNvPr id="6" name="Picture 5" descr="screen11.gif"/>
          <p:cNvPicPr>
            <a:picLocks noChangeAspect="1"/>
          </p:cNvPicPr>
          <p:nvPr/>
        </p:nvPicPr>
        <p:blipFill>
          <a:blip r:embed="rId2" cstate="print"/>
          <a:stretch>
            <a:fillRect/>
          </a:stretch>
        </p:blipFill>
        <p:spPr>
          <a:xfrm>
            <a:off x="2514600" y="2909887"/>
            <a:ext cx="4114800" cy="1038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9 : Setup Support Rules</a:t>
            </a:r>
            <a:endParaRPr lang="en-US" dirty="0"/>
          </a:p>
        </p:txBody>
      </p:sp>
      <p:sp>
        <p:nvSpPr>
          <p:cNvPr id="7" name="Content Placeholder 6"/>
          <p:cNvSpPr>
            <a:spLocks noGrp="1"/>
          </p:cNvSpPr>
          <p:nvPr>
            <p:ph idx="1"/>
          </p:nvPr>
        </p:nvSpPr>
        <p:spPr>
          <a:xfrm>
            <a:off x="502920" y="1676400"/>
            <a:ext cx="8183880" cy="4114800"/>
          </a:xfrm>
        </p:spPr>
        <p:txBody>
          <a:bodyPr/>
          <a:lstStyle/>
          <a:p>
            <a:r>
              <a:rPr lang="en-US" dirty="0" smtClean="0"/>
              <a:t>If all is well, the following screen appears:</a:t>
            </a:r>
            <a:endParaRPr lang="en-US" dirty="0"/>
          </a:p>
        </p:txBody>
      </p:sp>
      <p:pic>
        <p:nvPicPr>
          <p:cNvPr id="5" name="Picture 4" descr="screen12.gif"/>
          <p:cNvPicPr>
            <a:picLocks noChangeAspect="1"/>
          </p:cNvPicPr>
          <p:nvPr/>
        </p:nvPicPr>
        <p:blipFill>
          <a:blip r:embed="rId2" cstate="print"/>
          <a:stretch>
            <a:fillRect/>
          </a:stretch>
        </p:blipFill>
        <p:spPr>
          <a:xfrm>
            <a:off x="1295400" y="2743200"/>
            <a:ext cx="6581775" cy="26384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10 : Feature Selection</a:t>
            </a:r>
            <a:endParaRPr lang="en-US" dirty="0"/>
          </a:p>
        </p:txBody>
      </p:sp>
      <p:sp>
        <p:nvSpPr>
          <p:cNvPr id="7" name="Content Placeholder 6"/>
          <p:cNvSpPr>
            <a:spLocks noGrp="1"/>
          </p:cNvSpPr>
          <p:nvPr>
            <p:ph idx="1"/>
          </p:nvPr>
        </p:nvSpPr>
        <p:spPr>
          <a:xfrm>
            <a:off x="502920" y="1676400"/>
            <a:ext cx="8183880" cy="4114800"/>
          </a:xfrm>
        </p:spPr>
        <p:txBody>
          <a:bodyPr/>
          <a:lstStyle/>
          <a:p>
            <a:r>
              <a:rPr lang="en-US" sz="1600" b="1" dirty="0" smtClean="0"/>
              <a:t>Select the features you want to install.</a:t>
            </a:r>
            <a:r>
              <a:rPr lang="en-US" dirty="0" smtClean="0"/>
              <a:t/>
            </a:r>
            <a:br>
              <a:rPr lang="en-US" dirty="0" smtClean="0"/>
            </a:br>
            <a:endParaRPr lang="en-US" dirty="0"/>
          </a:p>
        </p:txBody>
      </p:sp>
      <p:pic>
        <p:nvPicPr>
          <p:cNvPr id="6" name="Picture 5" descr="screen13.gif"/>
          <p:cNvPicPr>
            <a:picLocks noChangeAspect="1"/>
          </p:cNvPicPr>
          <p:nvPr/>
        </p:nvPicPr>
        <p:blipFill>
          <a:blip r:embed="rId2" cstate="print"/>
          <a:stretch>
            <a:fillRect/>
          </a:stretch>
        </p:blipFill>
        <p:spPr>
          <a:xfrm>
            <a:off x="609600" y="2057400"/>
            <a:ext cx="8000999" cy="381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normAutofit fontScale="90000"/>
          </a:bodyPr>
          <a:lstStyle/>
          <a:p>
            <a:r>
              <a:rPr lang="en-US" dirty="0" smtClean="0"/>
              <a:t> Pre Step  (.NET 3.5 installation)</a:t>
            </a:r>
            <a:endParaRPr lang="en-US" dirty="0"/>
          </a:p>
        </p:txBody>
      </p:sp>
      <p:sp>
        <p:nvSpPr>
          <p:cNvPr id="3" name="Content Placeholder 2"/>
          <p:cNvSpPr>
            <a:spLocks noGrp="1"/>
          </p:cNvSpPr>
          <p:nvPr>
            <p:ph idx="1"/>
          </p:nvPr>
        </p:nvSpPr>
        <p:spPr>
          <a:xfrm>
            <a:off x="502920" y="1676400"/>
            <a:ext cx="8183880" cy="3041904"/>
          </a:xfrm>
        </p:spPr>
        <p:txBody>
          <a:bodyPr>
            <a:normAutofit fontScale="92500" lnSpcReduction="20000"/>
          </a:bodyPr>
          <a:lstStyle/>
          <a:p>
            <a:pPr>
              <a:buNone/>
            </a:pPr>
            <a:r>
              <a:rPr lang="en-US" dirty="0" smtClean="0"/>
              <a:t>  </a:t>
            </a:r>
          </a:p>
          <a:p>
            <a:pPr>
              <a:buNone/>
            </a:pPr>
            <a:r>
              <a:rPr lang="en-US" dirty="0" smtClean="0"/>
              <a:t>  Before you start the installation, you’ll need to install the .NET 3.5 Framework. This comes pre-installed on Windows 2008 Server, but for earlier versions of Windows, you’ll need to install it first. This is a straightforward pre-requisite and is usually included as part of the SQL Server 2008 installation.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STEP 11 : Instance Configuration</a:t>
            </a:r>
            <a:endParaRPr lang="en-US" dirty="0"/>
          </a:p>
        </p:txBody>
      </p:sp>
      <p:sp>
        <p:nvSpPr>
          <p:cNvPr id="7" name="Content Placeholder 6"/>
          <p:cNvSpPr>
            <a:spLocks noGrp="1"/>
          </p:cNvSpPr>
          <p:nvPr>
            <p:ph idx="1"/>
          </p:nvPr>
        </p:nvSpPr>
        <p:spPr>
          <a:xfrm>
            <a:off x="502920" y="1676400"/>
            <a:ext cx="8183880" cy="4114800"/>
          </a:xfrm>
        </p:spPr>
        <p:txBody>
          <a:bodyPr/>
          <a:lstStyle/>
          <a:p>
            <a:r>
              <a:rPr lang="en-US" dirty="0" smtClean="0"/>
              <a:t>After a short while the following screen appears:</a:t>
            </a:r>
            <a:endParaRPr lang="en-US" dirty="0"/>
          </a:p>
        </p:txBody>
      </p:sp>
      <p:pic>
        <p:nvPicPr>
          <p:cNvPr id="6" name="Picture 5" descr="screen14.gif"/>
          <p:cNvPicPr>
            <a:picLocks noChangeAspect="1"/>
          </p:cNvPicPr>
          <p:nvPr/>
        </p:nvPicPr>
        <p:blipFill>
          <a:blip r:embed="rId2" cstate="print"/>
          <a:stretch>
            <a:fillRect/>
          </a:stretch>
        </p:blipFill>
        <p:spPr>
          <a:xfrm>
            <a:off x="990600" y="2667000"/>
            <a:ext cx="7315200" cy="32004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STEP 12 : Disk Space Requirements</a:t>
            </a:r>
            <a:endParaRPr lang="en-US" dirty="0"/>
          </a:p>
        </p:txBody>
      </p:sp>
      <p:sp>
        <p:nvSpPr>
          <p:cNvPr id="7" name="Content Placeholder 6"/>
          <p:cNvSpPr>
            <a:spLocks noGrp="1"/>
          </p:cNvSpPr>
          <p:nvPr>
            <p:ph idx="1"/>
          </p:nvPr>
        </p:nvSpPr>
        <p:spPr>
          <a:xfrm>
            <a:off x="502920" y="1676400"/>
            <a:ext cx="8183880" cy="4114800"/>
          </a:xfrm>
        </p:spPr>
        <p:txBody>
          <a:bodyPr/>
          <a:lstStyle/>
          <a:p>
            <a:r>
              <a:rPr lang="en-US" dirty="0" smtClean="0"/>
              <a:t>This screen just tells you if you have sufficient disk space on the drive you’re installing to, and what’s going to be installed where.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STEP 12 : Disk Space Requirements</a:t>
            </a:r>
            <a:endParaRPr lang="en-US" dirty="0"/>
          </a:p>
        </p:txBody>
      </p:sp>
      <p:pic>
        <p:nvPicPr>
          <p:cNvPr id="4" name="Content Placeholder 3" descr="screen15.gif"/>
          <p:cNvPicPr>
            <a:picLocks noGrp="1" noChangeAspect="1"/>
          </p:cNvPicPr>
          <p:nvPr>
            <p:ph idx="1"/>
          </p:nvPr>
        </p:nvPicPr>
        <p:blipFill>
          <a:blip r:embed="rId2" cstate="print"/>
          <a:stretch>
            <a:fillRect/>
          </a:stretch>
        </p:blipFill>
        <p:spPr>
          <a:xfrm>
            <a:off x="1752600" y="1676400"/>
            <a:ext cx="5467350" cy="409575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a:bodyPr>
          <a:lstStyle/>
          <a:p>
            <a:r>
              <a:rPr lang="en-US" dirty="0" smtClean="0"/>
              <a:t>STEP 13 : Server Configuration</a:t>
            </a:r>
            <a:endParaRPr lang="en-US" dirty="0"/>
          </a:p>
        </p:txBody>
      </p:sp>
      <p:sp>
        <p:nvSpPr>
          <p:cNvPr id="5" name="Content Placeholder 4"/>
          <p:cNvSpPr>
            <a:spLocks noGrp="1"/>
          </p:cNvSpPr>
          <p:nvPr>
            <p:ph idx="1"/>
          </p:nvPr>
        </p:nvSpPr>
        <p:spPr>
          <a:xfrm>
            <a:off x="502920" y="1524000"/>
            <a:ext cx="8183880" cy="4267200"/>
          </a:xfrm>
        </p:spPr>
        <p:txBody>
          <a:bodyPr>
            <a:normAutofit fontScale="85000" lnSpcReduction="20000"/>
          </a:bodyPr>
          <a:lstStyle/>
          <a:p>
            <a:r>
              <a:rPr lang="en-US" dirty="0" smtClean="0"/>
              <a:t>This step allows you to set up the service accounts that will be used to run SQL Server. If you have created Windows NT or Active Directory accounts for use with services, use these. If not, then just to get the installation up and working, use the built-in Network Service account for all three services listed (this account does not require a password).</a:t>
            </a:r>
          </a:p>
          <a:p>
            <a:r>
              <a:rPr lang="en-US" dirty="0" smtClean="0"/>
              <a:t>This allows SQL Server to start up after installation. However, it can be easily changed later to another account through the Services applet (Control Panel -&gt; Administrator Tools -&gt; Services):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a:bodyPr>
          <a:lstStyle/>
          <a:p>
            <a:r>
              <a:rPr lang="en-US" dirty="0" smtClean="0"/>
              <a:t>STEP 13 : Server Configuration</a:t>
            </a:r>
            <a:endParaRPr lang="en-US" dirty="0"/>
          </a:p>
        </p:txBody>
      </p:sp>
      <p:pic>
        <p:nvPicPr>
          <p:cNvPr id="4" name="Content Placeholder 3" descr="screen16.gif"/>
          <p:cNvPicPr>
            <a:picLocks noGrp="1" noChangeAspect="1"/>
          </p:cNvPicPr>
          <p:nvPr>
            <p:ph idx="1"/>
          </p:nvPr>
        </p:nvPicPr>
        <p:blipFill>
          <a:blip r:embed="rId2" cstate="print"/>
          <a:stretch>
            <a:fillRect/>
          </a:stretch>
        </p:blipFill>
        <p:spPr>
          <a:xfrm>
            <a:off x="1828800" y="1447800"/>
            <a:ext cx="5505450" cy="41148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a:bodyPr>
          <a:lstStyle/>
          <a:p>
            <a:r>
              <a:rPr lang="en-US" dirty="0" smtClean="0"/>
              <a:t>STEP 13 : Server Configuration</a:t>
            </a:r>
            <a:endParaRPr lang="en-US" dirty="0"/>
          </a:p>
        </p:txBody>
      </p:sp>
      <p:sp>
        <p:nvSpPr>
          <p:cNvPr id="5" name="Content Placeholder 4"/>
          <p:cNvSpPr>
            <a:spLocks noGrp="1"/>
          </p:cNvSpPr>
          <p:nvPr>
            <p:ph idx="1"/>
          </p:nvPr>
        </p:nvSpPr>
        <p:spPr>
          <a:xfrm>
            <a:off x="502920" y="530352"/>
            <a:ext cx="8183880" cy="5032248"/>
          </a:xfrm>
        </p:spPr>
        <p:txBody>
          <a:bodyPr/>
          <a:lstStyle/>
          <a:p>
            <a:pPr>
              <a:buNone/>
            </a:pPr>
            <a:r>
              <a:rPr lang="en-US" dirty="0" smtClean="0"/>
              <a:t> </a:t>
            </a:r>
            <a:endParaRPr lang="en-US" dirty="0"/>
          </a:p>
        </p:txBody>
      </p:sp>
      <p:sp>
        <p:nvSpPr>
          <p:cNvPr id="6" name="Rectangle 5"/>
          <p:cNvSpPr/>
          <p:nvPr/>
        </p:nvSpPr>
        <p:spPr>
          <a:xfrm>
            <a:off x="762000" y="2057400"/>
            <a:ext cx="7620000" cy="3139321"/>
          </a:xfrm>
          <a:prstGeom prst="rect">
            <a:avLst/>
          </a:prstGeom>
        </p:spPr>
        <p:txBody>
          <a:bodyPr wrap="square">
            <a:spAutoFit/>
          </a:bodyPr>
          <a:lstStyle/>
          <a:p>
            <a:r>
              <a:rPr lang="en-US" dirty="0" smtClean="0"/>
              <a:t>In addition, remember to change the </a:t>
            </a:r>
            <a:r>
              <a:rPr lang="en-US" b="1" dirty="0" smtClean="0"/>
              <a:t>Startup Type</a:t>
            </a:r>
            <a:r>
              <a:rPr lang="en-US" dirty="0" smtClean="0"/>
              <a:t> to </a:t>
            </a:r>
            <a:r>
              <a:rPr lang="en-US" b="1" dirty="0" smtClean="0"/>
              <a:t>Automatic</a:t>
            </a:r>
            <a:r>
              <a:rPr lang="en-US" dirty="0" smtClean="0"/>
              <a:t>, for all three services. This automatically starts the SQL Server database engine, SQL Agent and SQL Browser services when the server is re booted. The first service runs the SQL Server database engines executable process. The other two services allow scheduled jobs to run after installation (and after a re-boot), and allow the SQL Server to be found by clients on the network.</a:t>
            </a:r>
          </a:p>
          <a:p>
            <a:r>
              <a:rPr lang="en-US" dirty="0" smtClean="0"/>
              <a:t>Do not worry about changing the collation tab, unless there is a specific requirement for anything other than the default collation sequence. Finally, click on </a:t>
            </a:r>
            <a:r>
              <a:rPr lang="en-US" b="1" dirty="0" smtClean="0"/>
              <a:t>Next</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STEP 14 : Database Engine Configuration – Account Provision</a:t>
            </a:r>
            <a:endParaRPr lang="en-US" dirty="0"/>
          </a:p>
        </p:txBody>
      </p:sp>
      <p:sp>
        <p:nvSpPr>
          <p:cNvPr id="3" name="Content Placeholder 2"/>
          <p:cNvSpPr>
            <a:spLocks noGrp="1"/>
          </p:cNvSpPr>
          <p:nvPr>
            <p:ph idx="1"/>
          </p:nvPr>
        </p:nvSpPr>
        <p:spPr>
          <a:xfrm>
            <a:off x="502920" y="1600200"/>
            <a:ext cx="8183880" cy="4114800"/>
          </a:xfrm>
        </p:spPr>
        <p:txBody>
          <a:bodyPr/>
          <a:lstStyle/>
          <a:p>
            <a:r>
              <a:rPr lang="en-US" dirty="0" smtClean="0"/>
              <a:t>This screen allows you to set up database engine security.</a:t>
            </a:r>
          </a:p>
          <a:p>
            <a:pPr>
              <a:buNone/>
            </a:pPr>
            <a:endParaRPr lang="en-US" dirty="0"/>
          </a:p>
        </p:txBody>
      </p:sp>
      <p:pic>
        <p:nvPicPr>
          <p:cNvPr id="4" name="Picture 3" descr="screen17.gif"/>
          <p:cNvPicPr>
            <a:picLocks noChangeAspect="1"/>
          </p:cNvPicPr>
          <p:nvPr/>
        </p:nvPicPr>
        <p:blipFill>
          <a:blip r:embed="rId2" cstate="print"/>
          <a:stretch>
            <a:fillRect/>
          </a:stretch>
        </p:blipFill>
        <p:spPr>
          <a:xfrm>
            <a:off x="762000" y="2666999"/>
            <a:ext cx="7620000" cy="312420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762000"/>
            <a:ext cx="8183880" cy="4953000"/>
          </a:xfrm>
        </p:spPr>
        <p:txBody>
          <a:bodyPr>
            <a:normAutofit fontScale="62500" lnSpcReduction="20000"/>
          </a:bodyPr>
          <a:lstStyle/>
          <a:p>
            <a:r>
              <a:rPr lang="en-US" dirty="0" smtClean="0"/>
              <a:t>Change the </a:t>
            </a:r>
            <a:r>
              <a:rPr lang="en-US" b="1" dirty="0" smtClean="0"/>
              <a:t>Authentication Mode</a:t>
            </a:r>
            <a:r>
              <a:rPr lang="en-US" dirty="0" smtClean="0"/>
              <a:t> to </a:t>
            </a:r>
            <a:r>
              <a:rPr lang="en-US" b="1" dirty="0" smtClean="0"/>
              <a:t>Mixed Mode</a:t>
            </a:r>
            <a:r>
              <a:rPr lang="en-US" dirty="0" smtClean="0"/>
              <a:t> unless you are </a:t>
            </a:r>
            <a:r>
              <a:rPr lang="en-US" b="1" dirty="0" smtClean="0"/>
              <a:t>certain</a:t>
            </a:r>
            <a:r>
              <a:rPr lang="en-US" dirty="0" smtClean="0"/>
              <a:t> you only need Windows-only authentication. Many</a:t>
            </a:r>
            <a:r>
              <a:rPr lang="en-US" b="1" dirty="0" smtClean="0"/>
              <a:t> third party applications rely on SQL Server logins to operate correctly, so if you are setting up a server for a third party application, rather than one developed in-house, enabling Mixed Mode authentication is a good idea.</a:t>
            </a:r>
            <a:endParaRPr lang="en-US" dirty="0" smtClean="0"/>
          </a:p>
          <a:p>
            <a:r>
              <a:rPr lang="en-US" dirty="0" smtClean="0"/>
              <a:t>If you pick Mixed Mode security, you must also enter a password for the sysadmin account (</a:t>
            </a:r>
            <a:r>
              <a:rPr lang="en-US" dirty="0" err="1" smtClean="0"/>
              <a:t>sa</a:t>
            </a:r>
            <a:r>
              <a:rPr lang="en-US" dirty="0" smtClean="0"/>
              <a:t>).Enter and confirm a secure password for the </a:t>
            </a:r>
            <a:r>
              <a:rPr lang="en-US" dirty="0" err="1" smtClean="0"/>
              <a:t>sa</a:t>
            </a:r>
            <a:r>
              <a:rPr lang="en-US" dirty="0" smtClean="0"/>
              <a:t> account and keep it somewhere safe. Do not give it to any one you do not want to have access to the SQL Server.</a:t>
            </a:r>
          </a:p>
          <a:p>
            <a:r>
              <a:rPr lang="en-US" dirty="0" smtClean="0"/>
              <a:t>Note that you MUST also provide a Windows NT account on the local machine as a SQL Server administrator. If you do not want Windows system administrators to be able walk up to the box and login to SQL Server, create a new, local, dummy Windows user and add this account instead. Otherwise, add in the local administrator account, or your own Windows account on the domain in which the SQL Server will reside.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STEP 15 : Database Engine Configuration – Data Directories</a:t>
            </a:r>
            <a:endParaRPr lang="en-US" dirty="0"/>
          </a:p>
        </p:txBody>
      </p:sp>
      <p:sp>
        <p:nvSpPr>
          <p:cNvPr id="3" name="Content Placeholder 2"/>
          <p:cNvSpPr>
            <a:spLocks noGrp="1"/>
          </p:cNvSpPr>
          <p:nvPr>
            <p:ph idx="1"/>
          </p:nvPr>
        </p:nvSpPr>
        <p:spPr>
          <a:xfrm>
            <a:off x="502920" y="1600200"/>
            <a:ext cx="8183880" cy="4114800"/>
          </a:xfrm>
        </p:spPr>
        <p:txBody>
          <a:bodyPr/>
          <a:lstStyle/>
          <a:p>
            <a:r>
              <a:rPr lang="en-US" dirty="0" smtClean="0"/>
              <a:t>Click on the </a:t>
            </a:r>
            <a:r>
              <a:rPr lang="en-US" b="1" dirty="0" smtClean="0"/>
              <a:t>Data Directories</a:t>
            </a:r>
            <a:r>
              <a:rPr lang="en-US" dirty="0" smtClean="0"/>
              <a:t> tab.</a:t>
            </a:r>
            <a:endParaRPr lang="en-US" dirty="0"/>
          </a:p>
        </p:txBody>
      </p:sp>
      <p:pic>
        <p:nvPicPr>
          <p:cNvPr id="5" name="Picture 4" descr="screen18.gif"/>
          <p:cNvPicPr>
            <a:picLocks noChangeAspect="1"/>
          </p:cNvPicPr>
          <p:nvPr/>
        </p:nvPicPr>
        <p:blipFill>
          <a:blip r:embed="rId2" cstate="print"/>
          <a:stretch>
            <a:fillRect/>
          </a:stretch>
        </p:blipFill>
        <p:spPr>
          <a:xfrm>
            <a:off x="990600" y="2362199"/>
            <a:ext cx="7620000" cy="342900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STEP 16 : Error Usage Reporting</a:t>
            </a:r>
            <a:endParaRPr lang="en-US" dirty="0"/>
          </a:p>
        </p:txBody>
      </p:sp>
      <p:pic>
        <p:nvPicPr>
          <p:cNvPr id="5" name="Content Placeholder 4" descr="screen19.gif"/>
          <p:cNvPicPr>
            <a:picLocks noGrp="1" noChangeAspect="1"/>
          </p:cNvPicPr>
          <p:nvPr>
            <p:ph idx="1"/>
          </p:nvPr>
        </p:nvPicPr>
        <p:blipFill>
          <a:blip r:embed="rId2" cstate="print"/>
          <a:stretch>
            <a:fillRect/>
          </a:stretch>
        </p:blipFill>
        <p:spPr>
          <a:xfrm>
            <a:off x="914400" y="1609725"/>
            <a:ext cx="7239000" cy="409575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normAutofit fontScale="90000"/>
          </a:bodyPr>
          <a:lstStyle/>
          <a:p>
            <a:r>
              <a:rPr lang="en-US" dirty="0" smtClean="0"/>
              <a:t>STEP 1 : Copy the installation files</a:t>
            </a:r>
            <a:endParaRPr lang="en-US" dirty="0"/>
          </a:p>
        </p:txBody>
      </p:sp>
      <p:sp>
        <p:nvSpPr>
          <p:cNvPr id="3" name="Content Placeholder 2"/>
          <p:cNvSpPr>
            <a:spLocks noGrp="1"/>
          </p:cNvSpPr>
          <p:nvPr>
            <p:ph idx="1"/>
          </p:nvPr>
        </p:nvSpPr>
        <p:spPr>
          <a:xfrm>
            <a:off x="502920" y="1752600"/>
            <a:ext cx="8183880" cy="4038600"/>
          </a:xfrm>
        </p:spPr>
        <p:txBody>
          <a:bodyPr>
            <a:normAutofit fontScale="70000" lnSpcReduction="20000"/>
          </a:bodyPr>
          <a:lstStyle/>
          <a:p>
            <a:r>
              <a:rPr lang="en-US" dirty="0" smtClean="0"/>
              <a:t>First off I’d recommend you copy the entire directory structure from the SQL Server 2008 installation disc to the C: drive of the machine you are going to install it on.</a:t>
            </a:r>
          </a:p>
          <a:p>
            <a:r>
              <a:rPr lang="en-US" dirty="0" smtClean="0"/>
              <a:t>Although this means you need to grab a cup of coffee whilst it’s copying, this has three advantages:</a:t>
            </a:r>
          </a:p>
          <a:p>
            <a:r>
              <a:rPr lang="en-US" dirty="0" smtClean="0"/>
              <a:t>It makes the installation process much faster than running it from CD/DVD once it gets started.</a:t>
            </a:r>
            <a:br>
              <a:rPr lang="en-US" dirty="0" smtClean="0"/>
            </a:br>
            <a:r>
              <a:rPr lang="en-US" dirty="0" smtClean="0"/>
              <a:t/>
            </a:r>
            <a:br>
              <a:rPr lang="en-US" dirty="0" smtClean="0"/>
            </a:br>
            <a:endParaRPr lang="en-US" dirty="0" smtClean="0"/>
          </a:p>
          <a:p>
            <a:r>
              <a:rPr lang="en-US" dirty="0" smtClean="0"/>
              <a:t>It allows you to easily add or remove components later, without having to hunt around for the CD/DVD.</a:t>
            </a:r>
            <a:br>
              <a:rPr lang="en-US" dirty="0" smtClean="0"/>
            </a:br>
            <a:r>
              <a:rPr lang="en-US" dirty="0" smtClean="0"/>
              <a:t/>
            </a:r>
            <a:br>
              <a:rPr lang="en-US" dirty="0" smtClean="0"/>
            </a:br>
            <a:endParaRPr lang="en-US" dirty="0" smtClean="0"/>
          </a:p>
          <a:p>
            <a:r>
              <a:rPr lang="en-US" dirty="0" smtClean="0"/>
              <a:t>If your media is damaged and a file won’t copy, you get to find out now, rather than halfway through the installation.</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a:bodyPr>
          <a:lstStyle/>
          <a:p>
            <a:r>
              <a:rPr lang="en-US" dirty="0" smtClean="0"/>
              <a:t>STEP 16 : Installation Rules</a:t>
            </a:r>
            <a:endParaRPr lang="en-US" dirty="0"/>
          </a:p>
        </p:txBody>
      </p:sp>
      <p:sp>
        <p:nvSpPr>
          <p:cNvPr id="4" name="Content Placeholder 3"/>
          <p:cNvSpPr>
            <a:spLocks noGrp="1"/>
          </p:cNvSpPr>
          <p:nvPr>
            <p:ph idx="1"/>
          </p:nvPr>
        </p:nvSpPr>
        <p:spPr>
          <a:xfrm>
            <a:off x="502920" y="1600200"/>
            <a:ext cx="8183880" cy="4191000"/>
          </a:xfrm>
        </p:spPr>
        <p:txBody>
          <a:bodyPr/>
          <a:lstStyle/>
          <a:p>
            <a:r>
              <a:rPr lang="en-US" dirty="0" smtClean="0"/>
              <a:t>This screen simply checks if there are any processes or other installations running which will stop the installation of SQL Server 2008.</a:t>
            </a:r>
            <a:endParaRPr lang="en-US" dirty="0"/>
          </a:p>
        </p:txBody>
      </p:sp>
      <p:pic>
        <p:nvPicPr>
          <p:cNvPr id="6" name="Picture 5" descr="screen20.gif"/>
          <p:cNvPicPr>
            <a:picLocks noChangeAspect="1"/>
          </p:cNvPicPr>
          <p:nvPr/>
        </p:nvPicPr>
        <p:blipFill>
          <a:blip r:embed="rId2" cstate="print"/>
          <a:stretch>
            <a:fillRect/>
          </a:stretch>
        </p:blipFill>
        <p:spPr>
          <a:xfrm>
            <a:off x="1219200" y="3581399"/>
            <a:ext cx="6934199" cy="18954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a:bodyPr>
          <a:lstStyle/>
          <a:p>
            <a:r>
              <a:rPr lang="en-US" dirty="0" smtClean="0"/>
              <a:t>STEP 17 : Ready to Install</a:t>
            </a:r>
            <a:endParaRPr lang="en-US" dirty="0"/>
          </a:p>
        </p:txBody>
      </p:sp>
      <p:pic>
        <p:nvPicPr>
          <p:cNvPr id="5" name="Content Placeholder 4" descr="screen21.gif"/>
          <p:cNvPicPr>
            <a:picLocks noGrp="1" noChangeAspect="1"/>
          </p:cNvPicPr>
          <p:nvPr>
            <p:ph idx="1"/>
          </p:nvPr>
        </p:nvPicPr>
        <p:blipFill>
          <a:blip r:embed="rId2" cstate="print"/>
          <a:stretch>
            <a:fillRect/>
          </a:stretch>
        </p:blipFill>
        <p:spPr>
          <a:xfrm>
            <a:off x="914400" y="1638300"/>
            <a:ext cx="7239000" cy="41148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a:bodyPr>
          <a:lstStyle/>
          <a:p>
            <a:r>
              <a:rPr lang="en-US" dirty="0" smtClean="0"/>
              <a:t>Installation Progress</a:t>
            </a:r>
            <a:endParaRPr lang="en-US" dirty="0"/>
          </a:p>
        </p:txBody>
      </p:sp>
      <p:sp>
        <p:nvSpPr>
          <p:cNvPr id="4" name="Content Placeholder 3"/>
          <p:cNvSpPr>
            <a:spLocks noGrp="1"/>
          </p:cNvSpPr>
          <p:nvPr>
            <p:ph idx="1"/>
          </p:nvPr>
        </p:nvSpPr>
        <p:spPr/>
        <p:txBody>
          <a:bodyPr/>
          <a:lstStyle/>
          <a:p>
            <a:pPr>
              <a:buNone/>
            </a:pPr>
            <a:r>
              <a:rPr lang="en-US" dirty="0" smtClean="0"/>
              <a:t> </a:t>
            </a:r>
            <a:endParaRPr lang="en-US" dirty="0"/>
          </a:p>
        </p:txBody>
      </p:sp>
      <p:pic>
        <p:nvPicPr>
          <p:cNvPr id="6" name="Picture 5" descr="screen24.gif"/>
          <p:cNvPicPr>
            <a:picLocks noChangeAspect="1"/>
          </p:cNvPicPr>
          <p:nvPr/>
        </p:nvPicPr>
        <p:blipFill>
          <a:blip r:embed="rId2" cstate="print"/>
          <a:stretch>
            <a:fillRect/>
          </a:stretch>
        </p:blipFill>
        <p:spPr>
          <a:xfrm>
            <a:off x="762000" y="1981200"/>
            <a:ext cx="7620000" cy="350043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How to check that SQL Server 2008 has installed correctly</a:t>
            </a:r>
            <a:endParaRPr lang="en-US" dirty="0"/>
          </a:p>
        </p:txBody>
      </p:sp>
      <p:sp>
        <p:nvSpPr>
          <p:cNvPr id="4" name="Content Placeholder 3"/>
          <p:cNvSpPr>
            <a:spLocks noGrp="1"/>
          </p:cNvSpPr>
          <p:nvPr>
            <p:ph idx="1"/>
          </p:nvPr>
        </p:nvSpPr>
        <p:spPr>
          <a:xfrm>
            <a:off x="533400" y="1676400"/>
            <a:ext cx="8183880" cy="3962400"/>
          </a:xfrm>
        </p:spPr>
        <p:txBody>
          <a:bodyPr/>
          <a:lstStyle/>
          <a:p>
            <a:pPr>
              <a:buNone/>
            </a:pPr>
            <a:r>
              <a:rPr lang="en-US" dirty="0" smtClean="0"/>
              <a:t> </a:t>
            </a:r>
            <a:endParaRPr lang="en-US" dirty="0"/>
          </a:p>
        </p:txBody>
      </p:sp>
      <p:sp>
        <p:nvSpPr>
          <p:cNvPr id="5" name="Rectangle 4"/>
          <p:cNvSpPr/>
          <p:nvPr/>
        </p:nvSpPr>
        <p:spPr>
          <a:xfrm>
            <a:off x="838200" y="1443841"/>
            <a:ext cx="7162800" cy="2585323"/>
          </a:xfrm>
          <a:prstGeom prst="rect">
            <a:avLst/>
          </a:prstGeom>
        </p:spPr>
        <p:txBody>
          <a:bodyPr wrap="square">
            <a:spAutoFit/>
          </a:bodyPr>
          <a:lstStyle/>
          <a:p>
            <a:r>
              <a:rPr lang="en-US" dirty="0" smtClean="0"/>
              <a:t>Here are a short number of post-installation checks which are useful to perform after re-booting your new SQL Server. You don’t have to run these, and there are other ways to check, but they are very useful for non-DBAs to be sure that the installation is basically sound and a connection can be made to the new SQL Server before handing it over to someone else.</a:t>
            </a:r>
          </a:p>
          <a:p>
            <a:r>
              <a:rPr lang="en-US" b="1" dirty="0" smtClean="0"/>
              <a:t>Check 1: Has the SQL Server Service Started? Check</a:t>
            </a:r>
            <a:r>
              <a:rPr lang="en-US" dirty="0" smtClean="0"/>
              <a:t> SQL Server 2008 has started.</a:t>
            </a:r>
            <a:endParaRPr lang="en-US" dirty="0"/>
          </a:p>
        </p:txBody>
      </p:sp>
      <p:pic>
        <p:nvPicPr>
          <p:cNvPr id="7" name="Picture 6" descr="screen31.gif"/>
          <p:cNvPicPr>
            <a:picLocks noChangeAspect="1"/>
          </p:cNvPicPr>
          <p:nvPr/>
        </p:nvPicPr>
        <p:blipFill>
          <a:blip r:embed="rId2" cstate="print"/>
          <a:stretch>
            <a:fillRect/>
          </a:stretch>
        </p:blipFill>
        <p:spPr>
          <a:xfrm>
            <a:off x="838200" y="4419600"/>
            <a:ext cx="7010400" cy="1143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How to check that SQL Server 2008 has installed correctly</a:t>
            </a:r>
            <a:endParaRPr lang="en-US" dirty="0"/>
          </a:p>
        </p:txBody>
      </p:sp>
      <p:sp>
        <p:nvSpPr>
          <p:cNvPr id="4" name="Content Placeholder 3"/>
          <p:cNvSpPr>
            <a:spLocks noGrp="1"/>
          </p:cNvSpPr>
          <p:nvPr>
            <p:ph idx="1"/>
          </p:nvPr>
        </p:nvSpPr>
        <p:spPr>
          <a:xfrm>
            <a:off x="533400" y="1676400"/>
            <a:ext cx="8183880" cy="3962400"/>
          </a:xfrm>
        </p:spPr>
        <p:txBody>
          <a:bodyPr/>
          <a:lstStyle/>
          <a:p>
            <a:pPr>
              <a:buNone/>
            </a:pPr>
            <a:r>
              <a:rPr lang="en-US" dirty="0" smtClean="0"/>
              <a:t> </a:t>
            </a:r>
            <a:endParaRPr lang="en-US" dirty="0"/>
          </a:p>
        </p:txBody>
      </p:sp>
      <p:sp>
        <p:nvSpPr>
          <p:cNvPr id="5" name="Rectangle 4"/>
          <p:cNvSpPr/>
          <p:nvPr/>
        </p:nvSpPr>
        <p:spPr>
          <a:xfrm>
            <a:off x="838200" y="1443841"/>
            <a:ext cx="7162800" cy="369332"/>
          </a:xfrm>
          <a:prstGeom prst="rect">
            <a:avLst/>
          </a:prstGeom>
        </p:spPr>
        <p:txBody>
          <a:bodyPr wrap="square">
            <a:spAutoFit/>
          </a:bodyPr>
          <a:lstStyle/>
          <a:p>
            <a:r>
              <a:rPr lang="en-US" b="1" dirty="0" smtClean="0"/>
              <a:t>Check 2: Does Management Studio Work?</a:t>
            </a:r>
            <a:endParaRPr lang="en-US" dirty="0"/>
          </a:p>
        </p:txBody>
      </p:sp>
      <p:pic>
        <p:nvPicPr>
          <p:cNvPr id="6" name="Picture 5" descr="screen32.gif"/>
          <p:cNvPicPr>
            <a:picLocks noChangeAspect="1"/>
          </p:cNvPicPr>
          <p:nvPr/>
        </p:nvPicPr>
        <p:blipFill>
          <a:blip r:embed="rId2" cstate="print"/>
          <a:stretch>
            <a:fillRect/>
          </a:stretch>
        </p:blipFill>
        <p:spPr>
          <a:xfrm>
            <a:off x="2386012" y="2514600"/>
            <a:ext cx="4371975" cy="18288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How to check that SQL Server 2008 has installed correctly</a:t>
            </a:r>
            <a:endParaRPr lang="en-US" dirty="0"/>
          </a:p>
        </p:txBody>
      </p:sp>
      <p:sp>
        <p:nvSpPr>
          <p:cNvPr id="4" name="Content Placeholder 3"/>
          <p:cNvSpPr>
            <a:spLocks noGrp="1"/>
          </p:cNvSpPr>
          <p:nvPr>
            <p:ph idx="1"/>
          </p:nvPr>
        </p:nvSpPr>
        <p:spPr>
          <a:xfrm>
            <a:off x="533400" y="1676400"/>
            <a:ext cx="8183880" cy="3962400"/>
          </a:xfrm>
        </p:spPr>
        <p:txBody>
          <a:bodyPr/>
          <a:lstStyle/>
          <a:p>
            <a:pPr>
              <a:buNone/>
            </a:pPr>
            <a:r>
              <a:rPr lang="en-US" dirty="0" smtClean="0"/>
              <a:t> </a:t>
            </a:r>
            <a:endParaRPr lang="en-US" dirty="0"/>
          </a:p>
        </p:txBody>
      </p:sp>
      <p:sp>
        <p:nvSpPr>
          <p:cNvPr id="5" name="Rectangle 4"/>
          <p:cNvSpPr/>
          <p:nvPr/>
        </p:nvSpPr>
        <p:spPr>
          <a:xfrm>
            <a:off x="838200" y="1443841"/>
            <a:ext cx="7162800" cy="369332"/>
          </a:xfrm>
          <a:prstGeom prst="rect">
            <a:avLst/>
          </a:prstGeom>
        </p:spPr>
        <p:txBody>
          <a:bodyPr wrap="square">
            <a:spAutoFit/>
          </a:bodyPr>
          <a:lstStyle/>
          <a:p>
            <a:r>
              <a:rPr lang="en-US" b="1" dirty="0" smtClean="0"/>
              <a:t>Check 2: Does Management Studio Work?</a:t>
            </a:r>
            <a:endParaRPr lang="en-US" dirty="0"/>
          </a:p>
        </p:txBody>
      </p:sp>
      <p:pic>
        <p:nvPicPr>
          <p:cNvPr id="7" name="Picture 6" descr="screen33.gif"/>
          <p:cNvPicPr>
            <a:picLocks noChangeAspect="1"/>
          </p:cNvPicPr>
          <p:nvPr/>
        </p:nvPicPr>
        <p:blipFill>
          <a:blip r:embed="rId2" cstate="print"/>
          <a:stretch>
            <a:fillRect/>
          </a:stretch>
        </p:blipFill>
        <p:spPr>
          <a:xfrm>
            <a:off x="2295525" y="1947862"/>
            <a:ext cx="4552950" cy="29622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How to check that SQL Server 2008 has installed correctly</a:t>
            </a:r>
            <a:endParaRPr lang="en-US" dirty="0"/>
          </a:p>
        </p:txBody>
      </p:sp>
      <p:sp>
        <p:nvSpPr>
          <p:cNvPr id="4" name="Content Placeholder 3"/>
          <p:cNvSpPr>
            <a:spLocks noGrp="1"/>
          </p:cNvSpPr>
          <p:nvPr>
            <p:ph idx="1"/>
          </p:nvPr>
        </p:nvSpPr>
        <p:spPr>
          <a:xfrm>
            <a:off x="533400" y="1676400"/>
            <a:ext cx="8183880" cy="3962400"/>
          </a:xfrm>
        </p:spPr>
        <p:txBody>
          <a:bodyPr/>
          <a:lstStyle/>
          <a:p>
            <a:pPr>
              <a:buNone/>
            </a:pPr>
            <a:r>
              <a:rPr lang="en-US" dirty="0" smtClean="0"/>
              <a:t> </a:t>
            </a:r>
            <a:endParaRPr lang="en-US" dirty="0"/>
          </a:p>
        </p:txBody>
      </p:sp>
      <p:sp>
        <p:nvSpPr>
          <p:cNvPr id="5" name="Rectangle 4"/>
          <p:cNvSpPr/>
          <p:nvPr/>
        </p:nvSpPr>
        <p:spPr>
          <a:xfrm>
            <a:off x="838200" y="1443841"/>
            <a:ext cx="7162800" cy="369332"/>
          </a:xfrm>
          <a:prstGeom prst="rect">
            <a:avLst/>
          </a:prstGeom>
        </p:spPr>
        <p:txBody>
          <a:bodyPr wrap="square">
            <a:spAutoFit/>
          </a:bodyPr>
          <a:lstStyle/>
          <a:p>
            <a:r>
              <a:rPr lang="en-US" b="1" dirty="0" smtClean="0"/>
              <a:t>Check 2: Does Management Studio Work?</a:t>
            </a:r>
            <a:endParaRPr lang="en-US" dirty="0"/>
          </a:p>
        </p:txBody>
      </p:sp>
      <p:pic>
        <p:nvPicPr>
          <p:cNvPr id="6" name="Picture 5" descr="screen34.gif"/>
          <p:cNvPicPr>
            <a:picLocks noChangeAspect="1"/>
          </p:cNvPicPr>
          <p:nvPr/>
        </p:nvPicPr>
        <p:blipFill>
          <a:blip r:embed="rId2" cstate="print"/>
          <a:stretch>
            <a:fillRect/>
          </a:stretch>
        </p:blipFill>
        <p:spPr>
          <a:xfrm>
            <a:off x="1824037" y="2752725"/>
            <a:ext cx="5495925" cy="135255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How to check that SQL Server 2008 has installed correctly</a:t>
            </a:r>
            <a:endParaRPr lang="en-US" dirty="0"/>
          </a:p>
        </p:txBody>
      </p:sp>
      <p:sp>
        <p:nvSpPr>
          <p:cNvPr id="4" name="Content Placeholder 3"/>
          <p:cNvSpPr>
            <a:spLocks noGrp="1"/>
          </p:cNvSpPr>
          <p:nvPr>
            <p:ph idx="1"/>
          </p:nvPr>
        </p:nvSpPr>
        <p:spPr>
          <a:xfrm>
            <a:off x="533400" y="1676400"/>
            <a:ext cx="8183880" cy="3962400"/>
          </a:xfrm>
        </p:spPr>
        <p:txBody>
          <a:bodyPr/>
          <a:lstStyle/>
          <a:p>
            <a:pPr>
              <a:buNone/>
            </a:pPr>
            <a:r>
              <a:rPr lang="en-US" dirty="0" smtClean="0"/>
              <a:t> </a:t>
            </a:r>
            <a:endParaRPr lang="en-US" dirty="0"/>
          </a:p>
        </p:txBody>
      </p:sp>
      <p:sp>
        <p:nvSpPr>
          <p:cNvPr id="5" name="Rectangle 4"/>
          <p:cNvSpPr/>
          <p:nvPr/>
        </p:nvSpPr>
        <p:spPr>
          <a:xfrm>
            <a:off x="838200" y="1443841"/>
            <a:ext cx="7162800" cy="369332"/>
          </a:xfrm>
          <a:prstGeom prst="rect">
            <a:avLst/>
          </a:prstGeom>
        </p:spPr>
        <p:txBody>
          <a:bodyPr wrap="square">
            <a:spAutoFit/>
          </a:bodyPr>
          <a:lstStyle/>
          <a:p>
            <a:r>
              <a:rPr lang="en-US" b="1" dirty="0" smtClean="0"/>
              <a:t>Check 2: Does Management Studio Work?</a:t>
            </a:r>
            <a:endParaRPr lang="en-US" dirty="0"/>
          </a:p>
        </p:txBody>
      </p:sp>
      <p:pic>
        <p:nvPicPr>
          <p:cNvPr id="7" name="Picture 6" descr="screen35.gif"/>
          <p:cNvPicPr>
            <a:picLocks noChangeAspect="1"/>
          </p:cNvPicPr>
          <p:nvPr/>
        </p:nvPicPr>
        <p:blipFill>
          <a:blip r:embed="rId2" cstate="print"/>
          <a:stretch>
            <a:fillRect/>
          </a:stretch>
        </p:blipFill>
        <p:spPr>
          <a:xfrm>
            <a:off x="2576512" y="1952625"/>
            <a:ext cx="3990975" cy="295275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183880" cy="82296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Check 6: Has the TCP/IP network protocol library been enabled ?</a:t>
            </a:r>
            <a:endParaRPr lang="en-US" dirty="0"/>
          </a:p>
        </p:txBody>
      </p:sp>
      <p:sp>
        <p:nvSpPr>
          <p:cNvPr id="4" name="Content Placeholder 3"/>
          <p:cNvSpPr>
            <a:spLocks noGrp="1"/>
          </p:cNvSpPr>
          <p:nvPr>
            <p:ph idx="1"/>
          </p:nvPr>
        </p:nvSpPr>
        <p:spPr>
          <a:xfrm>
            <a:off x="533400" y="1676400"/>
            <a:ext cx="8183880" cy="3962400"/>
          </a:xfrm>
        </p:spPr>
        <p:txBody>
          <a:bodyPr/>
          <a:lstStyle/>
          <a:p>
            <a:pPr>
              <a:buNone/>
            </a:pPr>
            <a:r>
              <a:rPr lang="en-US" dirty="0" smtClean="0"/>
              <a:t> </a:t>
            </a:r>
            <a:endParaRPr lang="en-US" dirty="0"/>
          </a:p>
        </p:txBody>
      </p:sp>
      <p:sp>
        <p:nvSpPr>
          <p:cNvPr id="5" name="Rectangle 4"/>
          <p:cNvSpPr/>
          <p:nvPr/>
        </p:nvSpPr>
        <p:spPr>
          <a:xfrm>
            <a:off x="838200" y="1443841"/>
            <a:ext cx="7162800" cy="1200329"/>
          </a:xfrm>
          <a:prstGeom prst="rect">
            <a:avLst/>
          </a:prstGeom>
        </p:spPr>
        <p:txBody>
          <a:bodyPr wrap="square">
            <a:spAutoFit/>
          </a:bodyPr>
          <a:lstStyle/>
          <a:p>
            <a:r>
              <a:rPr lang="en-US" dirty="0" smtClean="0"/>
              <a:t>If the browser service is started but you still cannot connect to the server, click on </a:t>
            </a:r>
            <a:r>
              <a:rPr lang="en-US" b="1" dirty="0" smtClean="0"/>
              <a:t>Start -&gt;Programs -&gt; SQL Server 2008 -&gt; SQL Server Configuration Manager</a:t>
            </a:r>
            <a:r>
              <a:rPr lang="en-US" dirty="0" smtClean="0"/>
              <a:t> (on the server where SQL Server’s just been installed)</a:t>
            </a:r>
            <a:endParaRPr lang="en-US" dirty="0"/>
          </a:p>
        </p:txBody>
      </p:sp>
      <p:pic>
        <p:nvPicPr>
          <p:cNvPr id="6" name="Picture 5" descr="screen39.gif"/>
          <p:cNvPicPr>
            <a:picLocks noChangeAspect="1"/>
          </p:cNvPicPr>
          <p:nvPr/>
        </p:nvPicPr>
        <p:blipFill>
          <a:blip r:embed="rId2" cstate="print"/>
          <a:stretch>
            <a:fillRect/>
          </a:stretch>
        </p:blipFill>
        <p:spPr>
          <a:xfrm>
            <a:off x="1857375" y="3067050"/>
            <a:ext cx="5429250" cy="7239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183880" cy="82296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Check 6: Has the TCP/IP network protocol library been enabled ?</a:t>
            </a:r>
            <a:endParaRPr lang="en-US" dirty="0"/>
          </a:p>
        </p:txBody>
      </p:sp>
      <p:sp>
        <p:nvSpPr>
          <p:cNvPr id="4" name="Content Placeholder 3"/>
          <p:cNvSpPr>
            <a:spLocks noGrp="1"/>
          </p:cNvSpPr>
          <p:nvPr>
            <p:ph idx="1"/>
          </p:nvPr>
        </p:nvSpPr>
        <p:spPr>
          <a:xfrm>
            <a:off x="533400" y="1676400"/>
            <a:ext cx="8183880" cy="3962400"/>
          </a:xfrm>
        </p:spPr>
        <p:txBody>
          <a:bodyPr/>
          <a:lstStyle/>
          <a:p>
            <a:pPr>
              <a:buNone/>
            </a:pPr>
            <a:r>
              <a:rPr lang="en-US" dirty="0" smtClean="0"/>
              <a:t> </a:t>
            </a:r>
            <a:endParaRPr lang="en-US" dirty="0"/>
          </a:p>
        </p:txBody>
      </p:sp>
      <p:sp>
        <p:nvSpPr>
          <p:cNvPr id="5" name="Rectangle 4"/>
          <p:cNvSpPr/>
          <p:nvPr/>
        </p:nvSpPr>
        <p:spPr>
          <a:xfrm>
            <a:off x="838200" y="1443841"/>
            <a:ext cx="7162800" cy="1754326"/>
          </a:xfrm>
          <a:prstGeom prst="rect">
            <a:avLst/>
          </a:prstGeom>
        </p:spPr>
        <p:txBody>
          <a:bodyPr wrap="square">
            <a:spAutoFit/>
          </a:bodyPr>
          <a:lstStyle/>
          <a:p>
            <a:r>
              <a:rPr lang="en-US" dirty="0" smtClean="0"/>
              <a:t>The SQL Server Configuration Manager window opens.</a:t>
            </a:r>
            <a:br>
              <a:rPr lang="en-US" dirty="0" smtClean="0"/>
            </a:br>
            <a:r>
              <a:rPr lang="en-US" dirty="0" smtClean="0"/>
              <a:t>Click on the </a:t>
            </a:r>
            <a:r>
              <a:rPr lang="en-US" b="1" dirty="0" smtClean="0"/>
              <a:t>SQL Server Network Configuration</a:t>
            </a:r>
            <a:r>
              <a:rPr lang="en-US" dirty="0" smtClean="0"/>
              <a:t> node and expand it. In the example below, we have MSSQLSERVER (a base instance of SQL Server), and SQLEXPRESS showing as installed.</a:t>
            </a:r>
            <a:br>
              <a:rPr lang="en-US" dirty="0" smtClean="0"/>
            </a:br>
            <a:r>
              <a:rPr lang="en-US" dirty="0" smtClean="0"/>
              <a:t>If in doubt, click on </a:t>
            </a:r>
            <a:r>
              <a:rPr lang="en-US" b="1" dirty="0" smtClean="0"/>
              <a:t>Protocols for MSSQLSERVER</a:t>
            </a:r>
            <a:r>
              <a:rPr lang="en-US" dirty="0" smtClean="0"/>
              <a:t>.</a:t>
            </a:r>
            <a:endParaRPr lang="en-US" dirty="0"/>
          </a:p>
        </p:txBody>
      </p:sp>
      <p:pic>
        <p:nvPicPr>
          <p:cNvPr id="7" name="Picture 6" descr="screen40.gif"/>
          <p:cNvPicPr>
            <a:picLocks noChangeAspect="1"/>
          </p:cNvPicPr>
          <p:nvPr/>
        </p:nvPicPr>
        <p:blipFill>
          <a:blip r:embed="rId2" cstate="print"/>
          <a:stretch>
            <a:fillRect/>
          </a:stretch>
        </p:blipFill>
        <p:spPr>
          <a:xfrm>
            <a:off x="1143000" y="3276600"/>
            <a:ext cx="6781799" cy="259079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1 Screenshot</a:t>
            </a:r>
            <a:endParaRPr lang="en-US" dirty="0"/>
          </a:p>
        </p:txBody>
      </p:sp>
      <p:pic>
        <p:nvPicPr>
          <p:cNvPr id="4" name="Content Placeholder 3" descr="screen01.gif"/>
          <p:cNvPicPr>
            <a:picLocks noGrp="1" noChangeAspect="1"/>
          </p:cNvPicPr>
          <p:nvPr>
            <p:ph idx="1"/>
          </p:nvPr>
        </p:nvPicPr>
        <p:blipFill>
          <a:blip r:embed="rId2" cstate="print"/>
          <a:stretch>
            <a:fillRect/>
          </a:stretch>
        </p:blipFill>
        <p:spPr>
          <a:xfrm>
            <a:off x="685800" y="1600200"/>
            <a:ext cx="7620000" cy="4038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t>STEP 2 : Setup.exe</a:t>
            </a:r>
            <a:endParaRPr lang="en-US" dirty="0"/>
          </a:p>
        </p:txBody>
      </p:sp>
      <p:sp>
        <p:nvSpPr>
          <p:cNvPr id="3" name="Content Placeholder 2"/>
          <p:cNvSpPr>
            <a:spLocks noGrp="1"/>
          </p:cNvSpPr>
          <p:nvPr>
            <p:ph idx="1"/>
          </p:nvPr>
        </p:nvSpPr>
        <p:spPr>
          <a:xfrm>
            <a:off x="502920" y="1524000"/>
            <a:ext cx="8183880" cy="4343400"/>
          </a:xfrm>
        </p:spPr>
        <p:txBody>
          <a:bodyPr/>
          <a:lstStyle/>
          <a:p>
            <a:r>
              <a:rPr lang="en-US" dirty="0" smtClean="0"/>
              <a:t>Double click on the setup.exe file.</a:t>
            </a:r>
            <a:br>
              <a:rPr lang="en-US" dirty="0" smtClean="0"/>
            </a:br>
            <a:r>
              <a:rPr lang="en-US" dirty="0" smtClean="0"/>
              <a:t>After a few seconds a dialog box appears:</a:t>
            </a:r>
          </a:p>
          <a:p>
            <a:pPr>
              <a:buNone/>
            </a:pPr>
            <a:endParaRPr lang="en-US" dirty="0"/>
          </a:p>
        </p:txBody>
      </p:sp>
      <p:pic>
        <p:nvPicPr>
          <p:cNvPr id="4" name="Picture 3" descr="screen02.gif"/>
          <p:cNvPicPr>
            <a:picLocks noChangeAspect="1"/>
          </p:cNvPicPr>
          <p:nvPr/>
        </p:nvPicPr>
        <p:blipFill>
          <a:blip r:embed="rId2" cstate="print"/>
          <a:stretch>
            <a:fillRect/>
          </a:stretch>
        </p:blipFill>
        <p:spPr>
          <a:xfrm>
            <a:off x="1828800" y="2909887"/>
            <a:ext cx="5181599" cy="10382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260848"/>
          </a:xfrm>
        </p:spPr>
        <p:txBody>
          <a:bodyPr/>
          <a:lstStyle/>
          <a:p>
            <a:r>
              <a:rPr lang="en-US" dirty="0" smtClean="0"/>
              <a:t>The previous screen will disappear and then the main Installation page appears:</a:t>
            </a:r>
          </a:p>
          <a:p>
            <a:pPr>
              <a:buNone/>
            </a:pPr>
            <a:endParaRPr lang="en-US" dirty="0"/>
          </a:p>
        </p:txBody>
      </p:sp>
      <p:pic>
        <p:nvPicPr>
          <p:cNvPr id="4" name="Picture 3" descr="screen03.gif"/>
          <p:cNvPicPr>
            <a:picLocks noChangeAspect="1"/>
          </p:cNvPicPr>
          <p:nvPr/>
        </p:nvPicPr>
        <p:blipFill>
          <a:blip r:embed="rId2" cstate="print"/>
          <a:stretch>
            <a:fillRect/>
          </a:stretch>
        </p:blipFill>
        <p:spPr>
          <a:xfrm>
            <a:off x="533400" y="1524000"/>
            <a:ext cx="8077199" cy="4343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r>
              <a:rPr lang="en-US" dirty="0" smtClean="0"/>
              <a:t>STEP 3 : SQL Server Installation</a:t>
            </a:r>
            <a:endParaRPr lang="en-US" dirty="0"/>
          </a:p>
        </p:txBody>
      </p:sp>
      <p:sp>
        <p:nvSpPr>
          <p:cNvPr id="3" name="Content Placeholder 2"/>
          <p:cNvSpPr>
            <a:spLocks noGrp="1"/>
          </p:cNvSpPr>
          <p:nvPr>
            <p:ph idx="1"/>
          </p:nvPr>
        </p:nvSpPr>
        <p:spPr>
          <a:xfrm>
            <a:off x="502920" y="1524000"/>
            <a:ext cx="8183880" cy="4343400"/>
          </a:xfrm>
        </p:spPr>
        <p:txBody>
          <a:bodyPr/>
          <a:lstStyle/>
          <a:p>
            <a:pPr>
              <a:buNone/>
            </a:pPr>
            <a:r>
              <a:rPr lang="en-US" dirty="0" smtClean="0"/>
              <a:t>Click on the Installation hyperlink on the left hand side of the screen:</a:t>
            </a:r>
          </a:p>
          <a:p>
            <a:pPr>
              <a:buNone/>
            </a:pPr>
            <a:endParaRPr lang="en-US" dirty="0"/>
          </a:p>
        </p:txBody>
      </p:sp>
      <p:pic>
        <p:nvPicPr>
          <p:cNvPr id="4" name="Picture 3" descr="screen04.gif"/>
          <p:cNvPicPr>
            <a:picLocks noChangeAspect="1"/>
          </p:cNvPicPr>
          <p:nvPr/>
        </p:nvPicPr>
        <p:blipFill>
          <a:blip r:embed="rId2" cstate="print"/>
          <a:stretch>
            <a:fillRect/>
          </a:stretch>
        </p:blipFill>
        <p:spPr>
          <a:xfrm>
            <a:off x="609600" y="2590800"/>
            <a:ext cx="8001000" cy="3276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normAutofit fontScale="90000"/>
          </a:bodyPr>
          <a:lstStyle/>
          <a:p>
            <a:r>
              <a:rPr lang="en-US" dirty="0" smtClean="0"/>
              <a:t>STEP 4 : SQL Server Installation</a:t>
            </a:r>
            <a:endParaRPr lang="en-US" dirty="0"/>
          </a:p>
        </p:txBody>
      </p:sp>
      <p:sp>
        <p:nvSpPr>
          <p:cNvPr id="3" name="Content Placeholder 2"/>
          <p:cNvSpPr>
            <a:spLocks noGrp="1"/>
          </p:cNvSpPr>
          <p:nvPr>
            <p:ph idx="1"/>
          </p:nvPr>
        </p:nvSpPr>
        <p:spPr>
          <a:xfrm>
            <a:off x="502920" y="1676400"/>
            <a:ext cx="8183880" cy="4191000"/>
          </a:xfrm>
        </p:spPr>
        <p:txBody>
          <a:bodyPr>
            <a:normAutofit/>
          </a:bodyPr>
          <a:lstStyle/>
          <a:p>
            <a:r>
              <a:rPr lang="en-US" sz="1600" dirty="0" smtClean="0"/>
              <a:t>Click on the </a:t>
            </a:r>
            <a:r>
              <a:rPr lang="en-US" sz="1600" b="1" dirty="0" smtClean="0"/>
              <a:t>"New Server stand-alone installation"</a:t>
            </a:r>
            <a:r>
              <a:rPr lang="en-US" sz="1600" dirty="0" smtClean="0"/>
              <a:t> link on the right side of the screen:</a:t>
            </a:r>
          </a:p>
          <a:p>
            <a:pPr>
              <a:buNone/>
            </a:pPr>
            <a:endParaRPr lang="en-US" sz="1600" dirty="0"/>
          </a:p>
        </p:txBody>
      </p:sp>
      <p:pic>
        <p:nvPicPr>
          <p:cNvPr id="4" name="Picture 3" descr="screen05.gif"/>
          <p:cNvPicPr>
            <a:picLocks noChangeAspect="1"/>
          </p:cNvPicPr>
          <p:nvPr/>
        </p:nvPicPr>
        <p:blipFill>
          <a:blip r:embed="rId2" cstate="print"/>
          <a:stretch>
            <a:fillRect/>
          </a:stretch>
        </p:blipFill>
        <p:spPr>
          <a:xfrm>
            <a:off x="762000" y="2424112"/>
            <a:ext cx="7696200" cy="321468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3400"/>
            <a:ext cx="8183880" cy="5257800"/>
          </a:xfrm>
        </p:spPr>
        <p:txBody>
          <a:bodyPr/>
          <a:lstStyle/>
          <a:p>
            <a:r>
              <a:rPr lang="en-US" dirty="0" smtClean="0"/>
              <a:t>The following dialog appears on the screen whilst the install program prepares for installation:</a:t>
            </a:r>
          </a:p>
          <a:p>
            <a:pPr>
              <a:buNone/>
            </a:pPr>
            <a:endParaRPr lang="en-US" dirty="0"/>
          </a:p>
        </p:txBody>
      </p:sp>
      <p:pic>
        <p:nvPicPr>
          <p:cNvPr id="4" name="Picture 3" descr="screen06.gif"/>
          <p:cNvPicPr>
            <a:picLocks noChangeAspect="1"/>
          </p:cNvPicPr>
          <p:nvPr/>
        </p:nvPicPr>
        <p:blipFill>
          <a:blip r:embed="rId2" cstate="print"/>
          <a:stretch>
            <a:fillRect/>
          </a:stretch>
        </p:blipFill>
        <p:spPr>
          <a:xfrm>
            <a:off x="2533650" y="2909887"/>
            <a:ext cx="4076700" cy="103822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53</TotalTime>
  <Words>942</Words>
  <Application>Microsoft Office PowerPoint</Application>
  <PresentationFormat>On-screen Show (4:3)</PresentationFormat>
  <Paragraphs>92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Aspect</vt:lpstr>
      <vt:lpstr>SQL SERVER 2008 Installation Guide</vt:lpstr>
      <vt:lpstr> Pre Step  (.NET 3.5 installation)</vt:lpstr>
      <vt:lpstr>STEP 1 : Copy the installation files</vt:lpstr>
      <vt:lpstr>Step 1 Screenshot</vt:lpstr>
      <vt:lpstr>STEP 2 : Setup.exe</vt:lpstr>
      <vt:lpstr>PowerPoint Presentation</vt:lpstr>
      <vt:lpstr>STEP 3 : SQL Server Installation</vt:lpstr>
      <vt:lpstr>STEP 4 : SQL Server Installation</vt:lpstr>
      <vt:lpstr>PowerPoint Presentation</vt:lpstr>
      <vt:lpstr>Step 4</vt:lpstr>
      <vt:lpstr>STEP 5 (optional) :</vt:lpstr>
      <vt:lpstr>STEP 6 : Product key</vt:lpstr>
      <vt:lpstr>STEP 6 : Product key</vt:lpstr>
      <vt:lpstr>STEP 7 : License Terms</vt:lpstr>
      <vt:lpstr>STEP 8 : Setup Support Files</vt:lpstr>
      <vt:lpstr>STEP 8 : Setup Support Files</vt:lpstr>
      <vt:lpstr>STEP 8 : Setup Support Files</vt:lpstr>
      <vt:lpstr>STEP 9 : Setup Support Rules</vt:lpstr>
      <vt:lpstr>STEP 10 : Feature Selection</vt:lpstr>
      <vt:lpstr>STEP 11 : Instance Configuration</vt:lpstr>
      <vt:lpstr>STEP 12 : Disk Space Requirements</vt:lpstr>
      <vt:lpstr>STEP 12 : Disk Space Requirements</vt:lpstr>
      <vt:lpstr>STEP 13 : Server Configuration</vt:lpstr>
      <vt:lpstr>STEP 13 : Server Configuration</vt:lpstr>
      <vt:lpstr>STEP 13 : Server Configuration</vt:lpstr>
      <vt:lpstr>STEP 14 : Database Engine Configuration – Account Provision</vt:lpstr>
      <vt:lpstr>PowerPoint Presentation</vt:lpstr>
      <vt:lpstr>STEP 15 : Database Engine Configuration – Data Directories</vt:lpstr>
      <vt:lpstr>STEP 16 : Error Usage Reporting</vt:lpstr>
      <vt:lpstr>STEP 16 : Installation Rules</vt:lpstr>
      <vt:lpstr>STEP 17 : Ready to Install</vt:lpstr>
      <vt:lpstr>Installation Progress</vt:lpstr>
      <vt:lpstr>How to check that SQL Server 2008 has installed correctly</vt:lpstr>
      <vt:lpstr>How to check that SQL Server 2008 has installed correctly</vt:lpstr>
      <vt:lpstr>How to check that SQL Server 2008 has installed correctly</vt:lpstr>
      <vt:lpstr>How to check that SQL Server 2008 has installed correctly</vt:lpstr>
      <vt:lpstr>How to check that SQL Server 2008 has installed correctly</vt:lpstr>
      <vt:lpstr>     Check 6: Has the TCP/IP network protocol library been enabled ?</vt:lpstr>
      <vt:lpstr>     Check 6: Has the TCP/IP network protocol library been enabled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2008 Installation Guide</dc:title>
  <dc:creator>Hassan Tariq</dc:creator>
  <cp:lastModifiedBy>Tariq, Hassan</cp:lastModifiedBy>
  <cp:revision>9</cp:revision>
  <dcterms:created xsi:type="dcterms:W3CDTF">2006-08-16T00:00:00Z</dcterms:created>
  <dcterms:modified xsi:type="dcterms:W3CDTF">2013-01-31T18:59:27Z</dcterms:modified>
</cp:coreProperties>
</file>