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8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118" autoAdjust="0"/>
  </p:normalViewPr>
  <p:slideViewPr>
    <p:cSldViewPr snapToGrid="0">
      <p:cViewPr varScale="1">
        <p:scale>
          <a:sx n="61" d="100"/>
          <a:sy n="61" d="100"/>
        </p:scale>
        <p:origin x="165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02044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397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421fd26fe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421fd26fe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686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421fd26fe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421fd26fe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117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421fd26fe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421fd26fe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981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421fd26fe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421fd26fe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layer hides the lower layers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6319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421fd26fe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421fd26fe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148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421fd26fe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421fd26fe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known as repository architecture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52510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421fd26fe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421fd26fe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429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421fd26fe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421fd26fe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641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421fd26fe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421fd26fe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1132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421fd26fe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421fd26fe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694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421fd26f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421fd26f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 dirty="0" smtClean="0">
                <a:solidFill>
                  <a:schemeClr val="dk1"/>
                </a:solidFill>
              </a:rPr>
              <a:t>Why Design?</a:t>
            </a:r>
            <a:r>
              <a:rPr lang="en" sz="1000" b="1" baseline="0" dirty="0" smtClean="0">
                <a:solidFill>
                  <a:schemeClr val="dk1"/>
                </a:solidFill>
              </a:rPr>
              <a:t> </a:t>
            </a:r>
            <a:r>
              <a:rPr lang="en" sz="1000" b="0" baseline="0" dirty="0" smtClean="0">
                <a:solidFill>
                  <a:schemeClr val="dk1"/>
                </a:solidFill>
              </a:rPr>
              <a:t>Transition from requirements to coding. </a:t>
            </a:r>
            <a:endParaRPr lang="en" sz="1000" b="1" dirty="0" smtClean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 dirty="0" smtClean="0">
                <a:solidFill>
                  <a:schemeClr val="dk1"/>
                </a:solidFill>
              </a:rPr>
              <a:t>Architectural </a:t>
            </a:r>
            <a:r>
              <a:rPr lang="en" sz="1000" b="1" dirty="0">
                <a:solidFill>
                  <a:schemeClr val="dk1"/>
                </a:solidFill>
              </a:rPr>
              <a:t>Design</a:t>
            </a:r>
            <a:endParaRPr sz="1000" b="1" dirty="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1000"/>
              <a:buAutoNum type="arabicPeriod"/>
            </a:pPr>
            <a:r>
              <a:rPr lang="en" sz="1000" dirty="0">
                <a:solidFill>
                  <a:srgbClr val="46424D"/>
                </a:solidFill>
              </a:rPr>
              <a:t>An early stage of the system design process.</a:t>
            </a:r>
            <a:endParaRPr sz="1000" dirty="0">
              <a:solidFill>
                <a:srgbClr val="46424D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1000"/>
              <a:buAutoNum type="arabicPeriod"/>
            </a:pPr>
            <a:r>
              <a:rPr lang="en" sz="1000" dirty="0">
                <a:solidFill>
                  <a:srgbClr val="46424D"/>
                </a:solidFill>
              </a:rPr>
              <a:t>Represents the link between specification and design processes.</a:t>
            </a:r>
            <a:endParaRPr sz="1000" dirty="0">
              <a:solidFill>
                <a:srgbClr val="46424D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1000"/>
              <a:buAutoNum type="arabicPeriod"/>
            </a:pPr>
            <a:r>
              <a:rPr lang="en" sz="1000" dirty="0">
                <a:solidFill>
                  <a:srgbClr val="46424D"/>
                </a:solidFill>
              </a:rPr>
              <a:t>Often carried out in parallel with some specification activities.</a:t>
            </a:r>
            <a:endParaRPr sz="1000" dirty="0">
              <a:solidFill>
                <a:srgbClr val="46424D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1000"/>
              <a:buAutoNum type="arabicPeriod"/>
            </a:pPr>
            <a:r>
              <a:rPr lang="en" sz="1000" dirty="0">
                <a:solidFill>
                  <a:srgbClr val="46424D"/>
                </a:solidFill>
              </a:rPr>
              <a:t>It involves identifying major system components and their communications.</a:t>
            </a:r>
            <a:endParaRPr sz="1000" dirty="0">
              <a:solidFill>
                <a:srgbClr val="46424D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70134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421fd26fe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421fd26fe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7945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421fd26fe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421fd26fe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761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421fd26fe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421fd26fe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997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421fd26f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421fd26f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43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421fd26fe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421fd26fe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7128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421fd26fe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421fd26fe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2660657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421fd26f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421fd26f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02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421fd26fe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421fd26fe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 is the Pipe and filter architecture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667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Design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Style</a:t>
            </a:r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</a:rPr>
              <a:t>Advantages</a:t>
            </a:r>
            <a:endParaRPr b="1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 dirty="0">
                <a:solidFill>
                  <a:schemeClr val="dk1"/>
                </a:solidFill>
              </a:rPr>
              <a:t>Modularity and Reuse: Same filters can be reused to create different configurations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 dirty="0">
                <a:solidFill>
                  <a:schemeClr val="dk1"/>
                </a:solidFill>
              </a:rPr>
              <a:t>Enhancement: New filters may be added / replaced to create improvements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 dirty="0">
                <a:solidFill>
                  <a:schemeClr val="dk1"/>
                </a:solidFill>
              </a:rPr>
              <a:t>Performance: Parallel processing in Pipe and Filter case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Disa</a:t>
            </a:r>
            <a:r>
              <a:rPr lang="en" b="1" dirty="0">
                <a:solidFill>
                  <a:schemeClr val="dk1"/>
                </a:solidFill>
              </a:rPr>
              <a:t>dvantages</a:t>
            </a:r>
            <a:endParaRPr b="1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 dirty="0">
                <a:solidFill>
                  <a:schemeClr val="dk1"/>
                </a:solidFill>
              </a:rPr>
              <a:t>Do not handle interactive applications very well since output is obtained after a series of transformations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 b="1" dirty="0">
                <a:solidFill>
                  <a:schemeClr val="dk1"/>
                </a:solidFill>
              </a:rPr>
              <a:t>May lead to tight data coupling if components aren't designed completely independent</a:t>
            </a:r>
            <a:endParaRPr sz="1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and Return Architecture</a:t>
            </a:r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Manager and worker modules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interaction is done at the manager level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Manager delegates tasks to workers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work is done by workers.</a:t>
            </a:r>
            <a:endParaRPr/>
          </a:p>
        </p:txBody>
      </p:sp>
      <p:pic>
        <p:nvPicPr>
          <p:cNvPr id="173" name="Google Shape;1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000" y="1152475"/>
            <a:ext cx="5331850" cy="171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and Return Architecture</a:t>
            </a:r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Manager is responsible for all the control and data flow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Each worker may delegate responsibility but is required to do its own work irrespective of what’s the peers are doing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Due to modularization, identifying problem areas is easy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A non-performing worker can easily be replaced / fixed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At times </a:t>
            </a:r>
            <a:r>
              <a:rPr lang="en" sz="2400" b="1">
                <a:solidFill>
                  <a:schemeClr val="dk1"/>
                </a:solidFill>
              </a:rPr>
              <a:t>tight data coupling among peer modules may exist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 b="1" u="sng">
                <a:solidFill>
                  <a:schemeClr val="dk1"/>
                </a:solidFill>
              </a:rPr>
              <a:t>if interfaces aren't well-defined</a:t>
            </a:r>
            <a:r>
              <a:rPr lang="en" sz="2400">
                <a:solidFill>
                  <a:schemeClr val="dk1"/>
                </a:solidFill>
              </a:rPr>
              <a:t> – may result in ripples to other modules if internal data structures change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Layered Architecture</a:t>
            </a:r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variation of the Call and Return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System is designed in a stack of layers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layer hides lower layers in the stack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System functionality is organized into layers, with each layer                dependent only on the layer immediately below it.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Allows layers to change independently.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Supports incremental development.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6" name="Google Shape;1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0450" y="787175"/>
            <a:ext cx="93345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Layered Architecture</a:t>
            </a:r>
            <a:endParaRPr/>
          </a:p>
        </p:txBody>
      </p:sp>
      <p:sp>
        <p:nvSpPr>
          <p:cNvPr id="192" name="Google Shape;192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Advantages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Allows replacement of entire layers as long as interface of the layer does not change.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changes occur, only the adjacent layer is affected.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Redundant features (authentication) in each layer can enhance security and dependability.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Disadvantages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Clean separation between layers is often hard to achieve.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Performance can be a problem because of multiple layers of processing between call and return.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Centered Architecture</a:t>
            </a:r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Shared data is held in a central repository and may be accessed by all subsystems </a:t>
            </a:r>
            <a:endParaRPr/>
          </a:p>
          <a:p>
            <a:pPr marL="914400" lvl="1" indent="-3175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Multiple clients sharing a single data repository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Repository can either be passive (traditional database) or active (blackboard)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Whatever written on the blackboard is visible to other components – facilitates communication among components</a:t>
            </a:r>
            <a:endParaRPr sz="14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4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9" name="Google Shape;1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650" y="2668525"/>
            <a:ext cx="4686326" cy="2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Centered Architecture</a:t>
            </a:r>
            <a:endParaRPr/>
          </a:p>
        </p:txBody>
      </p:sp>
      <p:sp>
        <p:nvSpPr>
          <p:cNvPr id="205" name="Google Shape;205;p37"/>
          <p:cNvSpPr txBox="1">
            <a:spLocks noGrp="1"/>
          </p:cNvSpPr>
          <p:nvPr>
            <p:ph type="body" idx="1"/>
          </p:nvPr>
        </p:nvSpPr>
        <p:spPr>
          <a:xfrm>
            <a:off x="311700" y="9589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Advantages</a:t>
            </a:r>
            <a:endParaRPr b="1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Efficient way to share large amounts of data.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Components can be independent. So they can be easily added/modified/ removed without affecting other components.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May be more secure.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All data can be managed consistently (centralized backup, security, etc)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Disadvantages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Single point of failure.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Subsystems must agree on a data model (inevitably a compromise).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 smtClean="0"/>
              <a:t>Communication </a:t>
            </a:r>
            <a:r>
              <a:rPr lang="en" dirty="0"/>
              <a:t>may be inefficient.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Server Architecture</a:t>
            </a:r>
            <a:endParaRPr/>
          </a:p>
        </p:txBody>
      </p:sp>
      <p:sp>
        <p:nvSpPr>
          <p:cNvPr id="211" name="Google Shape;21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2400">
                <a:solidFill>
                  <a:schemeClr val="dk1"/>
                </a:solidFill>
              </a:rPr>
              <a:t>Two types of components:</a:t>
            </a:r>
            <a:endParaRPr sz="2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2000">
                <a:solidFill>
                  <a:schemeClr val="dk1"/>
                </a:solidFill>
              </a:rPr>
              <a:t>Server components offer services</a:t>
            </a:r>
            <a:endParaRPr sz="20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2000">
                <a:solidFill>
                  <a:schemeClr val="dk1"/>
                </a:solidFill>
              </a:rPr>
              <a:t>Clients access them using a request/reply protocol</a:t>
            </a:r>
            <a:endParaRPr sz="20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2400">
                <a:solidFill>
                  <a:schemeClr val="dk1"/>
                </a:solidFill>
              </a:rPr>
              <a:t>Client may send the server an executable function, called a callback</a:t>
            </a:r>
            <a:endParaRPr sz="2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2000">
                <a:solidFill>
                  <a:schemeClr val="dk1"/>
                </a:solidFill>
              </a:rPr>
              <a:t>The server subsequently calls under specific circumstances</a:t>
            </a:r>
            <a:endParaRPr sz="20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</p:txBody>
      </p:sp>
      <p:sp>
        <p:nvSpPr>
          <p:cNvPr id="217" name="Google Shape;217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8" name="Google Shape;21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25" y="1052513"/>
            <a:ext cx="60769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Server Architecture</a:t>
            </a:r>
            <a:endParaRPr/>
          </a:p>
        </p:txBody>
      </p:sp>
      <p:sp>
        <p:nvSpPr>
          <p:cNvPr id="224" name="Google Shape;224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Advantages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Distributed architecture.  Failure in one server does not impact others.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Makes effective use of networked systems and their CPUs.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Easy to add new servers or upgrade existing servers.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Disadvantages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Performance is unpredictable (depends on system and network).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service is a point of failure.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Management problems if servers owned by others.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Steps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Architectural Design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Concerned with components and how they interact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Component Design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Implementation units (classes, functions etc)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Relationships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Interface Design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Interaction with the outer world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Data exchange formats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Design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Data Structures (to contain information)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Classroom Activity</a:t>
            </a:r>
            <a:endParaRPr/>
          </a:p>
        </p:txBody>
      </p:sp>
      <p:sp>
        <p:nvSpPr>
          <p:cNvPr id="230" name="Google Shape;230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and draw architectures of the following systems. Justify your selection of the architectural pattern you choose.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 automated ticket issuing system used by passengers at a railway station.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computer controlled video conferencing system that allows video, audio and computer data to be visible to several participants at the same time.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Strategies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 are typically designed as a hierarchy.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● UnitN provides a service used by UnitD.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● UnitD provides a service used by UnitB.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● UnitB provides a service used by UnitA.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Design strategies dictate how these units and their connections are laid out. </a:t>
            </a:r>
            <a:endParaRPr/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6947" y="928675"/>
            <a:ext cx="3597775" cy="252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Centralized Design</a:t>
            </a:r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System is designed from a functional viewpoint: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call and return model.  Typical in C and non-OO languages.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 Execution is controlled from a central point in the system.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 A method is called, the result is passed back to the controlling location, then that is passed into the next method.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System is designed as a set of independent services that communicate only with a central master component.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The system state is centralized and shared between the functions operating on that state.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 All data is stored by the master component. </a:t>
            </a:r>
            <a:r>
              <a:rPr lang="en" dirty="0" smtClean="0"/>
              <a:t>S </a:t>
            </a:r>
            <a:r>
              <a:rPr lang="en" dirty="0"/>
              <a:t>Each called component receives all data it needs from the master.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8475"/>
            <a:ext cx="8415175" cy="40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Design</a:t>
            </a:r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Basis of object-oriented design </a:t>
            </a: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 smtClean="0"/>
              <a:t>System </a:t>
            </a:r>
            <a:r>
              <a:rPr lang="en" dirty="0"/>
              <a:t>is designed as a collection of interacting components.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System state is decentralized and each component manages its own data.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Multiple instances of a component may exist and communicate.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 smtClean="0"/>
              <a:t>Most </a:t>
            </a:r>
            <a:r>
              <a:rPr lang="en" dirty="0"/>
              <a:t>modern systems are are built on decentralized design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Easier to isolate errors in individual components.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Architectural Qualities architecture plays key role in implementing non-functional requirements</a:t>
            </a:r>
            <a:endParaRPr dirty="0"/>
          </a:p>
        </p:txBody>
      </p:sp>
      <p:sp>
        <p:nvSpPr>
          <p:cNvPr id="147" name="Google Shape;147;p28"/>
          <p:cNvSpPr txBox="1">
            <a:spLocks noGrp="1"/>
          </p:cNvSpPr>
          <p:nvPr>
            <p:ph type="body" idx="1"/>
          </p:nvPr>
        </p:nvSpPr>
        <p:spPr>
          <a:xfrm>
            <a:off x="311700" y="107418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 dirty="0"/>
              <a:t>Performance</a:t>
            </a:r>
            <a:r>
              <a:rPr lang="en" dirty="0"/>
              <a:t>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800" dirty="0"/>
              <a:t>Minimize communication using fewer, larger components, stored on a local machine. Consider opportunities for parallel execution.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 dirty="0"/>
              <a:t>Security</a:t>
            </a:r>
            <a:r>
              <a:rPr lang="en" dirty="0"/>
              <a:t> </a:t>
            </a:r>
            <a:endParaRPr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Layer the architecture, with the critical components protected in innermost layers.  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 dirty="0"/>
              <a:t>Availability</a:t>
            </a:r>
            <a:r>
              <a:rPr lang="en" dirty="0"/>
              <a:t>  </a:t>
            </a:r>
            <a:endParaRPr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Include redundant components so that they can be replaced or updated without stopping operation. 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 dirty="0"/>
              <a:t>Maintainability </a:t>
            </a:r>
            <a:endParaRPr lang="en" b="1" dirty="0"/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" sz="1800" dirty="0" smtClean="0"/>
              <a:t>Design </a:t>
            </a:r>
            <a:r>
              <a:rPr lang="en" sz="1800" dirty="0"/>
              <a:t>system with large number of self-contained components that may readily be changed.  Avoid shared data structures. 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Architectural Styles</a:t>
            </a:r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Style</a:t>
            </a:r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93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450">
                <a:solidFill>
                  <a:schemeClr val="dk1"/>
                </a:solidFill>
              </a:rPr>
              <a:t>Information flow from one component to another in a sequential fashion</a:t>
            </a:r>
            <a:endParaRPr sz="1450">
              <a:solidFill>
                <a:schemeClr val="dk1"/>
              </a:solidFill>
            </a:endParaRPr>
          </a:p>
          <a:p>
            <a:pPr marL="457200" lvl="0" indent="-32067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-"/>
            </a:pPr>
            <a:r>
              <a:rPr lang="en" sz="1450">
                <a:solidFill>
                  <a:schemeClr val="dk1"/>
                </a:solidFill>
              </a:rPr>
              <a:t>A series of transformation before getting the output</a:t>
            </a:r>
            <a:endParaRPr sz="1450">
              <a:solidFill>
                <a:schemeClr val="dk1"/>
              </a:solidFill>
            </a:endParaRPr>
          </a:p>
          <a:p>
            <a:pPr marL="457200" lvl="0" indent="-32067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-"/>
            </a:pPr>
            <a:r>
              <a:rPr lang="en" sz="1450">
                <a:solidFill>
                  <a:schemeClr val="dk1"/>
                </a:solidFill>
              </a:rPr>
              <a:t>The system has </a:t>
            </a:r>
            <a:endParaRPr sz="1450">
              <a:solidFill>
                <a:schemeClr val="dk1"/>
              </a:solidFill>
            </a:endParaRPr>
          </a:p>
          <a:p>
            <a:pPr marL="914400" lvl="1" indent="-32067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-"/>
            </a:pPr>
            <a:r>
              <a:rPr lang="en" sz="1450">
                <a:solidFill>
                  <a:schemeClr val="dk1"/>
                </a:solidFill>
              </a:rPr>
              <a:t>Streams of data (pipe) for input and output</a:t>
            </a:r>
            <a:endParaRPr sz="1450">
              <a:solidFill>
                <a:schemeClr val="dk1"/>
              </a:solidFill>
            </a:endParaRPr>
          </a:p>
          <a:p>
            <a:pPr marL="914400" lvl="1" indent="-32067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-"/>
            </a:pPr>
            <a:r>
              <a:rPr lang="en" sz="1450">
                <a:solidFill>
                  <a:schemeClr val="dk1"/>
                </a:solidFill>
              </a:rPr>
              <a:t>Transformation of the data (filter)</a:t>
            </a:r>
            <a:endParaRPr sz="1450">
              <a:solidFill>
                <a:schemeClr val="dk1"/>
              </a:solidFill>
            </a:endParaRPr>
          </a:p>
          <a:p>
            <a:pPr marL="457200" lvl="0" indent="-32067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-"/>
            </a:pPr>
            <a:r>
              <a:rPr lang="en" sz="1450">
                <a:solidFill>
                  <a:schemeClr val="dk1"/>
                </a:solidFill>
              </a:rPr>
              <a:t>Examples</a:t>
            </a:r>
            <a:endParaRPr sz="1450">
              <a:solidFill>
                <a:schemeClr val="dk1"/>
              </a:solidFill>
            </a:endParaRPr>
          </a:p>
          <a:p>
            <a:pPr marL="914400" lvl="1" indent="-32067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-"/>
            </a:pPr>
            <a:r>
              <a:rPr lang="en" sz="1450">
                <a:solidFill>
                  <a:schemeClr val="dk1"/>
                </a:solidFill>
              </a:rPr>
              <a:t>ETL in Dataware housing</a:t>
            </a:r>
            <a:endParaRPr sz="1450">
              <a:solidFill>
                <a:schemeClr val="dk1"/>
              </a:solidFill>
            </a:endParaRPr>
          </a:p>
          <a:p>
            <a:pPr marL="914400" lvl="1" indent="-32067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-"/>
            </a:pPr>
            <a:r>
              <a:rPr lang="en" sz="1450">
                <a:solidFill>
                  <a:schemeClr val="dk1"/>
                </a:solidFill>
              </a:rPr>
              <a:t>Compilers. </a:t>
            </a:r>
            <a:endParaRPr sz="145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4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0" name="Google Shape;1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50" y="1250800"/>
            <a:ext cx="583949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1053</Words>
  <Application>Microsoft Office PowerPoint</Application>
  <PresentationFormat>On-screen Show (16:9)</PresentationFormat>
  <Paragraphs>141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Simple Light</vt:lpstr>
      <vt:lpstr>Architectural Design</vt:lpstr>
      <vt:lpstr>Design Steps</vt:lpstr>
      <vt:lpstr>Design Strategies  </vt:lpstr>
      <vt:lpstr>Centralized Design</vt:lpstr>
      <vt:lpstr>Example</vt:lpstr>
      <vt:lpstr>Decentralized Design</vt:lpstr>
      <vt:lpstr>Architectural Qualities architecture plays key role in implementing non-functional requirements</vt:lpstr>
      <vt:lpstr>Software Architectural Styles</vt:lpstr>
      <vt:lpstr>Data Flow Style</vt:lpstr>
      <vt:lpstr>Data Flow Style</vt:lpstr>
      <vt:lpstr>Call and Return Architecture</vt:lpstr>
      <vt:lpstr>Call and Return Architecture</vt:lpstr>
      <vt:lpstr>Layered Architecture</vt:lpstr>
      <vt:lpstr>Layered Architecture</vt:lpstr>
      <vt:lpstr>Data Centered Architecture</vt:lpstr>
      <vt:lpstr>Data Centered Architecture</vt:lpstr>
      <vt:lpstr>Client Server Architecture</vt:lpstr>
      <vt:lpstr>Example:</vt:lpstr>
      <vt:lpstr>Client Server Architecture</vt:lpstr>
      <vt:lpstr>Classroom Activity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Architectural Design</dc:title>
  <dc:creator>fast</dc:creator>
  <cp:lastModifiedBy>fast</cp:lastModifiedBy>
  <cp:revision>6</cp:revision>
  <dcterms:modified xsi:type="dcterms:W3CDTF">2019-10-16T04:57:39Z</dcterms:modified>
</cp:coreProperties>
</file>