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Lucida Sans Unicode" panose="020B0602030504020204" pitchFamily="34" charset="0"/>
      <p:regular r:id="rId51"/>
    </p:embeddedFont>
    <p:embeddedFont>
      <p:font typeface="Lat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18" autoAdjust="0"/>
  </p:normalViewPr>
  <p:slideViewPr>
    <p:cSldViewPr snapToGrid="0">
      <p:cViewPr varScale="1">
        <p:scale>
          <a:sx n="61" d="100"/>
          <a:sy n="61" d="100"/>
        </p:scale>
        <p:origin x="16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20204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397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421fd26fe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421fd26f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663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421fd26fe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421fd26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414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421fd26f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421fd26f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16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421fd26fe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421fd26f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99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421fd26fe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421fd26f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434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421fd26fe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421fd26f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12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421fd26fe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421fd26f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qualities often conflict. It is hard to achieve multiple qualities at once. S Using fewer subsystems improves performance, but hurts maintainability. S Introducing redundant data improves availability, but makes security more difficult. </a:t>
            </a:r>
            <a:endParaRPr/>
          </a:p>
        </p:txBody>
      </p:sp>
    </p:spTree>
    <p:extLst>
      <p:ext uri="{BB962C8B-B14F-4D97-AF65-F5344CB8AC3E}">
        <p14:creationId xmlns:p14="http://schemas.microsoft.com/office/powerpoint/2010/main" val="2660657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421fd26f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421fd26f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02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421fd26fe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421fd26f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Variation is the Pipe and filter architecture</a:t>
            </a:r>
            <a:endParaRPr/>
          </a:p>
        </p:txBody>
      </p:sp>
    </p:spTree>
    <p:extLst>
      <p:ext uri="{BB962C8B-B14F-4D97-AF65-F5344CB8AC3E}">
        <p14:creationId xmlns:p14="http://schemas.microsoft.com/office/powerpoint/2010/main" val="155667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421fd26fe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421fd26f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68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Levels: </a:t>
            </a:r>
            <a:endParaRPr/>
          </a:p>
          <a:p>
            <a:pPr marL="0" lvl="0" indent="0" algn="l" rtl="0">
              <a:spcBef>
                <a:spcPts val="0"/>
              </a:spcBef>
              <a:spcAft>
                <a:spcPts val="0"/>
              </a:spcAft>
              <a:buNone/>
            </a:pPr>
            <a:r>
              <a:rPr lang="en"/>
              <a:t>1. Architectural Level (abstraction high)</a:t>
            </a:r>
            <a:endParaRPr/>
          </a:p>
          <a:p>
            <a:pPr marL="0" lvl="0" indent="0" algn="l" rtl="0">
              <a:spcBef>
                <a:spcPts val="0"/>
              </a:spcBef>
              <a:spcAft>
                <a:spcPts val="0"/>
              </a:spcAft>
              <a:buNone/>
            </a:pPr>
            <a:r>
              <a:rPr lang="en"/>
              <a:t>2. Interface Design</a:t>
            </a:r>
            <a:endParaRPr/>
          </a:p>
          <a:p>
            <a:pPr marL="0" lvl="0" indent="0" algn="l" rtl="0">
              <a:spcBef>
                <a:spcPts val="0"/>
              </a:spcBef>
              <a:spcAft>
                <a:spcPts val="0"/>
              </a:spcAft>
              <a:buNone/>
            </a:pPr>
            <a:r>
              <a:rPr lang="en"/>
              <a:t>3. Component Design</a:t>
            </a:r>
            <a:endParaRPr/>
          </a:p>
          <a:p>
            <a:pPr marL="0" lvl="0" indent="0" algn="l" rtl="0">
              <a:spcBef>
                <a:spcPts val="0"/>
              </a:spcBef>
              <a:spcAft>
                <a:spcPts val="0"/>
              </a:spcAft>
              <a:buNone/>
            </a:pPr>
            <a:r>
              <a:rPr lang="en"/>
              <a:t>4. Data Structures/Algorithms (abstraction low)</a:t>
            </a:r>
            <a:endParaRPr/>
          </a:p>
        </p:txBody>
      </p:sp>
    </p:spTree>
    <p:extLst>
      <p:ext uri="{BB962C8B-B14F-4D97-AF65-F5344CB8AC3E}">
        <p14:creationId xmlns:p14="http://schemas.microsoft.com/office/powerpoint/2010/main" val="171668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421fd26fe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421fd26f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11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421fd26fe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421fd26f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98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421fd26fe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421fd26fe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layer hides the lower layers</a:t>
            </a:r>
            <a:endParaRPr/>
          </a:p>
        </p:txBody>
      </p:sp>
    </p:spTree>
    <p:extLst>
      <p:ext uri="{BB962C8B-B14F-4D97-AF65-F5344CB8AC3E}">
        <p14:creationId xmlns:p14="http://schemas.microsoft.com/office/powerpoint/2010/main" val="3446319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421fd26fe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421fd26f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148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421fd26fe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421fd26fe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known as repository architecture</a:t>
            </a:r>
            <a:endParaRPr/>
          </a:p>
        </p:txBody>
      </p:sp>
    </p:spTree>
    <p:extLst>
      <p:ext uri="{BB962C8B-B14F-4D97-AF65-F5344CB8AC3E}">
        <p14:creationId xmlns:p14="http://schemas.microsoft.com/office/powerpoint/2010/main" val="3352510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421fd26fe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421fd26f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429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421fd26fe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421fd26fe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41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421fd26fe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421fd26fe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113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421fd26f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421fd26f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694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421fd26fe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421fd26f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94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21fd26f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421fd26f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000" b="1">
                <a:solidFill>
                  <a:schemeClr val="dk1"/>
                </a:solidFill>
              </a:rPr>
              <a:t>Architectural Design</a:t>
            </a:r>
            <a:endParaRPr sz="1000" b="1">
              <a:solidFill>
                <a:schemeClr val="dk1"/>
              </a:solidFill>
            </a:endParaRPr>
          </a:p>
          <a:p>
            <a:pPr marL="457200" lvl="0" indent="-292100" algn="l" rtl="0">
              <a:lnSpc>
                <a:spcPct val="115000"/>
              </a:lnSpc>
              <a:spcBef>
                <a:spcPts val="600"/>
              </a:spcBef>
              <a:spcAft>
                <a:spcPts val="0"/>
              </a:spcAft>
              <a:buClr>
                <a:srgbClr val="46424D"/>
              </a:buClr>
              <a:buSzPts val="1000"/>
              <a:buAutoNum type="arabicPeriod"/>
            </a:pPr>
            <a:r>
              <a:rPr lang="en" sz="1000">
                <a:solidFill>
                  <a:srgbClr val="46424D"/>
                </a:solidFill>
              </a:rPr>
              <a:t>An early stage of the system design process.</a:t>
            </a:r>
            <a:endParaRPr sz="1000">
              <a:solidFill>
                <a:srgbClr val="46424D"/>
              </a:solidFill>
            </a:endParaRPr>
          </a:p>
          <a:p>
            <a:pPr marL="457200" lvl="0" indent="-292100" algn="l" rtl="0">
              <a:lnSpc>
                <a:spcPct val="115000"/>
              </a:lnSpc>
              <a:spcBef>
                <a:spcPts val="0"/>
              </a:spcBef>
              <a:spcAft>
                <a:spcPts val="0"/>
              </a:spcAft>
              <a:buClr>
                <a:srgbClr val="46424D"/>
              </a:buClr>
              <a:buSzPts val="1000"/>
              <a:buAutoNum type="arabicPeriod"/>
            </a:pPr>
            <a:r>
              <a:rPr lang="en" sz="1000">
                <a:solidFill>
                  <a:srgbClr val="46424D"/>
                </a:solidFill>
              </a:rPr>
              <a:t>Represents the link between specification and design processes.</a:t>
            </a:r>
            <a:endParaRPr sz="1000">
              <a:solidFill>
                <a:srgbClr val="46424D"/>
              </a:solidFill>
            </a:endParaRPr>
          </a:p>
          <a:p>
            <a:pPr marL="457200" lvl="0" indent="-292100" algn="l" rtl="0">
              <a:lnSpc>
                <a:spcPct val="115000"/>
              </a:lnSpc>
              <a:spcBef>
                <a:spcPts val="0"/>
              </a:spcBef>
              <a:spcAft>
                <a:spcPts val="0"/>
              </a:spcAft>
              <a:buClr>
                <a:srgbClr val="46424D"/>
              </a:buClr>
              <a:buSzPts val="1000"/>
              <a:buAutoNum type="arabicPeriod"/>
            </a:pPr>
            <a:r>
              <a:rPr lang="en" sz="1000">
                <a:solidFill>
                  <a:srgbClr val="46424D"/>
                </a:solidFill>
              </a:rPr>
              <a:t>Often carried out in parallel with some specification activities.</a:t>
            </a:r>
            <a:endParaRPr sz="1000">
              <a:solidFill>
                <a:srgbClr val="46424D"/>
              </a:solidFill>
            </a:endParaRPr>
          </a:p>
          <a:p>
            <a:pPr marL="457200" lvl="0" indent="-292100" algn="l" rtl="0">
              <a:lnSpc>
                <a:spcPct val="115000"/>
              </a:lnSpc>
              <a:spcBef>
                <a:spcPts val="0"/>
              </a:spcBef>
              <a:spcAft>
                <a:spcPts val="0"/>
              </a:spcAft>
              <a:buClr>
                <a:srgbClr val="46424D"/>
              </a:buClr>
              <a:buSzPts val="1000"/>
              <a:buAutoNum type="arabicPeriod"/>
            </a:pPr>
            <a:r>
              <a:rPr lang="en" sz="1000">
                <a:solidFill>
                  <a:srgbClr val="46424D"/>
                </a:solidFill>
              </a:rPr>
              <a:t>It involves identifying major system components and their communications.</a:t>
            </a:r>
            <a:endParaRPr sz="1000">
              <a:solidFill>
                <a:srgbClr val="46424D"/>
              </a:solidFill>
            </a:endParaRPr>
          </a:p>
          <a:p>
            <a:pPr marL="0" lvl="0" indent="0" algn="l" rtl="0">
              <a:spcBef>
                <a:spcPts val="600"/>
              </a:spcBef>
              <a:spcAft>
                <a:spcPts val="0"/>
              </a:spcAft>
              <a:buNone/>
            </a:pPr>
            <a:endParaRPr/>
          </a:p>
        </p:txBody>
      </p:sp>
    </p:spTree>
    <p:extLst>
      <p:ext uri="{BB962C8B-B14F-4D97-AF65-F5344CB8AC3E}">
        <p14:creationId xmlns:p14="http://schemas.microsoft.com/office/powerpoint/2010/main" val="797013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Grp="1" noRot="1" noChangeAspect="1" noChangeArrowheads="1" noTextEdit="1"/>
          </p:cNvSpPr>
          <p:nvPr>
            <p:ph type="sldImg"/>
          </p:nvPr>
        </p:nvSpPr>
        <p:spPr>
          <a:xfrm>
            <a:off x="381000" y="685800"/>
            <a:ext cx="6096000" cy="3429000"/>
          </a:xfrm>
          <a:ln/>
        </p:spPr>
      </p:sp>
      <p:sp>
        <p:nvSpPr>
          <p:cNvPr id="11469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828185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ChangeArrowheads="1" noTextEdit="1"/>
          </p:cNvSpPr>
          <p:nvPr>
            <p:ph type="sldImg"/>
          </p:nvPr>
        </p:nvSpPr>
        <p:spPr>
          <a:xfrm>
            <a:off x="381000" y="685800"/>
            <a:ext cx="6096000" cy="3429000"/>
          </a:xfrm>
          <a:ln/>
        </p:spPr>
      </p:sp>
      <p:sp>
        <p:nvSpPr>
          <p:cNvPr id="11673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458825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xfrm>
            <a:off x="381000" y="685800"/>
            <a:ext cx="6096000" cy="3429000"/>
          </a:xfrm>
          <a:ln/>
        </p:spPr>
      </p:sp>
      <p:sp>
        <p:nvSpPr>
          <p:cNvPr id="117763" name="Rectangle 2"/>
          <p:cNvSpPr txBox="1">
            <a:spLocks noGrp="1" noChangeArrowheads="1"/>
          </p:cNvSpPr>
          <p:nvPr>
            <p:ph type="body" idx="1"/>
          </p:nvPr>
        </p:nvSpPr>
        <p:spPr>
          <a:noFill/>
          <a:ln/>
        </p:spPr>
        <p:txBody>
          <a:bodyPr wrap="none" anchor="ctr"/>
          <a:lstStyle/>
          <a:p>
            <a:pPr marL="139700" indent="0">
              <a:buNone/>
            </a:pPr>
            <a:endParaRPr lang="en-US" dirty="0" smtClean="0"/>
          </a:p>
        </p:txBody>
      </p:sp>
    </p:spTree>
    <p:extLst>
      <p:ext uri="{BB962C8B-B14F-4D97-AF65-F5344CB8AC3E}">
        <p14:creationId xmlns:p14="http://schemas.microsoft.com/office/powerpoint/2010/main" val="1202329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xfrm>
            <a:off x="381000" y="685800"/>
            <a:ext cx="6096000" cy="3429000"/>
          </a:xfrm>
          <a:ln/>
        </p:spPr>
      </p:sp>
      <p:sp>
        <p:nvSpPr>
          <p:cNvPr id="118787" name="Rectangle 2"/>
          <p:cNvSpPr txBox="1">
            <a:spLocks noGrp="1" noChangeArrowheads="1"/>
          </p:cNvSpPr>
          <p:nvPr>
            <p:ph type="body" idx="1"/>
          </p:nvPr>
        </p:nvSpPr>
        <p:spPr>
          <a:noFill/>
          <a:ln/>
        </p:spPr>
        <p:txBody>
          <a:bodyPr wrap="none" anchor="ctr"/>
          <a:lstStyle/>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The architecture encourages immunity by:</a:t>
            </a:r>
            <a:r>
              <a:rPr lang="en-GB" sz="2000" baseline="0" dirty="0" smtClean="0">
                <a:cs typeface="Arial" charset="0"/>
              </a:rPr>
              <a:t> </a:t>
            </a:r>
            <a:r>
              <a:rPr lang="en-GB" sz="1800" dirty="0" smtClean="0">
                <a:cs typeface="Arial" charset="0"/>
              </a:rPr>
              <a:t>Ensuring all security features are included in the design</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Minimizing exploitable security weaknesses </a:t>
            </a:r>
          </a:p>
          <a:p>
            <a:endParaRPr lang="en-US" dirty="0" smtClean="0"/>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The architecture encourages resilience by:</a:t>
            </a:r>
            <a:r>
              <a:rPr lang="en-GB" sz="2000" baseline="0" dirty="0" smtClean="0">
                <a:cs typeface="Arial" charset="0"/>
              </a:rPr>
              <a:t> </a:t>
            </a:r>
            <a:r>
              <a:rPr lang="en-GB" sz="1800" dirty="0" smtClean="0">
                <a:cs typeface="Arial" charset="0"/>
              </a:rPr>
              <a:t>Segmenting functionality to contain attack</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Enabling the system to quickly restore functionality</a:t>
            </a:r>
          </a:p>
          <a:p>
            <a:endParaRPr lang="en-US" dirty="0" smtClean="0"/>
          </a:p>
        </p:txBody>
      </p:sp>
    </p:spTree>
    <p:extLst>
      <p:ext uri="{BB962C8B-B14F-4D97-AF65-F5344CB8AC3E}">
        <p14:creationId xmlns:p14="http://schemas.microsoft.com/office/powerpoint/2010/main" val="1025439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xfrm>
            <a:off x="381000" y="685800"/>
            <a:ext cx="6096000" cy="3429000"/>
          </a:xfrm>
          <a:ln/>
        </p:spPr>
      </p:sp>
      <p:sp>
        <p:nvSpPr>
          <p:cNvPr id="1198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639463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xfrm>
            <a:off x="381000" y="685800"/>
            <a:ext cx="6096000" cy="3429000"/>
          </a:xfrm>
          <a:ln/>
        </p:spPr>
      </p:sp>
      <p:sp>
        <p:nvSpPr>
          <p:cNvPr id="12083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225309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xfrm>
            <a:off x="381000" y="685800"/>
            <a:ext cx="6096000" cy="3429000"/>
          </a:xfrm>
          <a:ln/>
        </p:spPr>
      </p:sp>
      <p:sp>
        <p:nvSpPr>
          <p:cNvPr id="121859" name="Rectangle 2"/>
          <p:cNvSpPr txBox="1">
            <a:spLocks noGrp="1" noChangeArrowheads="1"/>
          </p:cNvSpPr>
          <p:nvPr>
            <p:ph type="body" idx="1"/>
          </p:nvPr>
        </p:nvSpPr>
        <p:spPr>
          <a:noFill/>
          <a:ln/>
        </p:spPr>
        <p:txBody>
          <a:bodyPr wrap="none" anchor="ctr"/>
          <a:lstStyle/>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smtClean="0">
                <a:cs typeface="Arial" charset="0"/>
              </a:rPr>
              <a:t>Correct and continue:  detects the problem and treats the symptoms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smtClean="0">
                <a:cs typeface="Arial" charset="0"/>
              </a:rPr>
              <a:t>Report: </a:t>
            </a:r>
            <a:r>
              <a:rPr lang="en-US" sz="1350" dirty="0" smtClean="0">
                <a:cs typeface="Arial" charset="0"/>
              </a:rPr>
              <a:t>system returns to its previous state and reports the problem to an exception-handling unit</a:t>
            </a:r>
            <a:endParaRPr lang="en-GB" sz="1350" dirty="0" smtClean="0">
              <a:cs typeface="Arial" charset="0"/>
            </a:endParaRPr>
          </a:p>
          <a:p>
            <a:endParaRPr lang="en-US" dirty="0" smtClean="0"/>
          </a:p>
        </p:txBody>
      </p:sp>
    </p:spTree>
    <p:extLst>
      <p:ext uri="{BB962C8B-B14F-4D97-AF65-F5344CB8AC3E}">
        <p14:creationId xmlns:p14="http://schemas.microsoft.com/office/powerpoint/2010/main" val="2722622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xfrm>
            <a:off x="381000" y="685800"/>
            <a:ext cx="6096000" cy="3429000"/>
          </a:xfrm>
          <a:ln/>
        </p:spPr>
      </p:sp>
      <p:sp>
        <p:nvSpPr>
          <p:cNvPr id="12390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9367825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a:spLocks noGrp="1" noRot="1" noChangeAspect="1" noChangeArrowheads="1" noTextEdit="1"/>
          </p:cNvSpPr>
          <p:nvPr>
            <p:ph type="sldImg"/>
          </p:nvPr>
        </p:nvSpPr>
        <p:spPr>
          <a:xfrm>
            <a:off x="381000" y="685800"/>
            <a:ext cx="6096000" cy="3429000"/>
          </a:xfrm>
          <a:ln/>
        </p:spPr>
      </p:sp>
      <p:sp>
        <p:nvSpPr>
          <p:cNvPr id="124931" name="Rectangle 2"/>
          <p:cNvSpPr txBox="1">
            <a:spLocks noGrp="1" noChangeArrowheads="1"/>
          </p:cNvSpPr>
          <p:nvPr>
            <p:ph type="body" idx="1"/>
          </p:nvPr>
        </p:nvSpPr>
        <p:spPr>
          <a:noFill/>
          <a:ln/>
        </p:spPr>
        <p:txBody>
          <a:bodyPr wrap="none" anchor="ctr"/>
          <a:lstStyle/>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smtClean="0">
                <a:cs typeface="Arial" charset="0"/>
              </a:rPr>
              <a:t>New vs. known technologies</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US" sz="1200" dirty="0" smtClean="0">
                <a:cs typeface="Arial" charset="0"/>
              </a:rPr>
              <a:t>Acquiring expertise costs money, delays product release</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US" sz="1200" dirty="0" smtClean="0">
                <a:cs typeface="Arial" charset="0"/>
              </a:rPr>
              <a:t>Either learn how to use the new technology or hire new personnel </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US" sz="1200" dirty="0" smtClean="0">
                <a:cs typeface="Arial" charset="0"/>
              </a:rPr>
              <a:t>Eventually, we must develop the expertise ourselves</a:t>
            </a:r>
            <a:endParaRPr lang="en-GB" sz="1200" dirty="0" smtClean="0">
              <a:cs typeface="Arial" charset="0"/>
            </a:endParaRP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z="1050" dirty="0" smtClean="0">
              <a:cs typeface="Arial" charset="0"/>
            </a:endParaRPr>
          </a:p>
          <a:p>
            <a:endParaRPr lang="en-US" dirty="0" smtClean="0"/>
          </a:p>
        </p:txBody>
      </p:sp>
    </p:spTree>
    <p:extLst>
      <p:ext uri="{BB962C8B-B14F-4D97-AF65-F5344CB8AC3E}">
        <p14:creationId xmlns:p14="http://schemas.microsoft.com/office/powerpoint/2010/main" val="2465386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xfrm>
            <a:off x="381000" y="685800"/>
            <a:ext cx="6096000" cy="3429000"/>
          </a:xfrm>
          <a:ln/>
        </p:spPr>
      </p:sp>
      <p:sp>
        <p:nvSpPr>
          <p:cNvPr id="13107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72051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421fd26f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421fd26f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0435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xfrm>
            <a:off x="381000" y="685800"/>
            <a:ext cx="6096000" cy="3429000"/>
          </a:xfrm>
          <a:ln/>
        </p:spPr>
      </p:sp>
      <p:sp>
        <p:nvSpPr>
          <p:cNvPr id="1320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72394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xfrm>
            <a:off x="381000" y="685800"/>
            <a:ext cx="6096000" cy="3429000"/>
          </a:xfrm>
          <a:ln/>
        </p:spPr>
      </p:sp>
      <p:sp>
        <p:nvSpPr>
          <p:cNvPr id="1331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084523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xfrm>
            <a:off x="381000" y="685800"/>
            <a:ext cx="6096000" cy="3429000"/>
          </a:xfrm>
          <a:ln/>
        </p:spPr>
      </p:sp>
      <p:sp>
        <p:nvSpPr>
          <p:cNvPr id="1341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367458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xfrm>
            <a:off x="381000" y="685800"/>
            <a:ext cx="6096000" cy="3429000"/>
          </a:xfrm>
          <a:ln/>
        </p:spPr>
      </p:sp>
      <p:sp>
        <p:nvSpPr>
          <p:cNvPr id="1351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5370019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xfrm>
            <a:off x="381000" y="685800"/>
            <a:ext cx="6096000" cy="3429000"/>
          </a:xfrm>
          <a:ln/>
        </p:spPr>
      </p:sp>
      <p:sp>
        <p:nvSpPr>
          <p:cNvPr id="13824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51552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xfrm>
            <a:off x="381000" y="685800"/>
            <a:ext cx="6096000" cy="3429000"/>
          </a:xfrm>
          <a:ln/>
        </p:spPr>
      </p:sp>
      <p:sp>
        <p:nvSpPr>
          <p:cNvPr id="14029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435942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
          <p:cNvSpPr>
            <a:spLocks noGrp="1" noRot="1" noChangeAspect="1" noChangeArrowheads="1" noTextEdit="1"/>
          </p:cNvSpPr>
          <p:nvPr>
            <p:ph type="sldImg"/>
          </p:nvPr>
        </p:nvSpPr>
        <p:spPr>
          <a:xfrm>
            <a:off x="369888" y="687388"/>
            <a:ext cx="6118225" cy="3441700"/>
          </a:xfrm>
          <a:ln/>
        </p:spPr>
      </p:sp>
      <p:sp>
        <p:nvSpPr>
          <p:cNvPr id="141315" name="Rectangle 2"/>
          <p:cNvSpPr txBox="1">
            <a:spLocks noGrp="1" noChangeArrowheads="1"/>
          </p:cNvSpPr>
          <p:nvPr>
            <p:ph type="body" idx="1"/>
          </p:nvPr>
        </p:nvSpPr>
        <p:spPr>
          <a:xfrm>
            <a:off x="503238" y="4329113"/>
            <a:ext cx="5856287" cy="4073525"/>
          </a:xfrm>
          <a:noFill/>
          <a:ln/>
        </p:spPr>
        <p:txBody>
          <a:bodyPr wrap="none" anchor="ctr"/>
          <a:lstStyle/>
          <a:p>
            <a:endParaRPr lang="en-US" smtClean="0"/>
          </a:p>
        </p:txBody>
      </p:sp>
    </p:spTree>
    <p:extLst>
      <p:ext uri="{BB962C8B-B14F-4D97-AF65-F5344CB8AC3E}">
        <p14:creationId xmlns:p14="http://schemas.microsoft.com/office/powerpoint/2010/main" val="15353293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
          <p:cNvSpPr>
            <a:spLocks noGrp="1" noRot="1" noChangeAspect="1" noChangeArrowheads="1" noTextEdit="1"/>
          </p:cNvSpPr>
          <p:nvPr>
            <p:ph type="sldImg"/>
          </p:nvPr>
        </p:nvSpPr>
        <p:spPr>
          <a:xfrm>
            <a:off x="369888" y="687388"/>
            <a:ext cx="6118225" cy="3441700"/>
          </a:xfrm>
          <a:ln/>
        </p:spPr>
      </p:sp>
      <p:sp>
        <p:nvSpPr>
          <p:cNvPr id="143363" name="Rectangle 2"/>
          <p:cNvSpPr txBox="1">
            <a:spLocks noGrp="1" noChangeArrowheads="1"/>
          </p:cNvSpPr>
          <p:nvPr>
            <p:ph type="body" idx="1"/>
          </p:nvPr>
        </p:nvSpPr>
        <p:spPr>
          <a:xfrm>
            <a:off x="503238" y="4329113"/>
            <a:ext cx="5856287" cy="4073525"/>
          </a:xfrm>
          <a:noFill/>
          <a:ln/>
        </p:spPr>
        <p:txBody>
          <a:bodyPr wrap="none" anchor="ctr"/>
          <a:lstStyle/>
          <a:p>
            <a:endParaRPr lang="en-US" smtClean="0"/>
          </a:p>
        </p:txBody>
      </p:sp>
    </p:spTree>
    <p:extLst>
      <p:ext uri="{BB962C8B-B14F-4D97-AF65-F5344CB8AC3E}">
        <p14:creationId xmlns:p14="http://schemas.microsoft.com/office/powerpoint/2010/main" val="5928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421fd26f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421fd26f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89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421fd26f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421fd26f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7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421fd26f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421fd26f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45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421fd26f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421fd26f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240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421fd26f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421fd26f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49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7C9B81F-C347-4BEF-BFDF-29C42F48304A}" type="datetimeFigureOut">
              <a:rPr lang="en-US" smtClean="0"/>
              <a:pPr/>
              <a:t>10/20/2019</a:t>
            </a:fld>
            <a:endParaRPr lang="en-US"/>
          </a:p>
        </p:txBody>
      </p:sp>
      <p:sp>
        <p:nvSpPr>
          <p:cNvPr id="5" name="Footer Placeholder 4"/>
          <p:cNvSpPr>
            <a:spLocks noGrp="1"/>
          </p:cNvSpPr>
          <p:nvPr>
            <p:ph type="ftr" sz="quarter" idx="11"/>
          </p:nvPr>
        </p:nvSpPr>
        <p:spPr>
          <a:xfrm>
            <a:off x="2667000" y="4767263"/>
            <a:ext cx="3352800" cy="273844"/>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30287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Architectural Design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 Oriented decomposition</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Assigns objects to modules</a:t>
            </a:r>
            <a:endParaRPr/>
          </a:p>
          <a:p>
            <a:pPr marL="457200" lvl="0" indent="-342900" algn="l" rtl="0">
              <a:spcBef>
                <a:spcPts val="0"/>
              </a:spcBef>
              <a:spcAft>
                <a:spcPts val="0"/>
              </a:spcAft>
              <a:buSzPts val="1800"/>
              <a:buChar char="-"/>
            </a:pPr>
            <a:r>
              <a:rPr lang="en"/>
              <a:t>High level design identifies the system’s object types and explains how objects are related to one another</a:t>
            </a:r>
            <a:endParaRPr/>
          </a:p>
          <a:p>
            <a:pPr marL="457200" lvl="0" indent="-342900" algn="l" rtl="0">
              <a:spcBef>
                <a:spcPts val="0"/>
              </a:spcBef>
              <a:spcAft>
                <a:spcPts val="0"/>
              </a:spcAft>
              <a:buSzPts val="1800"/>
              <a:buChar char="-"/>
            </a:pPr>
            <a:r>
              <a:rPr lang="en"/>
              <a:t>Lower level design details the object attributes and operations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Based Software Engineering</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solidFill>
                  <a:schemeClr val="dk1"/>
                </a:solidFill>
              </a:rPr>
              <a:t>method of software development whereby systems are created by assembling together preexisting components</a:t>
            </a:r>
            <a:endParaRPr>
              <a:solidFill>
                <a:schemeClr val="dk1"/>
              </a:solidFill>
            </a:endParaRPr>
          </a:p>
          <a:p>
            <a:pPr marL="457200" lvl="0" indent="-342900" algn="l" rtl="0">
              <a:spcBef>
                <a:spcPts val="0"/>
              </a:spcBef>
              <a:spcAft>
                <a:spcPts val="0"/>
              </a:spcAft>
              <a:buSzPts val="1800"/>
              <a:buChar char="-"/>
            </a:pPr>
            <a:r>
              <a:rPr lang="en">
                <a:solidFill>
                  <a:schemeClr val="dk1"/>
                </a:solidFill>
              </a:rPr>
              <a:t>A </a:t>
            </a:r>
            <a:r>
              <a:rPr lang="en" b="1">
                <a:solidFill>
                  <a:schemeClr val="dk1"/>
                </a:solidFill>
              </a:rPr>
              <a:t>component</a:t>
            </a:r>
            <a:r>
              <a:rPr lang="en">
                <a:solidFill>
                  <a:schemeClr val="dk1"/>
                </a:solidFill>
              </a:rPr>
              <a:t> is “a self-contained piece of software with a well-defined set of interfaces” that can be developed, bought, and sold as a distinct entity</a:t>
            </a:r>
            <a:endParaRPr>
              <a:solidFill>
                <a:schemeClr val="dk1"/>
              </a:solidFill>
            </a:endParaRPr>
          </a:p>
          <a:p>
            <a:pPr marL="457200" lvl="0" indent="-342900" algn="l" rtl="0">
              <a:spcBef>
                <a:spcPts val="0"/>
              </a:spcBef>
              <a:spcAft>
                <a:spcPts val="0"/>
              </a:spcAft>
              <a:buSzPts val="1800"/>
              <a:buChar char="-"/>
            </a:pPr>
            <a:r>
              <a:rPr lang="en">
                <a:solidFill>
                  <a:schemeClr val="dk1"/>
                </a:solidFill>
              </a:rPr>
              <a:t>The goal of CBSE is to support the rapid development of new systems, by reducing development to component integration, and to ease the maintenance of such systems by reducing maintenance to component replacement</a:t>
            </a:r>
            <a:endParaRPr>
              <a:solidFill>
                <a:schemeClr val="dk1"/>
              </a:solidFill>
            </a:endParaRPr>
          </a:p>
          <a:p>
            <a:pPr marL="457200" lvl="0" indent="-342900" algn="l" rtl="0">
              <a:spcBef>
                <a:spcPts val="0"/>
              </a:spcBef>
              <a:spcAft>
                <a:spcPts val="0"/>
              </a:spcAft>
              <a:buSzPts val="1800"/>
              <a:buChar char="-"/>
            </a:pPr>
            <a:r>
              <a:rPr lang="en">
                <a:solidFill>
                  <a:schemeClr val="dk1"/>
                </a:solidFill>
              </a:rPr>
              <a:t>At this point, CBSE is still more of a goal than a reality with considerable on-going research</a:t>
            </a:r>
            <a:endParaRPr>
              <a:solidFill>
                <a:schemeClr val="dk1"/>
              </a:solidFill>
            </a:endParaRPr>
          </a:p>
          <a:p>
            <a:pPr marL="45720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Strategies</a:t>
            </a:r>
            <a:endParaRPr/>
          </a:p>
          <a:p>
            <a:pPr marL="0" lvl="0" indent="0" algn="l" rtl="0">
              <a:spcBef>
                <a:spcPts val="0"/>
              </a:spcBef>
              <a:spcAft>
                <a:spcPts val="0"/>
              </a:spcAft>
              <a:buNone/>
            </a:pPr>
            <a:r>
              <a:rPr lang="en"/>
              <a:t> </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Systems are typically designed as a hierarchy.</a:t>
            </a:r>
            <a:endParaRPr/>
          </a:p>
          <a:p>
            <a:pPr marL="0" lvl="0" indent="0" algn="l" rtl="0">
              <a:spcBef>
                <a:spcPts val="1600"/>
              </a:spcBef>
              <a:spcAft>
                <a:spcPts val="0"/>
              </a:spcAft>
              <a:buNone/>
            </a:pPr>
            <a:r>
              <a:rPr lang="en"/>
              <a:t>● UnitN provides a service used by UnitD. </a:t>
            </a:r>
            <a:endParaRPr/>
          </a:p>
          <a:p>
            <a:pPr marL="0" lvl="0" indent="0" algn="l" rtl="0">
              <a:spcBef>
                <a:spcPts val="1600"/>
              </a:spcBef>
              <a:spcAft>
                <a:spcPts val="0"/>
              </a:spcAft>
              <a:buNone/>
            </a:pPr>
            <a:r>
              <a:rPr lang="en"/>
              <a:t>● UnitD provides a service used by UnitB. </a:t>
            </a:r>
            <a:endParaRPr/>
          </a:p>
          <a:p>
            <a:pPr marL="0" lvl="0" indent="0" algn="l" rtl="0">
              <a:spcBef>
                <a:spcPts val="1600"/>
              </a:spcBef>
              <a:spcAft>
                <a:spcPts val="0"/>
              </a:spcAft>
              <a:buNone/>
            </a:pPr>
            <a:r>
              <a:rPr lang="en"/>
              <a:t>● UnitB provides a service used by UnitA. </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Design strategies dictate how these units and their connections are laid out. </a:t>
            </a:r>
            <a:endParaRPr/>
          </a:p>
        </p:txBody>
      </p:sp>
      <p:pic>
        <p:nvPicPr>
          <p:cNvPr id="122" name="Google Shape;122;p24"/>
          <p:cNvPicPr preferRelativeResize="0"/>
          <p:nvPr/>
        </p:nvPicPr>
        <p:blipFill>
          <a:blip r:embed="rId3">
            <a:alphaModFix/>
          </a:blip>
          <a:stretch>
            <a:fillRect/>
          </a:stretch>
        </p:blipFill>
        <p:spPr>
          <a:xfrm>
            <a:off x="5316947" y="928675"/>
            <a:ext cx="3597775" cy="252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Centralized Design</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System is designed from a functional viewpoint: </a:t>
            </a:r>
            <a:endParaRPr/>
          </a:p>
          <a:p>
            <a:pPr marL="457200" lvl="0" indent="-342900" algn="l" rtl="0">
              <a:spcBef>
                <a:spcPts val="0"/>
              </a:spcBef>
              <a:spcAft>
                <a:spcPts val="0"/>
              </a:spcAft>
              <a:buSzPts val="1800"/>
              <a:buChar char="-"/>
            </a:pPr>
            <a:r>
              <a:rPr lang="en"/>
              <a:t>call and return model.  Typical in C and non-OO languages. </a:t>
            </a:r>
            <a:endParaRPr/>
          </a:p>
          <a:p>
            <a:pPr marL="457200" lvl="0" indent="-342900" algn="l" rtl="0">
              <a:spcBef>
                <a:spcPts val="0"/>
              </a:spcBef>
              <a:spcAft>
                <a:spcPts val="0"/>
              </a:spcAft>
              <a:buSzPts val="1800"/>
              <a:buChar char="-"/>
            </a:pPr>
            <a:r>
              <a:rPr lang="en"/>
              <a:t> Execution is controlled from a central point in the system. </a:t>
            </a:r>
            <a:endParaRPr/>
          </a:p>
          <a:p>
            <a:pPr marL="457200" lvl="0" indent="-342900" algn="l" rtl="0">
              <a:spcBef>
                <a:spcPts val="0"/>
              </a:spcBef>
              <a:spcAft>
                <a:spcPts val="0"/>
              </a:spcAft>
              <a:buSzPts val="1800"/>
              <a:buChar char="-"/>
            </a:pPr>
            <a:r>
              <a:rPr lang="en"/>
              <a:t> A method is called, the result is passed back to the controlling location, then that is passed into the next method. </a:t>
            </a:r>
            <a:endParaRPr/>
          </a:p>
          <a:p>
            <a:pPr marL="457200" lvl="0" indent="-342900" algn="l" rtl="0">
              <a:spcBef>
                <a:spcPts val="0"/>
              </a:spcBef>
              <a:spcAft>
                <a:spcPts val="0"/>
              </a:spcAft>
              <a:buSzPts val="1800"/>
              <a:buChar char="-"/>
            </a:pPr>
            <a:r>
              <a:rPr lang="en"/>
              <a:t>System is designed as a set of independent services that communicate only with a central master component. </a:t>
            </a:r>
            <a:endParaRPr/>
          </a:p>
          <a:p>
            <a:pPr marL="457200" lvl="0" indent="-342900" algn="l" rtl="0">
              <a:spcBef>
                <a:spcPts val="0"/>
              </a:spcBef>
              <a:spcAft>
                <a:spcPts val="0"/>
              </a:spcAft>
              <a:buSzPts val="1800"/>
              <a:buChar char="-"/>
            </a:pPr>
            <a:r>
              <a:rPr lang="en"/>
              <a:t>The system state is centralized and shared between the functions operating on that state. </a:t>
            </a:r>
            <a:endParaRPr/>
          </a:p>
          <a:p>
            <a:pPr marL="457200" lvl="0" indent="-342900" algn="l" rtl="0">
              <a:spcBef>
                <a:spcPts val="0"/>
              </a:spcBef>
              <a:spcAft>
                <a:spcPts val="0"/>
              </a:spcAft>
              <a:buSzPts val="1800"/>
              <a:buChar char="-"/>
            </a:pPr>
            <a:r>
              <a:rPr lang="en"/>
              <a:t> All data is stored by the master component. S Each called component receives all data it needs from the master.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5" name="Google Shape;135;p26"/>
          <p:cNvPicPr preferRelativeResize="0"/>
          <p:nvPr/>
        </p:nvPicPr>
        <p:blipFill>
          <a:blip r:embed="rId3">
            <a:alphaModFix/>
          </a:blip>
          <a:stretch>
            <a:fillRect/>
          </a:stretch>
        </p:blipFill>
        <p:spPr>
          <a:xfrm>
            <a:off x="311700" y="1078475"/>
            <a:ext cx="8415175" cy="406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Decentralized Design</a:t>
            </a: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Basis of object-oriented design S System is designed as a collection of interacting components. </a:t>
            </a:r>
            <a:endParaRPr/>
          </a:p>
          <a:p>
            <a:pPr marL="457200" lvl="0" indent="-342900" algn="l" rtl="0">
              <a:spcBef>
                <a:spcPts val="0"/>
              </a:spcBef>
              <a:spcAft>
                <a:spcPts val="0"/>
              </a:spcAft>
              <a:buSzPts val="1800"/>
              <a:buChar char="-"/>
            </a:pPr>
            <a:r>
              <a:rPr lang="en"/>
              <a:t>System state is decentralized and each component manages its own data. </a:t>
            </a:r>
            <a:endParaRPr/>
          </a:p>
          <a:p>
            <a:pPr marL="457200" lvl="0" indent="-342900" algn="l" rtl="0">
              <a:spcBef>
                <a:spcPts val="0"/>
              </a:spcBef>
              <a:spcAft>
                <a:spcPts val="0"/>
              </a:spcAft>
              <a:buSzPts val="1800"/>
              <a:buChar char="-"/>
            </a:pPr>
            <a:r>
              <a:rPr lang="en"/>
              <a:t>Multiple instances of a component may exist and communicate. </a:t>
            </a:r>
            <a:endParaRPr/>
          </a:p>
          <a:p>
            <a:pPr marL="457200" lvl="0" indent="-342900" algn="l" rtl="0">
              <a:spcBef>
                <a:spcPts val="0"/>
              </a:spcBef>
              <a:spcAft>
                <a:spcPts val="0"/>
              </a:spcAft>
              <a:buSzPts val="1800"/>
              <a:buChar char="-"/>
            </a:pPr>
            <a:r>
              <a:rPr lang="en"/>
              <a:t> Most modern systems are are built on decentralized design </a:t>
            </a:r>
            <a:endParaRPr/>
          </a:p>
          <a:p>
            <a:pPr marL="914400" lvl="1" indent="-317500" algn="l" rtl="0">
              <a:spcBef>
                <a:spcPts val="0"/>
              </a:spcBef>
              <a:spcAft>
                <a:spcPts val="0"/>
              </a:spcAft>
              <a:buSzPts val="1400"/>
              <a:buChar char="-"/>
            </a:pPr>
            <a:r>
              <a:rPr lang="en"/>
              <a:t>Easier to isolate errors in individual components.</a:t>
            </a:r>
            <a:endParaRPr/>
          </a:p>
          <a:p>
            <a:pPr marL="45720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Architectural Qualities architecture plays key role in implementing non-functional requirements</a:t>
            </a:r>
            <a:endParaRPr/>
          </a:p>
        </p:txBody>
      </p:sp>
      <p:sp>
        <p:nvSpPr>
          <p:cNvPr id="147" name="Google Shape;147;p28"/>
          <p:cNvSpPr txBox="1">
            <a:spLocks noGrp="1"/>
          </p:cNvSpPr>
          <p:nvPr>
            <p:ph type="body" idx="1"/>
          </p:nvPr>
        </p:nvSpPr>
        <p:spPr>
          <a:xfrm>
            <a:off x="311700" y="1373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Performance</a:t>
            </a:r>
            <a:r>
              <a:rPr lang="en"/>
              <a:t> </a:t>
            </a:r>
            <a:endParaRPr/>
          </a:p>
          <a:p>
            <a:pPr marL="914400" lvl="1" indent="-317500" algn="l" rtl="0">
              <a:spcBef>
                <a:spcPts val="0"/>
              </a:spcBef>
              <a:spcAft>
                <a:spcPts val="0"/>
              </a:spcAft>
              <a:buSzPts val="1400"/>
              <a:buChar char="-"/>
            </a:pPr>
            <a:r>
              <a:rPr lang="en"/>
              <a:t>Minimize communication using fewer, larger components, stored on a local machine. Consider opportunities for parallel execution.</a:t>
            </a:r>
            <a:endParaRPr/>
          </a:p>
          <a:p>
            <a:pPr marL="457200" lvl="0" indent="-342900" algn="l" rtl="0">
              <a:spcBef>
                <a:spcPts val="0"/>
              </a:spcBef>
              <a:spcAft>
                <a:spcPts val="0"/>
              </a:spcAft>
              <a:buSzPts val="1800"/>
              <a:buChar char="-"/>
            </a:pPr>
            <a:r>
              <a:rPr lang="en" b="1"/>
              <a:t>Security</a:t>
            </a:r>
            <a:r>
              <a:rPr lang="en"/>
              <a:t> </a:t>
            </a:r>
            <a:endParaRPr/>
          </a:p>
          <a:p>
            <a:pPr marL="914400" lvl="0" indent="-342900" algn="l" rtl="0">
              <a:spcBef>
                <a:spcPts val="0"/>
              </a:spcBef>
              <a:spcAft>
                <a:spcPts val="0"/>
              </a:spcAft>
              <a:buSzPts val="1800"/>
              <a:buChar char="-"/>
            </a:pPr>
            <a:r>
              <a:rPr lang="en"/>
              <a:t>Layer the architecture, with the critical components protected in innermost layers.  </a:t>
            </a:r>
            <a:endParaRPr b="1"/>
          </a:p>
          <a:p>
            <a:pPr marL="457200" lvl="0" indent="-342900" algn="l" rtl="0">
              <a:spcBef>
                <a:spcPts val="0"/>
              </a:spcBef>
              <a:spcAft>
                <a:spcPts val="0"/>
              </a:spcAft>
              <a:buSzPts val="1800"/>
              <a:buChar char="-"/>
            </a:pPr>
            <a:r>
              <a:rPr lang="en" b="1"/>
              <a:t>Availability</a:t>
            </a:r>
            <a:r>
              <a:rPr lang="en"/>
              <a:t>  </a:t>
            </a:r>
            <a:endParaRPr/>
          </a:p>
          <a:p>
            <a:pPr marL="914400" lvl="0" indent="-342900" algn="l" rtl="0">
              <a:spcBef>
                <a:spcPts val="0"/>
              </a:spcBef>
              <a:spcAft>
                <a:spcPts val="0"/>
              </a:spcAft>
              <a:buSzPts val="1800"/>
              <a:buChar char="-"/>
            </a:pPr>
            <a:r>
              <a:rPr lang="en"/>
              <a:t>Include redundant components so that they can be replaced or updated without stopping operation. </a:t>
            </a:r>
            <a:endParaRPr b="1"/>
          </a:p>
          <a:p>
            <a:pPr marL="457200" lvl="0" indent="-342900" algn="l" rtl="0">
              <a:spcBef>
                <a:spcPts val="0"/>
              </a:spcBef>
              <a:spcAft>
                <a:spcPts val="0"/>
              </a:spcAft>
              <a:buSzPts val="1800"/>
              <a:buChar char="-"/>
            </a:pPr>
            <a:r>
              <a:rPr lang="en" b="1"/>
              <a:t>Maintainability </a:t>
            </a:r>
            <a:endParaRPr b="1"/>
          </a:p>
          <a:p>
            <a:pPr marL="1371600" lvl="1" indent="-317500" algn="l" rtl="0">
              <a:spcBef>
                <a:spcPts val="0"/>
              </a:spcBef>
              <a:spcAft>
                <a:spcPts val="0"/>
              </a:spcAft>
              <a:buSzPts val="1400"/>
              <a:buChar char="-"/>
            </a:pPr>
            <a:r>
              <a:rPr lang="en"/>
              <a:t> Design system with large number of self-contained components that may readily be changed.  Avoid shared data structures.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Software Architectural Styles</a:t>
            </a:r>
            <a:endParaRPr/>
          </a:p>
        </p:txBody>
      </p:sp>
      <p:sp>
        <p:nvSpPr>
          <p:cNvPr id="153" name="Google Shape;153;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 Style</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457200" lvl="0" indent="-342900" algn="l" rtl="0">
              <a:lnSpc>
                <a:spcPct val="93000"/>
              </a:lnSpc>
              <a:spcBef>
                <a:spcPts val="1600"/>
              </a:spcBef>
              <a:spcAft>
                <a:spcPts val="0"/>
              </a:spcAft>
              <a:buSzPts val="1800"/>
              <a:buChar char="-"/>
            </a:pPr>
            <a:r>
              <a:rPr lang="en" sz="1450">
                <a:solidFill>
                  <a:schemeClr val="dk1"/>
                </a:solidFill>
              </a:rPr>
              <a:t>Information flow from one component to another in a sequential fashion</a:t>
            </a:r>
            <a:endParaRPr sz="1450">
              <a:solidFill>
                <a:schemeClr val="dk1"/>
              </a:solidFill>
            </a:endParaRPr>
          </a:p>
          <a:p>
            <a:pPr marL="457200" lvl="0" indent="-320675" algn="l" rtl="0">
              <a:lnSpc>
                <a:spcPct val="93000"/>
              </a:lnSpc>
              <a:spcBef>
                <a:spcPts val="0"/>
              </a:spcBef>
              <a:spcAft>
                <a:spcPts val="0"/>
              </a:spcAft>
              <a:buClr>
                <a:schemeClr val="dk1"/>
              </a:buClr>
              <a:buSzPts val="1450"/>
              <a:buChar char="-"/>
            </a:pPr>
            <a:r>
              <a:rPr lang="en" sz="1450">
                <a:solidFill>
                  <a:schemeClr val="dk1"/>
                </a:solidFill>
              </a:rPr>
              <a:t>A series of transformation before getting the output</a:t>
            </a:r>
            <a:endParaRPr sz="1450">
              <a:solidFill>
                <a:schemeClr val="dk1"/>
              </a:solidFill>
            </a:endParaRPr>
          </a:p>
          <a:p>
            <a:pPr marL="457200" lvl="0" indent="-320675" algn="l" rtl="0">
              <a:lnSpc>
                <a:spcPct val="93000"/>
              </a:lnSpc>
              <a:spcBef>
                <a:spcPts val="0"/>
              </a:spcBef>
              <a:spcAft>
                <a:spcPts val="0"/>
              </a:spcAft>
              <a:buClr>
                <a:schemeClr val="dk1"/>
              </a:buClr>
              <a:buSzPts val="1450"/>
              <a:buChar char="-"/>
            </a:pPr>
            <a:r>
              <a:rPr lang="en" sz="1450">
                <a:solidFill>
                  <a:schemeClr val="dk1"/>
                </a:solidFill>
              </a:rPr>
              <a:t>The system has </a:t>
            </a:r>
            <a:endParaRPr sz="1450">
              <a:solidFill>
                <a:schemeClr val="dk1"/>
              </a:solidFill>
            </a:endParaRPr>
          </a:p>
          <a:p>
            <a:pPr marL="914400" lvl="1" indent="-320675" algn="l" rtl="0">
              <a:lnSpc>
                <a:spcPct val="93000"/>
              </a:lnSpc>
              <a:spcBef>
                <a:spcPts val="0"/>
              </a:spcBef>
              <a:spcAft>
                <a:spcPts val="0"/>
              </a:spcAft>
              <a:buClr>
                <a:schemeClr val="dk1"/>
              </a:buClr>
              <a:buSzPts val="1450"/>
              <a:buChar char="-"/>
            </a:pPr>
            <a:r>
              <a:rPr lang="en" sz="1450">
                <a:solidFill>
                  <a:schemeClr val="dk1"/>
                </a:solidFill>
              </a:rPr>
              <a:t>Streams of data (pipe) for input and output</a:t>
            </a:r>
            <a:endParaRPr sz="1450">
              <a:solidFill>
                <a:schemeClr val="dk1"/>
              </a:solidFill>
            </a:endParaRPr>
          </a:p>
          <a:p>
            <a:pPr marL="914400" lvl="1" indent="-320675" algn="l" rtl="0">
              <a:lnSpc>
                <a:spcPct val="93000"/>
              </a:lnSpc>
              <a:spcBef>
                <a:spcPts val="0"/>
              </a:spcBef>
              <a:spcAft>
                <a:spcPts val="0"/>
              </a:spcAft>
              <a:buClr>
                <a:schemeClr val="dk1"/>
              </a:buClr>
              <a:buSzPts val="1450"/>
              <a:buChar char="-"/>
            </a:pPr>
            <a:r>
              <a:rPr lang="en" sz="1450">
                <a:solidFill>
                  <a:schemeClr val="dk1"/>
                </a:solidFill>
              </a:rPr>
              <a:t>Transformation of the data (filter)</a:t>
            </a:r>
            <a:endParaRPr sz="1450">
              <a:solidFill>
                <a:schemeClr val="dk1"/>
              </a:solidFill>
            </a:endParaRPr>
          </a:p>
          <a:p>
            <a:pPr marL="457200" lvl="0" indent="-320675" algn="l" rtl="0">
              <a:lnSpc>
                <a:spcPct val="93000"/>
              </a:lnSpc>
              <a:spcBef>
                <a:spcPts val="0"/>
              </a:spcBef>
              <a:spcAft>
                <a:spcPts val="0"/>
              </a:spcAft>
              <a:buClr>
                <a:schemeClr val="dk1"/>
              </a:buClr>
              <a:buSzPts val="1450"/>
              <a:buChar char="-"/>
            </a:pPr>
            <a:r>
              <a:rPr lang="en" sz="1450">
                <a:solidFill>
                  <a:schemeClr val="dk1"/>
                </a:solidFill>
              </a:rPr>
              <a:t>Examples</a:t>
            </a:r>
            <a:endParaRPr sz="1450">
              <a:solidFill>
                <a:schemeClr val="dk1"/>
              </a:solidFill>
            </a:endParaRPr>
          </a:p>
          <a:p>
            <a:pPr marL="914400" lvl="1" indent="-320675" algn="l" rtl="0">
              <a:lnSpc>
                <a:spcPct val="93000"/>
              </a:lnSpc>
              <a:spcBef>
                <a:spcPts val="0"/>
              </a:spcBef>
              <a:spcAft>
                <a:spcPts val="0"/>
              </a:spcAft>
              <a:buClr>
                <a:schemeClr val="dk1"/>
              </a:buClr>
              <a:buSzPts val="1450"/>
              <a:buChar char="-"/>
            </a:pPr>
            <a:r>
              <a:rPr lang="en" sz="1450">
                <a:solidFill>
                  <a:schemeClr val="dk1"/>
                </a:solidFill>
              </a:rPr>
              <a:t>ETL in Dataware housing</a:t>
            </a:r>
            <a:endParaRPr sz="1450">
              <a:solidFill>
                <a:schemeClr val="dk1"/>
              </a:solidFill>
            </a:endParaRPr>
          </a:p>
          <a:p>
            <a:pPr marL="914400" lvl="1" indent="-320675" algn="l" rtl="0">
              <a:lnSpc>
                <a:spcPct val="93000"/>
              </a:lnSpc>
              <a:spcBef>
                <a:spcPts val="0"/>
              </a:spcBef>
              <a:spcAft>
                <a:spcPts val="0"/>
              </a:spcAft>
              <a:buClr>
                <a:schemeClr val="dk1"/>
              </a:buClr>
              <a:buSzPts val="1450"/>
              <a:buChar char="-"/>
            </a:pPr>
            <a:r>
              <a:rPr lang="en" sz="1450">
                <a:solidFill>
                  <a:schemeClr val="dk1"/>
                </a:solidFill>
              </a:rPr>
              <a:t>Compilers. </a:t>
            </a:r>
            <a:endParaRPr sz="1450">
              <a:solidFill>
                <a:schemeClr val="dk1"/>
              </a:solidFill>
            </a:endParaRPr>
          </a:p>
          <a:p>
            <a:pPr marL="457200" lvl="0" indent="0" algn="l" rtl="0">
              <a:spcBef>
                <a:spcPts val="1400"/>
              </a:spcBef>
              <a:spcAft>
                <a:spcPts val="1600"/>
              </a:spcAft>
              <a:buNone/>
            </a:pPr>
            <a:endParaRPr/>
          </a:p>
        </p:txBody>
      </p:sp>
      <p:pic>
        <p:nvPicPr>
          <p:cNvPr id="160" name="Google Shape;160;p30"/>
          <p:cNvPicPr preferRelativeResize="0"/>
          <p:nvPr/>
        </p:nvPicPr>
        <p:blipFill>
          <a:blip r:embed="rId3">
            <a:alphaModFix/>
          </a:blip>
          <a:stretch>
            <a:fillRect/>
          </a:stretch>
        </p:blipFill>
        <p:spPr>
          <a:xfrm>
            <a:off x="1175550" y="1250800"/>
            <a:ext cx="5839491"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 Style</a:t>
            </a:r>
            <a:endParaRPr/>
          </a:p>
        </p:txBody>
      </p:sp>
      <p:sp>
        <p:nvSpPr>
          <p:cNvPr id="166" name="Google Shape;16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b="1">
                <a:solidFill>
                  <a:schemeClr val="dk1"/>
                </a:solidFill>
              </a:rPr>
              <a:t>Advantages</a:t>
            </a:r>
            <a:endParaRPr b="1">
              <a:solidFill>
                <a:schemeClr val="dk1"/>
              </a:solidFill>
            </a:endParaRPr>
          </a:p>
          <a:p>
            <a:pPr marL="457200" lvl="0" indent="-330200" algn="l" rtl="0">
              <a:lnSpc>
                <a:spcPct val="93000"/>
              </a:lnSpc>
              <a:spcBef>
                <a:spcPts val="1400"/>
              </a:spcBef>
              <a:spcAft>
                <a:spcPts val="0"/>
              </a:spcAft>
              <a:buClr>
                <a:schemeClr val="dk1"/>
              </a:buClr>
              <a:buSzPts val="1600"/>
              <a:buChar char="-"/>
            </a:pPr>
            <a:r>
              <a:rPr lang="en" sz="1600">
                <a:solidFill>
                  <a:schemeClr val="dk1"/>
                </a:solidFill>
              </a:rPr>
              <a:t>Modularity and Reuse: Same filters can be reused to create different configurations</a:t>
            </a:r>
            <a:endParaRPr sz="1600">
              <a:solidFill>
                <a:schemeClr val="dk1"/>
              </a:solidFill>
            </a:endParaRPr>
          </a:p>
          <a:p>
            <a:pPr marL="457200" lvl="0" indent="-330200" algn="l" rtl="0">
              <a:lnSpc>
                <a:spcPct val="93000"/>
              </a:lnSpc>
              <a:spcBef>
                <a:spcPts val="0"/>
              </a:spcBef>
              <a:spcAft>
                <a:spcPts val="0"/>
              </a:spcAft>
              <a:buClr>
                <a:schemeClr val="dk1"/>
              </a:buClr>
              <a:buSzPts val="1600"/>
              <a:buChar char="-"/>
            </a:pPr>
            <a:r>
              <a:rPr lang="en" sz="1600">
                <a:solidFill>
                  <a:schemeClr val="dk1"/>
                </a:solidFill>
              </a:rPr>
              <a:t>Enhancement: New filters may be added / replaced to create improvements</a:t>
            </a:r>
            <a:endParaRPr sz="1600">
              <a:solidFill>
                <a:schemeClr val="dk1"/>
              </a:solidFill>
            </a:endParaRPr>
          </a:p>
          <a:p>
            <a:pPr marL="457200" lvl="0" indent="-330200" algn="l" rtl="0">
              <a:lnSpc>
                <a:spcPct val="93000"/>
              </a:lnSpc>
              <a:spcBef>
                <a:spcPts val="0"/>
              </a:spcBef>
              <a:spcAft>
                <a:spcPts val="0"/>
              </a:spcAft>
              <a:buClr>
                <a:schemeClr val="dk1"/>
              </a:buClr>
              <a:buSzPts val="1600"/>
              <a:buChar char="-"/>
            </a:pPr>
            <a:r>
              <a:rPr lang="en" sz="1600">
                <a:solidFill>
                  <a:schemeClr val="dk1"/>
                </a:solidFill>
              </a:rPr>
              <a:t>Performance: Parallel processing in Pipe and Filter case</a:t>
            </a:r>
            <a:endParaRPr sz="1600">
              <a:solidFill>
                <a:schemeClr val="dk1"/>
              </a:solidFill>
            </a:endParaRPr>
          </a:p>
          <a:p>
            <a:pPr marL="0" lvl="0" indent="0" algn="l" rtl="0">
              <a:lnSpc>
                <a:spcPct val="93000"/>
              </a:lnSpc>
              <a:spcBef>
                <a:spcPts val="900"/>
              </a:spcBef>
              <a:spcAft>
                <a:spcPts val="0"/>
              </a:spcAft>
              <a:buNone/>
            </a:pPr>
            <a:r>
              <a:rPr lang="en" sz="1600" b="1">
                <a:solidFill>
                  <a:schemeClr val="dk1"/>
                </a:solidFill>
              </a:rPr>
              <a:t>Disa</a:t>
            </a:r>
            <a:r>
              <a:rPr lang="en" b="1">
                <a:solidFill>
                  <a:schemeClr val="dk1"/>
                </a:solidFill>
              </a:rPr>
              <a:t>dvantages</a:t>
            </a:r>
            <a:endParaRPr b="1">
              <a:solidFill>
                <a:schemeClr val="dk1"/>
              </a:solidFill>
            </a:endParaRPr>
          </a:p>
          <a:p>
            <a:pPr marL="457200" lvl="0" indent="-330200" algn="l" rtl="0">
              <a:lnSpc>
                <a:spcPct val="93000"/>
              </a:lnSpc>
              <a:spcBef>
                <a:spcPts val="1400"/>
              </a:spcBef>
              <a:spcAft>
                <a:spcPts val="0"/>
              </a:spcAft>
              <a:buClr>
                <a:schemeClr val="dk1"/>
              </a:buClr>
              <a:buSzPts val="1600"/>
              <a:buChar char="-"/>
            </a:pPr>
            <a:r>
              <a:rPr lang="en" sz="1600">
                <a:solidFill>
                  <a:schemeClr val="dk1"/>
                </a:solidFill>
              </a:rPr>
              <a:t>Do not handle interactive applications very well since output is obtained after a series of transformations</a:t>
            </a:r>
            <a:endParaRPr sz="1600">
              <a:solidFill>
                <a:schemeClr val="dk1"/>
              </a:solidFill>
            </a:endParaRPr>
          </a:p>
          <a:p>
            <a:pPr marL="457200" lvl="0" indent="-330200" algn="l" rtl="0">
              <a:lnSpc>
                <a:spcPct val="93000"/>
              </a:lnSpc>
              <a:spcBef>
                <a:spcPts val="0"/>
              </a:spcBef>
              <a:spcAft>
                <a:spcPts val="0"/>
              </a:spcAft>
              <a:buClr>
                <a:schemeClr val="dk1"/>
              </a:buClr>
              <a:buSzPts val="1600"/>
              <a:buChar char="-"/>
            </a:pPr>
            <a:r>
              <a:rPr lang="en" sz="1600">
                <a:solidFill>
                  <a:schemeClr val="dk1"/>
                </a:solidFill>
              </a:rPr>
              <a:t>If each component is designed completely independent, then may need certain filters to simply transform the output of one component in order to make it compatible with the input of the next – extra processing that may lead to performance issues</a:t>
            </a:r>
            <a:endParaRPr sz="1600">
              <a:solidFill>
                <a:schemeClr val="dk1"/>
              </a:solidFill>
            </a:endParaRPr>
          </a:p>
          <a:p>
            <a:pPr marL="457200" lvl="0" indent="-330200" algn="l" rtl="0">
              <a:lnSpc>
                <a:spcPct val="93000"/>
              </a:lnSpc>
              <a:spcBef>
                <a:spcPts val="0"/>
              </a:spcBef>
              <a:spcAft>
                <a:spcPts val="0"/>
              </a:spcAft>
              <a:buClr>
                <a:schemeClr val="dk1"/>
              </a:buClr>
              <a:buSzPts val="1600"/>
              <a:buChar char="-"/>
            </a:pPr>
            <a:r>
              <a:rPr lang="en" sz="1600" b="1">
                <a:solidFill>
                  <a:schemeClr val="dk1"/>
                </a:solidFill>
              </a:rPr>
              <a:t>May lead to tight data coupling if components aren't designed completely independent</a:t>
            </a:r>
            <a:endParaRPr sz="1600" b="1">
              <a:solidFill>
                <a:schemeClr val="dk1"/>
              </a:solidFill>
            </a:endParaRPr>
          </a:p>
          <a:p>
            <a:pPr marL="0" lvl="0" indent="0" algn="l" rtl="0">
              <a:spcBef>
                <a:spcPts val="14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t>Design? Why?</a:t>
            </a:r>
            <a:endParaRPr sz="2400"/>
          </a:p>
        </p:txBody>
      </p:sp>
      <p:sp>
        <p:nvSpPr>
          <p:cNvPr id="61" name="Google Shape;61;p14"/>
          <p:cNvSpPr txBox="1">
            <a:spLocks noGrp="1"/>
          </p:cNvSpPr>
          <p:nvPr>
            <p:ph type="title" idx="4294967295"/>
          </p:nvPr>
        </p:nvSpPr>
        <p:spPr>
          <a:xfrm>
            <a:off x="535775" y="1480150"/>
            <a:ext cx="7929900" cy="37398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sz="1450"/>
              <a:t>l</a:t>
            </a:r>
            <a:r>
              <a:rPr lang="en" sz="3200"/>
              <a:t>A transition from requirements to code</a:t>
            </a:r>
            <a:endParaRPr sz="3200"/>
          </a:p>
          <a:p>
            <a:pPr marL="0" lvl="0" indent="0" algn="l" rtl="0">
              <a:lnSpc>
                <a:spcPct val="93000"/>
              </a:lnSpc>
              <a:spcBef>
                <a:spcPts val="1400"/>
              </a:spcBef>
              <a:spcAft>
                <a:spcPts val="0"/>
              </a:spcAft>
              <a:buClr>
                <a:schemeClr val="dk1"/>
              </a:buClr>
              <a:buSzPts val="1100"/>
              <a:buFont typeface="Arial"/>
              <a:buNone/>
            </a:pPr>
            <a:r>
              <a:rPr lang="en" sz="1450"/>
              <a:t>l</a:t>
            </a:r>
            <a:r>
              <a:rPr lang="en" sz="3200"/>
              <a:t>A blue-print of solution to the problem</a:t>
            </a:r>
            <a:endParaRPr sz="3200"/>
          </a:p>
          <a:p>
            <a:pPr marL="0" lvl="0" indent="0" algn="l" rtl="0">
              <a:lnSpc>
                <a:spcPct val="93000"/>
              </a:lnSpc>
              <a:spcBef>
                <a:spcPts val="1400"/>
              </a:spcBef>
              <a:spcAft>
                <a:spcPts val="0"/>
              </a:spcAft>
              <a:buClr>
                <a:schemeClr val="dk1"/>
              </a:buClr>
              <a:buSzPts val="1100"/>
              <a:buFont typeface="Arial"/>
              <a:buNone/>
            </a:pPr>
            <a:r>
              <a:rPr lang="en" sz="1450"/>
              <a:t>l</a:t>
            </a:r>
            <a:r>
              <a:rPr lang="en" sz="3200"/>
              <a:t>Helps resolve issues:</a:t>
            </a:r>
            <a:endParaRPr sz="3200"/>
          </a:p>
          <a:p>
            <a:pPr marL="0" lvl="0" indent="0" algn="l" rtl="0">
              <a:lnSpc>
                <a:spcPct val="93000"/>
              </a:lnSpc>
              <a:spcBef>
                <a:spcPts val="1400"/>
              </a:spcBef>
              <a:spcAft>
                <a:spcPts val="0"/>
              </a:spcAft>
              <a:buClr>
                <a:schemeClr val="dk1"/>
              </a:buClr>
              <a:buSzPts val="1100"/>
              <a:buFont typeface="Arial"/>
              <a:buNone/>
            </a:pPr>
            <a:r>
              <a:rPr lang="en" sz="1800"/>
              <a:t>-</a:t>
            </a:r>
            <a:r>
              <a:rPr lang="en" sz="2400"/>
              <a:t>Complexity</a:t>
            </a:r>
            <a:endParaRPr sz="2400"/>
          </a:p>
          <a:p>
            <a:pPr marL="0" lvl="0" indent="0" algn="l" rtl="0">
              <a:lnSpc>
                <a:spcPct val="93000"/>
              </a:lnSpc>
              <a:spcBef>
                <a:spcPts val="900"/>
              </a:spcBef>
              <a:spcAft>
                <a:spcPts val="0"/>
              </a:spcAft>
              <a:buClr>
                <a:schemeClr val="dk1"/>
              </a:buClr>
              <a:buSzPts val="1100"/>
              <a:buFont typeface="Arial"/>
              <a:buNone/>
            </a:pPr>
            <a:r>
              <a:rPr lang="en" sz="1800"/>
              <a:t>-</a:t>
            </a:r>
            <a:r>
              <a:rPr lang="en" sz="2400"/>
              <a:t>Quality / Maintainability</a:t>
            </a:r>
            <a:endParaRPr sz="2400"/>
          </a:p>
          <a:p>
            <a:pPr marL="0" lvl="0" indent="0" algn="l" rtl="0">
              <a:lnSpc>
                <a:spcPct val="93000"/>
              </a:lnSpc>
              <a:spcBef>
                <a:spcPts val="900"/>
              </a:spcBef>
              <a:spcAft>
                <a:spcPts val="0"/>
              </a:spcAft>
              <a:buClr>
                <a:schemeClr val="dk1"/>
              </a:buClr>
              <a:buSzPts val="1100"/>
              <a:buFont typeface="Arial"/>
              <a:buNone/>
            </a:pPr>
            <a:r>
              <a:rPr lang="en" sz="1800"/>
              <a:t>-</a:t>
            </a:r>
            <a:r>
              <a:rPr lang="en" sz="2400"/>
              <a:t>Re-usability, Efficiency, etc.</a:t>
            </a:r>
            <a:endParaRPr sz="2400"/>
          </a:p>
          <a:p>
            <a:pPr marL="0" lvl="0" indent="0" algn="l" rtl="0">
              <a:lnSpc>
                <a:spcPct val="115000"/>
              </a:lnSpc>
              <a:spcBef>
                <a:spcPts val="900"/>
              </a:spcBef>
              <a:spcAft>
                <a:spcPts val="1600"/>
              </a:spcAft>
              <a:buNone/>
            </a:pP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 and Return Architecture</a:t>
            </a:r>
            <a:endParaRPr/>
          </a:p>
        </p:txBody>
      </p:sp>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Manager and worker modules</a:t>
            </a:r>
            <a:endParaRPr/>
          </a:p>
          <a:p>
            <a:pPr marL="457200" lvl="0" indent="-342900" algn="l" rtl="0">
              <a:spcBef>
                <a:spcPts val="0"/>
              </a:spcBef>
              <a:spcAft>
                <a:spcPts val="0"/>
              </a:spcAft>
              <a:buSzPts val="1800"/>
              <a:buChar char="-"/>
            </a:pPr>
            <a:r>
              <a:rPr lang="en"/>
              <a:t>All interaction is done at the manager level</a:t>
            </a:r>
            <a:endParaRPr/>
          </a:p>
          <a:p>
            <a:pPr marL="457200" lvl="0" indent="-342900" algn="l" rtl="0">
              <a:spcBef>
                <a:spcPts val="0"/>
              </a:spcBef>
              <a:spcAft>
                <a:spcPts val="0"/>
              </a:spcAft>
              <a:buSzPts val="1800"/>
              <a:buChar char="-"/>
            </a:pPr>
            <a:r>
              <a:rPr lang="en"/>
              <a:t>Manager delegates tasks to workers</a:t>
            </a:r>
            <a:endParaRPr/>
          </a:p>
          <a:p>
            <a:pPr marL="457200" lvl="0" indent="-342900" algn="l" rtl="0">
              <a:spcBef>
                <a:spcPts val="0"/>
              </a:spcBef>
              <a:spcAft>
                <a:spcPts val="0"/>
              </a:spcAft>
              <a:buSzPts val="1800"/>
              <a:buChar char="-"/>
            </a:pPr>
            <a:r>
              <a:rPr lang="en"/>
              <a:t>All work is done by workers.</a:t>
            </a:r>
            <a:endParaRPr/>
          </a:p>
        </p:txBody>
      </p:sp>
      <p:pic>
        <p:nvPicPr>
          <p:cNvPr id="173" name="Google Shape;173;p32"/>
          <p:cNvPicPr preferRelativeResize="0"/>
          <p:nvPr/>
        </p:nvPicPr>
        <p:blipFill>
          <a:blip r:embed="rId3">
            <a:alphaModFix/>
          </a:blip>
          <a:stretch>
            <a:fillRect/>
          </a:stretch>
        </p:blipFill>
        <p:spPr>
          <a:xfrm>
            <a:off x="1673000" y="1152475"/>
            <a:ext cx="5331850" cy="1715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 and Return Architecture</a:t>
            </a:r>
            <a:endParaRPr/>
          </a:p>
        </p:txBody>
      </p:sp>
      <p:sp>
        <p:nvSpPr>
          <p:cNvPr id="179" name="Google Shape;17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93000"/>
              </a:lnSpc>
              <a:spcBef>
                <a:spcPts val="0"/>
              </a:spcBef>
              <a:spcAft>
                <a:spcPts val="0"/>
              </a:spcAft>
              <a:buClr>
                <a:schemeClr val="dk1"/>
              </a:buClr>
              <a:buSzPts val="2400"/>
              <a:buChar char="-"/>
            </a:pPr>
            <a:r>
              <a:rPr lang="en" sz="2400">
                <a:solidFill>
                  <a:schemeClr val="dk1"/>
                </a:solidFill>
              </a:rPr>
              <a:t>Manager is responsible for all the control and data flow</a:t>
            </a:r>
            <a:endParaRPr sz="2400">
              <a:solidFill>
                <a:schemeClr val="dk1"/>
              </a:solidFill>
            </a:endParaRPr>
          </a:p>
          <a:p>
            <a:pPr marL="457200" lvl="0" indent="-381000" algn="l" rtl="0">
              <a:lnSpc>
                <a:spcPct val="93000"/>
              </a:lnSpc>
              <a:spcBef>
                <a:spcPts val="0"/>
              </a:spcBef>
              <a:spcAft>
                <a:spcPts val="0"/>
              </a:spcAft>
              <a:buClr>
                <a:schemeClr val="dk1"/>
              </a:buClr>
              <a:buSzPts val="2400"/>
              <a:buChar char="-"/>
            </a:pPr>
            <a:r>
              <a:rPr lang="en" sz="2400">
                <a:solidFill>
                  <a:schemeClr val="dk1"/>
                </a:solidFill>
              </a:rPr>
              <a:t>Each worker may delegate responsibility but is required to do its own work irrespective of what’s the peers are doing</a:t>
            </a:r>
            <a:endParaRPr sz="2400">
              <a:solidFill>
                <a:schemeClr val="dk1"/>
              </a:solidFill>
            </a:endParaRPr>
          </a:p>
          <a:p>
            <a:pPr marL="457200" lvl="0" indent="-381000" algn="l" rtl="0">
              <a:lnSpc>
                <a:spcPct val="93000"/>
              </a:lnSpc>
              <a:spcBef>
                <a:spcPts val="0"/>
              </a:spcBef>
              <a:spcAft>
                <a:spcPts val="0"/>
              </a:spcAft>
              <a:buClr>
                <a:schemeClr val="dk1"/>
              </a:buClr>
              <a:buSzPts val="2400"/>
              <a:buChar char="-"/>
            </a:pPr>
            <a:r>
              <a:rPr lang="en" sz="2400">
                <a:solidFill>
                  <a:schemeClr val="dk1"/>
                </a:solidFill>
              </a:rPr>
              <a:t>Due to modularization, identifying problem areas is easy</a:t>
            </a:r>
            <a:endParaRPr sz="2400">
              <a:solidFill>
                <a:schemeClr val="dk1"/>
              </a:solidFill>
            </a:endParaRPr>
          </a:p>
          <a:p>
            <a:pPr marL="457200" lvl="0" indent="-381000" algn="l" rtl="0">
              <a:lnSpc>
                <a:spcPct val="93000"/>
              </a:lnSpc>
              <a:spcBef>
                <a:spcPts val="0"/>
              </a:spcBef>
              <a:spcAft>
                <a:spcPts val="0"/>
              </a:spcAft>
              <a:buClr>
                <a:schemeClr val="dk1"/>
              </a:buClr>
              <a:buSzPts val="2400"/>
              <a:buChar char="-"/>
            </a:pPr>
            <a:r>
              <a:rPr lang="en" sz="2400">
                <a:solidFill>
                  <a:schemeClr val="dk1"/>
                </a:solidFill>
              </a:rPr>
              <a:t>A non-performing worker can easily be replaced / fixed</a:t>
            </a:r>
            <a:endParaRPr sz="2400">
              <a:solidFill>
                <a:schemeClr val="dk1"/>
              </a:solidFill>
            </a:endParaRPr>
          </a:p>
          <a:p>
            <a:pPr marL="457200" lvl="0" indent="-381000" algn="l" rtl="0">
              <a:lnSpc>
                <a:spcPct val="93000"/>
              </a:lnSpc>
              <a:spcBef>
                <a:spcPts val="0"/>
              </a:spcBef>
              <a:spcAft>
                <a:spcPts val="0"/>
              </a:spcAft>
              <a:buClr>
                <a:schemeClr val="dk1"/>
              </a:buClr>
              <a:buSzPts val="2400"/>
              <a:buChar char="-"/>
            </a:pPr>
            <a:r>
              <a:rPr lang="en" sz="2400">
                <a:solidFill>
                  <a:schemeClr val="dk1"/>
                </a:solidFill>
              </a:rPr>
              <a:t>At times </a:t>
            </a:r>
            <a:r>
              <a:rPr lang="en" sz="2400" b="1">
                <a:solidFill>
                  <a:schemeClr val="dk1"/>
                </a:solidFill>
              </a:rPr>
              <a:t>tight data coupling among peer modules may exist</a:t>
            </a:r>
            <a:r>
              <a:rPr lang="en" sz="2400">
                <a:solidFill>
                  <a:schemeClr val="dk1"/>
                </a:solidFill>
              </a:rPr>
              <a:t> </a:t>
            </a:r>
            <a:r>
              <a:rPr lang="en" sz="2400" b="1" u="sng">
                <a:solidFill>
                  <a:schemeClr val="dk1"/>
                </a:solidFill>
              </a:rPr>
              <a:t>if interfaces aren't well-defined</a:t>
            </a:r>
            <a:r>
              <a:rPr lang="en" sz="2400">
                <a:solidFill>
                  <a:schemeClr val="dk1"/>
                </a:solidFill>
              </a:rPr>
              <a:t> – may result in ripples to other modules if internal data structures change</a:t>
            </a:r>
            <a:endParaRPr sz="2400">
              <a:solidFill>
                <a:schemeClr val="dk1"/>
              </a:solidFill>
            </a:endParaRPr>
          </a:p>
          <a:p>
            <a:pPr marL="0" lvl="0" indent="0" algn="l" rtl="0">
              <a:spcBef>
                <a:spcPts val="14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Layered Architecture</a:t>
            </a:r>
            <a:endParaRPr/>
          </a:p>
        </p:txBody>
      </p:sp>
      <p:sp>
        <p:nvSpPr>
          <p:cNvPr id="185" name="Google Shape;18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variation of the Call and Return</a:t>
            </a:r>
            <a:endParaRPr/>
          </a:p>
          <a:p>
            <a:pPr marL="457200" lvl="0" indent="-342900" algn="l" rtl="0">
              <a:spcBef>
                <a:spcPts val="0"/>
              </a:spcBef>
              <a:spcAft>
                <a:spcPts val="0"/>
              </a:spcAft>
              <a:buSzPts val="1800"/>
              <a:buChar char="-"/>
            </a:pPr>
            <a:r>
              <a:rPr lang="en"/>
              <a:t>System is designed in a stack of layers</a:t>
            </a:r>
            <a:endParaRPr/>
          </a:p>
          <a:p>
            <a:pPr marL="457200" lvl="0" indent="-342900" algn="l" rtl="0">
              <a:spcBef>
                <a:spcPts val="0"/>
              </a:spcBef>
              <a:spcAft>
                <a:spcPts val="0"/>
              </a:spcAft>
              <a:buSzPts val="1800"/>
              <a:buChar char="-"/>
            </a:pPr>
            <a:r>
              <a:rPr lang="en"/>
              <a:t>A layer hides lower layers in the stack</a:t>
            </a:r>
            <a:endParaRPr/>
          </a:p>
          <a:p>
            <a:pPr marL="457200" lvl="0" indent="-342900" algn="l" rtl="0">
              <a:spcBef>
                <a:spcPts val="0"/>
              </a:spcBef>
              <a:spcAft>
                <a:spcPts val="0"/>
              </a:spcAft>
              <a:buSzPts val="1800"/>
              <a:buChar char="-"/>
            </a:pPr>
            <a:r>
              <a:rPr lang="en"/>
              <a:t>System functionality is organized into layers, with each layer                dependent only on the layer immediately below it. </a:t>
            </a:r>
            <a:endParaRPr/>
          </a:p>
          <a:p>
            <a:pPr marL="457200" lvl="0" indent="-342900" algn="l" rtl="0">
              <a:spcBef>
                <a:spcPts val="0"/>
              </a:spcBef>
              <a:spcAft>
                <a:spcPts val="0"/>
              </a:spcAft>
              <a:buSzPts val="1800"/>
              <a:buChar char="-"/>
            </a:pPr>
            <a:r>
              <a:rPr lang="en"/>
              <a:t>Allows layers to change independently. </a:t>
            </a:r>
            <a:endParaRPr/>
          </a:p>
          <a:p>
            <a:pPr marL="457200" lvl="0" indent="-342900" algn="l" rtl="0">
              <a:spcBef>
                <a:spcPts val="0"/>
              </a:spcBef>
              <a:spcAft>
                <a:spcPts val="0"/>
              </a:spcAft>
              <a:buSzPts val="1800"/>
              <a:buChar char="-"/>
            </a:pPr>
            <a:r>
              <a:rPr lang="en"/>
              <a:t>Supports incremental development. </a:t>
            </a:r>
            <a:endParaRPr/>
          </a:p>
          <a:p>
            <a:pPr marL="457200" lvl="0" indent="0" algn="l" rtl="0">
              <a:spcBef>
                <a:spcPts val="1600"/>
              </a:spcBef>
              <a:spcAft>
                <a:spcPts val="1600"/>
              </a:spcAft>
              <a:buNone/>
            </a:pPr>
            <a:endParaRPr/>
          </a:p>
        </p:txBody>
      </p:sp>
      <p:pic>
        <p:nvPicPr>
          <p:cNvPr id="186" name="Google Shape;186;p34"/>
          <p:cNvPicPr preferRelativeResize="0"/>
          <p:nvPr/>
        </p:nvPicPr>
        <p:blipFill>
          <a:blip r:embed="rId3">
            <a:alphaModFix/>
          </a:blip>
          <a:stretch>
            <a:fillRect/>
          </a:stretch>
        </p:blipFill>
        <p:spPr>
          <a:xfrm>
            <a:off x="7520450" y="787175"/>
            <a:ext cx="933450" cy="262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Layered Architecture</a:t>
            </a:r>
            <a:endParaRPr/>
          </a:p>
        </p:txBody>
      </p:sp>
      <p:sp>
        <p:nvSpPr>
          <p:cNvPr id="192" name="Google Shape;1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Advantages</a:t>
            </a:r>
            <a:endParaRPr b="1"/>
          </a:p>
          <a:p>
            <a:pPr marL="457200" lvl="0" indent="-342900" algn="l" rtl="0">
              <a:spcBef>
                <a:spcPts val="1600"/>
              </a:spcBef>
              <a:spcAft>
                <a:spcPts val="0"/>
              </a:spcAft>
              <a:buSzPts val="1800"/>
              <a:buChar char="-"/>
            </a:pPr>
            <a:r>
              <a:rPr lang="en"/>
              <a:t>Allows replacement of entire layers as long as interface of the layer does not change. </a:t>
            </a:r>
            <a:endParaRPr/>
          </a:p>
          <a:p>
            <a:pPr marL="457200" lvl="0" indent="-342900" algn="l" rtl="0">
              <a:spcBef>
                <a:spcPts val="0"/>
              </a:spcBef>
              <a:spcAft>
                <a:spcPts val="0"/>
              </a:spcAft>
              <a:buSzPts val="1800"/>
              <a:buChar char="-"/>
            </a:pPr>
            <a:r>
              <a:rPr lang="en"/>
              <a:t>When changes occur, only the adjacent layer is affected. </a:t>
            </a:r>
            <a:endParaRPr/>
          </a:p>
          <a:p>
            <a:pPr marL="457200" lvl="0" indent="-342900" algn="l" rtl="0">
              <a:spcBef>
                <a:spcPts val="0"/>
              </a:spcBef>
              <a:spcAft>
                <a:spcPts val="0"/>
              </a:spcAft>
              <a:buSzPts val="1800"/>
              <a:buChar char="-"/>
            </a:pPr>
            <a:r>
              <a:rPr lang="en"/>
              <a:t>Redundant features (authentication) in each layer can enhance security and dependability. </a:t>
            </a:r>
            <a:endParaRPr/>
          </a:p>
          <a:p>
            <a:pPr marL="0" lvl="0" indent="0" algn="l" rtl="0">
              <a:spcBef>
                <a:spcPts val="1600"/>
              </a:spcBef>
              <a:spcAft>
                <a:spcPts val="0"/>
              </a:spcAft>
              <a:buNone/>
            </a:pPr>
            <a:r>
              <a:rPr lang="en" b="1"/>
              <a:t>Disadvantages</a:t>
            </a:r>
            <a:endParaRPr b="1"/>
          </a:p>
          <a:p>
            <a:pPr marL="457200" lvl="0" indent="-342900" algn="l" rtl="0">
              <a:spcBef>
                <a:spcPts val="1600"/>
              </a:spcBef>
              <a:spcAft>
                <a:spcPts val="0"/>
              </a:spcAft>
              <a:buSzPts val="1800"/>
              <a:buChar char="-"/>
            </a:pPr>
            <a:r>
              <a:rPr lang="en"/>
              <a:t>Clean separation between layers is often hard to achieve. </a:t>
            </a:r>
            <a:endParaRPr/>
          </a:p>
          <a:p>
            <a:pPr marL="457200" lvl="0" indent="-342900" algn="l" rtl="0">
              <a:spcBef>
                <a:spcPts val="0"/>
              </a:spcBef>
              <a:spcAft>
                <a:spcPts val="0"/>
              </a:spcAft>
              <a:buSzPts val="1800"/>
              <a:buChar char="-"/>
            </a:pPr>
            <a:r>
              <a:rPr lang="en"/>
              <a:t>Performance can be a problem because of multiple layers of processing between call and return.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Centered Architecture</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Shared data is held in a central repository and may be accessed by all subsystems </a:t>
            </a:r>
            <a:endParaRPr/>
          </a:p>
          <a:p>
            <a:pPr marL="914400" lvl="1" indent="-317500" algn="l" rtl="0">
              <a:lnSpc>
                <a:spcPct val="93000"/>
              </a:lnSpc>
              <a:spcBef>
                <a:spcPts val="0"/>
              </a:spcBef>
              <a:spcAft>
                <a:spcPts val="0"/>
              </a:spcAft>
              <a:buSzPts val="1400"/>
              <a:buChar char="-"/>
            </a:pPr>
            <a:r>
              <a:rPr lang="en" sz="1400">
                <a:solidFill>
                  <a:schemeClr val="dk1"/>
                </a:solidFill>
              </a:rPr>
              <a:t>Multiple clients sharing a single data repository</a:t>
            </a:r>
            <a:endParaRPr sz="1400">
              <a:solidFill>
                <a:schemeClr val="dk1"/>
              </a:solidFill>
            </a:endParaRPr>
          </a:p>
          <a:p>
            <a:pPr marL="914400" lvl="1" indent="-317500" algn="l" rtl="0">
              <a:lnSpc>
                <a:spcPct val="93000"/>
              </a:lnSpc>
              <a:spcBef>
                <a:spcPts val="0"/>
              </a:spcBef>
              <a:spcAft>
                <a:spcPts val="0"/>
              </a:spcAft>
              <a:buSzPts val="1400"/>
              <a:buChar char="-"/>
            </a:pPr>
            <a:r>
              <a:rPr lang="en" sz="1400">
                <a:solidFill>
                  <a:schemeClr val="dk1"/>
                </a:solidFill>
              </a:rPr>
              <a:t>Repository can either be passive (traditional database) or active (blackboard)</a:t>
            </a:r>
            <a:endParaRPr sz="1400">
              <a:solidFill>
                <a:schemeClr val="dk1"/>
              </a:solidFill>
            </a:endParaRPr>
          </a:p>
          <a:p>
            <a:pPr marL="914400" lvl="1" indent="-317500" algn="l" rtl="0">
              <a:lnSpc>
                <a:spcPct val="93000"/>
              </a:lnSpc>
              <a:spcBef>
                <a:spcPts val="0"/>
              </a:spcBef>
              <a:spcAft>
                <a:spcPts val="0"/>
              </a:spcAft>
              <a:buSzPts val="1400"/>
              <a:buChar char="-"/>
            </a:pPr>
            <a:r>
              <a:rPr lang="en" sz="1400">
                <a:solidFill>
                  <a:schemeClr val="dk1"/>
                </a:solidFill>
              </a:rPr>
              <a:t>Whatever written on the blackboard is visible to other components – facilitates communication among components</a:t>
            </a:r>
            <a:endParaRPr sz="1400">
              <a:solidFill>
                <a:schemeClr val="dk1"/>
              </a:solidFill>
            </a:endParaRPr>
          </a:p>
          <a:p>
            <a:pPr marL="457200" lvl="0" indent="0" algn="l" rtl="0">
              <a:spcBef>
                <a:spcPts val="1400"/>
              </a:spcBef>
              <a:spcAft>
                <a:spcPts val="1600"/>
              </a:spcAft>
              <a:buNone/>
            </a:pPr>
            <a:endParaRPr/>
          </a:p>
        </p:txBody>
      </p:sp>
      <p:pic>
        <p:nvPicPr>
          <p:cNvPr id="199" name="Google Shape;199;p36"/>
          <p:cNvPicPr preferRelativeResize="0"/>
          <p:nvPr/>
        </p:nvPicPr>
        <p:blipFill>
          <a:blip r:embed="rId3">
            <a:alphaModFix/>
          </a:blip>
          <a:stretch>
            <a:fillRect/>
          </a:stretch>
        </p:blipFill>
        <p:spPr>
          <a:xfrm>
            <a:off x="2419650" y="2668525"/>
            <a:ext cx="4686326" cy="2267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Centered Architecture</a:t>
            </a:r>
            <a:endParaRPr/>
          </a:p>
        </p:txBody>
      </p:sp>
      <p:sp>
        <p:nvSpPr>
          <p:cNvPr id="205" name="Google Shape;205;p37"/>
          <p:cNvSpPr txBox="1">
            <a:spLocks noGrp="1"/>
          </p:cNvSpPr>
          <p:nvPr>
            <p:ph type="body" idx="1"/>
          </p:nvPr>
        </p:nvSpPr>
        <p:spPr>
          <a:xfrm>
            <a:off x="311700" y="9589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Advantages</a:t>
            </a:r>
            <a:endParaRPr b="1"/>
          </a:p>
          <a:p>
            <a:pPr marL="457200" lvl="0" indent="-342900" algn="l" rtl="0">
              <a:spcBef>
                <a:spcPts val="1600"/>
              </a:spcBef>
              <a:spcAft>
                <a:spcPts val="0"/>
              </a:spcAft>
              <a:buSzPts val="1800"/>
              <a:buChar char="-"/>
            </a:pPr>
            <a:r>
              <a:rPr lang="en"/>
              <a:t>Efficient way to share large amounts of data. </a:t>
            </a:r>
            <a:endParaRPr/>
          </a:p>
          <a:p>
            <a:pPr marL="457200" lvl="0" indent="-342900" algn="l" rtl="0">
              <a:spcBef>
                <a:spcPts val="0"/>
              </a:spcBef>
              <a:spcAft>
                <a:spcPts val="0"/>
              </a:spcAft>
              <a:buSzPts val="1800"/>
              <a:buChar char="-"/>
            </a:pPr>
            <a:r>
              <a:rPr lang="en"/>
              <a:t>Components can be independent. So they can be easily added/modified/ removed without affecting other components. </a:t>
            </a:r>
            <a:endParaRPr/>
          </a:p>
          <a:p>
            <a:pPr marL="457200" lvl="0" indent="-342900" algn="l" rtl="0">
              <a:spcBef>
                <a:spcPts val="0"/>
              </a:spcBef>
              <a:spcAft>
                <a:spcPts val="0"/>
              </a:spcAft>
              <a:buSzPts val="1800"/>
              <a:buChar char="-"/>
            </a:pPr>
            <a:r>
              <a:rPr lang="en"/>
              <a:t>May be more secure. </a:t>
            </a:r>
            <a:endParaRPr/>
          </a:p>
          <a:p>
            <a:pPr marL="457200" lvl="0" indent="-342900" algn="l" rtl="0">
              <a:spcBef>
                <a:spcPts val="0"/>
              </a:spcBef>
              <a:spcAft>
                <a:spcPts val="0"/>
              </a:spcAft>
              <a:buSzPts val="1800"/>
              <a:buChar char="-"/>
            </a:pPr>
            <a:r>
              <a:rPr lang="en"/>
              <a:t>All data can be managed consistently (centralized backup, security, etc) </a:t>
            </a:r>
            <a:endParaRPr/>
          </a:p>
          <a:p>
            <a:pPr marL="0" lvl="0" indent="0" algn="l" rtl="0">
              <a:spcBef>
                <a:spcPts val="1600"/>
              </a:spcBef>
              <a:spcAft>
                <a:spcPts val="0"/>
              </a:spcAft>
              <a:buNone/>
            </a:pPr>
            <a:r>
              <a:rPr lang="en" b="1"/>
              <a:t>Disadvantages</a:t>
            </a:r>
            <a:endParaRPr/>
          </a:p>
          <a:p>
            <a:pPr marL="457200" lvl="0" indent="-342900" algn="l" rtl="0">
              <a:spcBef>
                <a:spcPts val="1600"/>
              </a:spcBef>
              <a:spcAft>
                <a:spcPts val="0"/>
              </a:spcAft>
              <a:buSzPts val="1800"/>
              <a:buChar char="-"/>
            </a:pPr>
            <a:r>
              <a:rPr lang="en"/>
              <a:t>Single point of failure. </a:t>
            </a:r>
            <a:endParaRPr/>
          </a:p>
          <a:p>
            <a:pPr marL="457200" lvl="0" indent="-342900" algn="l" rtl="0">
              <a:spcBef>
                <a:spcPts val="0"/>
              </a:spcBef>
              <a:spcAft>
                <a:spcPts val="0"/>
              </a:spcAft>
              <a:buSzPts val="1800"/>
              <a:buChar char="-"/>
            </a:pPr>
            <a:r>
              <a:rPr lang="en"/>
              <a:t>Subsystems must agree on a data model (inevitably a compromise). </a:t>
            </a:r>
            <a:endParaRPr/>
          </a:p>
          <a:p>
            <a:pPr marL="457200" lvl="0" indent="-342900" algn="l" rtl="0">
              <a:spcBef>
                <a:spcPts val="0"/>
              </a:spcBef>
              <a:spcAft>
                <a:spcPts val="0"/>
              </a:spcAft>
              <a:buSzPts val="1800"/>
              <a:buChar char="-"/>
            </a:pPr>
            <a:r>
              <a:rPr lang="en"/>
              <a:t>Data evolution is difficult and expensive. </a:t>
            </a:r>
            <a:endParaRPr/>
          </a:p>
          <a:p>
            <a:pPr marL="457200" lvl="0" indent="-342900" algn="l" rtl="0">
              <a:spcBef>
                <a:spcPts val="0"/>
              </a:spcBef>
              <a:spcAft>
                <a:spcPts val="0"/>
              </a:spcAft>
              <a:buSzPts val="1800"/>
              <a:buChar char="-"/>
            </a:pPr>
            <a:r>
              <a:rPr lang="en"/>
              <a:t>Communication may be inefficient.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Server Architecture</a:t>
            </a:r>
            <a:endParaRPr/>
          </a:p>
        </p:txBody>
      </p:sp>
      <p:sp>
        <p:nvSpPr>
          <p:cNvPr id="211" name="Google Shape;21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2400">
                <a:solidFill>
                  <a:schemeClr val="dk1"/>
                </a:solidFill>
              </a:rPr>
              <a:t>Two types of components:</a:t>
            </a:r>
            <a:endParaRPr sz="2400">
              <a:solidFill>
                <a:schemeClr val="dk1"/>
              </a:solidFill>
            </a:endParaRPr>
          </a:p>
          <a:p>
            <a:pPr marL="914400" lvl="1" indent="-317500" algn="l" rtl="0">
              <a:spcBef>
                <a:spcPts val="0"/>
              </a:spcBef>
              <a:spcAft>
                <a:spcPts val="0"/>
              </a:spcAft>
              <a:buSzPts val="1400"/>
              <a:buChar char="-"/>
            </a:pPr>
            <a:r>
              <a:rPr lang="en" sz="2000">
                <a:solidFill>
                  <a:schemeClr val="dk1"/>
                </a:solidFill>
              </a:rPr>
              <a:t>Server components offer services</a:t>
            </a:r>
            <a:endParaRPr sz="2000">
              <a:solidFill>
                <a:schemeClr val="dk1"/>
              </a:solidFill>
            </a:endParaRPr>
          </a:p>
          <a:p>
            <a:pPr marL="914400" lvl="1" indent="-317500" algn="l" rtl="0">
              <a:spcBef>
                <a:spcPts val="0"/>
              </a:spcBef>
              <a:spcAft>
                <a:spcPts val="0"/>
              </a:spcAft>
              <a:buSzPts val="1400"/>
              <a:buChar char="-"/>
            </a:pPr>
            <a:r>
              <a:rPr lang="en" sz="2000">
                <a:solidFill>
                  <a:schemeClr val="dk1"/>
                </a:solidFill>
              </a:rPr>
              <a:t>Clients access them using a request/reply protocol</a:t>
            </a:r>
            <a:endParaRPr sz="2000">
              <a:solidFill>
                <a:schemeClr val="dk1"/>
              </a:solidFill>
            </a:endParaRPr>
          </a:p>
          <a:p>
            <a:pPr marL="457200" lvl="0" indent="-342900" algn="l" rtl="0">
              <a:spcBef>
                <a:spcPts val="0"/>
              </a:spcBef>
              <a:spcAft>
                <a:spcPts val="0"/>
              </a:spcAft>
              <a:buSzPts val="1800"/>
              <a:buChar char="-"/>
            </a:pPr>
            <a:r>
              <a:rPr lang="en" sz="2400">
                <a:solidFill>
                  <a:schemeClr val="dk1"/>
                </a:solidFill>
              </a:rPr>
              <a:t>Client may send the server an executable function, called a callback</a:t>
            </a:r>
            <a:endParaRPr sz="2400">
              <a:solidFill>
                <a:schemeClr val="dk1"/>
              </a:solidFill>
            </a:endParaRPr>
          </a:p>
          <a:p>
            <a:pPr marL="914400" lvl="1" indent="-317500" algn="l" rtl="0">
              <a:spcBef>
                <a:spcPts val="0"/>
              </a:spcBef>
              <a:spcAft>
                <a:spcPts val="0"/>
              </a:spcAft>
              <a:buSzPts val="1400"/>
              <a:buChar char="-"/>
            </a:pPr>
            <a:r>
              <a:rPr lang="en" sz="2000">
                <a:solidFill>
                  <a:schemeClr val="dk1"/>
                </a:solidFill>
              </a:rPr>
              <a:t>The server subsequently calls under specific circumstances</a:t>
            </a:r>
            <a:endParaRPr sz="2000">
              <a:solidFill>
                <a:schemeClr val="dk1"/>
              </a:solidFill>
            </a:endParaRPr>
          </a:p>
          <a:p>
            <a:pPr marL="457200" marR="0" lvl="0" indent="0" algn="l" rtl="0">
              <a:lnSpc>
                <a:spcPct val="115000"/>
              </a:lnSpc>
              <a:spcBef>
                <a:spcPts val="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217" name="Google Shape;21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8" name="Google Shape;218;p39"/>
          <p:cNvPicPr preferRelativeResize="0"/>
          <p:nvPr/>
        </p:nvPicPr>
        <p:blipFill>
          <a:blip r:embed="rId3">
            <a:alphaModFix/>
          </a:blip>
          <a:stretch>
            <a:fillRect/>
          </a:stretch>
        </p:blipFill>
        <p:spPr>
          <a:xfrm>
            <a:off x="1533525" y="1052513"/>
            <a:ext cx="6076950" cy="3038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 Server Architecture</a:t>
            </a:r>
            <a:endParaRPr/>
          </a:p>
        </p:txBody>
      </p:sp>
      <p:sp>
        <p:nvSpPr>
          <p:cNvPr id="224" name="Google Shape;22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Advantages</a:t>
            </a:r>
            <a:endParaRPr b="1"/>
          </a:p>
          <a:p>
            <a:pPr marL="457200" lvl="0" indent="-342900" algn="l" rtl="0">
              <a:spcBef>
                <a:spcPts val="1600"/>
              </a:spcBef>
              <a:spcAft>
                <a:spcPts val="0"/>
              </a:spcAft>
              <a:buSzPts val="1800"/>
              <a:buChar char="-"/>
            </a:pPr>
            <a:r>
              <a:rPr lang="en"/>
              <a:t>Distributed architecture.  Failure in one server does not impact others. </a:t>
            </a:r>
            <a:endParaRPr/>
          </a:p>
          <a:p>
            <a:pPr marL="457200" lvl="0" indent="-342900" algn="l" rtl="0">
              <a:spcBef>
                <a:spcPts val="0"/>
              </a:spcBef>
              <a:spcAft>
                <a:spcPts val="0"/>
              </a:spcAft>
              <a:buSzPts val="1800"/>
              <a:buChar char="-"/>
            </a:pPr>
            <a:r>
              <a:rPr lang="en"/>
              <a:t>Makes effective use of networked systems and their CPUs. </a:t>
            </a:r>
            <a:endParaRPr/>
          </a:p>
          <a:p>
            <a:pPr marL="457200" lvl="0" indent="-342900" algn="l" rtl="0">
              <a:spcBef>
                <a:spcPts val="0"/>
              </a:spcBef>
              <a:spcAft>
                <a:spcPts val="0"/>
              </a:spcAft>
              <a:buSzPts val="1800"/>
              <a:buChar char="-"/>
            </a:pPr>
            <a:r>
              <a:rPr lang="en"/>
              <a:t>Easy to add new servers or upgrade existing servers. </a:t>
            </a:r>
            <a:endParaRPr/>
          </a:p>
          <a:p>
            <a:pPr marL="0" lvl="0" indent="0" algn="l" rtl="0">
              <a:spcBef>
                <a:spcPts val="1600"/>
              </a:spcBef>
              <a:spcAft>
                <a:spcPts val="0"/>
              </a:spcAft>
              <a:buNone/>
            </a:pPr>
            <a:r>
              <a:rPr lang="en" b="1"/>
              <a:t>Disadvantages</a:t>
            </a:r>
            <a:endParaRPr/>
          </a:p>
          <a:p>
            <a:pPr marL="457200" lvl="0" indent="-342900" algn="l" rtl="0">
              <a:spcBef>
                <a:spcPts val="1600"/>
              </a:spcBef>
              <a:spcAft>
                <a:spcPts val="0"/>
              </a:spcAft>
              <a:buSzPts val="1800"/>
              <a:buChar char="-"/>
            </a:pPr>
            <a:r>
              <a:rPr lang="en"/>
              <a:t>Performance is unpredictable (depends on system and network). </a:t>
            </a:r>
            <a:endParaRPr/>
          </a:p>
          <a:p>
            <a:pPr marL="457200" lvl="0" indent="-342900" algn="l" rtl="0">
              <a:spcBef>
                <a:spcPts val="0"/>
              </a:spcBef>
              <a:spcAft>
                <a:spcPts val="0"/>
              </a:spcAft>
              <a:buSzPts val="1800"/>
              <a:buChar char="-"/>
            </a:pPr>
            <a:r>
              <a:rPr lang="en"/>
              <a:t>Each service is a point of failure. </a:t>
            </a:r>
            <a:endParaRPr/>
          </a:p>
          <a:p>
            <a:pPr marL="457200" lvl="0" indent="-342900" algn="l" rtl="0">
              <a:spcBef>
                <a:spcPts val="0"/>
              </a:spcBef>
              <a:spcAft>
                <a:spcPts val="0"/>
              </a:spcAft>
              <a:buSzPts val="1800"/>
              <a:buChar char="-"/>
            </a:pPr>
            <a:r>
              <a:rPr lang="en"/>
              <a:t> Management problems if servers owned by others. </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Classroom Activity</a:t>
            </a:r>
            <a:endParaRPr/>
          </a:p>
        </p:txBody>
      </p:sp>
      <p:sp>
        <p:nvSpPr>
          <p:cNvPr id="230" name="Google Shape;23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 and draw architectures of the following systems. Justify your selection of the architectural pattern you choose. </a:t>
            </a:r>
            <a:endParaRPr/>
          </a:p>
          <a:p>
            <a:pPr marL="457200" lvl="0" indent="-342900" algn="l" rtl="0">
              <a:spcBef>
                <a:spcPts val="1600"/>
              </a:spcBef>
              <a:spcAft>
                <a:spcPts val="0"/>
              </a:spcAft>
              <a:buSzPts val="1800"/>
              <a:buChar char="-"/>
            </a:pPr>
            <a:r>
              <a:rPr lang="en"/>
              <a:t>An automated ticket issuing system used by passengers at a railway station. </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A computer controlled video conferencing system that allows video, audio and computer data to be visible to several participants at the same time.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Steps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Architectural Design</a:t>
            </a:r>
            <a:endParaRPr/>
          </a:p>
          <a:p>
            <a:pPr marL="914400" lvl="1" indent="-317500" algn="l" rtl="0">
              <a:spcBef>
                <a:spcPts val="0"/>
              </a:spcBef>
              <a:spcAft>
                <a:spcPts val="0"/>
              </a:spcAft>
              <a:buSzPts val="1400"/>
              <a:buChar char="-"/>
            </a:pPr>
            <a:r>
              <a:rPr lang="en"/>
              <a:t>Concerned with components and how they interact</a:t>
            </a:r>
            <a:endParaRPr/>
          </a:p>
          <a:p>
            <a:pPr marL="457200" lvl="0" indent="-342900" algn="l" rtl="0">
              <a:spcBef>
                <a:spcPts val="0"/>
              </a:spcBef>
              <a:spcAft>
                <a:spcPts val="0"/>
              </a:spcAft>
              <a:buSzPts val="1800"/>
              <a:buChar char="-"/>
            </a:pPr>
            <a:r>
              <a:rPr lang="en"/>
              <a:t>Component Design</a:t>
            </a:r>
            <a:endParaRPr/>
          </a:p>
          <a:p>
            <a:pPr marL="914400" lvl="1" indent="-317500" algn="l" rtl="0">
              <a:spcBef>
                <a:spcPts val="0"/>
              </a:spcBef>
              <a:spcAft>
                <a:spcPts val="0"/>
              </a:spcAft>
              <a:buSzPts val="1400"/>
              <a:buChar char="-"/>
            </a:pPr>
            <a:r>
              <a:rPr lang="en"/>
              <a:t>Implementation units (classes, functions etc)</a:t>
            </a:r>
            <a:endParaRPr/>
          </a:p>
          <a:p>
            <a:pPr marL="914400" lvl="1" indent="-317500" algn="l" rtl="0">
              <a:spcBef>
                <a:spcPts val="0"/>
              </a:spcBef>
              <a:spcAft>
                <a:spcPts val="0"/>
              </a:spcAft>
              <a:buSzPts val="1400"/>
              <a:buChar char="-"/>
            </a:pPr>
            <a:r>
              <a:rPr lang="en"/>
              <a:t>Relationships</a:t>
            </a:r>
            <a:endParaRPr/>
          </a:p>
          <a:p>
            <a:pPr marL="457200" lvl="0" indent="-342900" algn="l" rtl="0">
              <a:spcBef>
                <a:spcPts val="0"/>
              </a:spcBef>
              <a:spcAft>
                <a:spcPts val="0"/>
              </a:spcAft>
              <a:buSzPts val="1800"/>
              <a:buChar char="-"/>
            </a:pPr>
            <a:r>
              <a:rPr lang="en"/>
              <a:t>Interface Design</a:t>
            </a:r>
            <a:endParaRPr/>
          </a:p>
          <a:p>
            <a:pPr marL="914400" lvl="1" indent="-317500" algn="l" rtl="0">
              <a:spcBef>
                <a:spcPts val="0"/>
              </a:spcBef>
              <a:spcAft>
                <a:spcPts val="0"/>
              </a:spcAft>
              <a:buSzPts val="1400"/>
              <a:buChar char="-"/>
            </a:pPr>
            <a:r>
              <a:rPr lang="en"/>
              <a:t>Interaction with the outer world</a:t>
            </a:r>
            <a:endParaRPr/>
          </a:p>
          <a:p>
            <a:pPr marL="914400" lvl="1" indent="-317500" algn="l" rtl="0">
              <a:spcBef>
                <a:spcPts val="0"/>
              </a:spcBef>
              <a:spcAft>
                <a:spcPts val="0"/>
              </a:spcAft>
              <a:buSzPts val="1400"/>
              <a:buChar char="-"/>
            </a:pPr>
            <a:r>
              <a:rPr lang="en"/>
              <a:t>Data exchange formats</a:t>
            </a:r>
            <a:endParaRPr/>
          </a:p>
          <a:p>
            <a:pPr marL="457200" lvl="0" indent="-342900" algn="l" rtl="0">
              <a:spcBef>
                <a:spcPts val="0"/>
              </a:spcBef>
              <a:spcAft>
                <a:spcPts val="0"/>
              </a:spcAft>
              <a:buSzPts val="1800"/>
              <a:buChar char="-"/>
            </a:pPr>
            <a:r>
              <a:rPr lang="en"/>
              <a:t>Data Design</a:t>
            </a:r>
            <a:endParaRPr/>
          </a:p>
          <a:p>
            <a:pPr marL="914400" lvl="1" indent="-317500" algn="l" rtl="0">
              <a:spcBef>
                <a:spcPts val="0"/>
              </a:spcBef>
              <a:spcAft>
                <a:spcPts val="0"/>
              </a:spcAft>
              <a:buSzPts val="1400"/>
              <a:buChar char="-"/>
            </a:pPr>
            <a:r>
              <a:rPr lang="en"/>
              <a:t>Data Structures (to contain information)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1485900" y="0"/>
            <a:ext cx="6159104"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endParaRPr lang="en-GB" sz="2100" dirty="0">
              <a:cs typeface="Arial" charset="0"/>
            </a:endParaRPr>
          </a:p>
        </p:txBody>
      </p:sp>
      <p:sp>
        <p:nvSpPr>
          <p:cNvPr id="41987" name="Rectangle 2"/>
          <p:cNvSpPr>
            <a:spLocks noGrp="1" noChangeArrowheads="1"/>
          </p:cNvSpPr>
          <p:nvPr>
            <p:ph idx="1"/>
          </p:nvPr>
        </p:nvSpPr>
        <p:spPr>
          <a:xfrm>
            <a:off x="1485900" y="1085850"/>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Architectural styles provide general beneficial properties.  Quality attributes also need to be supported:</a:t>
            </a:r>
          </a:p>
          <a:p>
            <a:pPr marL="294894" lvl="1" indent="0">
              <a:buNone/>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z="1350" dirty="0">
              <a:cs typeface="Arial" charset="0"/>
            </a:endParaRP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Performance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Security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Reliability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Robustness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Usability</a:t>
            </a:r>
          </a:p>
          <a:p>
            <a:pPr marL="596900" lvl="1" indent="0">
              <a:buNone/>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z="1350" dirty="0">
              <a:cs typeface="Arial" charset="0"/>
            </a:endParaRPr>
          </a:p>
        </p:txBody>
      </p:sp>
    </p:spTree>
    <p:extLst>
      <p:ext uri="{BB962C8B-B14F-4D97-AF65-F5344CB8AC3E}">
        <p14:creationId xmlns:p14="http://schemas.microsoft.com/office/powerpoint/2010/main" val="122511022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1485900" y="0"/>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Performance</a:t>
            </a:r>
          </a:p>
        </p:txBody>
      </p:sp>
      <p:sp>
        <p:nvSpPr>
          <p:cNvPr id="44035" name="Rectangle 2"/>
          <p:cNvSpPr>
            <a:spLocks noGrp="1" noChangeArrowheads="1"/>
          </p:cNvSpPr>
          <p:nvPr>
            <p:ph idx="1"/>
          </p:nvPr>
        </p:nvSpPr>
        <p:spPr>
          <a:xfrm>
            <a:off x="1485900" y="107632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Performance attributes describe constraints on system speed and capacity: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US" sz="1350">
                <a:cs typeface="Arial" charset="0"/>
              </a:rPr>
              <a:t>Response time:  How fast does our software respond to requests?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US" sz="1350">
                <a:cs typeface="Arial" charset="0"/>
              </a:rPr>
              <a:t>Throughput:  How many requests can it process per minute?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US" sz="1350">
                <a:cs typeface="Arial" charset="0"/>
              </a:rPr>
              <a:t>Load:  How many users can it support before response time and throughput start to suffer?</a:t>
            </a:r>
            <a:endParaRPr lang="en-GB" sz="1350">
              <a:cs typeface="Arial" charset="0"/>
            </a:endParaRPr>
          </a:p>
        </p:txBody>
      </p:sp>
    </p:spTree>
    <p:extLst>
      <p:ext uri="{BB962C8B-B14F-4D97-AF65-F5344CB8AC3E}">
        <p14:creationId xmlns:p14="http://schemas.microsoft.com/office/powerpoint/2010/main" val="138432518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1485900" y="0"/>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Performance</a:t>
            </a:r>
          </a:p>
        </p:txBody>
      </p:sp>
      <p:sp>
        <p:nvSpPr>
          <p:cNvPr id="45059" name="Rectangle 2"/>
          <p:cNvSpPr>
            <a:spLocks noGrp="1" noChangeArrowheads="1"/>
          </p:cNvSpPr>
          <p:nvPr>
            <p:ph idx="1"/>
          </p:nvPr>
        </p:nvSpPr>
        <p:spPr>
          <a:xfrm>
            <a:off x="1485900" y="107632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Tactics for improving performance include: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800" dirty="0" smtClean="0">
                <a:cs typeface="Arial" charset="0"/>
              </a:rPr>
              <a:t>Improve utilization of resources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800" dirty="0" smtClean="0">
                <a:cs typeface="Arial" charset="0"/>
              </a:rPr>
              <a:t>Manage resource allocation more effectively</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800" dirty="0">
                <a:cs typeface="Arial" charset="0"/>
              </a:rPr>
              <a:t>First-come/first-served:</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800" dirty="0">
                <a:cs typeface="Arial" charset="0"/>
              </a:rPr>
              <a:t>Explicit priority:</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800" dirty="0">
                <a:cs typeface="Arial" charset="0"/>
              </a:rPr>
              <a:t>Earliest deadline first:</a:t>
            </a:r>
            <a:endParaRPr lang="en-GB" dirty="0" smtClean="0">
              <a:cs typeface="Arial" charset="0"/>
            </a:endParaRPr>
          </a:p>
        </p:txBody>
      </p:sp>
    </p:spTree>
    <p:extLst>
      <p:ext uri="{BB962C8B-B14F-4D97-AF65-F5344CB8AC3E}">
        <p14:creationId xmlns:p14="http://schemas.microsoft.com/office/powerpoint/2010/main" val="48875301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1485900" y="0"/>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Security</a:t>
            </a:r>
          </a:p>
        </p:txBody>
      </p:sp>
      <p:sp>
        <p:nvSpPr>
          <p:cNvPr id="46083" name="Rectangle 2"/>
          <p:cNvSpPr>
            <a:spLocks noGrp="1" noChangeArrowheads="1"/>
          </p:cNvSpPr>
          <p:nvPr>
            <p:ph idx="1"/>
          </p:nvPr>
        </p:nvSpPr>
        <p:spPr>
          <a:xfrm>
            <a:off x="1485900" y="107632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a:cs typeface="Arial" charset="0"/>
              </a:rPr>
              <a:t>Two key architectural characteristics particularly relevant to security:  immunity and resilience</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b="1" dirty="0">
                <a:cs typeface="Arial" charset="0"/>
              </a:rPr>
              <a:t>Immunity</a:t>
            </a:r>
            <a:r>
              <a:rPr lang="en-GB" dirty="0">
                <a:cs typeface="Arial" charset="0"/>
              </a:rPr>
              <a:t>: ability to thwart an attempted attack</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b="1" dirty="0">
                <a:cs typeface="Arial" charset="0"/>
              </a:rPr>
              <a:t>Resilience</a:t>
            </a:r>
            <a:r>
              <a:rPr lang="en-GB" dirty="0">
                <a:cs typeface="Arial" charset="0"/>
              </a:rPr>
              <a:t>: ability to recover quickly and easily from an attack</a:t>
            </a:r>
          </a:p>
        </p:txBody>
      </p:sp>
    </p:spTree>
    <p:extLst>
      <p:ext uri="{BB962C8B-B14F-4D97-AF65-F5344CB8AC3E}">
        <p14:creationId xmlns:p14="http://schemas.microsoft.com/office/powerpoint/2010/main" val="16566341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1485900" y="0"/>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Reliability</a:t>
            </a:r>
          </a:p>
        </p:txBody>
      </p:sp>
      <p:sp>
        <p:nvSpPr>
          <p:cNvPr id="47107" name="Rectangle 2"/>
          <p:cNvSpPr>
            <a:spLocks noGrp="1" noChangeArrowheads="1"/>
          </p:cNvSpPr>
          <p:nvPr>
            <p:ph idx="1"/>
          </p:nvPr>
        </p:nvSpPr>
        <p:spPr>
          <a:xfrm>
            <a:off x="1485900" y="107632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A software system is reliable if it correctly performs its required functions under assumed conditions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a:cs typeface="Arial" charset="0"/>
              </a:rPr>
              <a:t>Is the software internally free of errors?</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A </a:t>
            </a:r>
            <a:r>
              <a:rPr lang="en-GB" b="1" smtClean="0">
                <a:cs typeface="Arial" charset="0"/>
              </a:rPr>
              <a:t>fault</a:t>
            </a:r>
            <a:r>
              <a:rPr lang="en-GB" smtClean="0">
                <a:cs typeface="Arial" charset="0"/>
              </a:rPr>
              <a:t> is the result of human error, compared to a </a:t>
            </a:r>
            <a:r>
              <a:rPr lang="en-GB" b="1" smtClean="0">
                <a:cs typeface="Arial" charset="0"/>
              </a:rPr>
              <a:t>failure</a:t>
            </a:r>
            <a:r>
              <a:rPr lang="en-GB" smtClean="0">
                <a:cs typeface="Arial" charset="0"/>
              </a:rPr>
              <a:t>, which is an observable departure from required behavior</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a:cs typeface="Arial" charset="0"/>
              </a:rPr>
              <a:t>Software is made more reliable by preventing or tolerating faults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z="1500">
              <a:cs typeface="Arial" charset="0"/>
            </a:endParaRPr>
          </a:p>
        </p:txBody>
      </p:sp>
    </p:spTree>
    <p:extLst>
      <p:ext uri="{BB962C8B-B14F-4D97-AF65-F5344CB8AC3E}">
        <p14:creationId xmlns:p14="http://schemas.microsoft.com/office/powerpoint/2010/main" val="301899127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1485900" y="0"/>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Reliability (continued)</a:t>
            </a:r>
          </a:p>
        </p:txBody>
      </p:sp>
      <p:sp>
        <p:nvSpPr>
          <p:cNvPr id="48131" name="Rectangle 2"/>
          <p:cNvSpPr>
            <a:spLocks noGrp="1" noChangeArrowheads="1"/>
          </p:cNvSpPr>
          <p:nvPr>
            <p:ph idx="1"/>
          </p:nvPr>
        </p:nvSpPr>
        <p:spPr>
          <a:xfrm>
            <a:off x="1499695" y="845344"/>
            <a:ext cx="6131514" cy="3531476"/>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b="1" dirty="0">
                <a:cs typeface="Arial" charset="0"/>
              </a:rPr>
              <a:t>Passive fault detection</a:t>
            </a:r>
            <a:r>
              <a:rPr lang="en-GB" sz="1500" dirty="0">
                <a:cs typeface="Arial" charset="0"/>
              </a:rPr>
              <a:t>: wait until fault occurs during execution</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b="1" dirty="0">
                <a:cs typeface="Arial" charset="0"/>
              </a:rPr>
              <a:t>Active fault detection</a:t>
            </a:r>
            <a:r>
              <a:rPr lang="en-GB" sz="1500" dirty="0">
                <a:cs typeface="Arial" charset="0"/>
              </a:rPr>
              <a:t>: periodically check for symptoms or try to anticipate when failures will occur</a:t>
            </a:r>
            <a:endParaRPr lang="en-GB" sz="1350" dirty="0">
              <a:cs typeface="Arial" charset="0"/>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b="1" dirty="0">
                <a:cs typeface="Arial" charset="0"/>
              </a:rPr>
              <a:t>Exceptions</a:t>
            </a:r>
            <a:r>
              <a:rPr lang="en-GB" sz="1500" dirty="0">
                <a:cs typeface="Arial" charset="0"/>
              </a:rPr>
              <a:t>: situations that cause the system to deviate from its desired </a:t>
            </a:r>
            <a:r>
              <a:rPr lang="en-GB" sz="1500" dirty="0" err="1">
                <a:cs typeface="Arial" charset="0"/>
              </a:rPr>
              <a:t>behavior</a:t>
            </a:r>
            <a:endParaRPr lang="en-GB" sz="1500" dirty="0">
              <a:cs typeface="Arial" charset="0"/>
            </a:endParaRP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dirty="0">
                <a:cs typeface="Arial" charset="0"/>
              </a:rPr>
              <a:t>Include </a:t>
            </a:r>
            <a:r>
              <a:rPr lang="en-GB" sz="1500" b="1" dirty="0">
                <a:cs typeface="Arial" charset="0"/>
              </a:rPr>
              <a:t>exception handling </a:t>
            </a:r>
            <a:r>
              <a:rPr lang="en-GB" sz="1500" dirty="0">
                <a:cs typeface="Arial" charset="0"/>
              </a:rPr>
              <a:t>in design to handle exception and return system to acceptable state</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dirty="0">
                <a:cs typeface="Arial" charset="0"/>
              </a:rPr>
              <a:t>Typical exceptions include: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Failing to provide a service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Providing the wrong service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Corrupting data</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Violating a system invariant (e.g.; security property)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Deadlocking</a:t>
            </a:r>
          </a:p>
        </p:txBody>
      </p:sp>
    </p:spTree>
    <p:extLst>
      <p:ext uri="{BB962C8B-B14F-4D97-AF65-F5344CB8AC3E}">
        <p14:creationId xmlns:p14="http://schemas.microsoft.com/office/powerpoint/2010/main" val="801502856"/>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1485900" y="-173421"/>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Reliability (continued)</a:t>
            </a:r>
          </a:p>
        </p:txBody>
      </p:sp>
      <p:sp>
        <p:nvSpPr>
          <p:cNvPr id="49155" name="Rectangle 2"/>
          <p:cNvSpPr>
            <a:spLocks noGrp="1" noChangeArrowheads="1"/>
          </p:cNvSpPr>
          <p:nvPr>
            <p:ph idx="1"/>
          </p:nvPr>
        </p:nvSpPr>
        <p:spPr>
          <a:xfrm>
            <a:off x="1485900" y="855607"/>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b="1" dirty="0" smtClean="0">
                <a:cs typeface="Arial" charset="0"/>
              </a:rPr>
              <a:t>Fault recovery</a:t>
            </a:r>
            <a:r>
              <a:rPr lang="en-GB" dirty="0" smtClean="0">
                <a:cs typeface="Arial" charset="0"/>
              </a:rPr>
              <a:t>: handling fault immediately to limit damage</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Fault recovery tactics:</a:t>
            </a:r>
          </a:p>
          <a:p>
            <a:pPr lvl="1" algn="just">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Undoing transactions:  </a:t>
            </a:r>
            <a:r>
              <a:rPr lang="en-US" sz="1350" dirty="0">
                <a:cs typeface="Arial" charset="0"/>
              </a:rPr>
              <a:t>manage a series of actions as a single transaction that are easily undone if a fault occurs midway through the transaction</a:t>
            </a:r>
            <a:endParaRPr lang="en-GB" sz="1350" dirty="0">
              <a:cs typeface="Arial" charset="0"/>
            </a:endParaRPr>
          </a:p>
          <a:p>
            <a:pPr lvl="1" algn="just">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Checkpoint/rollback:  software records a checkpoint of current state; rolls back to that point if system gets in trouble</a:t>
            </a:r>
          </a:p>
          <a:p>
            <a:pPr lvl="1" algn="just">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Backup:  system automatically substitutes faulty unit with backup </a:t>
            </a:r>
          </a:p>
          <a:p>
            <a:pPr lvl="1" algn="just">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Degraded service:  returns to previous state, offers degraded version of the service</a:t>
            </a:r>
          </a:p>
          <a:p>
            <a:pPr lvl="1">
              <a:buNone/>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z="1350" dirty="0">
              <a:cs typeface="Arial" charset="0"/>
            </a:endParaRPr>
          </a:p>
        </p:txBody>
      </p:sp>
    </p:spTree>
    <p:extLst>
      <p:ext uri="{BB962C8B-B14F-4D97-AF65-F5344CB8AC3E}">
        <p14:creationId xmlns:p14="http://schemas.microsoft.com/office/powerpoint/2010/main" val="1798732340"/>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1485900" y="0"/>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Usability</a:t>
            </a:r>
          </a:p>
        </p:txBody>
      </p:sp>
      <p:sp>
        <p:nvSpPr>
          <p:cNvPr id="51203" name="Rectangle 2"/>
          <p:cNvSpPr>
            <a:spLocks noGrp="1" noChangeArrowheads="1"/>
          </p:cNvSpPr>
          <p:nvPr>
            <p:ph idx="1"/>
          </p:nvPr>
        </p:nvSpPr>
        <p:spPr>
          <a:xfrm>
            <a:off x="1485900" y="107632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Usability reflects the ease in which a user is able to operate the system</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User interface should reside in its own software unit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Some user-initiated commands require architectural support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There are some system-initiated activities for which the system should maintain a model of its environment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z="1050">
              <a:cs typeface="Arial" charset="0"/>
            </a:endParaRPr>
          </a:p>
        </p:txBody>
      </p:sp>
    </p:spTree>
    <p:extLst>
      <p:ext uri="{BB962C8B-B14F-4D97-AF65-F5344CB8AC3E}">
        <p14:creationId xmlns:p14="http://schemas.microsoft.com/office/powerpoint/2010/main" val="3775983822"/>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1485900" y="0"/>
            <a:ext cx="6159104" cy="8453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Achieving Quality Attributes</a:t>
            </a:r>
            <a:br>
              <a:rPr lang="en-GB" dirty="0" smtClean="0">
                <a:cs typeface="Arial" charset="0"/>
              </a:rPr>
            </a:br>
            <a:r>
              <a:rPr lang="en-GB" sz="2100" dirty="0">
                <a:cs typeface="Arial" charset="0"/>
              </a:rPr>
              <a:t>Business Goals</a:t>
            </a:r>
          </a:p>
        </p:txBody>
      </p:sp>
      <p:sp>
        <p:nvSpPr>
          <p:cNvPr id="52227" name="Rectangle 2"/>
          <p:cNvSpPr>
            <a:spLocks noGrp="1" noChangeArrowheads="1"/>
          </p:cNvSpPr>
          <p:nvPr>
            <p:ph idx="1"/>
          </p:nvPr>
        </p:nvSpPr>
        <p:spPr>
          <a:xfrm>
            <a:off x="1328244" y="70345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dirty="0">
                <a:cs typeface="Arial" charset="0"/>
              </a:rPr>
              <a:t>Business Goals are quality attributes the system is expected to exhibit (e.g., minimizing the cost of development and time to market)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Buy vs. Build</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Save development time, money</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More reliable</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Existing components create constraints; vulnerable to supplier</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350" dirty="0">
                <a:cs typeface="Arial" charset="0"/>
              </a:rPr>
              <a:t>Initial development vs. maintenance costs</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Save money by making system modifiable</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200" dirty="0">
                <a:cs typeface="Arial" charset="0"/>
              </a:rPr>
              <a:t>Increased complexity  may delay release; lose market to </a:t>
            </a:r>
            <a:r>
              <a:rPr lang="en-GB" sz="1200" dirty="0" smtClean="0">
                <a:cs typeface="Arial" charset="0"/>
              </a:rPr>
              <a:t>competitors</a:t>
            </a:r>
            <a:endParaRPr lang="en-GB" sz="1200" dirty="0">
              <a:cs typeface="Arial" charset="0"/>
            </a:endParaRPr>
          </a:p>
        </p:txBody>
      </p:sp>
    </p:spTree>
    <p:extLst>
      <p:ext uri="{BB962C8B-B14F-4D97-AF65-F5344CB8AC3E}">
        <p14:creationId xmlns:p14="http://schemas.microsoft.com/office/powerpoint/2010/main" val="4178154785"/>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1485900" y="354807"/>
            <a:ext cx="6515100" cy="845344"/>
          </a:xfrm>
        </p:spPr>
        <p:txBody>
          <a:bodyP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cs typeface="Arial" charset="0"/>
              </a:rPr>
              <a:t>Architecture Evaluation and Refinement</a:t>
            </a:r>
          </a:p>
        </p:txBody>
      </p:sp>
      <p:sp>
        <p:nvSpPr>
          <p:cNvPr id="58371" name="Rectangle 2"/>
          <p:cNvSpPr>
            <a:spLocks noGrp="1" noChangeArrowheads="1"/>
          </p:cNvSpPr>
          <p:nvPr>
            <p:ph idx="1"/>
          </p:nvPr>
        </p:nvSpPr>
        <p:spPr>
          <a:xfrm>
            <a:off x="1485900" y="107632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Design is iterative:  we propose design decisions, assess, make adjustments, and propose more decisions</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Many techniques to evaluate the design:</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a:cs typeface="Arial" charset="0"/>
              </a:rPr>
              <a:t>Trade-off analysis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a:cs typeface="Arial" charset="0"/>
              </a:rPr>
              <a:t>Cost-benefit analysis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z="1500">
                <a:cs typeface="Arial" charset="0"/>
              </a:rPr>
              <a:t>Prototyping</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z="1500">
              <a:cs typeface="Arial" charset="0"/>
            </a:endParaRPr>
          </a:p>
        </p:txBody>
      </p:sp>
    </p:spTree>
    <p:extLst>
      <p:ext uri="{BB962C8B-B14F-4D97-AF65-F5344CB8AC3E}">
        <p14:creationId xmlns:p14="http://schemas.microsoft.com/office/powerpoint/2010/main" val="155956890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 and Views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Some design problems have no design solutions</a:t>
            </a:r>
            <a:endParaRPr/>
          </a:p>
          <a:p>
            <a:pPr marL="457200" lvl="0" indent="-342900" algn="l" rtl="0">
              <a:spcBef>
                <a:spcPts val="0"/>
              </a:spcBef>
              <a:spcAft>
                <a:spcPts val="0"/>
              </a:spcAft>
              <a:buSzPts val="1800"/>
              <a:buChar char="-"/>
            </a:pPr>
            <a:r>
              <a:rPr lang="en"/>
              <a:t>Some popular design methods</a:t>
            </a:r>
            <a:endParaRPr/>
          </a:p>
          <a:p>
            <a:pPr marL="914400" lvl="1" indent="-317500" algn="l" rtl="0">
              <a:spcBef>
                <a:spcPts val="0"/>
              </a:spcBef>
              <a:spcAft>
                <a:spcPts val="0"/>
              </a:spcAft>
              <a:buSzPts val="1400"/>
              <a:buChar char="-"/>
            </a:pPr>
            <a:r>
              <a:rPr lang="en"/>
              <a:t>Functional decomposition</a:t>
            </a:r>
            <a:endParaRPr/>
          </a:p>
          <a:p>
            <a:pPr marL="914400" lvl="1" indent="-317500" algn="l" rtl="0">
              <a:spcBef>
                <a:spcPts val="0"/>
              </a:spcBef>
              <a:spcAft>
                <a:spcPts val="0"/>
              </a:spcAft>
              <a:buSzPts val="1400"/>
              <a:buChar char="-"/>
            </a:pPr>
            <a:r>
              <a:rPr lang="en"/>
              <a:t>Feature-oriented decomposition</a:t>
            </a:r>
            <a:endParaRPr/>
          </a:p>
          <a:p>
            <a:pPr marL="914400" lvl="1" indent="-317500" algn="l" rtl="0">
              <a:spcBef>
                <a:spcPts val="0"/>
              </a:spcBef>
              <a:spcAft>
                <a:spcPts val="0"/>
              </a:spcAft>
              <a:buSzPts val="1400"/>
              <a:buChar char="-"/>
            </a:pPr>
            <a:r>
              <a:rPr lang="en"/>
              <a:t>Data Oriented decomposition</a:t>
            </a:r>
            <a:endParaRPr/>
          </a:p>
          <a:p>
            <a:pPr marL="914400" lvl="1" indent="-317500" algn="l" rtl="0">
              <a:spcBef>
                <a:spcPts val="0"/>
              </a:spcBef>
              <a:spcAft>
                <a:spcPts val="0"/>
              </a:spcAft>
              <a:buSzPts val="1400"/>
              <a:buChar char="-"/>
            </a:pPr>
            <a:r>
              <a:rPr lang="en"/>
              <a:t>Event Oriented decomposition</a:t>
            </a:r>
            <a:endParaRPr/>
          </a:p>
          <a:p>
            <a:pPr marL="914400" lvl="1" indent="-317500" algn="l" rtl="0">
              <a:spcBef>
                <a:spcPts val="0"/>
              </a:spcBef>
              <a:spcAft>
                <a:spcPts val="0"/>
              </a:spcAft>
              <a:buSzPts val="1400"/>
              <a:buChar char="-"/>
            </a:pPr>
            <a:r>
              <a:rPr lang="en"/>
              <a:t>Object Oriented decomposition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1485900" y="0"/>
            <a:ext cx="651510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r>
              <a:rPr lang="en-GB" dirty="0" smtClean="0">
                <a:cs typeface="Arial" charset="0"/>
              </a:rPr>
              <a:t/>
            </a:r>
            <a:br>
              <a:rPr lang="en-GB" dirty="0" smtClean="0">
                <a:cs typeface="Arial" charset="0"/>
              </a:rPr>
            </a:br>
            <a:r>
              <a:rPr lang="en-GB" sz="2100" dirty="0">
                <a:cs typeface="Arial" charset="0"/>
              </a:rPr>
              <a:t>Trade-off Analysis</a:t>
            </a:r>
            <a:endParaRPr lang="en-GB" dirty="0" smtClean="0">
              <a:cs typeface="Arial" charset="0"/>
            </a:endParaRPr>
          </a:p>
        </p:txBody>
      </p:sp>
      <p:sp>
        <p:nvSpPr>
          <p:cNvPr id="59395" name="Rectangle 2"/>
          <p:cNvSpPr>
            <a:spLocks noGrp="1" noChangeArrowheads="1"/>
          </p:cNvSpPr>
          <p:nvPr>
            <p:ph idx="1"/>
          </p:nvPr>
        </p:nvSpPr>
        <p:spPr>
          <a:xfrm>
            <a:off x="1485900" y="1076325"/>
            <a:ext cx="6159104" cy="3495675"/>
          </a:xfrm>
        </p:spPr>
        <p:txBody>
          <a:bodyPr/>
          <a:lstStyle/>
          <a:p>
            <a:r>
              <a:rPr lang="en-US" smtClean="0">
                <a:cs typeface="Arial" charset="0"/>
              </a:rPr>
              <a:t>Often several alternative designs to consider</a:t>
            </a:r>
          </a:p>
          <a:p>
            <a:pPr lvl="1"/>
            <a:r>
              <a:rPr lang="en-US" smtClean="0">
                <a:cs typeface="Arial" charset="0"/>
              </a:rPr>
              <a:t>professional duty to explore design alternatives and not simply implement the first design that comes to mind</a:t>
            </a:r>
          </a:p>
          <a:p>
            <a:pPr lvl="1"/>
            <a:r>
              <a:rPr lang="en-US" smtClean="0">
                <a:cs typeface="Arial" charset="0"/>
              </a:rPr>
              <a:t>different members of design team may promote competing designs</a:t>
            </a:r>
          </a:p>
          <a:p>
            <a:pPr lvl="1"/>
            <a:r>
              <a:rPr lang="en-US" smtClean="0">
                <a:cs typeface="Arial" charset="0"/>
              </a:rPr>
              <a:t>need a measurement-based method for comparing design alternatives</a:t>
            </a:r>
            <a:endParaRPr lang="en-GB" smtClean="0">
              <a:cs typeface="Arial" charset="0"/>
            </a:endParaRPr>
          </a:p>
        </p:txBody>
      </p:sp>
    </p:spTree>
    <p:extLst>
      <p:ext uri="{BB962C8B-B14F-4D97-AF65-F5344CB8AC3E}">
        <p14:creationId xmlns:p14="http://schemas.microsoft.com/office/powerpoint/2010/main" val="298849153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1485900" y="411957"/>
            <a:ext cx="634365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br>
              <a:rPr lang="en-GB" sz="2400" dirty="0">
                <a:cs typeface="Arial" charset="0"/>
              </a:rPr>
            </a:br>
            <a:r>
              <a:rPr lang="en-GB" sz="2100" dirty="0">
                <a:cs typeface="Arial" charset="0"/>
              </a:rPr>
              <a:t>One Specification, Many Designs</a:t>
            </a:r>
          </a:p>
        </p:txBody>
      </p:sp>
      <p:sp>
        <p:nvSpPr>
          <p:cNvPr id="60419" name="Rectangle 2"/>
          <p:cNvSpPr>
            <a:spLocks noGrp="1" noChangeArrowheads="1"/>
          </p:cNvSpPr>
          <p:nvPr>
            <p:ph idx="1"/>
          </p:nvPr>
        </p:nvSpPr>
        <p:spPr>
          <a:xfrm>
            <a:off x="1485900" y="1190625"/>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b="1" smtClean="0">
                <a:cs typeface="Arial" charset="0"/>
              </a:rPr>
              <a:t>One specification, many designs</a:t>
            </a:r>
            <a:r>
              <a:rPr lang="en-GB" smtClean="0">
                <a:cs typeface="Arial" charset="0"/>
              </a:rPr>
              <a:t>: to see how different designs can be used to solve the same problem</a:t>
            </a:r>
          </a:p>
        </p:txBody>
      </p:sp>
      <p:pic>
        <p:nvPicPr>
          <p:cNvPr id="60420" name="Picture 4"/>
          <p:cNvPicPr>
            <a:picLocks noChangeAspect="1" noChangeArrowheads="1"/>
          </p:cNvPicPr>
          <p:nvPr/>
        </p:nvPicPr>
        <p:blipFill>
          <a:blip r:embed="rId3" cstate="print"/>
          <a:srcRect/>
          <a:stretch>
            <a:fillRect/>
          </a:stretch>
        </p:blipFill>
        <p:spPr bwMode="auto">
          <a:xfrm>
            <a:off x="1200150" y="2139554"/>
            <a:ext cx="6743700" cy="588169"/>
          </a:xfrm>
          <a:prstGeom prst="rect">
            <a:avLst/>
          </a:prstGeom>
          <a:noFill/>
          <a:ln w="9525">
            <a:noFill/>
            <a:miter lim="800000"/>
            <a:headEnd/>
            <a:tailEnd/>
          </a:ln>
        </p:spPr>
      </p:pic>
      <p:pic>
        <p:nvPicPr>
          <p:cNvPr id="60421" name="Picture 5"/>
          <p:cNvPicPr>
            <a:picLocks noChangeAspect="1" noChangeArrowheads="1"/>
          </p:cNvPicPr>
          <p:nvPr/>
        </p:nvPicPr>
        <p:blipFill>
          <a:blip r:embed="rId4" cstate="print"/>
          <a:srcRect/>
          <a:stretch>
            <a:fillRect/>
          </a:stretch>
        </p:blipFill>
        <p:spPr bwMode="auto">
          <a:xfrm>
            <a:off x="1191816" y="2664619"/>
            <a:ext cx="6752034" cy="707231"/>
          </a:xfrm>
          <a:prstGeom prst="rect">
            <a:avLst/>
          </a:prstGeom>
          <a:noFill/>
          <a:ln w="9525">
            <a:noFill/>
            <a:miter lim="800000"/>
            <a:headEnd/>
            <a:tailEnd/>
          </a:ln>
        </p:spPr>
      </p:pic>
    </p:spTree>
    <p:extLst>
      <p:ext uri="{BB962C8B-B14F-4D97-AF65-F5344CB8AC3E}">
        <p14:creationId xmlns:p14="http://schemas.microsoft.com/office/powerpoint/2010/main" val="721739041"/>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a:xfrm>
            <a:off x="1485900" y="0"/>
            <a:ext cx="634365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br>
              <a:rPr lang="en-GB" sz="2400" dirty="0">
                <a:cs typeface="Arial" charset="0"/>
              </a:rPr>
            </a:br>
            <a:r>
              <a:rPr lang="en-GB" sz="2100" dirty="0">
                <a:cs typeface="Arial" charset="0"/>
              </a:rPr>
              <a:t>One Specification, Many Designs</a:t>
            </a:r>
          </a:p>
        </p:txBody>
      </p:sp>
      <p:sp>
        <p:nvSpPr>
          <p:cNvPr id="61443" name="Rectangle 2"/>
          <p:cNvSpPr>
            <a:spLocks noGrp="1" noChangeArrowheads="1"/>
          </p:cNvSpPr>
          <p:nvPr>
            <p:ph idx="1"/>
          </p:nvPr>
        </p:nvSpPr>
        <p:spPr>
          <a:xfrm>
            <a:off x="1485900" y="1085850"/>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b="1" dirty="0" smtClean="0">
                <a:cs typeface="Arial" charset="0"/>
              </a:rPr>
              <a:t>One specification, many designs</a:t>
            </a:r>
            <a:r>
              <a:rPr lang="en-GB" dirty="0" smtClean="0">
                <a:cs typeface="Arial" charset="0"/>
              </a:rPr>
              <a:t>: to see how different designs can be used to solve the same problem</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two </a:t>
            </a:r>
            <a:r>
              <a:rPr lang="en-GB" dirty="0" smtClean="0">
                <a:cs typeface="Arial" charset="0"/>
              </a:rPr>
              <a:t>different architectural designs to implement KWIC (Key Word in Context problem)</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shared data </a:t>
            </a:r>
          </a:p>
          <a:p>
            <a:pPr lvl="2">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pipe and filter</a:t>
            </a:r>
          </a:p>
        </p:txBody>
      </p:sp>
    </p:spTree>
    <p:extLst>
      <p:ext uri="{BB962C8B-B14F-4D97-AF65-F5344CB8AC3E}">
        <p14:creationId xmlns:p14="http://schemas.microsoft.com/office/powerpoint/2010/main" val="293578040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1485900" y="0"/>
            <a:ext cx="640080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br>
              <a:rPr lang="en-GB" sz="2400" dirty="0">
                <a:cs typeface="Arial" charset="0"/>
              </a:rPr>
            </a:br>
            <a:r>
              <a:rPr lang="en-GB" sz="2100" dirty="0">
                <a:cs typeface="Arial" charset="0"/>
              </a:rPr>
              <a:t>One Specification, Many Designs (continued)</a:t>
            </a:r>
          </a:p>
        </p:txBody>
      </p:sp>
      <p:sp>
        <p:nvSpPr>
          <p:cNvPr id="62467" name="Rectangle 2"/>
          <p:cNvSpPr>
            <a:spLocks noGrp="1" noChangeArrowheads="1"/>
          </p:cNvSpPr>
          <p:nvPr>
            <p:ph idx="1"/>
          </p:nvPr>
        </p:nvSpPr>
        <p:spPr>
          <a:xfrm>
            <a:off x="1485900" y="1085850"/>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a:cs typeface="Arial" charset="0"/>
              </a:rPr>
              <a:t>Shared data solution</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a:cs typeface="Arial" charset="0"/>
              </a:rPr>
              <a:t>Four functional parts: input, circular shift, alphabetize, and output</a:t>
            </a:r>
          </a:p>
        </p:txBody>
      </p:sp>
      <p:pic>
        <p:nvPicPr>
          <p:cNvPr id="62468" name="Picture 5"/>
          <p:cNvPicPr>
            <a:picLocks noChangeAspect="1" noChangeArrowheads="1"/>
          </p:cNvPicPr>
          <p:nvPr/>
        </p:nvPicPr>
        <p:blipFill>
          <a:blip r:embed="rId3" cstate="print"/>
          <a:srcRect/>
          <a:stretch>
            <a:fillRect/>
          </a:stretch>
        </p:blipFill>
        <p:spPr bwMode="auto">
          <a:xfrm>
            <a:off x="2211115" y="2337238"/>
            <a:ext cx="5250656" cy="2628900"/>
          </a:xfrm>
          <a:prstGeom prst="rect">
            <a:avLst/>
          </a:prstGeom>
          <a:noFill/>
          <a:ln w="12700">
            <a:noFill/>
            <a:miter lim="800000"/>
            <a:headEnd/>
            <a:tailEnd/>
          </a:ln>
        </p:spPr>
      </p:pic>
    </p:spTree>
    <p:extLst>
      <p:ext uri="{BB962C8B-B14F-4D97-AF65-F5344CB8AC3E}">
        <p14:creationId xmlns:p14="http://schemas.microsoft.com/office/powerpoint/2010/main" val="405374959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1485900" y="0"/>
            <a:ext cx="640080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br>
              <a:rPr lang="en-GB" sz="2400" dirty="0">
                <a:cs typeface="Arial" charset="0"/>
              </a:rPr>
            </a:br>
            <a:r>
              <a:rPr lang="en-GB" sz="2100" dirty="0">
                <a:cs typeface="Arial" charset="0"/>
              </a:rPr>
              <a:t>One Specification, Many Designs (continued)</a:t>
            </a:r>
          </a:p>
        </p:txBody>
      </p:sp>
      <p:sp>
        <p:nvSpPr>
          <p:cNvPr id="65539" name="Rectangle 2"/>
          <p:cNvSpPr>
            <a:spLocks noGrp="1" noChangeArrowheads="1"/>
          </p:cNvSpPr>
          <p:nvPr>
            <p:ph idx="1"/>
          </p:nvPr>
        </p:nvSpPr>
        <p:spPr>
          <a:xfrm>
            <a:off x="1485900" y="1085850"/>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a:cs typeface="Arial" charset="0"/>
              </a:rPr>
              <a:t>Pipe-and-filter solution: The sequence of processing is controlled by the sequence of filters</a:t>
            </a:r>
          </a:p>
        </p:txBody>
      </p:sp>
      <p:pic>
        <p:nvPicPr>
          <p:cNvPr id="65540" name="Picture 4"/>
          <p:cNvPicPr>
            <a:picLocks noChangeAspect="1" noChangeArrowheads="1"/>
          </p:cNvPicPr>
          <p:nvPr/>
        </p:nvPicPr>
        <p:blipFill>
          <a:blip r:embed="rId3" cstate="print"/>
          <a:srcRect/>
          <a:stretch>
            <a:fillRect/>
          </a:stretch>
        </p:blipFill>
        <p:spPr bwMode="auto">
          <a:xfrm>
            <a:off x="2171700" y="1714500"/>
            <a:ext cx="4800600" cy="2857500"/>
          </a:xfrm>
          <a:prstGeom prst="rect">
            <a:avLst/>
          </a:prstGeom>
          <a:noFill/>
          <a:ln w="12700">
            <a:noFill/>
            <a:miter lim="800000"/>
            <a:headEnd/>
            <a:tailEnd/>
          </a:ln>
        </p:spPr>
      </p:pic>
    </p:spTree>
    <p:extLst>
      <p:ext uri="{BB962C8B-B14F-4D97-AF65-F5344CB8AC3E}">
        <p14:creationId xmlns:p14="http://schemas.microsoft.com/office/powerpoint/2010/main" val="205775021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1485900" y="240507"/>
            <a:ext cx="651510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r>
              <a:rPr lang="en-GB" dirty="0" smtClean="0">
                <a:cs typeface="Arial" charset="0"/>
              </a:rPr>
              <a:t/>
            </a:r>
            <a:br>
              <a:rPr lang="en-GB" dirty="0" smtClean="0">
                <a:cs typeface="Arial" charset="0"/>
              </a:rPr>
            </a:br>
            <a:r>
              <a:rPr lang="en-GB" sz="2100" dirty="0">
                <a:cs typeface="Arial" charset="0"/>
              </a:rPr>
              <a:t>One Specification, Many Designs (continued)</a:t>
            </a:r>
            <a:endParaRPr lang="en-GB" dirty="0" smtClean="0">
              <a:cs typeface="Arial" charset="0"/>
            </a:endParaRPr>
          </a:p>
        </p:txBody>
      </p:sp>
      <p:sp>
        <p:nvSpPr>
          <p:cNvPr id="8" name="Rectangle 2"/>
          <p:cNvSpPr txBox="1">
            <a:spLocks noChangeArrowheads="1"/>
          </p:cNvSpPr>
          <p:nvPr/>
        </p:nvSpPr>
        <p:spPr bwMode="auto">
          <a:xfrm>
            <a:off x="1485900" y="1076325"/>
            <a:ext cx="6159104" cy="3495675"/>
          </a:xfrm>
          <a:prstGeom prst="rect">
            <a:avLst/>
          </a:prstGeom>
          <a:noFill/>
          <a:ln w="9525">
            <a:noFill/>
            <a:miter lim="800000"/>
            <a:headEnd/>
            <a:tailEnd/>
          </a:ln>
        </p:spPr>
        <p:txBody>
          <a:bodyPr lIns="0" tIns="0" rIns="0" bIns="0"/>
          <a:lstStyle/>
          <a:p>
            <a:pPr marL="242888" indent="-242888" defTabSz="342900" eaLnBrk="0" hangingPunct="0">
              <a:spcBef>
                <a:spcPts val="525"/>
              </a:spcBef>
              <a:buClr>
                <a:srgbClr val="003399"/>
              </a:buClr>
              <a:buSzPct val="100000"/>
              <a:buFont typeface="Lucida Sans Unicode" pitchFamily="34" charset="0"/>
              <a:buChar char="•"/>
              <a:defRPr/>
            </a:pPr>
            <a:r>
              <a:rPr lang="en-US" sz="1800" dirty="0">
                <a:solidFill>
                  <a:srgbClr val="000099"/>
                </a:solidFill>
                <a:latin typeface="+mn-lt"/>
                <a:cs typeface="+mn-cs"/>
              </a:rPr>
              <a:t>Comparison of KWIC solutions on the basis of important attributes</a:t>
            </a:r>
          </a:p>
        </p:txBody>
      </p:sp>
      <p:graphicFrame>
        <p:nvGraphicFramePr>
          <p:cNvPr id="7" name="Table 6"/>
          <p:cNvGraphicFramePr>
            <a:graphicFrameLocks noGrp="1"/>
          </p:cNvGraphicFramePr>
          <p:nvPr/>
        </p:nvGraphicFramePr>
        <p:xfrm>
          <a:off x="1600200" y="1851422"/>
          <a:ext cx="5086350" cy="2072640"/>
        </p:xfrm>
        <a:graphic>
          <a:graphicData uri="http://schemas.openxmlformats.org/drawingml/2006/table">
            <a:tbl>
              <a:tblPr firstRow="1" bandRow="1">
                <a:tableStyleId>{5C22544A-7EE6-4342-B048-85BDC9FD1C3A}</a:tableStyleId>
              </a:tblPr>
              <a:tblGrid>
                <a:gridCol w="2171700"/>
                <a:gridCol w="742950"/>
                <a:gridCol w="1143000"/>
                <a:gridCol w="1028700"/>
              </a:tblGrid>
              <a:tr h="388620">
                <a:tc>
                  <a:txBody>
                    <a:bodyPr/>
                    <a:lstStyle/>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Attribute</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Shared</a:t>
                      </a:r>
                    </a:p>
                    <a:p>
                      <a:pPr algn="ctr"/>
                      <a:r>
                        <a:rPr lang="en-US" sz="1100" dirty="0" smtClean="0">
                          <a:latin typeface="Arial" pitchFamily="34" charset="0"/>
                          <a:cs typeface="Arial" pitchFamily="34" charset="0"/>
                        </a:rPr>
                        <a:t>Data</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Pipe and</a:t>
                      </a:r>
                    </a:p>
                    <a:p>
                      <a:pPr algn="ctr"/>
                      <a:r>
                        <a:rPr lang="en-US" sz="1100" dirty="0" smtClean="0">
                          <a:latin typeface="Arial" pitchFamily="34" charset="0"/>
                          <a:cs typeface="Arial" pitchFamily="34" charset="0"/>
                        </a:rPr>
                        <a:t>Filter</a:t>
                      </a:r>
                      <a:endParaRPr lang="en-US" sz="1100" dirty="0">
                        <a:latin typeface="Arial" pitchFamily="34" charset="0"/>
                        <a:cs typeface="Arial" pitchFamily="34" charset="0"/>
                      </a:endParaRPr>
                    </a:p>
                  </a:txBody>
                  <a:tcPr marL="68580" marR="68580" marT="34290" marB="34290"/>
                </a:tc>
                <a:tc>
                  <a:txBody>
                    <a:bodyPr/>
                    <a:lstStyle/>
                    <a:p>
                      <a:pPr algn="ctr"/>
                      <a:endParaRPr lang="en-US" sz="1100" dirty="0">
                        <a:latin typeface="Arial" pitchFamily="34" charset="0"/>
                        <a:cs typeface="Arial" pitchFamily="34" charset="0"/>
                      </a:endParaRPr>
                    </a:p>
                  </a:txBody>
                  <a:tcPr marL="68580" marR="68580" marT="34290" marB="34290"/>
                </a:tc>
              </a:tr>
              <a:tr h="278130">
                <a:tc>
                  <a:txBody>
                    <a:bodyPr/>
                    <a:lstStyle/>
                    <a:p>
                      <a:r>
                        <a:rPr lang="en-US" sz="1100" dirty="0" smtClean="0">
                          <a:latin typeface="Arial" pitchFamily="34" charset="0"/>
                          <a:cs typeface="Arial" pitchFamily="34" charset="0"/>
                        </a:rPr>
                        <a:t>Easy to change Algorithm</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endParaRPr lang="en-US" sz="1100" dirty="0">
                        <a:latin typeface="Arial" pitchFamily="34" charset="0"/>
                        <a:cs typeface="Arial" pitchFamily="34" charset="0"/>
                      </a:endParaRPr>
                    </a:p>
                  </a:txBody>
                  <a:tcPr marL="68580" marR="68580" marT="34290" marB="34290"/>
                </a:tc>
              </a:tr>
              <a:tr h="278130">
                <a:tc>
                  <a:txBody>
                    <a:bodyPr/>
                    <a:lstStyle/>
                    <a:p>
                      <a:r>
                        <a:rPr lang="en-US" sz="1100" dirty="0" smtClean="0">
                          <a:latin typeface="Arial" pitchFamily="34" charset="0"/>
                          <a:cs typeface="Arial" pitchFamily="34" charset="0"/>
                        </a:rPr>
                        <a:t>Easy to Change Data</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endParaRPr lang="en-US" sz="1100" dirty="0">
                        <a:latin typeface="Arial" pitchFamily="34" charset="0"/>
                        <a:cs typeface="Arial" pitchFamily="34" charset="0"/>
                      </a:endParaRPr>
                    </a:p>
                  </a:txBody>
                  <a:tcPr marL="68580" marR="68580" marT="34290" marB="34290"/>
                </a:tc>
              </a:tr>
              <a:tr h="278130">
                <a:tc>
                  <a:txBody>
                    <a:bodyPr/>
                    <a:lstStyle/>
                    <a:p>
                      <a:r>
                        <a:rPr lang="en-US" sz="1100" dirty="0" smtClean="0">
                          <a:latin typeface="Arial" pitchFamily="34" charset="0"/>
                          <a:cs typeface="Arial" pitchFamily="34" charset="0"/>
                        </a:rPr>
                        <a:t>Easy to Add Functionality</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endParaRPr lang="en-US" sz="1100" dirty="0">
                        <a:latin typeface="Arial" pitchFamily="34" charset="0"/>
                        <a:cs typeface="Arial" pitchFamily="34" charset="0"/>
                      </a:endParaRPr>
                    </a:p>
                  </a:txBody>
                  <a:tcPr marL="68580" marR="68580" marT="34290" marB="34290"/>
                </a:tc>
              </a:tr>
              <a:tr h="278130">
                <a:tc>
                  <a:txBody>
                    <a:bodyPr/>
                    <a:lstStyle/>
                    <a:p>
                      <a:r>
                        <a:rPr lang="en-US" sz="1100" dirty="0" smtClean="0">
                          <a:latin typeface="Arial" pitchFamily="34" charset="0"/>
                          <a:cs typeface="Arial" pitchFamily="34" charset="0"/>
                        </a:rPr>
                        <a:t>Performance</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endParaRPr lang="en-US" sz="1100" dirty="0">
                        <a:latin typeface="Arial" pitchFamily="34" charset="0"/>
                        <a:cs typeface="Arial" pitchFamily="34" charset="0"/>
                      </a:endParaRPr>
                    </a:p>
                  </a:txBody>
                  <a:tcPr marL="68580" marR="68580" marT="34290" marB="34290"/>
                </a:tc>
              </a:tr>
              <a:tr h="278130">
                <a:tc>
                  <a:txBody>
                    <a:bodyPr/>
                    <a:lstStyle/>
                    <a:p>
                      <a:r>
                        <a:rPr lang="en-US" sz="1100" dirty="0" smtClean="0">
                          <a:latin typeface="Arial" pitchFamily="34" charset="0"/>
                          <a:cs typeface="Arial" pitchFamily="34" charset="0"/>
                        </a:rPr>
                        <a:t>Efficient Data Rep</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endParaRPr lang="en-US" sz="1100" dirty="0">
                        <a:latin typeface="Arial" pitchFamily="34" charset="0"/>
                        <a:cs typeface="Arial" pitchFamily="34" charset="0"/>
                      </a:endParaRPr>
                    </a:p>
                  </a:txBody>
                  <a:tcPr marL="68580" marR="68580" marT="34290" marB="34290"/>
                </a:tc>
              </a:tr>
              <a:tr h="278130">
                <a:tc>
                  <a:txBody>
                    <a:bodyPr/>
                    <a:lstStyle/>
                    <a:p>
                      <a:r>
                        <a:rPr lang="en-US" sz="1100" dirty="0" smtClean="0">
                          <a:latin typeface="Arial" pitchFamily="34" charset="0"/>
                          <a:cs typeface="Arial" pitchFamily="34" charset="0"/>
                        </a:rPr>
                        <a:t>Easy</a:t>
                      </a:r>
                      <a:r>
                        <a:rPr lang="en-US" sz="1100" baseline="0" dirty="0" smtClean="0">
                          <a:latin typeface="Arial" pitchFamily="34" charset="0"/>
                          <a:cs typeface="Arial" pitchFamily="34" charset="0"/>
                        </a:rPr>
                        <a:t> to Reuse</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r>
                        <a:rPr lang="en-US" sz="1100" dirty="0" smtClean="0">
                          <a:latin typeface="Arial" pitchFamily="34" charset="0"/>
                          <a:cs typeface="Arial" pitchFamily="34" charset="0"/>
                        </a:rPr>
                        <a:t>+</a:t>
                      </a:r>
                      <a:endParaRPr lang="en-US" sz="1100" dirty="0">
                        <a:latin typeface="Arial" pitchFamily="34" charset="0"/>
                        <a:cs typeface="Arial" pitchFamily="34" charset="0"/>
                      </a:endParaRPr>
                    </a:p>
                  </a:txBody>
                  <a:tcPr marL="68580" marR="68580" marT="34290" marB="34290"/>
                </a:tc>
                <a:tc>
                  <a:txBody>
                    <a:bodyPr/>
                    <a:lstStyle/>
                    <a:p>
                      <a:pPr algn="ctr"/>
                      <a:endParaRPr lang="en-US" sz="1100" dirty="0">
                        <a:latin typeface="Arial" pitchFamily="34" charset="0"/>
                        <a:cs typeface="Arial" pitchFamily="34" charset="0"/>
                      </a:endParaRPr>
                    </a:p>
                  </a:txBody>
                  <a:tcPr marL="68580" marR="68580" marT="34290" marB="34290"/>
                </a:tc>
              </a:tr>
            </a:tbl>
          </a:graphicData>
        </a:graphic>
      </p:graphicFrame>
      <p:sp>
        <p:nvSpPr>
          <p:cNvPr id="5" name="TextBox 4"/>
          <p:cNvSpPr txBox="1"/>
          <p:nvPr/>
        </p:nvSpPr>
        <p:spPr>
          <a:xfrm>
            <a:off x="1771650" y="4114800"/>
            <a:ext cx="5372100" cy="415498"/>
          </a:xfrm>
          <a:prstGeom prst="rect">
            <a:avLst/>
          </a:prstGeom>
          <a:noFill/>
        </p:spPr>
        <p:txBody>
          <a:bodyPr>
            <a:spAutoFit/>
          </a:bodyPr>
          <a:lstStyle/>
          <a:p>
            <a:pPr>
              <a:defRPr/>
            </a:pPr>
            <a:r>
              <a:rPr lang="en-US" sz="1050" dirty="0">
                <a:solidFill>
                  <a:schemeClr val="accent6">
                    <a:lumMod val="75000"/>
                  </a:schemeClr>
                </a:solidFill>
                <a:latin typeface="+mj-lt"/>
              </a:rPr>
              <a:t>+ means that the design has the attribute</a:t>
            </a:r>
          </a:p>
          <a:p>
            <a:pPr>
              <a:defRPr/>
            </a:pPr>
            <a:r>
              <a:rPr lang="en-US" sz="1050" dirty="0">
                <a:solidFill>
                  <a:schemeClr val="accent6">
                    <a:lumMod val="75000"/>
                  </a:schemeClr>
                </a:solidFill>
                <a:latin typeface="+mj-lt"/>
              </a:rPr>
              <a:t>- means that the attribute is not an aspect of the design </a:t>
            </a:r>
          </a:p>
        </p:txBody>
      </p:sp>
    </p:spTree>
    <p:extLst>
      <p:ext uri="{BB962C8B-B14F-4D97-AF65-F5344CB8AC3E}">
        <p14:creationId xmlns:p14="http://schemas.microsoft.com/office/powerpoint/2010/main" val="210525758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85900" y="0"/>
            <a:ext cx="640080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br>
              <a:rPr lang="en-GB" sz="2400" dirty="0">
                <a:cs typeface="Arial" charset="0"/>
              </a:rPr>
            </a:br>
            <a:r>
              <a:rPr lang="en-GB" sz="2100" dirty="0">
                <a:cs typeface="Arial" charset="0"/>
              </a:rPr>
              <a:t>One Specification, Many Designs (continued)</a:t>
            </a:r>
          </a:p>
        </p:txBody>
      </p:sp>
      <p:sp>
        <p:nvSpPr>
          <p:cNvPr id="68611" name="Rectangle 3"/>
          <p:cNvSpPr>
            <a:spLocks noGrp="1" noChangeArrowheads="1"/>
          </p:cNvSpPr>
          <p:nvPr>
            <p:ph idx="1"/>
          </p:nvPr>
        </p:nvSpPr>
        <p:spPr>
          <a:xfrm>
            <a:off x="1485900" y="1085850"/>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smtClean="0">
                <a:cs typeface="Arial" charset="0"/>
              </a:rPr>
              <a:t>Weighted comparison of KWIC solutions</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smtClean="0">
              <a:cs typeface="Arial" charset="0"/>
            </a:endParaRPr>
          </a:p>
        </p:txBody>
      </p:sp>
      <p:graphicFrame>
        <p:nvGraphicFramePr>
          <p:cNvPr id="5" name="Table 4"/>
          <p:cNvGraphicFramePr>
            <a:graphicFrameLocks noGrp="1"/>
          </p:cNvGraphicFramePr>
          <p:nvPr>
            <p:extLst/>
          </p:nvPr>
        </p:nvGraphicFramePr>
        <p:xfrm>
          <a:off x="1543050" y="1428750"/>
          <a:ext cx="5255537" cy="2790255"/>
        </p:xfrm>
        <a:graphic>
          <a:graphicData uri="http://schemas.openxmlformats.org/drawingml/2006/table">
            <a:tbl>
              <a:tblPr firstRow="1" bandRow="1">
                <a:tableStyleId>{5C22544A-7EE6-4342-B048-85BDC9FD1C3A}</a:tableStyleId>
              </a:tblPr>
              <a:tblGrid>
                <a:gridCol w="1772216"/>
                <a:gridCol w="672220"/>
                <a:gridCol w="733330"/>
                <a:gridCol w="1099997"/>
                <a:gridCol w="977774"/>
              </a:tblGrid>
              <a:tr h="365760">
                <a:tc>
                  <a:txBody>
                    <a:bodyPr/>
                    <a:lstStyle/>
                    <a:p>
                      <a:pPr marL="0" marR="0" hangingPunct="0">
                        <a:spcBef>
                          <a:spcPts val="0"/>
                        </a:spcBef>
                        <a:spcAft>
                          <a:spcPts val="0"/>
                        </a:spcAft>
                      </a:pPr>
                      <a:endParaRPr lang="en-US" sz="1200" i="0" kern="1000" dirty="0" smtClean="0">
                        <a:latin typeface="Arial" pitchFamily="34" charset="0"/>
                        <a:ea typeface="Times New Roman"/>
                        <a:cs typeface="Arial" pitchFamily="34" charset="0"/>
                      </a:endParaRPr>
                    </a:p>
                    <a:p>
                      <a:pPr marL="0" marR="0" hangingPunct="0">
                        <a:spcBef>
                          <a:spcPts val="0"/>
                        </a:spcBef>
                        <a:spcAft>
                          <a:spcPts val="0"/>
                        </a:spcAft>
                      </a:pPr>
                      <a:r>
                        <a:rPr lang="en-US" sz="1200" i="0" kern="1000" dirty="0" smtClean="0">
                          <a:latin typeface="Arial" pitchFamily="34" charset="0"/>
                          <a:ea typeface="Times New Roman"/>
                          <a:cs typeface="Arial" pitchFamily="34" charset="0"/>
                        </a:rPr>
                        <a:t>Attribute</a:t>
                      </a:r>
                      <a:endParaRPr lang="en-US" sz="1200" i="0" kern="1000" dirty="0">
                        <a:latin typeface="Arial" pitchFamily="34" charset="0"/>
                        <a:ea typeface="Times New Roman"/>
                        <a:cs typeface="Arial" pitchFamily="34" charset="0"/>
                      </a:endParaRPr>
                    </a:p>
                  </a:txBody>
                  <a:tcPr marL="62365" marR="62365" marT="0" marB="0"/>
                </a:tc>
                <a:tc>
                  <a:txBody>
                    <a:bodyPr/>
                    <a:lstStyle/>
                    <a:p>
                      <a:pPr marL="0" marR="0" algn="ctr" hangingPunct="0">
                        <a:spcBef>
                          <a:spcPts val="0"/>
                        </a:spcBef>
                        <a:spcAft>
                          <a:spcPts val="0"/>
                        </a:spcAft>
                      </a:pPr>
                      <a:endParaRPr lang="en-US" sz="1200" b="1" i="0" kern="1000" dirty="0" smtClean="0">
                        <a:latin typeface="Arial" pitchFamily="34" charset="0"/>
                        <a:ea typeface="Times New Roman"/>
                        <a:cs typeface="Arial" pitchFamily="34" charset="0"/>
                      </a:endParaRPr>
                    </a:p>
                    <a:p>
                      <a:pPr marL="0" marR="0" algn="ctr" hangingPunct="0">
                        <a:spcBef>
                          <a:spcPts val="0"/>
                        </a:spcBef>
                        <a:spcAft>
                          <a:spcPts val="0"/>
                        </a:spcAft>
                      </a:pPr>
                      <a:r>
                        <a:rPr lang="en-US" sz="1200" b="1" i="0" kern="1000" dirty="0" smtClean="0">
                          <a:latin typeface="Arial" pitchFamily="34" charset="0"/>
                          <a:ea typeface="Times New Roman"/>
                          <a:cs typeface="Arial" pitchFamily="34" charset="0"/>
                        </a:rPr>
                        <a:t>Priority</a:t>
                      </a:r>
                      <a:endParaRPr lang="en-US" sz="1200" i="0" kern="1000" dirty="0">
                        <a:latin typeface="Arial" pitchFamily="34" charset="0"/>
                        <a:ea typeface="Times New Roman"/>
                        <a:cs typeface="Arial" pitchFamily="34" charset="0"/>
                      </a:endParaRPr>
                    </a:p>
                  </a:txBody>
                  <a:tcPr marL="62365" marR="62365" marT="0" marB="0"/>
                </a:tc>
                <a:tc>
                  <a:txBody>
                    <a:bodyPr/>
                    <a:lstStyle/>
                    <a:p>
                      <a:pPr marL="0" marR="0" algn="ctr" hangingPunct="0">
                        <a:spcBef>
                          <a:spcPts val="0"/>
                        </a:spcBef>
                        <a:spcAft>
                          <a:spcPts val="0"/>
                        </a:spcAft>
                      </a:pPr>
                      <a:r>
                        <a:rPr lang="en-US" sz="1200" i="0" kern="1000" dirty="0">
                          <a:latin typeface="Arial" pitchFamily="34" charset="0"/>
                          <a:ea typeface="Times New Roman"/>
                          <a:cs typeface="Arial" pitchFamily="34" charset="0"/>
                        </a:rPr>
                        <a:t>Shared data</a:t>
                      </a:r>
                    </a:p>
                  </a:txBody>
                  <a:tcPr marL="62365" marR="62365" marT="0" marB="0"/>
                </a:tc>
                <a:tc>
                  <a:txBody>
                    <a:bodyPr/>
                    <a:lstStyle/>
                    <a:p>
                      <a:pPr marL="0" marR="0" algn="ctr" hangingPunct="0">
                        <a:spcBef>
                          <a:spcPts val="0"/>
                        </a:spcBef>
                        <a:spcAft>
                          <a:spcPts val="0"/>
                        </a:spcAft>
                      </a:pPr>
                      <a:r>
                        <a:rPr lang="en-US" sz="1200" i="0" kern="1000" dirty="0">
                          <a:latin typeface="Arial" pitchFamily="34" charset="0"/>
                          <a:ea typeface="Times New Roman"/>
                          <a:cs typeface="Arial" pitchFamily="34" charset="0"/>
                        </a:rPr>
                        <a:t>Pipe and filter</a:t>
                      </a:r>
                    </a:p>
                  </a:txBody>
                  <a:tcPr marL="62365" marR="62365" marT="0" marB="0"/>
                </a:tc>
                <a:tc>
                  <a:txBody>
                    <a:bodyPr/>
                    <a:lstStyle/>
                    <a:p>
                      <a:pPr marL="0" marR="0" algn="ctr" hangingPunct="0">
                        <a:spcBef>
                          <a:spcPts val="0"/>
                        </a:spcBef>
                        <a:spcAft>
                          <a:spcPts val="0"/>
                        </a:spcAft>
                      </a:pPr>
                      <a:endParaRPr lang="en-US" sz="1200" i="0" kern="1000" dirty="0" smtClean="0">
                        <a:latin typeface="Arial" pitchFamily="34" charset="0"/>
                        <a:ea typeface="Times New Roman"/>
                        <a:cs typeface="Arial" pitchFamily="34" charset="0"/>
                      </a:endParaRPr>
                    </a:p>
                  </a:txBody>
                  <a:tcPr marL="62365" marR="62365" marT="0" marB="0"/>
                </a:tc>
              </a:tr>
              <a:tr h="415766">
                <a:tc>
                  <a:txBody>
                    <a:bodyPr/>
                    <a:lstStyle/>
                    <a:p>
                      <a:pPr marL="0" marR="0" hangingPunct="0">
                        <a:spcBef>
                          <a:spcPts val="0"/>
                        </a:spcBef>
                        <a:spcAft>
                          <a:spcPts val="0"/>
                        </a:spcAft>
                      </a:pPr>
                      <a:r>
                        <a:rPr lang="en-US" sz="1400" kern="1000" dirty="0">
                          <a:latin typeface="Arial" pitchFamily="34" charset="0"/>
                          <a:ea typeface="Times New Roman"/>
                          <a:cs typeface="Arial" pitchFamily="34" charset="0"/>
                        </a:rPr>
                        <a:t>Easy to change algorithm</a:t>
                      </a:r>
                    </a:p>
                  </a:txBody>
                  <a:tcPr marL="62365" marR="62365" marT="0" marB="0"/>
                </a:tc>
                <a:tc>
                  <a:txBody>
                    <a:bodyPr/>
                    <a:lstStyle/>
                    <a:p>
                      <a:pPr marL="0" marR="0" algn="ctr" hangingPunct="0">
                        <a:spcBef>
                          <a:spcPts val="0"/>
                        </a:spcBef>
                        <a:spcAft>
                          <a:spcPts val="0"/>
                        </a:spcAft>
                      </a:pPr>
                      <a:r>
                        <a:rPr lang="en-US" sz="1400" kern="1000">
                          <a:latin typeface="Arial" pitchFamily="34" charset="0"/>
                          <a:ea typeface="Times New Roman"/>
                          <a:cs typeface="Arial" pitchFamily="34" charset="0"/>
                        </a:rPr>
                        <a:t>1</a:t>
                      </a:r>
                    </a:p>
                  </a:txBody>
                  <a:tcPr marL="62365" marR="62365" marT="0" marB="0"/>
                </a:tc>
                <a:tc>
                  <a:txBody>
                    <a:bodyPr/>
                    <a:lstStyle/>
                    <a:p>
                      <a:pPr marL="0" marR="0" algn="ctr" hangingPunct="0">
                        <a:spcBef>
                          <a:spcPts val="0"/>
                        </a:spcBef>
                        <a:spcAft>
                          <a:spcPts val="0"/>
                        </a:spcAft>
                      </a:pPr>
                      <a:r>
                        <a:rPr lang="en-US" sz="1400" kern="1000">
                          <a:latin typeface="Arial" pitchFamily="34" charset="0"/>
                          <a:ea typeface="Times New Roman"/>
                          <a:cs typeface="Arial" pitchFamily="34" charset="0"/>
                        </a:rPr>
                        <a:t>1</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5</a:t>
                      </a:r>
                    </a:p>
                  </a:txBody>
                  <a:tcPr marL="62365" marR="62365" marT="0" marB="0"/>
                </a:tc>
                <a:tc>
                  <a:txBody>
                    <a:bodyPr/>
                    <a:lstStyle/>
                    <a:p>
                      <a:pPr marL="0" marR="0" algn="ctr" hangingPunct="0">
                        <a:spcBef>
                          <a:spcPts val="0"/>
                        </a:spcBef>
                        <a:spcAft>
                          <a:spcPts val="0"/>
                        </a:spcAft>
                      </a:pPr>
                      <a:endParaRPr lang="en-US" sz="1400" kern="1000" dirty="0" smtClean="0">
                        <a:latin typeface="Arial" pitchFamily="34" charset="0"/>
                        <a:ea typeface="Times New Roman"/>
                        <a:cs typeface="Arial" pitchFamily="34" charset="0"/>
                      </a:endParaRPr>
                    </a:p>
                  </a:txBody>
                  <a:tcPr marL="62365" marR="62365" marT="0" marB="0"/>
                </a:tc>
              </a:tr>
              <a:tr h="554355">
                <a:tc>
                  <a:txBody>
                    <a:bodyPr/>
                    <a:lstStyle/>
                    <a:p>
                      <a:pPr marL="0" marR="0" hangingPunct="0">
                        <a:spcBef>
                          <a:spcPts val="0"/>
                        </a:spcBef>
                        <a:spcAft>
                          <a:spcPts val="0"/>
                        </a:spcAft>
                      </a:pPr>
                      <a:r>
                        <a:rPr lang="en-US" sz="1400" kern="1000" dirty="0">
                          <a:latin typeface="Arial" pitchFamily="34" charset="0"/>
                          <a:ea typeface="Times New Roman"/>
                          <a:cs typeface="Arial" pitchFamily="34" charset="0"/>
                        </a:rPr>
                        <a:t>Easy to change data representation</a:t>
                      </a:r>
                    </a:p>
                  </a:txBody>
                  <a:tcPr marL="62365" marR="62365" marT="0" marB="0"/>
                </a:tc>
                <a:tc>
                  <a:txBody>
                    <a:bodyPr/>
                    <a:lstStyle/>
                    <a:p>
                      <a:pPr marL="0" marR="0" algn="ctr" hangingPunct="0">
                        <a:spcBef>
                          <a:spcPts val="0"/>
                        </a:spcBef>
                        <a:spcAft>
                          <a:spcPts val="0"/>
                        </a:spcAft>
                      </a:pPr>
                      <a:r>
                        <a:rPr lang="en-US" sz="1400" kern="1000">
                          <a:latin typeface="Arial" pitchFamily="34" charset="0"/>
                          <a:ea typeface="Times New Roman"/>
                          <a:cs typeface="Arial" pitchFamily="34" charset="0"/>
                        </a:rPr>
                        <a:t>4</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1</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1</a:t>
                      </a:r>
                    </a:p>
                  </a:txBody>
                  <a:tcPr marL="62365" marR="62365" marT="0" marB="0"/>
                </a:tc>
                <a:tc>
                  <a:txBody>
                    <a:bodyPr/>
                    <a:lstStyle/>
                    <a:p>
                      <a:pPr marL="0" marR="0" algn="ctr" hangingPunct="0">
                        <a:spcBef>
                          <a:spcPts val="0"/>
                        </a:spcBef>
                        <a:spcAft>
                          <a:spcPts val="0"/>
                        </a:spcAft>
                      </a:pPr>
                      <a:endParaRPr lang="en-US" sz="1400" kern="1000" dirty="0" smtClean="0">
                        <a:latin typeface="Arial" pitchFamily="34" charset="0"/>
                        <a:ea typeface="Times New Roman"/>
                        <a:cs typeface="Arial" pitchFamily="34" charset="0"/>
                      </a:endParaRPr>
                    </a:p>
                  </a:txBody>
                  <a:tcPr marL="62365" marR="62365" marT="0" marB="0"/>
                </a:tc>
              </a:tr>
              <a:tr h="415766">
                <a:tc>
                  <a:txBody>
                    <a:bodyPr/>
                    <a:lstStyle/>
                    <a:p>
                      <a:pPr marL="0" marR="0" hangingPunct="0">
                        <a:spcBef>
                          <a:spcPts val="0"/>
                        </a:spcBef>
                        <a:spcAft>
                          <a:spcPts val="0"/>
                        </a:spcAft>
                      </a:pPr>
                      <a:r>
                        <a:rPr lang="en-US" sz="1400" kern="1000" dirty="0">
                          <a:latin typeface="Arial" pitchFamily="34" charset="0"/>
                          <a:ea typeface="Times New Roman"/>
                          <a:cs typeface="Arial" pitchFamily="34" charset="0"/>
                        </a:rPr>
                        <a:t>Easy to change function</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3</a:t>
                      </a:r>
                    </a:p>
                  </a:txBody>
                  <a:tcPr marL="62365" marR="62365" marT="0" marB="0"/>
                </a:tc>
                <a:tc>
                  <a:txBody>
                    <a:bodyPr/>
                    <a:lstStyle/>
                    <a:p>
                      <a:pPr marL="0" marR="0" algn="ctr" hangingPunct="0">
                        <a:spcBef>
                          <a:spcPts val="0"/>
                        </a:spcBef>
                        <a:spcAft>
                          <a:spcPts val="0"/>
                        </a:spcAft>
                      </a:pPr>
                      <a:r>
                        <a:rPr lang="en-US" sz="1400" kern="1000">
                          <a:latin typeface="Arial" pitchFamily="34" charset="0"/>
                          <a:ea typeface="Times New Roman"/>
                          <a:cs typeface="Arial" pitchFamily="34" charset="0"/>
                        </a:rPr>
                        <a:t>4</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5</a:t>
                      </a:r>
                    </a:p>
                  </a:txBody>
                  <a:tcPr marL="62365" marR="62365" marT="0" marB="0"/>
                </a:tc>
                <a:tc>
                  <a:txBody>
                    <a:bodyPr/>
                    <a:lstStyle/>
                    <a:p>
                      <a:pPr marL="0" marR="0" algn="ctr" hangingPunct="0">
                        <a:spcBef>
                          <a:spcPts val="0"/>
                        </a:spcBef>
                        <a:spcAft>
                          <a:spcPts val="0"/>
                        </a:spcAft>
                      </a:pPr>
                      <a:endParaRPr lang="en-US" sz="1400" kern="1000" dirty="0" smtClean="0">
                        <a:latin typeface="Arial" pitchFamily="34" charset="0"/>
                        <a:ea typeface="Times New Roman"/>
                        <a:cs typeface="Arial" pitchFamily="34" charset="0"/>
                      </a:endParaRPr>
                    </a:p>
                  </a:txBody>
                  <a:tcPr marL="62365" marR="62365" marT="0" marB="0"/>
                </a:tc>
              </a:tr>
              <a:tr h="337233">
                <a:tc>
                  <a:txBody>
                    <a:bodyPr/>
                    <a:lstStyle/>
                    <a:p>
                      <a:pPr marL="0" marR="0" hangingPunct="0">
                        <a:spcBef>
                          <a:spcPts val="0"/>
                        </a:spcBef>
                        <a:spcAft>
                          <a:spcPts val="0"/>
                        </a:spcAft>
                      </a:pPr>
                      <a:r>
                        <a:rPr lang="en-US" sz="1400" kern="1000" dirty="0">
                          <a:latin typeface="Arial" pitchFamily="34" charset="0"/>
                          <a:ea typeface="Times New Roman"/>
                          <a:cs typeface="Arial" pitchFamily="34" charset="0"/>
                        </a:rPr>
                        <a:t>Good performance</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3</a:t>
                      </a:r>
                    </a:p>
                  </a:txBody>
                  <a:tcPr marL="62365" marR="62365" marT="0" marB="0"/>
                </a:tc>
                <a:tc>
                  <a:txBody>
                    <a:bodyPr/>
                    <a:lstStyle/>
                    <a:p>
                      <a:pPr marL="0" marR="0" algn="ctr" hangingPunct="0">
                        <a:spcBef>
                          <a:spcPts val="0"/>
                        </a:spcBef>
                        <a:spcAft>
                          <a:spcPts val="0"/>
                        </a:spcAft>
                      </a:pPr>
                      <a:r>
                        <a:rPr lang="en-US" sz="1400" kern="1000">
                          <a:latin typeface="Arial" pitchFamily="34" charset="0"/>
                          <a:ea typeface="Times New Roman"/>
                          <a:cs typeface="Arial" pitchFamily="34" charset="0"/>
                        </a:rPr>
                        <a:t>5</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2</a:t>
                      </a:r>
                    </a:p>
                  </a:txBody>
                  <a:tcPr marL="62365" marR="62365" marT="0" marB="0"/>
                </a:tc>
                <a:tc>
                  <a:txBody>
                    <a:bodyPr/>
                    <a:lstStyle/>
                    <a:p>
                      <a:pPr marL="0" marR="0" algn="ctr" hangingPunct="0">
                        <a:spcBef>
                          <a:spcPts val="0"/>
                        </a:spcBef>
                        <a:spcAft>
                          <a:spcPts val="0"/>
                        </a:spcAft>
                      </a:pPr>
                      <a:endParaRPr lang="en-US" sz="1400" kern="1000" dirty="0" smtClean="0">
                        <a:latin typeface="Arial" pitchFamily="34" charset="0"/>
                        <a:ea typeface="Times New Roman"/>
                        <a:cs typeface="Arial" pitchFamily="34" charset="0"/>
                      </a:endParaRPr>
                    </a:p>
                  </a:txBody>
                  <a:tcPr marL="62365" marR="62365" marT="0" marB="0"/>
                </a:tc>
              </a:tr>
              <a:tr h="337233">
                <a:tc>
                  <a:txBody>
                    <a:bodyPr/>
                    <a:lstStyle/>
                    <a:p>
                      <a:pPr marL="0" marR="0" hangingPunct="0">
                        <a:spcBef>
                          <a:spcPts val="0"/>
                        </a:spcBef>
                        <a:spcAft>
                          <a:spcPts val="0"/>
                        </a:spcAft>
                      </a:pPr>
                      <a:r>
                        <a:rPr lang="en-US" sz="1400" kern="1000" dirty="0">
                          <a:latin typeface="Arial" pitchFamily="34" charset="0"/>
                          <a:ea typeface="Times New Roman"/>
                          <a:cs typeface="Arial" pitchFamily="34" charset="0"/>
                        </a:rPr>
                        <a:t>Easy to reuse</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5</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1</a:t>
                      </a:r>
                    </a:p>
                  </a:txBody>
                  <a:tcPr marL="62365" marR="62365" marT="0" marB="0"/>
                </a:tc>
                <a:tc>
                  <a:txBody>
                    <a:bodyPr/>
                    <a:lstStyle/>
                    <a:p>
                      <a:pPr marL="0" marR="0" algn="ctr" hangingPunct="0">
                        <a:spcBef>
                          <a:spcPts val="0"/>
                        </a:spcBef>
                        <a:spcAft>
                          <a:spcPts val="0"/>
                        </a:spcAft>
                      </a:pPr>
                      <a:r>
                        <a:rPr lang="en-US" sz="1400" kern="1000" dirty="0">
                          <a:latin typeface="Arial" pitchFamily="34" charset="0"/>
                          <a:ea typeface="Times New Roman"/>
                          <a:cs typeface="Arial" pitchFamily="34" charset="0"/>
                        </a:rPr>
                        <a:t>5</a:t>
                      </a:r>
                    </a:p>
                  </a:txBody>
                  <a:tcPr marL="62365" marR="62365" marT="0" marB="0"/>
                </a:tc>
                <a:tc>
                  <a:txBody>
                    <a:bodyPr/>
                    <a:lstStyle/>
                    <a:p>
                      <a:pPr marL="0" marR="0" algn="ctr" hangingPunct="0">
                        <a:spcBef>
                          <a:spcPts val="0"/>
                        </a:spcBef>
                        <a:spcAft>
                          <a:spcPts val="0"/>
                        </a:spcAft>
                      </a:pPr>
                      <a:endParaRPr lang="en-US" sz="1400" kern="1000" dirty="0">
                        <a:latin typeface="Arial" pitchFamily="34" charset="0"/>
                        <a:ea typeface="Times New Roman"/>
                        <a:cs typeface="Arial" pitchFamily="34" charset="0"/>
                      </a:endParaRPr>
                    </a:p>
                  </a:txBody>
                  <a:tcPr marL="62365" marR="62365" marT="0" marB="0"/>
                </a:tc>
              </a:tr>
              <a:tr h="337233">
                <a:tc>
                  <a:txBody>
                    <a:bodyPr/>
                    <a:lstStyle/>
                    <a:p>
                      <a:endParaRPr lang="en-US" sz="1700"/>
                    </a:p>
                  </a:txBody>
                  <a:tcPr marL="83153" marR="83153" marT="41577" marB="41577"/>
                </a:tc>
                <a:tc>
                  <a:txBody>
                    <a:bodyPr/>
                    <a:lstStyle/>
                    <a:p>
                      <a:endParaRPr lang="en-US" sz="1700"/>
                    </a:p>
                  </a:txBody>
                  <a:tcPr marL="83153" marR="83153" marT="41577" marB="41577"/>
                </a:tc>
                <a:tc>
                  <a:txBody>
                    <a:bodyPr/>
                    <a:lstStyle/>
                    <a:p>
                      <a:endParaRPr lang="en-US" sz="1700" dirty="0"/>
                    </a:p>
                  </a:txBody>
                  <a:tcPr marL="83153" marR="83153" marT="41577" marB="41577"/>
                </a:tc>
                <a:tc>
                  <a:txBody>
                    <a:bodyPr/>
                    <a:lstStyle/>
                    <a:p>
                      <a:endParaRPr lang="en-US" sz="1700" dirty="0"/>
                    </a:p>
                  </a:txBody>
                  <a:tcPr marL="83153" marR="83153" marT="41577" marB="41577"/>
                </a:tc>
                <a:tc>
                  <a:txBody>
                    <a:bodyPr/>
                    <a:lstStyle/>
                    <a:p>
                      <a:endParaRPr lang="en-US" sz="1700" dirty="0"/>
                    </a:p>
                  </a:txBody>
                  <a:tcPr marL="83153" marR="83153" marT="41577" marB="41577"/>
                </a:tc>
              </a:tr>
            </a:tbl>
          </a:graphicData>
        </a:graphic>
      </p:graphicFrame>
      <p:sp>
        <p:nvSpPr>
          <p:cNvPr id="6" name="TextBox 5"/>
          <p:cNvSpPr txBox="1"/>
          <p:nvPr/>
        </p:nvSpPr>
        <p:spPr>
          <a:xfrm>
            <a:off x="1472804" y="3886200"/>
            <a:ext cx="6172200" cy="900246"/>
          </a:xfrm>
          <a:prstGeom prst="rect">
            <a:avLst/>
          </a:prstGeom>
          <a:noFill/>
        </p:spPr>
        <p:txBody>
          <a:bodyPr>
            <a:spAutoFit/>
          </a:bodyPr>
          <a:lstStyle/>
          <a:p>
            <a:pPr>
              <a:defRPr/>
            </a:pPr>
            <a:r>
              <a:rPr lang="en-US" sz="1050" dirty="0">
                <a:solidFill>
                  <a:schemeClr val="accent6">
                    <a:lumMod val="75000"/>
                  </a:schemeClr>
                </a:solidFill>
                <a:latin typeface="+mj-lt"/>
              </a:rPr>
              <a:t>Highest Priority of an attribute = 5,  Lowest priority = 1.  For example, Reusability is the most desirable attribute here</a:t>
            </a:r>
          </a:p>
          <a:p>
            <a:pPr>
              <a:defRPr/>
            </a:pPr>
            <a:r>
              <a:rPr lang="en-US" sz="1050" dirty="0">
                <a:solidFill>
                  <a:schemeClr val="accent6">
                    <a:lumMod val="75000"/>
                  </a:schemeClr>
                </a:solidFill>
              </a:rPr>
              <a:t>For example score for pipe and filter = 1x5 + 4x1 + 3x5 + 3x2 + 5x5 = 55.</a:t>
            </a:r>
          </a:p>
          <a:p>
            <a:pPr>
              <a:defRPr/>
            </a:pPr>
            <a:r>
              <a:rPr lang="en-US" sz="1050" dirty="0">
                <a:solidFill>
                  <a:schemeClr val="accent6">
                    <a:lumMod val="75000"/>
                  </a:schemeClr>
                </a:solidFill>
                <a:latin typeface="+mj-lt"/>
              </a:rPr>
              <a:t>Score for shared data: 1x1 + 4x1 + 3x4 + 3x5 + 5x1 = 37</a:t>
            </a:r>
          </a:p>
          <a:p>
            <a:pPr>
              <a:defRPr/>
            </a:pPr>
            <a:r>
              <a:rPr lang="en-US" sz="1050" dirty="0">
                <a:solidFill>
                  <a:schemeClr val="accent6">
                    <a:lumMod val="75000"/>
                  </a:schemeClr>
                </a:solidFill>
              </a:rPr>
              <a:t>Pick the design with the highest score</a:t>
            </a:r>
            <a:endParaRPr lang="en-US" sz="1050" dirty="0">
              <a:solidFill>
                <a:schemeClr val="accent6">
                  <a:lumMod val="75000"/>
                </a:schemeClr>
              </a:solidFill>
              <a:latin typeface="+mj-lt"/>
            </a:endParaRPr>
          </a:p>
        </p:txBody>
      </p:sp>
    </p:spTree>
    <p:extLst>
      <p:ext uri="{BB962C8B-B14F-4D97-AF65-F5344CB8AC3E}">
        <p14:creationId xmlns:p14="http://schemas.microsoft.com/office/powerpoint/2010/main" val="2185314571"/>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485900" y="0"/>
            <a:ext cx="6400800" cy="845344"/>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2400" dirty="0">
                <a:cs typeface="Arial" charset="0"/>
              </a:rPr>
              <a:t>Architecture Evaluation and Refinement</a:t>
            </a:r>
            <a:br>
              <a:rPr lang="en-GB" sz="2400" dirty="0">
                <a:cs typeface="Arial" charset="0"/>
              </a:rPr>
            </a:br>
            <a:r>
              <a:rPr lang="en-GB" sz="2100" dirty="0">
                <a:cs typeface="Arial" charset="0"/>
              </a:rPr>
              <a:t>One Specification, Many Designs (continued)</a:t>
            </a:r>
          </a:p>
        </p:txBody>
      </p:sp>
      <p:sp>
        <p:nvSpPr>
          <p:cNvPr id="70659" name="Rectangle 3"/>
          <p:cNvSpPr>
            <a:spLocks noGrp="1" noChangeArrowheads="1"/>
          </p:cNvSpPr>
          <p:nvPr>
            <p:ph idx="1"/>
          </p:nvPr>
        </p:nvSpPr>
        <p:spPr>
          <a:xfrm>
            <a:off x="1485900" y="1085850"/>
            <a:ext cx="6159104" cy="3495675"/>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Other attributes to consider</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Modularity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Testability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Security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Ease of understanding</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r>
              <a:rPr lang="en-GB" dirty="0" smtClean="0">
                <a:cs typeface="Arial" charset="0"/>
              </a:rPr>
              <a:t>Ease of integration</a:t>
            </a:r>
          </a:p>
          <a:p>
            <a:pPr>
              <a:tabLst>
                <a:tab pos="340519" algn="l"/>
                <a:tab pos="683419" algn="l"/>
                <a:tab pos="1026319" algn="l"/>
                <a:tab pos="1369219" algn="l"/>
                <a:tab pos="1712119" algn="l"/>
                <a:tab pos="2055019" algn="l"/>
                <a:tab pos="2397919" algn="l"/>
                <a:tab pos="2740819" algn="l"/>
                <a:tab pos="3083719" algn="l"/>
                <a:tab pos="3426619" algn="l"/>
                <a:tab pos="3769519" algn="l"/>
                <a:tab pos="4113610" algn="l"/>
                <a:tab pos="4456510" algn="l"/>
                <a:tab pos="4799410" algn="l"/>
                <a:tab pos="5142310" algn="l"/>
                <a:tab pos="5485210" algn="l"/>
                <a:tab pos="5828110" algn="l"/>
                <a:tab pos="6171010" algn="l"/>
                <a:tab pos="6513910" algn="l"/>
                <a:tab pos="6856810" algn="l"/>
              </a:tabLst>
            </a:pPr>
            <a:endParaRPr lang="en-GB" dirty="0" smtClean="0">
              <a:cs typeface="Arial" charset="0"/>
            </a:endParaRPr>
          </a:p>
        </p:txBody>
      </p:sp>
    </p:spTree>
    <p:extLst>
      <p:ext uri="{BB962C8B-B14F-4D97-AF65-F5344CB8AC3E}">
        <p14:creationId xmlns:p14="http://schemas.microsoft.com/office/powerpoint/2010/main" val="3111449170"/>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homework: Due 28</a:t>
            </a:r>
            <a:r>
              <a:rPr lang="en-US" baseline="30000" dirty="0" smtClean="0"/>
              <a:t>th</a:t>
            </a:r>
            <a:r>
              <a:rPr lang="en-US" dirty="0" smtClean="0"/>
              <a:t> October (in class)</a:t>
            </a:r>
            <a:endParaRPr lang="en-US" dirty="0"/>
          </a:p>
        </p:txBody>
      </p:sp>
      <p:sp>
        <p:nvSpPr>
          <p:cNvPr id="3" name="Content Placeholder 2"/>
          <p:cNvSpPr>
            <a:spLocks noGrp="1"/>
          </p:cNvSpPr>
          <p:nvPr>
            <p:ph idx="1"/>
          </p:nvPr>
        </p:nvSpPr>
        <p:spPr>
          <a:xfrm>
            <a:off x="311700" y="1017725"/>
            <a:ext cx="8520600" cy="3416400"/>
          </a:xfrm>
        </p:spPr>
        <p:txBody>
          <a:bodyPr/>
          <a:lstStyle/>
          <a:p>
            <a:r>
              <a:rPr lang="en-US" dirty="0" smtClean="0"/>
              <a:t>Create </a:t>
            </a:r>
            <a:r>
              <a:rPr lang="en-US" dirty="0"/>
              <a:t>architecture diagrams of your system from three of the </a:t>
            </a:r>
            <a:r>
              <a:rPr lang="en-US" dirty="0" smtClean="0"/>
              <a:t>perspectives discussed in class.</a:t>
            </a:r>
          </a:p>
          <a:p>
            <a:pPr marL="114300" indent="0">
              <a:buNone/>
            </a:pPr>
            <a:endParaRPr lang="en-US" dirty="0"/>
          </a:p>
          <a:p>
            <a:r>
              <a:rPr lang="en-US" dirty="0" smtClean="0"/>
              <a:t>Discuss </a:t>
            </a:r>
            <a:r>
              <a:rPr lang="en-US" dirty="0"/>
              <a:t>the pros and cons of each of the three architectural patterns you chose above.</a:t>
            </a:r>
          </a:p>
          <a:p>
            <a:pPr lvl="1"/>
            <a:r>
              <a:rPr lang="en-US" sz="1600" dirty="0"/>
              <a:t>The pros and cons must be discussed from the perspective of your project.</a:t>
            </a:r>
          </a:p>
          <a:p>
            <a:endParaRPr lang="en-US" dirty="0" smtClean="0"/>
          </a:p>
          <a:p>
            <a:r>
              <a:rPr lang="en-US" dirty="0" smtClean="0"/>
              <a:t>Also </a:t>
            </a:r>
            <a:r>
              <a:rPr lang="en-US" dirty="0"/>
              <a:t>discuss how the architectural patterns you chose for your project affect the </a:t>
            </a:r>
            <a:r>
              <a:rPr lang="en-US" dirty="0" smtClean="0"/>
              <a:t>nonfunctional requirements.</a:t>
            </a:r>
          </a:p>
          <a:p>
            <a:endParaRPr lang="en-US" dirty="0"/>
          </a:p>
          <a:p>
            <a:r>
              <a:rPr lang="en-US" dirty="0" smtClean="0"/>
              <a:t>Finally using Architecture evaluation technique, determine the best </a:t>
            </a:r>
            <a:r>
              <a:rPr lang="en-US" smtClean="0"/>
              <a:t>architecture style for </a:t>
            </a:r>
            <a:r>
              <a:rPr lang="en-US" dirty="0" smtClean="0"/>
              <a:t>your project. </a:t>
            </a:r>
            <a:endParaRPr lang="en-US" dirty="0"/>
          </a:p>
          <a:p>
            <a:endParaRPr lang="en-US" dirty="0"/>
          </a:p>
        </p:txBody>
      </p:sp>
    </p:spTree>
    <p:extLst>
      <p:ext uri="{BB962C8B-B14F-4D97-AF65-F5344CB8AC3E}">
        <p14:creationId xmlns:p14="http://schemas.microsoft.com/office/powerpoint/2010/main" val="296164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Decomposition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500"/>
              </a:spcBef>
              <a:spcAft>
                <a:spcPts val="0"/>
              </a:spcAft>
              <a:buSzPts val="1800"/>
              <a:buChar char="-"/>
            </a:pPr>
            <a:r>
              <a:rPr lang="en" sz="2000">
                <a:solidFill>
                  <a:schemeClr val="dk1"/>
                </a:solidFill>
              </a:rPr>
              <a:t>partitions functions or requirements into modules</a:t>
            </a:r>
            <a:endParaRPr sz="2000">
              <a:solidFill>
                <a:schemeClr val="dk1"/>
              </a:solidFill>
            </a:endParaRPr>
          </a:p>
          <a:p>
            <a:pPr marL="457200" lvl="0" indent="-342900" algn="l" rtl="0">
              <a:spcBef>
                <a:spcPts val="0"/>
              </a:spcBef>
              <a:spcAft>
                <a:spcPts val="0"/>
              </a:spcAft>
              <a:buSzPts val="1800"/>
              <a:buChar char="-"/>
            </a:pPr>
            <a:r>
              <a:rPr lang="en" sz="2000">
                <a:solidFill>
                  <a:schemeClr val="dk1"/>
                </a:solidFill>
              </a:rPr>
              <a:t>begins with the functions that are listed in the requirements specification</a:t>
            </a:r>
            <a:endParaRPr sz="2000">
              <a:solidFill>
                <a:schemeClr val="dk1"/>
              </a:solidFill>
            </a:endParaRPr>
          </a:p>
          <a:p>
            <a:pPr marL="457200" lvl="0" indent="-342900" algn="l" rtl="0">
              <a:spcBef>
                <a:spcPts val="0"/>
              </a:spcBef>
              <a:spcAft>
                <a:spcPts val="0"/>
              </a:spcAft>
              <a:buSzPts val="1800"/>
              <a:buChar char="-"/>
            </a:pPr>
            <a:r>
              <a:rPr lang="en" sz="2000">
                <a:solidFill>
                  <a:schemeClr val="dk1"/>
                </a:solidFill>
              </a:rPr>
              <a:t>lower-level designs divide these functions into subfunctions, which are then assigned to smaller modules</a:t>
            </a:r>
            <a:endParaRPr sz="2000">
              <a:solidFill>
                <a:schemeClr val="dk1"/>
              </a:solidFill>
            </a:endParaRPr>
          </a:p>
          <a:p>
            <a:pPr marL="457200" lvl="0" indent="-342900" algn="l" rtl="0">
              <a:spcBef>
                <a:spcPts val="0"/>
              </a:spcBef>
              <a:spcAft>
                <a:spcPts val="0"/>
              </a:spcAft>
              <a:buSzPts val="1800"/>
              <a:buChar char="-"/>
            </a:pPr>
            <a:r>
              <a:rPr lang="en" sz="2000">
                <a:solidFill>
                  <a:schemeClr val="dk1"/>
                </a:solidFill>
              </a:rPr>
              <a:t>describes which modules (sub-functions) call each other</a:t>
            </a:r>
            <a:endParaRPr sz="2000">
              <a:solidFill>
                <a:schemeClr val="dk1"/>
              </a:solidFill>
            </a:endParaRPr>
          </a:p>
          <a:p>
            <a:pPr marL="45720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Oriented Decomposition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Assigns features to modules</a:t>
            </a:r>
            <a:endParaRPr/>
          </a:p>
          <a:p>
            <a:pPr marL="457200" lvl="0" indent="-342900" algn="l" rtl="0">
              <a:spcBef>
                <a:spcPts val="0"/>
              </a:spcBef>
              <a:spcAft>
                <a:spcPts val="0"/>
              </a:spcAft>
              <a:buSzPts val="1800"/>
              <a:buChar char="-"/>
            </a:pPr>
            <a:r>
              <a:rPr lang="en"/>
              <a:t>High level design describes the system in terms of a service and a collection of features</a:t>
            </a:r>
            <a:endParaRPr/>
          </a:p>
          <a:p>
            <a:pPr marL="457200" lvl="0" indent="-342900" algn="l" rtl="0">
              <a:spcBef>
                <a:spcPts val="0"/>
              </a:spcBef>
              <a:spcAft>
                <a:spcPts val="0"/>
              </a:spcAft>
              <a:buSzPts val="1800"/>
              <a:buChar char="-"/>
            </a:pPr>
            <a:r>
              <a:rPr lang="en"/>
              <a:t>Lower level design describes how each feature augments the service and identifies interactions among the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Oriented decomposition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Focuses on how data will be partitioned into modules</a:t>
            </a:r>
            <a:endParaRPr/>
          </a:p>
          <a:p>
            <a:pPr marL="457200" lvl="0" indent="-342900" algn="l" rtl="0">
              <a:spcBef>
                <a:spcPts val="0"/>
              </a:spcBef>
              <a:spcAft>
                <a:spcPts val="0"/>
              </a:spcAft>
              <a:buSzPts val="1800"/>
              <a:buChar char="-"/>
            </a:pPr>
            <a:r>
              <a:rPr lang="en"/>
              <a:t>High level design describes conceptual data structures</a:t>
            </a:r>
            <a:endParaRPr/>
          </a:p>
          <a:p>
            <a:pPr marL="457200" lvl="0" indent="-342900" algn="l" rtl="0">
              <a:spcBef>
                <a:spcPts val="0"/>
              </a:spcBef>
              <a:spcAft>
                <a:spcPts val="0"/>
              </a:spcAft>
              <a:buSzPts val="1800"/>
              <a:buChar char="-"/>
            </a:pPr>
            <a:r>
              <a:rPr lang="en"/>
              <a:t>Lower level design provide details as to how</a:t>
            </a:r>
            <a:endParaRPr/>
          </a:p>
          <a:p>
            <a:pPr marL="914400" lvl="1" indent="-317500" algn="l" rtl="0">
              <a:spcBef>
                <a:spcPts val="0"/>
              </a:spcBef>
              <a:spcAft>
                <a:spcPts val="0"/>
              </a:spcAft>
              <a:buSzPts val="1400"/>
              <a:buChar char="-"/>
            </a:pPr>
            <a:r>
              <a:rPr lang="en"/>
              <a:t>Data are distributed among modules</a:t>
            </a:r>
            <a:endParaRPr/>
          </a:p>
          <a:p>
            <a:pPr marL="914400" lvl="1" indent="-317500" algn="l" rtl="0">
              <a:spcBef>
                <a:spcPts val="0"/>
              </a:spcBef>
              <a:spcAft>
                <a:spcPts val="0"/>
              </a:spcAft>
              <a:buSzPts val="1400"/>
              <a:buChar char="-"/>
            </a:pPr>
            <a:r>
              <a:rPr lang="en"/>
              <a:t>Distributred data realize the conceptual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Oriented decomposition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Partitions the system into concurrent processes</a:t>
            </a:r>
            <a:endParaRPr/>
          </a:p>
          <a:p>
            <a:pPr marL="457200" lvl="0" indent="-342900" algn="l" rtl="0">
              <a:spcBef>
                <a:spcPts val="0"/>
              </a:spcBef>
              <a:spcAft>
                <a:spcPts val="0"/>
              </a:spcAft>
              <a:buSzPts val="1800"/>
              <a:buChar char="-"/>
            </a:pPr>
            <a:r>
              <a:rPr lang="en"/>
              <a:t>High level design</a:t>
            </a:r>
            <a:endParaRPr/>
          </a:p>
          <a:p>
            <a:pPr marL="914400" lvl="1" indent="-317500" algn="l" rtl="0">
              <a:spcBef>
                <a:spcPts val="0"/>
              </a:spcBef>
              <a:spcAft>
                <a:spcPts val="0"/>
              </a:spcAft>
              <a:buSzPts val="1400"/>
              <a:buChar char="-"/>
            </a:pPr>
            <a:r>
              <a:rPr lang="en"/>
              <a:t>Identifies the main tasks of the system</a:t>
            </a:r>
            <a:endParaRPr/>
          </a:p>
          <a:p>
            <a:pPr marL="914400" lvl="1" indent="-317500" algn="l" rtl="0">
              <a:spcBef>
                <a:spcPts val="0"/>
              </a:spcBef>
              <a:spcAft>
                <a:spcPts val="0"/>
              </a:spcAft>
              <a:buSzPts val="1400"/>
              <a:buChar char="-"/>
            </a:pPr>
            <a:r>
              <a:rPr lang="en"/>
              <a:t>Assigns tasks to runtime processes</a:t>
            </a:r>
            <a:endParaRPr/>
          </a:p>
          <a:p>
            <a:pPr marL="914400" lvl="1" indent="-317500" algn="l" rtl="0">
              <a:spcBef>
                <a:spcPts val="0"/>
              </a:spcBef>
              <a:spcAft>
                <a:spcPts val="0"/>
              </a:spcAft>
              <a:buSzPts val="1400"/>
              <a:buChar char="-"/>
            </a:pPr>
            <a:r>
              <a:rPr lang="en"/>
              <a:t>Determines how all the tasks are being coordinated with each other</a:t>
            </a:r>
            <a:endParaRPr/>
          </a:p>
          <a:p>
            <a:pPr marL="457200" lvl="0" indent="-342900" algn="l" rtl="0">
              <a:spcBef>
                <a:spcPts val="0"/>
              </a:spcBef>
              <a:spcAft>
                <a:spcPts val="0"/>
              </a:spcAft>
              <a:buSzPts val="1800"/>
              <a:buChar char="-"/>
            </a:pPr>
            <a:r>
              <a:rPr lang="en"/>
              <a:t>Lower Level design describes these processes in more detail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Oriented decomposition</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Focuses on the events that the system must handle and assigns responsibilities for events to different modules</a:t>
            </a:r>
            <a:endParaRPr/>
          </a:p>
          <a:p>
            <a:pPr marL="457200" lvl="0" indent="-342900" algn="l" rtl="0">
              <a:spcBef>
                <a:spcPts val="0"/>
              </a:spcBef>
              <a:spcAft>
                <a:spcPts val="0"/>
              </a:spcAft>
              <a:buSzPts val="1800"/>
              <a:buChar char="-"/>
            </a:pPr>
            <a:r>
              <a:rPr lang="en"/>
              <a:t>High level design catalogues the system’s expected input events</a:t>
            </a:r>
            <a:endParaRPr/>
          </a:p>
          <a:p>
            <a:pPr marL="457200" lvl="0" indent="-342900" algn="l" rtl="0">
              <a:spcBef>
                <a:spcPts val="0"/>
              </a:spcBef>
              <a:spcAft>
                <a:spcPts val="0"/>
              </a:spcAft>
              <a:buSzPts val="1800"/>
              <a:buChar char="-"/>
            </a:pPr>
            <a:r>
              <a:rPr lang="en"/>
              <a:t>Lower level designs decompose the system into states and describes how events trigger state transformations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TotalTime>
  <Words>2607</Words>
  <Application>Microsoft Office PowerPoint</Application>
  <PresentationFormat>On-screen Show (16:9)</PresentationFormat>
  <Paragraphs>367</Paragraphs>
  <Slides>48</Slides>
  <Notes>47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Lucida Sans Unicode</vt:lpstr>
      <vt:lpstr>Lato</vt:lpstr>
      <vt:lpstr>Times New Roman</vt:lpstr>
      <vt:lpstr>Simple Light</vt:lpstr>
      <vt:lpstr>Architectural Design</vt:lpstr>
      <vt:lpstr>Design? Why?</vt:lpstr>
      <vt:lpstr>Design Steps</vt:lpstr>
      <vt:lpstr>Decomposition and Views</vt:lpstr>
      <vt:lpstr>Functional Decomposition</vt:lpstr>
      <vt:lpstr>Feature Oriented Decomposition</vt:lpstr>
      <vt:lpstr>Data Oriented decomposition</vt:lpstr>
      <vt:lpstr>Process Oriented decomposition </vt:lpstr>
      <vt:lpstr>Event Oriented decomposition</vt:lpstr>
      <vt:lpstr>Object Oriented decomposition</vt:lpstr>
      <vt:lpstr>Component Based Software Engineering</vt:lpstr>
      <vt:lpstr>Design Strategies  </vt:lpstr>
      <vt:lpstr>Centralized Design</vt:lpstr>
      <vt:lpstr>Example</vt:lpstr>
      <vt:lpstr>Decentralized Design</vt:lpstr>
      <vt:lpstr>Architectural Qualities architecture plays key role in implementing non-functional requirements</vt:lpstr>
      <vt:lpstr>Software Architectural Styles</vt:lpstr>
      <vt:lpstr>Data Flow Style</vt:lpstr>
      <vt:lpstr>Data Flow Style</vt:lpstr>
      <vt:lpstr>Call and Return Architecture</vt:lpstr>
      <vt:lpstr>Call and Return Architecture</vt:lpstr>
      <vt:lpstr>Layered Architecture</vt:lpstr>
      <vt:lpstr>Layered Architecture</vt:lpstr>
      <vt:lpstr>Data Centered Architecture</vt:lpstr>
      <vt:lpstr>Data Centered Architecture</vt:lpstr>
      <vt:lpstr>Client Server Architecture</vt:lpstr>
      <vt:lpstr>Example:</vt:lpstr>
      <vt:lpstr>Client Server Architecture</vt:lpstr>
      <vt:lpstr>Classroom Activity</vt:lpstr>
      <vt:lpstr>Achieving Quality Attributes</vt:lpstr>
      <vt:lpstr>Achieving Quality Attributes Performance</vt:lpstr>
      <vt:lpstr>Achieving Quality Attributes Performance</vt:lpstr>
      <vt:lpstr>Achieving Quality Attributes Security</vt:lpstr>
      <vt:lpstr>Achieving Quality Attributes Reliability</vt:lpstr>
      <vt:lpstr>Achieving Quality Attributes Reliability (continued)</vt:lpstr>
      <vt:lpstr>Achieving Quality Attributes Reliability (continued)</vt:lpstr>
      <vt:lpstr>Achieving Quality Attributes Usability</vt:lpstr>
      <vt:lpstr>Achieving Quality Attributes Business Goals</vt:lpstr>
      <vt:lpstr>Architecture Evaluation and Refinement</vt:lpstr>
      <vt:lpstr>Architecture Evaluation and Refinement Trade-off Analysis</vt:lpstr>
      <vt:lpstr>Architecture Evaluation and Refinement One Specification, Many Designs</vt:lpstr>
      <vt:lpstr>Architecture Evaluation and Refinement One Specification, Many Designs</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Group homework: Due 28th October (in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cp:lastModifiedBy>fast</cp:lastModifiedBy>
  <cp:revision>6</cp:revision>
  <dcterms:modified xsi:type="dcterms:W3CDTF">2019-10-21T04:24:28Z</dcterms:modified>
</cp:coreProperties>
</file>