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7"/>
  </p:notesMasterIdLst>
  <p:sldIdLst>
    <p:sldId id="316" r:id="rId2"/>
    <p:sldId id="314" r:id="rId3"/>
    <p:sldId id="315" r:id="rId4"/>
    <p:sldId id="256" r:id="rId5"/>
    <p:sldId id="257" r:id="rId6"/>
    <p:sldId id="296" r:id="rId7"/>
    <p:sldId id="297" r:id="rId8"/>
    <p:sldId id="298" r:id="rId9"/>
    <p:sldId id="299" r:id="rId10"/>
    <p:sldId id="300" r:id="rId11"/>
    <p:sldId id="301" r:id="rId12"/>
    <p:sldId id="302" r:id="rId13"/>
    <p:sldId id="304" r:id="rId14"/>
    <p:sldId id="306" r:id="rId15"/>
    <p:sldId id="307" r:id="rId16"/>
    <p:sldId id="308" r:id="rId17"/>
    <p:sldId id="309" r:id="rId18"/>
    <p:sldId id="311" r:id="rId19"/>
    <p:sldId id="312" r:id="rId20"/>
    <p:sldId id="313" r:id="rId21"/>
    <p:sldId id="281" r:id="rId22"/>
    <p:sldId id="282" r:id="rId23"/>
    <p:sldId id="258" r:id="rId24"/>
    <p:sldId id="259" r:id="rId25"/>
    <p:sldId id="260" r:id="rId26"/>
    <p:sldId id="261" r:id="rId27"/>
    <p:sldId id="262" r:id="rId28"/>
    <p:sldId id="263" r:id="rId29"/>
    <p:sldId id="264" r:id="rId30"/>
    <p:sldId id="265" r:id="rId31"/>
    <p:sldId id="266" r:id="rId32"/>
    <p:sldId id="294" r:id="rId33"/>
    <p:sldId id="283" r:id="rId34"/>
    <p:sldId id="268" r:id="rId35"/>
    <p:sldId id="271" r:id="rId36"/>
    <p:sldId id="272" r:id="rId37"/>
    <p:sldId id="279" r:id="rId38"/>
    <p:sldId id="280" r:id="rId39"/>
    <p:sldId id="287" r:id="rId40"/>
    <p:sldId id="288" r:id="rId41"/>
    <p:sldId id="290" r:id="rId42"/>
    <p:sldId id="291" r:id="rId43"/>
    <p:sldId id="292" r:id="rId44"/>
    <p:sldId id="293" r:id="rId45"/>
    <p:sldId id="318" r:id="rId46"/>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68043" autoAdjust="0"/>
  </p:normalViewPr>
  <p:slideViewPr>
    <p:cSldViewPr>
      <p:cViewPr varScale="1">
        <p:scale>
          <a:sx n="46" d="100"/>
          <a:sy n="46" d="100"/>
        </p:scale>
        <p:origin x="1842" y="4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smtClean="0">
                <a:solidFill>
                  <a:srgbClr val="000000"/>
                </a:solidFill>
                <a:latin typeface="Times New Roman" pitchFamily="16" charset="0"/>
                <a:ea typeface="DejaVu Sans" charset="0"/>
                <a:cs typeface="DejaVu Sans" charset="0"/>
              </a:defRPr>
            </a:lvl1pPr>
          </a:lstStyle>
          <a:p>
            <a:pPr>
              <a:defRPr/>
            </a:pPr>
            <a:endParaRPr lang="en-US"/>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smtClean="0">
                <a:solidFill>
                  <a:srgbClr val="000000"/>
                </a:solidFill>
                <a:latin typeface="Times New Roman" pitchFamily="16" charset="0"/>
                <a:ea typeface="DejaVu Sans" charset="0"/>
                <a:cs typeface="DejaVu Sans" charset="0"/>
              </a:defRPr>
            </a:lvl1pPr>
          </a:lstStyle>
          <a:p>
            <a:pPr>
              <a:defRPr/>
            </a:pPr>
            <a:endParaRPr lang="en-US"/>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smtClean="0">
                <a:solidFill>
                  <a:srgbClr val="000000"/>
                </a:solidFill>
                <a:latin typeface="Times New Roman" pitchFamily="16" charset="0"/>
                <a:ea typeface="DejaVu Sans" charset="0"/>
                <a:cs typeface="DejaVu Sans" charset="0"/>
              </a:defRPr>
            </a:lvl1pPr>
          </a:lstStyle>
          <a:p>
            <a:pPr>
              <a:defRPr/>
            </a:pPr>
            <a:endParaRPr lang="en-US"/>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smtClean="0">
                <a:solidFill>
                  <a:srgbClr val="000000"/>
                </a:solidFill>
                <a:latin typeface="Times New Roman" pitchFamily="16" charset="0"/>
                <a:ea typeface="DejaVu Sans" charset="0"/>
                <a:cs typeface="DejaVu Sans" charset="0"/>
              </a:defRPr>
            </a:lvl1pPr>
          </a:lstStyle>
          <a:p>
            <a:pPr>
              <a:defRPr/>
            </a:pPr>
            <a:fld id="{77000E3F-8D73-40D3-8FE3-5AAE17B254CE}" type="slidenum">
              <a:rPr lang="en-US"/>
              <a:pPr>
                <a:defRPr/>
              </a:pPr>
              <a:t>‹#›</a:t>
            </a:fld>
            <a:endParaRPr lang="en-US"/>
          </a:p>
        </p:txBody>
      </p:sp>
    </p:spTree>
    <p:extLst>
      <p:ext uri="{BB962C8B-B14F-4D97-AF65-F5344CB8AC3E}">
        <p14:creationId xmlns:p14="http://schemas.microsoft.com/office/powerpoint/2010/main" val="185100745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BitTorrent</a:t>
            </a:r>
            <a:r>
              <a:rPr lang="en-US" dirty="0" smtClean="0"/>
              <a:t> is an example</a:t>
            </a:r>
            <a:endParaRPr lang="en-US" dirty="0"/>
          </a:p>
        </p:txBody>
      </p:sp>
    </p:spTree>
    <p:extLst>
      <p:ext uri="{BB962C8B-B14F-4D97-AF65-F5344CB8AC3E}">
        <p14:creationId xmlns:p14="http://schemas.microsoft.com/office/powerpoint/2010/main" val="2879586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ln/>
        </p:spPr>
      </p:sp>
      <p:sp>
        <p:nvSpPr>
          <p:cNvPr id="11981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773966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
          <p:cNvSpPr>
            <a:spLocks noGrp="1" noRot="1" noChangeAspect="1" noChangeArrowheads="1" noTextEdit="1"/>
          </p:cNvSpPr>
          <p:nvPr>
            <p:ph type="sldImg"/>
          </p:nvPr>
        </p:nvSpPr>
        <p:spPr>
          <a:ln/>
        </p:spPr>
      </p:sp>
      <p:sp>
        <p:nvSpPr>
          <p:cNvPr id="12083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031932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a:spLocks noGrp="1" noRot="1" noChangeAspect="1" noChangeArrowheads="1" noTextEdit="1"/>
          </p:cNvSpPr>
          <p:nvPr>
            <p:ph type="sldImg"/>
          </p:nvPr>
        </p:nvSpPr>
        <p:spPr>
          <a:ln/>
        </p:spPr>
      </p:sp>
      <p:sp>
        <p:nvSpPr>
          <p:cNvPr id="12390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0716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7474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55304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48134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21770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06873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520093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1"/>
          <p:cNvSpPr>
            <a:spLocks noGrp="1" noRot="1" noChangeAspect="1" noChangeArrowheads="1" noTextEdit="1"/>
          </p:cNvSpPr>
          <p:nvPr>
            <p:ph type="sldImg"/>
          </p:nvPr>
        </p:nvSpPr>
        <p:spPr>
          <a:ln/>
        </p:spPr>
      </p:sp>
      <p:sp>
        <p:nvSpPr>
          <p:cNvPr id="15155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42410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sz="1100" dirty="0" smtClean="0">
                <a:cs typeface="Arial" charset="0"/>
              </a:rPr>
              <a:t>Difficult to test</a:t>
            </a:r>
            <a:endParaRPr lang="en-US" dirty="0"/>
          </a:p>
        </p:txBody>
      </p:sp>
    </p:spTree>
    <p:extLst>
      <p:ext uri="{BB962C8B-B14F-4D97-AF65-F5344CB8AC3E}">
        <p14:creationId xmlns:p14="http://schemas.microsoft.com/office/powerpoint/2010/main" val="473374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p:spPr>
        <p:txBody>
          <a:bodyPr/>
          <a:lstStyle/>
          <a:p>
            <a:fld id="{36D69BE9-4D1F-40A7-A4D4-6D7412BF4584}" type="slidenum">
              <a:rPr lang="en-US"/>
              <a:pPr/>
              <a:t>21</a:t>
            </a:fld>
            <a:endParaRPr lang="en-US"/>
          </a:p>
        </p:txBody>
      </p:sp>
      <p:sp>
        <p:nvSpPr>
          <p:cNvPr id="29699"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9700" name="Rectangle 2"/>
          <p:cNvSpPr txBox="1">
            <a:spLocks noGrp="1" noChangeArrowheads="1"/>
          </p:cNvSpPr>
          <p:nvPr>
            <p:ph type="body" idx="1"/>
          </p:nvPr>
        </p:nvSpPr>
        <p:spPr>
          <a:xfrm>
            <a:off x="777875" y="4776788"/>
            <a:ext cx="6218238" cy="4435475"/>
          </a:xfrm>
          <a:noFill/>
          <a:ln/>
        </p:spPr>
        <p:txBody>
          <a:bodyPr wrap="none" anchor="ctr"/>
          <a:lstStyle/>
          <a:p>
            <a:endParaRPr lang="en-US" dirty="0" smtClean="0"/>
          </a:p>
        </p:txBody>
      </p:sp>
    </p:spTree>
    <p:extLst>
      <p:ext uri="{BB962C8B-B14F-4D97-AF65-F5344CB8AC3E}">
        <p14:creationId xmlns:p14="http://schemas.microsoft.com/office/powerpoint/2010/main" val="3158883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p:spPr>
        <p:txBody>
          <a:bodyPr/>
          <a:lstStyle/>
          <a:p>
            <a:fld id="{36D69BE9-4D1F-40A7-A4D4-6D7412BF4584}" type="slidenum">
              <a:rPr lang="en-US"/>
              <a:pPr/>
              <a:t>22</a:t>
            </a:fld>
            <a:endParaRPr lang="en-US"/>
          </a:p>
        </p:txBody>
      </p:sp>
      <p:sp>
        <p:nvSpPr>
          <p:cNvPr id="29699"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9700" name="Rectangle 2"/>
          <p:cNvSpPr txBox="1">
            <a:spLocks noGrp="1" noChangeArrowheads="1"/>
          </p:cNvSpPr>
          <p:nvPr>
            <p:ph type="body" idx="1"/>
          </p:nvPr>
        </p:nvSpPr>
        <p:spPr>
          <a:xfrm>
            <a:off x="777875" y="4776788"/>
            <a:ext cx="6218238" cy="4435475"/>
          </a:xfrm>
          <a:noFill/>
          <a:ln/>
        </p:spPr>
        <p:txBody>
          <a:bodyPr wrap="none" anchor="ctr"/>
          <a:lstStyle/>
          <a:p>
            <a:endParaRPr lang="en-US" dirty="0" smtClean="0"/>
          </a:p>
        </p:txBody>
      </p:sp>
    </p:spTree>
    <p:extLst>
      <p:ext uri="{BB962C8B-B14F-4D97-AF65-F5344CB8AC3E}">
        <p14:creationId xmlns:p14="http://schemas.microsoft.com/office/powerpoint/2010/main" val="1452926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p:spPr>
        <p:txBody>
          <a:bodyPr/>
          <a:lstStyle/>
          <a:p>
            <a:fld id="{CD753489-C956-4C89-82A6-94FCB2BBC8EF}" type="slidenum">
              <a:rPr lang="en-US"/>
              <a:pPr/>
              <a:t>23</a:t>
            </a:fld>
            <a:endParaRPr lang="en-US"/>
          </a:p>
        </p:txBody>
      </p:sp>
      <p:sp>
        <p:nvSpPr>
          <p:cNvPr id="30723"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0724" name="Rectangle 2"/>
          <p:cNvSpPr txBox="1">
            <a:spLocks noGrp="1" noChangeArrowheads="1"/>
          </p:cNvSpPr>
          <p:nvPr>
            <p:ph type="body" idx="1"/>
          </p:nvPr>
        </p:nvSpPr>
        <p:spPr>
          <a:xfrm>
            <a:off x="777875" y="4776788"/>
            <a:ext cx="6218238" cy="4435475"/>
          </a:xfrm>
          <a:noFill/>
          <a:ln/>
        </p:spPr>
        <p:txBody>
          <a:bodyPr wrap="none" anchor="ctr"/>
          <a:lstStyle/>
          <a:p>
            <a:endParaRPr lang="en-US" dirty="0" smtClean="0"/>
          </a:p>
        </p:txBody>
      </p:sp>
    </p:spTree>
    <p:extLst>
      <p:ext uri="{BB962C8B-B14F-4D97-AF65-F5344CB8AC3E}">
        <p14:creationId xmlns:p14="http://schemas.microsoft.com/office/powerpoint/2010/main" val="124098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p:nvPr>
        </p:nvSpPr>
        <p:spPr>
          <a:noFill/>
        </p:spPr>
        <p:txBody>
          <a:bodyPr/>
          <a:lstStyle/>
          <a:p>
            <a:fld id="{664E12D1-0314-4BCB-9208-604F60DF998B}" type="slidenum">
              <a:rPr lang="en-US"/>
              <a:pPr/>
              <a:t>24</a:t>
            </a:fld>
            <a:endParaRPr lang="en-US"/>
          </a:p>
        </p:txBody>
      </p:sp>
      <p:sp>
        <p:nvSpPr>
          <p:cNvPr id="31747"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1748" name="Rectangle 2"/>
          <p:cNvSpPr txBox="1">
            <a:spLocks noGrp="1" noChangeArrowheads="1"/>
          </p:cNvSpPr>
          <p:nvPr>
            <p:ph type="body" idx="1"/>
          </p:nvPr>
        </p:nvSpPr>
        <p:spPr>
          <a:xfrm>
            <a:off x="777875" y="4776788"/>
            <a:ext cx="6218238" cy="4435475"/>
          </a:xfrm>
          <a:noFill/>
          <a:ln/>
        </p:spPr>
        <p:txBody>
          <a:bodyPr wrap="none" anchor="ctr"/>
          <a:lstStyle/>
          <a:p>
            <a:endParaRPr lang="en-US" smtClean="0"/>
          </a:p>
        </p:txBody>
      </p:sp>
    </p:spTree>
    <p:extLst>
      <p:ext uri="{BB962C8B-B14F-4D97-AF65-F5344CB8AC3E}">
        <p14:creationId xmlns:p14="http://schemas.microsoft.com/office/powerpoint/2010/main" val="1698684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p:spPr>
        <p:txBody>
          <a:bodyPr/>
          <a:lstStyle/>
          <a:p>
            <a:fld id="{F6290D85-56E7-4B24-A2E7-CC932E6CCC2D}" type="slidenum">
              <a:rPr lang="en-US"/>
              <a:pPr/>
              <a:t>25</a:t>
            </a:fld>
            <a:endParaRPr lang="en-US"/>
          </a:p>
        </p:txBody>
      </p:sp>
      <p:sp>
        <p:nvSpPr>
          <p:cNvPr id="32771"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2772" name="Rectangle 2"/>
          <p:cNvSpPr txBox="1">
            <a:spLocks noGrp="1" noChangeArrowheads="1"/>
          </p:cNvSpPr>
          <p:nvPr>
            <p:ph type="body" idx="1"/>
          </p:nvPr>
        </p:nvSpPr>
        <p:spPr>
          <a:xfrm>
            <a:off x="777875" y="4776788"/>
            <a:ext cx="6218238" cy="4435475"/>
          </a:xfrm>
          <a:noFill/>
          <a:ln/>
        </p:spPr>
        <p:txBody>
          <a:bodyPr wrap="none" anchor="ctr"/>
          <a:lstStyle/>
          <a:p>
            <a:endParaRPr lang="en-US" smtClean="0"/>
          </a:p>
        </p:txBody>
      </p:sp>
    </p:spTree>
    <p:extLst>
      <p:ext uri="{BB962C8B-B14F-4D97-AF65-F5344CB8AC3E}">
        <p14:creationId xmlns:p14="http://schemas.microsoft.com/office/powerpoint/2010/main" val="3237786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p:spPr>
        <p:txBody>
          <a:bodyPr/>
          <a:lstStyle/>
          <a:p>
            <a:fld id="{779C89A2-CC3F-4809-B47F-DA4D85BF0597}" type="slidenum">
              <a:rPr lang="en-US"/>
              <a:pPr/>
              <a:t>26</a:t>
            </a:fld>
            <a:endParaRPr lang="en-US"/>
          </a:p>
        </p:txBody>
      </p:sp>
      <p:sp>
        <p:nvSpPr>
          <p:cNvPr id="33795"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3796" name="Rectangle 2"/>
          <p:cNvSpPr txBox="1">
            <a:spLocks noGrp="1" noChangeArrowheads="1"/>
          </p:cNvSpPr>
          <p:nvPr>
            <p:ph type="body" idx="1"/>
          </p:nvPr>
        </p:nvSpPr>
        <p:spPr>
          <a:xfrm>
            <a:off x="777875" y="4776788"/>
            <a:ext cx="6218238" cy="4435475"/>
          </a:xfrm>
          <a:noFill/>
          <a:ln/>
        </p:spPr>
        <p:txBody>
          <a:bodyPr wrap="none" anchor="ctr"/>
          <a:lstStyle/>
          <a:p>
            <a:endParaRPr lang="en-US" smtClean="0"/>
          </a:p>
        </p:txBody>
      </p:sp>
    </p:spTree>
    <p:extLst>
      <p:ext uri="{BB962C8B-B14F-4D97-AF65-F5344CB8AC3E}">
        <p14:creationId xmlns:p14="http://schemas.microsoft.com/office/powerpoint/2010/main" val="834084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p>
            <a:fld id="{8DA29799-9FE3-436B-906C-4B1BE73374C1}" type="slidenum">
              <a:rPr lang="en-US"/>
              <a:pPr/>
              <a:t>27</a:t>
            </a:fld>
            <a:endParaRPr lang="en-US"/>
          </a:p>
        </p:txBody>
      </p:sp>
      <p:sp>
        <p:nvSpPr>
          <p:cNvPr id="34819"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4820" name="Rectangle 2"/>
          <p:cNvSpPr txBox="1">
            <a:spLocks noGrp="1" noChangeArrowheads="1"/>
          </p:cNvSpPr>
          <p:nvPr>
            <p:ph type="body" idx="1"/>
          </p:nvPr>
        </p:nvSpPr>
        <p:spPr>
          <a:xfrm>
            <a:off x="777875" y="4776788"/>
            <a:ext cx="6218238" cy="4435475"/>
          </a:xfrm>
          <a:noFill/>
          <a:ln/>
        </p:spPr>
        <p:txBody>
          <a:bodyPr wrap="none" anchor="ctr"/>
          <a:lstStyle/>
          <a:p>
            <a:endParaRPr lang="en-US" smtClean="0"/>
          </a:p>
        </p:txBody>
      </p:sp>
    </p:spTree>
    <p:extLst>
      <p:ext uri="{BB962C8B-B14F-4D97-AF65-F5344CB8AC3E}">
        <p14:creationId xmlns:p14="http://schemas.microsoft.com/office/powerpoint/2010/main" val="1195583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p>
            <a:fld id="{0B745684-3AD3-49AB-A528-BD10C544E08C}" type="slidenum">
              <a:rPr lang="en-US"/>
              <a:pPr/>
              <a:t>28</a:t>
            </a:fld>
            <a:endParaRPr lang="en-US"/>
          </a:p>
        </p:txBody>
      </p:sp>
      <p:sp>
        <p:nvSpPr>
          <p:cNvPr id="35843"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5844" name="Rectangle 2"/>
          <p:cNvSpPr txBox="1">
            <a:spLocks noGrp="1" noChangeArrowheads="1"/>
          </p:cNvSpPr>
          <p:nvPr>
            <p:ph type="body" idx="1"/>
          </p:nvPr>
        </p:nvSpPr>
        <p:spPr>
          <a:xfrm>
            <a:off x="777875" y="4776788"/>
            <a:ext cx="6218238" cy="4435475"/>
          </a:xfrm>
          <a:noFill/>
          <a:ln/>
        </p:spPr>
        <p:txBody>
          <a:bodyPr wrap="none" anchor="ctr"/>
          <a:lstStyle/>
          <a:p>
            <a:endParaRPr lang="en-US" smtClean="0"/>
          </a:p>
        </p:txBody>
      </p:sp>
    </p:spTree>
    <p:extLst>
      <p:ext uri="{BB962C8B-B14F-4D97-AF65-F5344CB8AC3E}">
        <p14:creationId xmlns:p14="http://schemas.microsoft.com/office/powerpoint/2010/main" val="2970836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AE9374EF-72CF-4603-AA65-6AD9CFC2A47B}" type="slidenum">
              <a:rPr lang="en-US"/>
              <a:pPr/>
              <a:t>29</a:t>
            </a:fld>
            <a:endParaRPr lang="en-US"/>
          </a:p>
        </p:txBody>
      </p:sp>
      <p:sp>
        <p:nvSpPr>
          <p:cNvPr id="36867"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77875" y="4776788"/>
            <a:ext cx="6218238" cy="4435475"/>
          </a:xfrm>
          <a:noFill/>
          <a:ln/>
        </p:spPr>
        <p:txBody>
          <a:bodyPr wrap="none" anchor="ctr"/>
          <a:lstStyle/>
          <a:p>
            <a:endParaRPr lang="en-US" smtClean="0"/>
          </a:p>
        </p:txBody>
      </p:sp>
    </p:spTree>
    <p:extLst>
      <p:ext uri="{BB962C8B-B14F-4D97-AF65-F5344CB8AC3E}">
        <p14:creationId xmlns:p14="http://schemas.microsoft.com/office/powerpoint/2010/main" val="2524426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p:spPr>
        <p:txBody>
          <a:bodyPr/>
          <a:lstStyle/>
          <a:p>
            <a:fld id="{FD3F62F3-97BE-46D1-94DC-E221A64F4004}" type="slidenum">
              <a:rPr lang="en-US"/>
              <a:pPr/>
              <a:t>30</a:t>
            </a:fld>
            <a:endParaRPr lang="en-US"/>
          </a:p>
        </p:txBody>
      </p:sp>
      <p:sp>
        <p:nvSpPr>
          <p:cNvPr id="37891"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7892" name="Rectangle 2"/>
          <p:cNvSpPr txBox="1">
            <a:spLocks noGrp="1" noChangeArrowheads="1"/>
          </p:cNvSpPr>
          <p:nvPr>
            <p:ph type="body" idx="1"/>
          </p:nvPr>
        </p:nvSpPr>
        <p:spPr>
          <a:xfrm>
            <a:off x="777875" y="4776788"/>
            <a:ext cx="6218238" cy="4435475"/>
          </a:xfrm>
          <a:noFill/>
          <a:ln/>
        </p:spPr>
        <p:txBody>
          <a:bodyPr wrap="none" anchor="ctr"/>
          <a:lstStyle/>
          <a:p>
            <a:endParaRPr lang="en-US" smtClean="0"/>
          </a:p>
        </p:txBody>
      </p:sp>
    </p:spTree>
    <p:extLst>
      <p:ext uri="{BB962C8B-B14F-4D97-AF65-F5344CB8AC3E}">
        <p14:creationId xmlns:p14="http://schemas.microsoft.com/office/powerpoint/2010/main" val="3857351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p>
            <a:fld id="{0123DC80-7D61-4BB3-A1A1-0344E1753310}" type="slidenum">
              <a:rPr lang="en-US"/>
              <a:pPr/>
              <a:t>4</a:t>
            </a:fld>
            <a:endParaRPr lang="en-US"/>
          </a:p>
        </p:txBody>
      </p:sp>
      <p:sp>
        <p:nvSpPr>
          <p:cNvPr id="28675"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8676" name="Rectangle 2"/>
          <p:cNvSpPr txBox="1">
            <a:spLocks noGrp="1" noChangeArrowheads="1"/>
          </p:cNvSpPr>
          <p:nvPr>
            <p:ph type="body" idx="1"/>
          </p:nvPr>
        </p:nvSpPr>
        <p:spPr>
          <a:xfrm>
            <a:off x="777875" y="4776788"/>
            <a:ext cx="6218238" cy="4525962"/>
          </a:xfrm>
          <a:noFill/>
          <a:ln/>
        </p:spPr>
        <p:txBody>
          <a:bodyPr wrap="none" anchor="ctr"/>
          <a:lstStyle/>
          <a:p>
            <a:r>
              <a:rPr lang="en-US" smtClean="0"/>
              <a:t>=</a:t>
            </a:r>
            <a:endParaRPr lang="en-US" dirty="0" smtClean="0"/>
          </a:p>
        </p:txBody>
      </p:sp>
    </p:spTree>
    <p:extLst>
      <p:ext uri="{BB962C8B-B14F-4D97-AF65-F5344CB8AC3E}">
        <p14:creationId xmlns:p14="http://schemas.microsoft.com/office/powerpoint/2010/main" val="2623214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p:spPr>
        <p:txBody>
          <a:bodyPr/>
          <a:lstStyle/>
          <a:p>
            <a:fld id="{F707BA60-4B03-4595-ADF1-413A29AF4CA5}" type="slidenum">
              <a:rPr lang="en-US"/>
              <a:pPr/>
              <a:t>31</a:t>
            </a:fld>
            <a:endParaRPr lang="en-US"/>
          </a:p>
        </p:txBody>
      </p:sp>
      <p:sp>
        <p:nvSpPr>
          <p:cNvPr id="38915"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8916" name="Rectangle 2"/>
          <p:cNvSpPr txBox="1">
            <a:spLocks noGrp="1" noChangeArrowheads="1"/>
          </p:cNvSpPr>
          <p:nvPr>
            <p:ph type="body" idx="1"/>
          </p:nvPr>
        </p:nvSpPr>
        <p:spPr>
          <a:xfrm>
            <a:off x="777875" y="4776788"/>
            <a:ext cx="6218238" cy="4435475"/>
          </a:xfrm>
          <a:noFill/>
          <a:ln/>
        </p:spPr>
        <p:txBody>
          <a:bodyPr wrap="none" anchor="ctr"/>
          <a:lstStyle/>
          <a:p>
            <a:r>
              <a:rPr lang="en-US" dirty="0" smtClean="0"/>
              <a:t>Design</a:t>
            </a:r>
            <a:r>
              <a:rPr lang="en-US" baseline="0" dirty="0" smtClean="0"/>
              <a:t> by Contract - </a:t>
            </a:r>
            <a:endParaRPr lang="en-US" dirty="0" smtClean="0"/>
          </a:p>
        </p:txBody>
      </p:sp>
    </p:spTree>
    <p:extLst>
      <p:ext uri="{BB962C8B-B14F-4D97-AF65-F5344CB8AC3E}">
        <p14:creationId xmlns:p14="http://schemas.microsoft.com/office/powerpoint/2010/main" val="6474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6" name="Rectangle 1"/>
          <p:cNvSpPr>
            <a:spLocks noGrp="1" noRot="1" noChangeAspect="1" noChangeArrowheads="1" noTextEdit="1"/>
          </p:cNvSpPr>
          <p:nvPr>
            <p:ph type="sldImg"/>
          </p:nvPr>
        </p:nvSpPr>
        <p:spPr>
          <a:ln/>
        </p:spPr>
      </p:sp>
      <p:sp>
        <p:nvSpPr>
          <p:cNvPr id="15974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557254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p:spPr>
        <p:txBody>
          <a:bodyPr/>
          <a:lstStyle/>
          <a:p>
            <a:fld id="{CC3367BA-2BE5-4977-BA00-0DA5055DB29B}" type="slidenum">
              <a:rPr lang="en-US"/>
              <a:pPr/>
              <a:t>33</a:t>
            </a:fld>
            <a:endParaRPr lang="en-US"/>
          </a:p>
        </p:txBody>
      </p:sp>
      <p:sp>
        <p:nvSpPr>
          <p:cNvPr id="39939"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9940" name="Rectangle 2"/>
          <p:cNvSpPr txBox="1">
            <a:spLocks noGrp="1" noChangeArrowheads="1"/>
          </p:cNvSpPr>
          <p:nvPr>
            <p:ph type="body" idx="1"/>
          </p:nvPr>
        </p:nvSpPr>
        <p:spPr>
          <a:xfrm>
            <a:off x="777875" y="4776788"/>
            <a:ext cx="6218238" cy="4435475"/>
          </a:xfrm>
          <a:noFill/>
          <a:ln/>
        </p:spPr>
        <p:txBody>
          <a:bodyPr wrap="none" anchor="ctr"/>
          <a:lstStyle/>
          <a:p>
            <a:r>
              <a:rPr lang="en-US" dirty="0" smtClean="0"/>
              <a:t>There should always be room for extension without modifying the module. </a:t>
            </a:r>
          </a:p>
        </p:txBody>
      </p:sp>
    </p:spTree>
    <p:extLst>
      <p:ext uri="{BB962C8B-B14F-4D97-AF65-F5344CB8AC3E}">
        <p14:creationId xmlns:p14="http://schemas.microsoft.com/office/powerpoint/2010/main" val="22672211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p:spPr>
        <p:txBody>
          <a:bodyPr/>
          <a:lstStyle/>
          <a:p>
            <a:fld id="{009C0A59-AEFC-4B8C-9E65-922AE0B9F336}" type="slidenum">
              <a:rPr lang="en-US"/>
              <a:pPr/>
              <a:t>34</a:t>
            </a:fld>
            <a:endParaRPr lang="en-US"/>
          </a:p>
        </p:txBody>
      </p:sp>
      <p:sp>
        <p:nvSpPr>
          <p:cNvPr id="40963"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0964" name="Rectangle 2"/>
          <p:cNvSpPr txBox="1">
            <a:spLocks noGrp="1" noChangeArrowheads="1"/>
          </p:cNvSpPr>
          <p:nvPr>
            <p:ph type="body" idx="1"/>
          </p:nvPr>
        </p:nvSpPr>
        <p:spPr>
          <a:xfrm>
            <a:off x="777875" y="4776788"/>
            <a:ext cx="6218238" cy="4435475"/>
          </a:xfrm>
          <a:noFill/>
          <a:ln/>
        </p:spPr>
        <p:txBody>
          <a:bodyPr wrap="none" anchor="ctr"/>
          <a:lstStyle/>
          <a:p>
            <a:r>
              <a:rPr lang="en-US" dirty="0" smtClean="0"/>
              <a:t>Abstraction should not depend on details, as details should depend on abstraction. It’s a bad design principle to allow the high level or complex modules to majorly depend on low level classes</a:t>
            </a:r>
          </a:p>
        </p:txBody>
      </p:sp>
    </p:spTree>
    <p:extLst>
      <p:ext uri="{BB962C8B-B14F-4D97-AF65-F5344CB8AC3E}">
        <p14:creationId xmlns:p14="http://schemas.microsoft.com/office/powerpoint/2010/main" val="11635326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p:spPr>
        <p:txBody>
          <a:bodyPr/>
          <a:lstStyle/>
          <a:p>
            <a:fld id="{91E4F58D-337A-45BE-9F2E-4B60994C5A4A}" type="slidenum">
              <a:rPr lang="en-US"/>
              <a:pPr/>
              <a:t>35</a:t>
            </a:fld>
            <a:endParaRPr lang="en-US"/>
          </a:p>
        </p:txBody>
      </p:sp>
      <p:sp>
        <p:nvSpPr>
          <p:cNvPr id="44035"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4036" name="Rectangle 2"/>
          <p:cNvSpPr txBox="1">
            <a:spLocks noGrp="1" noChangeArrowheads="1"/>
          </p:cNvSpPr>
          <p:nvPr>
            <p:ph type="body" idx="1"/>
          </p:nvPr>
        </p:nvSpPr>
        <p:spPr>
          <a:xfrm>
            <a:off x="777875" y="4776788"/>
            <a:ext cx="6218238" cy="4435475"/>
          </a:xfrm>
          <a:noFill/>
          <a:ln/>
        </p:spPr>
        <p:txBody>
          <a:bodyPr wrap="none" anchor="ctr"/>
          <a:lstStyle/>
          <a:p>
            <a:r>
              <a:rPr lang="en-US" dirty="0" smtClean="0"/>
              <a:t>The interfaces only that are relevant to the component under development must be depicted.</a:t>
            </a:r>
          </a:p>
        </p:txBody>
      </p:sp>
    </p:spTree>
    <p:extLst>
      <p:ext uri="{BB962C8B-B14F-4D97-AF65-F5344CB8AC3E}">
        <p14:creationId xmlns:p14="http://schemas.microsoft.com/office/powerpoint/2010/main" val="152156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p:spPr>
        <p:txBody>
          <a:bodyPr/>
          <a:lstStyle/>
          <a:p>
            <a:fld id="{FE2BAE91-40E3-4067-B8D7-0CB119BEC41E}" type="slidenum">
              <a:rPr lang="en-US"/>
              <a:pPr/>
              <a:t>36</a:t>
            </a:fld>
            <a:endParaRPr lang="en-US"/>
          </a:p>
        </p:txBody>
      </p:sp>
      <p:sp>
        <p:nvSpPr>
          <p:cNvPr id="45059"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5060" name="Rectangle 2"/>
          <p:cNvSpPr txBox="1">
            <a:spLocks noGrp="1" noChangeArrowheads="1"/>
          </p:cNvSpPr>
          <p:nvPr>
            <p:ph type="body" idx="1"/>
          </p:nvPr>
        </p:nvSpPr>
        <p:spPr>
          <a:xfrm>
            <a:off x="777875" y="4776788"/>
            <a:ext cx="6218238" cy="4435475"/>
          </a:xfrm>
          <a:noFill/>
          <a:ln/>
        </p:spPr>
        <p:txBody>
          <a:bodyPr wrap="none" anchor="ctr"/>
          <a:lstStyle/>
          <a:p>
            <a:endParaRPr lang="en-US" smtClean="0"/>
          </a:p>
        </p:txBody>
      </p:sp>
    </p:spTree>
    <p:extLst>
      <p:ext uri="{BB962C8B-B14F-4D97-AF65-F5344CB8AC3E}">
        <p14:creationId xmlns:p14="http://schemas.microsoft.com/office/powerpoint/2010/main" val="12280836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
          <p:cNvSpPr>
            <a:spLocks noGrp="1" noRot="1" noChangeAspect="1" noChangeArrowheads="1" noTextEdit="1"/>
          </p:cNvSpPr>
          <p:nvPr>
            <p:ph type="sldImg"/>
          </p:nvPr>
        </p:nvSpPr>
        <p:spPr>
          <a:ln/>
        </p:spPr>
      </p:sp>
      <p:sp>
        <p:nvSpPr>
          <p:cNvPr id="12595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7445571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
          <p:cNvSpPr>
            <a:spLocks noGrp="1" noRot="1" noChangeAspect="1" noChangeArrowheads="1" noTextEdit="1"/>
          </p:cNvSpPr>
          <p:nvPr>
            <p:ph type="sldImg"/>
          </p:nvPr>
        </p:nvSpPr>
        <p:spPr>
          <a:ln/>
        </p:spPr>
      </p:sp>
      <p:sp>
        <p:nvSpPr>
          <p:cNvPr id="13107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6011336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
          <p:cNvSpPr>
            <a:spLocks noGrp="1" noRot="1" noChangeAspect="1" noChangeArrowheads="1" noTextEdit="1"/>
          </p:cNvSpPr>
          <p:nvPr>
            <p:ph type="sldImg"/>
          </p:nvPr>
        </p:nvSpPr>
        <p:spPr>
          <a:ln/>
        </p:spPr>
      </p:sp>
      <p:sp>
        <p:nvSpPr>
          <p:cNvPr id="13107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505226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 dirty="0"/>
          </a:p>
        </p:txBody>
      </p:sp>
      <p:sp>
        <p:nvSpPr>
          <p:cNvPr id="4" name="Slide Number Placeholder 3"/>
          <p:cNvSpPr>
            <a:spLocks noGrp="1"/>
          </p:cNvSpPr>
          <p:nvPr>
            <p:ph type="sldNum" idx="10"/>
          </p:nvPr>
        </p:nvSpPr>
        <p:spPr/>
        <p:txBody>
          <a:bodyPr/>
          <a:lstStyle/>
          <a:p>
            <a:pPr>
              <a:defRPr/>
            </a:pPr>
            <a:fld id="{77000E3F-8D73-40D3-8FE3-5AAE17B254CE}" type="slidenum">
              <a:rPr lang="en-US" smtClean="0"/>
              <a:pPr>
                <a:defRPr/>
              </a:pPr>
              <a:t>42</a:t>
            </a:fld>
            <a:endParaRPr lang="en-US"/>
          </a:p>
        </p:txBody>
      </p:sp>
    </p:spTree>
    <p:extLst>
      <p:ext uri="{BB962C8B-B14F-4D97-AF65-F5344CB8AC3E}">
        <p14:creationId xmlns:p14="http://schemas.microsoft.com/office/powerpoint/2010/main" val="4153188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p:spPr>
        <p:txBody>
          <a:bodyPr/>
          <a:lstStyle/>
          <a:p>
            <a:fld id="{36D69BE9-4D1F-40A7-A4D4-6D7412BF4584}" type="slidenum">
              <a:rPr lang="en-US"/>
              <a:pPr/>
              <a:t>5</a:t>
            </a:fld>
            <a:endParaRPr lang="en-US"/>
          </a:p>
        </p:txBody>
      </p:sp>
      <p:sp>
        <p:nvSpPr>
          <p:cNvPr id="29699"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9700" name="Rectangle 2"/>
          <p:cNvSpPr txBox="1">
            <a:spLocks noGrp="1" noChangeArrowheads="1"/>
          </p:cNvSpPr>
          <p:nvPr>
            <p:ph type="body" idx="1"/>
          </p:nvPr>
        </p:nvSpPr>
        <p:spPr>
          <a:xfrm>
            <a:off x="777875" y="4776788"/>
            <a:ext cx="6218238" cy="4435475"/>
          </a:xfrm>
          <a:noFill/>
          <a:ln/>
        </p:spPr>
        <p:txBody>
          <a:bodyPr wrap="none" anchor="ctr"/>
          <a:lstStyle/>
          <a:p>
            <a:endParaRPr lang="en-US" dirty="0" smtClean="0"/>
          </a:p>
        </p:txBody>
      </p:sp>
    </p:spTree>
    <p:extLst>
      <p:ext uri="{BB962C8B-B14F-4D97-AF65-F5344CB8AC3E}">
        <p14:creationId xmlns:p14="http://schemas.microsoft.com/office/powerpoint/2010/main" val="40238859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 dirty="0"/>
          </a:p>
        </p:txBody>
      </p:sp>
      <p:sp>
        <p:nvSpPr>
          <p:cNvPr id="4" name="Slide Number Placeholder 3"/>
          <p:cNvSpPr>
            <a:spLocks noGrp="1"/>
          </p:cNvSpPr>
          <p:nvPr>
            <p:ph type="sldNum" idx="10"/>
          </p:nvPr>
        </p:nvSpPr>
        <p:spPr/>
        <p:txBody>
          <a:bodyPr/>
          <a:lstStyle/>
          <a:p>
            <a:pPr>
              <a:defRPr/>
            </a:pPr>
            <a:fld id="{77000E3F-8D73-40D3-8FE3-5AAE17B254CE}" type="slidenum">
              <a:rPr lang="en-US" smtClean="0"/>
              <a:pPr>
                <a:defRPr/>
              </a:pPr>
              <a:t>43</a:t>
            </a:fld>
            <a:endParaRPr lang="en-US"/>
          </a:p>
        </p:txBody>
      </p:sp>
    </p:spTree>
    <p:extLst>
      <p:ext uri="{BB962C8B-B14F-4D97-AF65-F5344CB8AC3E}">
        <p14:creationId xmlns:p14="http://schemas.microsoft.com/office/powerpoint/2010/main" val="27342727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 dirty="0"/>
          </a:p>
        </p:txBody>
      </p:sp>
      <p:sp>
        <p:nvSpPr>
          <p:cNvPr id="4" name="Slide Number Placeholder 3"/>
          <p:cNvSpPr>
            <a:spLocks noGrp="1"/>
          </p:cNvSpPr>
          <p:nvPr>
            <p:ph type="sldNum" idx="10"/>
          </p:nvPr>
        </p:nvSpPr>
        <p:spPr/>
        <p:txBody>
          <a:bodyPr/>
          <a:lstStyle/>
          <a:p>
            <a:pPr>
              <a:defRPr/>
            </a:pPr>
            <a:fld id="{77000E3F-8D73-40D3-8FE3-5AAE17B254CE}" type="slidenum">
              <a:rPr lang="en-US" smtClean="0"/>
              <a:pPr>
                <a:defRPr/>
              </a:pPr>
              <a:t>44</a:t>
            </a:fld>
            <a:endParaRPr lang="en-US"/>
          </a:p>
        </p:txBody>
      </p:sp>
    </p:spTree>
    <p:extLst>
      <p:ext uri="{BB962C8B-B14F-4D97-AF65-F5344CB8AC3E}">
        <p14:creationId xmlns:p14="http://schemas.microsoft.com/office/powerpoint/2010/main" val="219670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Grp="1" noRot="1" noChangeAspect="1" noChangeArrowheads="1" noTextEdit="1"/>
          </p:cNvSpPr>
          <p:nvPr>
            <p:ph type="sldImg"/>
          </p:nvPr>
        </p:nvSpPr>
        <p:spPr>
          <a:ln/>
        </p:spPr>
      </p:sp>
      <p:sp>
        <p:nvSpPr>
          <p:cNvPr id="10649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574519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
          <p:cNvSpPr>
            <a:spLocks noGrp="1" noRot="1" noChangeAspect="1" noChangeArrowheads="1" noTextEdit="1"/>
          </p:cNvSpPr>
          <p:nvPr>
            <p:ph type="sldImg"/>
          </p:nvPr>
        </p:nvSpPr>
        <p:spPr>
          <a:ln/>
        </p:spPr>
      </p:sp>
      <p:sp>
        <p:nvSpPr>
          <p:cNvPr id="11571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698364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
          <p:cNvSpPr>
            <a:spLocks noGrp="1" noRot="1" noChangeAspect="1" noChangeArrowheads="1" noTextEdit="1"/>
          </p:cNvSpPr>
          <p:nvPr>
            <p:ph type="sldImg"/>
          </p:nvPr>
        </p:nvSpPr>
        <p:spPr>
          <a:ln/>
        </p:spPr>
      </p:sp>
      <p:sp>
        <p:nvSpPr>
          <p:cNvPr id="11673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4068836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
          <p:cNvSpPr>
            <a:spLocks noGrp="1" noRot="1" noChangeAspect="1" noChangeArrowheads="1" noTextEdit="1"/>
          </p:cNvSpPr>
          <p:nvPr>
            <p:ph type="sldImg"/>
          </p:nvPr>
        </p:nvSpPr>
        <p:spPr>
          <a:ln/>
        </p:spPr>
      </p:sp>
      <p:sp>
        <p:nvSpPr>
          <p:cNvPr id="1177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188026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
          <p:cNvSpPr>
            <a:spLocks noGrp="1" noRot="1" noChangeAspect="1" noChangeArrowheads="1" noTextEdit="1"/>
          </p:cNvSpPr>
          <p:nvPr>
            <p:ph type="sldImg"/>
          </p:nvPr>
        </p:nvSpPr>
        <p:spPr>
          <a:ln/>
        </p:spPr>
      </p:sp>
      <p:sp>
        <p:nvSpPr>
          <p:cNvPr id="11878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167711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1300FAB0-43E6-4210-8421-868CE03F321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187B175D-10A3-4146-9778-BCEB1E93E86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0037" cy="6454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9BA9FF34-59B4-454D-8DC8-9A38FA213BE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43628" y="654077"/>
            <a:ext cx="9393370" cy="841728"/>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43628" y="1693854"/>
            <a:ext cx="9393370" cy="5021264"/>
          </a:xfrm>
          <a:prstGeom prst="rect">
            <a:avLst/>
          </a:prstGeom>
        </p:spPr>
        <p:txBody>
          <a:bodyPr spcFirstLastPara="1" wrap="square" lIns="91425" tIns="91425" rIns="91425" bIns="91425" anchor="t" anchorCtr="0"/>
          <a:lstStyle>
            <a:lvl1pPr marL="504017" lvl="0" indent="-378013">
              <a:spcBef>
                <a:spcPts val="0"/>
              </a:spcBef>
              <a:spcAft>
                <a:spcPts val="0"/>
              </a:spcAft>
              <a:buSzPts val="1800"/>
              <a:buChar char="●"/>
              <a:defRPr/>
            </a:lvl1pPr>
            <a:lvl2pPr marL="1008035" lvl="1" indent="-350012">
              <a:spcBef>
                <a:spcPts val="1764"/>
              </a:spcBef>
              <a:spcAft>
                <a:spcPts val="0"/>
              </a:spcAft>
              <a:buSzPts val="1400"/>
              <a:buChar char="○"/>
              <a:defRPr/>
            </a:lvl2pPr>
            <a:lvl3pPr marL="1512052" lvl="2" indent="-350012">
              <a:spcBef>
                <a:spcPts val="1764"/>
              </a:spcBef>
              <a:spcAft>
                <a:spcPts val="0"/>
              </a:spcAft>
              <a:buSzPts val="1400"/>
              <a:buChar char="■"/>
              <a:defRPr/>
            </a:lvl3pPr>
            <a:lvl4pPr marL="2016069" lvl="3" indent="-350012">
              <a:spcBef>
                <a:spcPts val="1764"/>
              </a:spcBef>
              <a:spcAft>
                <a:spcPts val="0"/>
              </a:spcAft>
              <a:buSzPts val="1400"/>
              <a:buChar char="●"/>
              <a:defRPr/>
            </a:lvl4pPr>
            <a:lvl5pPr marL="2520086" lvl="4" indent="-350012">
              <a:spcBef>
                <a:spcPts val="1764"/>
              </a:spcBef>
              <a:spcAft>
                <a:spcPts val="0"/>
              </a:spcAft>
              <a:buSzPts val="1400"/>
              <a:buChar char="○"/>
              <a:defRPr/>
            </a:lvl5pPr>
            <a:lvl6pPr marL="3024104" lvl="5" indent="-350012">
              <a:spcBef>
                <a:spcPts val="1764"/>
              </a:spcBef>
              <a:spcAft>
                <a:spcPts val="0"/>
              </a:spcAft>
              <a:buSzPts val="1400"/>
              <a:buChar char="■"/>
              <a:defRPr/>
            </a:lvl6pPr>
            <a:lvl7pPr marL="3528121" lvl="6" indent="-350012">
              <a:spcBef>
                <a:spcPts val="1764"/>
              </a:spcBef>
              <a:spcAft>
                <a:spcPts val="0"/>
              </a:spcAft>
              <a:buSzPts val="1400"/>
              <a:buChar char="●"/>
              <a:defRPr/>
            </a:lvl7pPr>
            <a:lvl8pPr marL="4032138" lvl="7" indent="-350012">
              <a:spcBef>
                <a:spcPts val="1764"/>
              </a:spcBef>
              <a:spcAft>
                <a:spcPts val="0"/>
              </a:spcAft>
              <a:buSzPts val="1400"/>
              <a:buChar char="○"/>
              <a:defRPr/>
            </a:lvl8pPr>
            <a:lvl9pPr marL="4536156" lvl="8" indent="-350012">
              <a:spcBef>
                <a:spcPts val="1764"/>
              </a:spcBef>
              <a:spcAft>
                <a:spcPts val="1764"/>
              </a:spcAft>
              <a:buSzPts val="1400"/>
              <a:buChar char="■"/>
              <a:defRPr/>
            </a:lvl9pPr>
          </a:lstStyle>
          <a:p>
            <a:endParaRPr/>
          </a:p>
        </p:txBody>
      </p:sp>
      <p:sp>
        <p:nvSpPr>
          <p:cNvPr id="19" name="Google Shape;19;p4"/>
          <p:cNvSpPr txBox="1">
            <a:spLocks noGrp="1"/>
          </p:cNvSpPr>
          <p:nvPr>
            <p:ph type="sldNum" idx="12"/>
          </p:nvPr>
        </p:nvSpPr>
        <p:spPr>
          <a:xfrm>
            <a:off x="9340296" y="6853777"/>
            <a:ext cx="604904" cy="57849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1847204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9F117AD-7464-4426-B9AB-7D47586843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37803B6-56FD-4A86-90D1-61BF21F2455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65BDC3EF-EAF2-40D5-8755-44308DF666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01162323-271A-4873-B939-CA8ED0BBDEA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911253FA-FAC1-484B-B056-D8D52E19114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C1E12CAA-8924-48BB-80C0-53E7CDB6C04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0EBEBA82-1469-481F-954D-12BE81B6923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9BAF6CB6-6FDB-4B34-8BC0-F4E8C9DA150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smtClean="0">
                <a:solidFill>
                  <a:srgbClr val="000000"/>
                </a:solidFill>
                <a:latin typeface="Times New Roman" pitchFamily="16" charset="0"/>
                <a:ea typeface="+mn-ea"/>
                <a:cs typeface="+mn-cs"/>
              </a:defRPr>
            </a:lvl1pPr>
          </a:lstStyle>
          <a:p>
            <a:pPr>
              <a:defRPr/>
            </a:pPr>
            <a:endParaRPr lang="en-US"/>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smtClean="0">
                <a:solidFill>
                  <a:srgbClr val="000000"/>
                </a:solidFill>
                <a:latin typeface="Times New Roman" pitchFamily="16" charset="0"/>
                <a:ea typeface="+mn-ea"/>
                <a:cs typeface="+mn-cs"/>
              </a:defRPr>
            </a:lvl1pPr>
          </a:lstStyle>
          <a:p>
            <a:pPr>
              <a:defRPr/>
            </a:pPr>
            <a:endParaRPr lang="en-US"/>
          </a:p>
        </p:txBody>
      </p:sp>
      <p:sp>
        <p:nvSpPr>
          <p:cNvPr id="1029" name="Rectangle 5"/>
          <p:cNvSpPr>
            <a:spLocks noGrp="1" noChangeArrowheads="1"/>
          </p:cNvSpPr>
          <p:nvPr>
            <p:ph type="sldNum"/>
          </p:nvPr>
        </p:nvSpPr>
        <p:spPr bwMode="auto">
          <a:xfrm>
            <a:off x="7226300"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smtClean="0">
                <a:solidFill>
                  <a:srgbClr val="000000"/>
                </a:solidFill>
                <a:latin typeface="Times New Roman" pitchFamily="16" charset="0"/>
                <a:ea typeface="+mn-ea"/>
                <a:cs typeface="+mn-cs"/>
              </a:defRPr>
            </a:lvl1pPr>
          </a:lstStyle>
          <a:p>
            <a:pPr>
              <a:defRPr/>
            </a:pPr>
            <a:fld id="{CC101160-B222-486A-958D-5D0549EAA10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buChar char="•"/>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buChar char="–"/>
        <a:defRPr sz="28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buChar char="•"/>
        <a:defRPr sz="24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buChar char="–"/>
        <a:defRPr sz="20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a:t>
            </a:r>
            <a:endParaRPr lang="en-US" dirty="0"/>
          </a:p>
        </p:txBody>
      </p:sp>
      <p:sp>
        <p:nvSpPr>
          <p:cNvPr id="3" name="Text Placeholder 2"/>
          <p:cNvSpPr>
            <a:spLocks noGrp="1"/>
          </p:cNvSpPr>
          <p:nvPr>
            <p:ph type="body" idx="1"/>
          </p:nvPr>
        </p:nvSpPr>
        <p:spPr/>
        <p:txBody>
          <a:bodyPr/>
          <a:lstStyle/>
          <a:p>
            <a:r>
              <a:rPr lang="en-US" dirty="0" smtClean="0"/>
              <a:t>Client / Server Architecture</a:t>
            </a:r>
          </a:p>
          <a:p>
            <a:r>
              <a:rPr lang="en-US" dirty="0" smtClean="0"/>
              <a:t>Data Flow (Pipe and Filter)</a:t>
            </a:r>
          </a:p>
          <a:p>
            <a:r>
              <a:rPr lang="en-US" dirty="0" smtClean="0"/>
              <a:t>Layered Architecture</a:t>
            </a:r>
          </a:p>
          <a:p>
            <a:r>
              <a:rPr lang="en-US" dirty="0" smtClean="0"/>
              <a:t>Call and Return Architecture</a:t>
            </a:r>
          </a:p>
          <a:p>
            <a:r>
              <a:rPr lang="en-US" dirty="0" smtClean="0"/>
              <a:t>Data Centered Architecture </a:t>
            </a:r>
          </a:p>
          <a:p>
            <a:endParaRPr lang="en-US" dirty="0"/>
          </a:p>
        </p:txBody>
      </p:sp>
    </p:spTree>
    <p:extLst>
      <p:ext uri="{BB962C8B-B14F-4D97-AF65-F5344CB8AC3E}">
        <p14:creationId xmlns:p14="http://schemas.microsoft.com/office/powerpoint/2010/main" val="1307587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idx="1"/>
          </p:nvPr>
        </p:nvSpPr>
        <p:spPr>
          <a:xfrm>
            <a:off x="504507" y="1833921"/>
            <a:ext cx="9052361" cy="4045826"/>
          </a:xfrm>
        </p:spPr>
        <p:txBody>
          <a:bodyPr/>
          <a:lstStyle/>
          <a:p>
            <a:r>
              <a:rPr lang="en-US" dirty="0" smtClean="0"/>
              <a:t>The UML is a suite of design notations that is popular for describing OO solutions</a:t>
            </a:r>
          </a:p>
          <a:p>
            <a:r>
              <a:rPr lang="en-US" dirty="0" smtClean="0"/>
              <a:t>The UML can be used to visualize, specify, or document a software design</a:t>
            </a:r>
          </a:p>
          <a:p>
            <a:r>
              <a:rPr lang="en-US" dirty="0" smtClean="0"/>
              <a:t>UML especially useful for describing different design alternatives, and eventually for documenting design artifacts</a:t>
            </a:r>
          </a:p>
        </p:txBody>
      </p:sp>
      <p:sp>
        <p:nvSpPr>
          <p:cNvPr id="5" name="Rectangle 1"/>
          <p:cNvSpPr>
            <a:spLocks noGrp="1" noChangeArrowheads="1"/>
          </p:cNvSpPr>
          <p:nvPr>
            <p:ph type="title"/>
          </p:nvPr>
        </p:nvSpPr>
        <p:spPr>
          <a:xfrm>
            <a:off x="504508" y="428731"/>
            <a:ext cx="9061110" cy="1251197"/>
          </a:xfrm>
        </p:spPr>
        <p:txBody>
          <a:bodyPr>
            <a:normAutofit/>
          </a:bodyPr>
          <a:lstStyle/>
          <a:p>
            <a:pPr eaLnBrk="1" hangingPunct="1"/>
            <a:r>
              <a:rPr lang="en-US" dirty="0" smtClean="0"/>
              <a:t>Representing OO Design using UML</a:t>
            </a:r>
          </a:p>
        </p:txBody>
      </p:sp>
    </p:spTree>
    <p:extLst>
      <p:ext uri="{BB962C8B-B14F-4D97-AF65-F5344CB8AC3E}">
        <p14:creationId xmlns:p14="http://schemas.microsoft.com/office/powerpoint/2010/main" val="344944543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idx="1"/>
          </p:nvPr>
        </p:nvSpPr>
        <p:spPr>
          <a:xfrm>
            <a:off x="504507" y="1665928"/>
            <a:ext cx="9052361" cy="5137779"/>
          </a:xfrm>
        </p:spPr>
        <p:txBody>
          <a:bodyPr/>
          <a:lstStyle/>
          <a:p>
            <a:r>
              <a:rPr lang="en-US" sz="2205" dirty="0"/>
              <a:t>Use case diagrams</a:t>
            </a:r>
          </a:p>
          <a:p>
            <a:r>
              <a:rPr lang="en-US" sz="2205" dirty="0"/>
              <a:t>UML activity diagrams</a:t>
            </a:r>
          </a:p>
          <a:p>
            <a:r>
              <a:rPr lang="en-US" sz="2205" dirty="0"/>
              <a:t>Domain model</a:t>
            </a:r>
          </a:p>
          <a:p>
            <a:r>
              <a:rPr lang="en-US" sz="2205" dirty="0"/>
              <a:t>Component diagrams</a:t>
            </a:r>
          </a:p>
          <a:p>
            <a:r>
              <a:rPr lang="en-US" sz="2205" dirty="0"/>
              <a:t>Deployment diagrams</a:t>
            </a:r>
          </a:p>
          <a:p>
            <a:r>
              <a:rPr lang="en-US" sz="2205" dirty="0"/>
              <a:t>Class diagrams</a:t>
            </a:r>
          </a:p>
          <a:p>
            <a:r>
              <a:rPr lang="en-US" sz="2205" dirty="0"/>
              <a:t>Interaction diagrams</a:t>
            </a:r>
          </a:p>
          <a:p>
            <a:r>
              <a:rPr lang="en-US" sz="2205" dirty="0"/>
              <a:t>Sequence diagrams</a:t>
            </a:r>
          </a:p>
          <a:p>
            <a:r>
              <a:rPr lang="en-US" sz="2205" dirty="0"/>
              <a:t>Communication diagrams</a:t>
            </a:r>
          </a:p>
          <a:p>
            <a:r>
              <a:rPr lang="en-US" sz="2205" dirty="0"/>
              <a:t>Activity diagrams</a:t>
            </a:r>
          </a:p>
          <a:p>
            <a:r>
              <a:rPr lang="en-US" sz="2205" dirty="0"/>
              <a:t>State diagrams</a:t>
            </a:r>
          </a:p>
          <a:p>
            <a:r>
              <a:rPr lang="en-US" sz="2205" dirty="0"/>
              <a:t>Package diagrams</a:t>
            </a:r>
          </a:p>
        </p:txBody>
      </p:sp>
      <p:sp>
        <p:nvSpPr>
          <p:cNvPr id="5" name="Rectangle 1"/>
          <p:cNvSpPr>
            <a:spLocks noGrp="1" noChangeArrowheads="1"/>
          </p:cNvSpPr>
          <p:nvPr>
            <p:ph type="title"/>
          </p:nvPr>
        </p:nvSpPr>
        <p:spPr>
          <a:xfrm>
            <a:off x="504508" y="428731"/>
            <a:ext cx="9061110" cy="1251197"/>
          </a:xfrm>
        </p:spPr>
        <p:txBody>
          <a:bodyPr>
            <a:normAutofit/>
          </a:bodyPr>
          <a:lstStyle/>
          <a:p>
            <a:pPr eaLnBrk="1" hangingPunct="1"/>
            <a:r>
              <a:rPr lang="en-US" dirty="0" smtClean="0"/>
              <a:t>Representing OO Design using UML</a:t>
            </a:r>
          </a:p>
        </p:txBody>
      </p:sp>
    </p:spTree>
    <p:extLst>
      <p:ext uri="{BB962C8B-B14F-4D97-AF65-F5344CB8AC3E}">
        <p14:creationId xmlns:p14="http://schemas.microsoft.com/office/powerpoint/2010/main" val="348510899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idx="1"/>
          </p:nvPr>
        </p:nvSpPr>
        <p:spPr>
          <a:xfrm>
            <a:off x="504507" y="1539933"/>
            <a:ext cx="9052361" cy="5137779"/>
          </a:xfrm>
        </p:spPr>
        <p:txBody>
          <a:bodyPr/>
          <a:lstStyle/>
          <a:p>
            <a:r>
              <a:rPr lang="en-US" sz="2646"/>
              <a:t>How UML is used in the development process</a:t>
            </a:r>
          </a:p>
          <a:p>
            <a:endParaRPr lang="en-US" sz="2646"/>
          </a:p>
          <a:p>
            <a:endParaRPr lang="en-US" sz="2646"/>
          </a:p>
          <a:p>
            <a:endParaRPr lang="en-US" sz="2646"/>
          </a:p>
          <a:p>
            <a:endParaRPr lang="en-US" sz="2646"/>
          </a:p>
          <a:p>
            <a:endParaRPr lang="en-US" sz="2646"/>
          </a:p>
          <a:p>
            <a:endParaRPr lang="en-US" sz="2646"/>
          </a:p>
          <a:p>
            <a:endParaRPr lang="en-US" sz="2646"/>
          </a:p>
        </p:txBody>
      </p:sp>
      <p:grpSp>
        <p:nvGrpSpPr>
          <p:cNvPr id="2" name="Group 4"/>
          <p:cNvGrpSpPr>
            <a:grpSpLocks/>
          </p:cNvGrpSpPr>
          <p:nvPr/>
        </p:nvGrpSpPr>
        <p:grpSpPr bwMode="auto">
          <a:xfrm>
            <a:off x="2016442" y="2097105"/>
            <a:ext cx="5872748" cy="4370616"/>
            <a:chOff x="304800" y="148291"/>
            <a:chExt cx="8680452" cy="6404909"/>
          </a:xfrm>
        </p:grpSpPr>
        <p:sp>
          <p:nvSpPr>
            <p:cNvPr id="39941" name="Line 3"/>
            <p:cNvSpPr>
              <a:spLocks noChangeShapeType="1"/>
            </p:cNvSpPr>
            <p:nvPr/>
          </p:nvSpPr>
          <p:spPr bwMode="auto">
            <a:xfrm>
              <a:off x="2701925" y="182563"/>
              <a:ext cx="0" cy="6335712"/>
            </a:xfrm>
            <a:prstGeom prst="line">
              <a:avLst/>
            </a:prstGeom>
            <a:noFill/>
            <a:ln w="25400">
              <a:solidFill>
                <a:schemeClr val="bg2"/>
              </a:solidFill>
              <a:prstDash val="dash"/>
              <a:round/>
              <a:headEnd type="none" w="sm" len="sm"/>
              <a:tailEnd type="none" w="sm" len="sm"/>
            </a:ln>
          </p:spPr>
          <p:txBody>
            <a:bodyPr lIns="0" tIns="0" rIns="0" bIns="0" anchor="ctr"/>
            <a:lstStyle/>
            <a:p>
              <a:endParaRPr lang="en-US"/>
            </a:p>
          </p:txBody>
        </p:sp>
        <p:sp>
          <p:nvSpPr>
            <p:cNvPr id="39942" name="Line 4"/>
            <p:cNvSpPr>
              <a:spLocks noChangeShapeType="1"/>
            </p:cNvSpPr>
            <p:nvPr/>
          </p:nvSpPr>
          <p:spPr bwMode="auto">
            <a:xfrm>
              <a:off x="5181600" y="152400"/>
              <a:ext cx="0" cy="6400800"/>
            </a:xfrm>
            <a:prstGeom prst="line">
              <a:avLst/>
            </a:prstGeom>
            <a:noFill/>
            <a:ln w="25400">
              <a:solidFill>
                <a:schemeClr val="bg2"/>
              </a:solidFill>
              <a:prstDash val="dash"/>
              <a:round/>
              <a:headEnd type="none" w="sm" len="sm"/>
              <a:tailEnd type="none" w="sm" len="sm"/>
            </a:ln>
          </p:spPr>
          <p:txBody>
            <a:bodyPr lIns="0" tIns="0" rIns="0" bIns="0" anchor="ctr"/>
            <a:lstStyle/>
            <a:p>
              <a:endParaRPr lang="en-US"/>
            </a:p>
          </p:txBody>
        </p:sp>
        <p:sp>
          <p:nvSpPr>
            <p:cNvPr id="39943" name="Rectangle 5"/>
            <p:cNvSpPr>
              <a:spLocks noChangeArrowheads="1"/>
            </p:cNvSpPr>
            <p:nvPr/>
          </p:nvSpPr>
          <p:spPr bwMode="auto">
            <a:xfrm>
              <a:off x="304800" y="240866"/>
              <a:ext cx="1976065" cy="370033"/>
            </a:xfrm>
            <a:prstGeom prst="rect">
              <a:avLst/>
            </a:prstGeom>
            <a:noFill/>
            <a:ln w="9525">
              <a:noFill/>
              <a:miter lim="800000"/>
              <a:headEnd/>
              <a:tailEnd/>
            </a:ln>
          </p:spPr>
          <p:txBody>
            <a:bodyPr wrap="none" lIns="0" tIns="0" rIns="0" bIns="0" anchor="ctr">
              <a:spAutoFit/>
            </a:bodyPr>
            <a:lstStyle/>
            <a:p>
              <a:r>
                <a:rPr lang="en-US" sz="1764">
                  <a:latin typeface="Bradley Hand ITC" pitchFamily="66" charset="0"/>
                </a:rPr>
                <a:t>Requirements</a:t>
              </a:r>
            </a:p>
          </p:txBody>
        </p:sp>
        <p:sp>
          <p:nvSpPr>
            <p:cNvPr id="39944" name="Rectangle 6"/>
            <p:cNvSpPr>
              <a:spLocks noChangeArrowheads="1"/>
            </p:cNvSpPr>
            <p:nvPr/>
          </p:nvSpPr>
          <p:spPr bwMode="auto">
            <a:xfrm>
              <a:off x="6553201" y="148291"/>
              <a:ext cx="999879" cy="377551"/>
            </a:xfrm>
            <a:prstGeom prst="rect">
              <a:avLst/>
            </a:prstGeom>
            <a:noFill/>
            <a:ln w="9525">
              <a:noFill/>
              <a:miter lim="800000"/>
              <a:headEnd/>
              <a:tailEnd/>
            </a:ln>
          </p:spPr>
          <p:txBody>
            <a:bodyPr wrap="none" lIns="0" tIns="0" rIns="0" bIns="0" anchor="ctr">
              <a:spAutoFit/>
            </a:bodyPr>
            <a:lstStyle/>
            <a:p>
              <a:r>
                <a:rPr lang="en-US">
                  <a:latin typeface="Bradley Hand ITC" pitchFamily="66" charset="0"/>
                </a:rPr>
                <a:t>Design</a:t>
              </a:r>
            </a:p>
          </p:txBody>
        </p:sp>
        <p:sp>
          <p:nvSpPr>
            <p:cNvPr id="39945" name="Rectangle 7"/>
            <p:cNvSpPr>
              <a:spLocks noChangeArrowheads="1"/>
            </p:cNvSpPr>
            <p:nvPr/>
          </p:nvSpPr>
          <p:spPr bwMode="auto">
            <a:xfrm>
              <a:off x="2912039" y="291137"/>
              <a:ext cx="1902616" cy="416171"/>
            </a:xfrm>
            <a:prstGeom prst="rect">
              <a:avLst/>
            </a:prstGeom>
            <a:noFill/>
            <a:ln w="9525">
              <a:noFill/>
              <a:miter lim="800000"/>
              <a:headEnd/>
              <a:tailEnd/>
            </a:ln>
          </p:spPr>
          <p:txBody>
            <a:bodyPr wrap="none" lIns="0" tIns="0" rIns="0" bIns="0" anchor="ctr">
              <a:spAutoFit/>
            </a:bodyPr>
            <a:lstStyle/>
            <a:p>
              <a:r>
                <a:rPr lang="en-US" sz="1984">
                  <a:latin typeface="Bradley Hand ITC" pitchFamily="66" charset="0"/>
                </a:rPr>
                <a:t>Architecture</a:t>
              </a:r>
            </a:p>
          </p:txBody>
        </p:sp>
        <p:sp>
          <p:nvSpPr>
            <p:cNvPr id="39946" name="Oval 8"/>
            <p:cNvSpPr>
              <a:spLocks noChangeArrowheads="1"/>
            </p:cNvSpPr>
            <p:nvPr/>
          </p:nvSpPr>
          <p:spPr bwMode="auto">
            <a:xfrm>
              <a:off x="527050" y="1895475"/>
              <a:ext cx="1974850" cy="744538"/>
            </a:xfrm>
            <a:prstGeom prst="ellipse">
              <a:avLst/>
            </a:prstGeom>
            <a:solidFill>
              <a:srgbClr val="EAEAEA"/>
            </a:solidFill>
            <a:ln w="25400">
              <a:solidFill>
                <a:schemeClr val="bg2"/>
              </a:solidFill>
              <a:round/>
              <a:headEnd/>
              <a:tailEnd/>
            </a:ln>
          </p:spPr>
          <p:txBody>
            <a:bodyPr lIns="0" tIns="0" rIns="0" bIns="0" anchor="ctr"/>
            <a:lstStyle/>
            <a:p>
              <a:pPr algn="ctr"/>
              <a:r>
                <a:rPr lang="en-US" sz="1543" b="1">
                  <a:latin typeface="Bradley Hand ITC" pitchFamily="66" charset="0"/>
                </a:rPr>
                <a:t>UML use case diagrams</a:t>
              </a:r>
            </a:p>
          </p:txBody>
        </p:sp>
        <p:grpSp>
          <p:nvGrpSpPr>
            <p:cNvPr id="3" name="Group 9"/>
            <p:cNvGrpSpPr>
              <a:grpSpLocks/>
            </p:cNvGrpSpPr>
            <p:nvPr/>
          </p:nvGrpSpPr>
          <p:grpSpPr bwMode="auto">
            <a:xfrm>
              <a:off x="1470025" y="2627313"/>
              <a:ext cx="1163636" cy="366712"/>
              <a:chOff x="554" y="1941"/>
              <a:chExt cx="1048" cy="262"/>
            </a:xfrm>
          </p:grpSpPr>
          <p:sp>
            <p:nvSpPr>
              <p:cNvPr id="40001" name="Rectangle 10"/>
              <p:cNvSpPr>
                <a:spLocks noChangeArrowheads="1"/>
              </p:cNvSpPr>
              <p:nvPr/>
            </p:nvSpPr>
            <p:spPr bwMode="auto">
              <a:xfrm>
                <a:off x="554" y="1941"/>
                <a:ext cx="952" cy="185"/>
              </a:xfrm>
              <a:prstGeom prst="rect">
                <a:avLst/>
              </a:prstGeom>
              <a:solidFill>
                <a:srgbClr val="C6C6C6"/>
              </a:solidFill>
              <a:ln w="25400">
                <a:solidFill>
                  <a:schemeClr val="bg2"/>
                </a:solidFill>
                <a:miter lim="800000"/>
                <a:headEnd/>
                <a:tailEnd/>
              </a:ln>
            </p:spPr>
            <p:txBody>
              <a:bodyPr wrap="none" lIns="0" tIns="0" rIns="0" bIns="0" anchor="ctr"/>
              <a:lstStyle/>
              <a:p>
                <a:endParaRPr lang="en-US"/>
              </a:p>
            </p:txBody>
          </p:sp>
          <p:sp>
            <p:nvSpPr>
              <p:cNvPr id="40002" name="Rectangle 11"/>
              <p:cNvSpPr>
                <a:spLocks noChangeArrowheads="1"/>
              </p:cNvSpPr>
              <p:nvPr/>
            </p:nvSpPr>
            <p:spPr bwMode="auto">
              <a:xfrm>
                <a:off x="602" y="1979"/>
                <a:ext cx="952" cy="186"/>
              </a:xfrm>
              <a:prstGeom prst="rect">
                <a:avLst/>
              </a:prstGeom>
              <a:solidFill>
                <a:srgbClr val="C6C6C6"/>
              </a:solidFill>
              <a:ln w="25400">
                <a:solidFill>
                  <a:schemeClr val="bg2"/>
                </a:solidFill>
                <a:miter lim="800000"/>
                <a:headEnd/>
                <a:tailEnd/>
              </a:ln>
            </p:spPr>
            <p:txBody>
              <a:bodyPr wrap="none" lIns="0" tIns="0" rIns="0" bIns="0" anchor="ctr"/>
              <a:lstStyle/>
              <a:p>
                <a:endParaRPr lang="en-US"/>
              </a:p>
            </p:txBody>
          </p:sp>
          <p:sp>
            <p:nvSpPr>
              <p:cNvPr id="40003" name="Rectangle 12"/>
              <p:cNvSpPr>
                <a:spLocks noChangeArrowheads="1"/>
              </p:cNvSpPr>
              <p:nvPr/>
            </p:nvSpPr>
            <p:spPr bwMode="auto">
              <a:xfrm>
                <a:off x="650" y="2018"/>
                <a:ext cx="952" cy="185"/>
              </a:xfrm>
              <a:prstGeom prst="rect">
                <a:avLst/>
              </a:prstGeom>
              <a:solidFill>
                <a:srgbClr val="C6C6C6"/>
              </a:solidFill>
              <a:ln w="25400">
                <a:solidFill>
                  <a:schemeClr val="bg2"/>
                </a:solidFill>
                <a:miter lim="800000"/>
                <a:headEnd/>
                <a:tailEnd/>
              </a:ln>
            </p:spPr>
            <p:txBody>
              <a:bodyPr wrap="none" lIns="0" tIns="0" rIns="0" bIns="0" anchor="ctr"/>
              <a:lstStyle/>
              <a:p>
                <a:pPr algn="ctr"/>
                <a:r>
                  <a:rPr lang="en-US" sz="1543" b="1">
                    <a:latin typeface="Bradley Hand ITC" pitchFamily="66" charset="0"/>
                  </a:rPr>
                  <a:t>Scenarios</a:t>
                </a:r>
              </a:p>
            </p:txBody>
          </p:sp>
        </p:grpSp>
        <p:grpSp>
          <p:nvGrpSpPr>
            <p:cNvPr id="4" name="Group 16"/>
            <p:cNvGrpSpPr>
              <a:grpSpLocks/>
            </p:cNvGrpSpPr>
            <p:nvPr/>
          </p:nvGrpSpPr>
          <p:grpSpPr bwMode="auto">
            <a:xfrm>
              <a:off x="1111254" y="3765552"/>
              <a:ext cx="1358902" cy="676275"/>
              <a:chOff x="2090" y="559"/>
              <a:chExt cx="1048" cy="413"/>
            </a:xfrm>
          </p:grpSpPr>
          <p:sp>
            <p:nvSpPr>
              <p:cNvPr id="39998" name="Rectangle 17"/>
              <p:cNvSpPr>
                <a:spLocks noChangeArrowheads="1"/>
              </p:cNvSpPr>
              <p:nvPr/>
            </p:nvSpPr>
            <p:spPr bwMode="auto">
              <a:xfrm>
                <a:off x="2090" y="559"/>
                <a:ext cx="952" cy="293"/>
              </a:xfrm>
              <a:prstGeom prst="rect">
                <a:avLst/>
              </a:prstGeom>
              <a:solidFill>
                <a:srgbClr val="C6C6C6"/>
              </a:solidFill>
              <a:ln w="25400">
                <a:solidFill>
                  <a:schemeClr val="bg2"/>
                </a:solidFill>
                <a:miter lim="800000"/>
                <a:headEnd/>
                <a:tailEnd/>
              </a:ln>
            </p:spPr>
            <p:txBody>
              <a:bodyPr wrap="none" lIns="0" tIns="0" rIns="0" bIns="0" anchor="ctr"/>
              <a:lstStyle/>
              <a:p>
                <a:endParaRPr lang="en-US"/>
              </a:p>
            </p:txBody>
          </p:sp>
          <p:sp>
            <p:nvSpPr>
              <p:cNvPr id="39999" name="Rectangle 18"/>
              <p:cNvSpPr>
                <a:spLocks noChangeArrowheads="1"/>
              </p:cNvSpPr>
              <p:nvPr/>
            </p:nvSpPr>
            <p:spPr bwMode="auto">
              <a:xfrm>
                <a:off x="2138" y="619"/>
                <a:ext cx="952" cy="293"/>
              </a:xfrm>
              <a:prstGeom prst="rect">
                <a:avLst/>
              </a:prstGeom>
              <a:solidFill>
                <a:srgbClr val="C6C6C6"/>
              </a:solidFill>
              <a:ln w="25400">
                <a:solidFill>
                  <a:schemeClr val="bg2"/>
                </a:solidFill>
                <a:miter lim="800000"/>
                <a:headEnd/>
                <a:tailEnd/>
              </a:ln>
            </p:spPr>
            <p:txBody>
              <a:bodyPr wrap="none" lIns="0" tIns="0" rIns="0" bIns="0" anchor="ctr"/>
              <a:lstStyle/>
              <a:p>
                <a:endParaRPr lang="en-US"/>
              </a:p>
            </p:txBody>
          </p:sp>
          <p:sp>
            <p:nvSpPr>
              <p:cNvPr id="40000" name="Rectangle 19"/>
              <p:cNvSpPr>
                <a:spLocks noChangeArrowheads="1"/>
              </p:cNvSpPr>
              <p:nvPr/>
            </p:nvSpPr>
            <p:spPr bwMode="auto">
              <a:xfrm>
                <a:off x="2186" y="679"/>
                <a:ext cx="952" cy="293"/>
              </a:xfrm>
              <a:prstGeom prst="rect">
                <a:avLst/>
              </a:prstGeom>
              <a:solidFill>
                <a:srgbClr val="C6C6C6"/>
              </a:solidFill>
              <a:ln w="25400">
                <a:solidFill>
                  <a:schemeClr val="bg2"/>
                </a:solidFill>
                <a:miter lim="800000"/>
                <a:headEnd/>
                <a:tailEnd/>
              </a:ln>
            </p:spPr>
            <p:txBody>
              <a:bodyPr lIns="0" tIns="0" rIns="0" bIns="0" anchor="ctr"/>
              <a:lstStyle/>
              <a:p>
                <a:pPr algn="ctr"/>
                <a:r>
                  <a:rPr lang="en-US" sz="1543" b="1">
                    <a:latin typeface="Bradley Hand ITC" pitchFamily="66" charset="0"/>
                  </a:rPr>
                  <a:t>UML activity diagrams</a:t>
                </a:r>
              </a:p>
            </p:txBody>
          </p:sp>
        </p:grpSp>
        <p:grpSp>
          <p:nvGrpSpPr>
            <p:cNvPr id="5" name="Group 20"/>
            <p:cNvGrpSpPr>
              <a:grpSpLocks/>
            </p:cNvGrpSpPr>
            <p:nvPr/>
          </p:nvGrpSpPr>
          <p:grpSpPr bwMode="auto">
            <a:xfrm>
              <a:off x="7467607" y="5410202"/>
              <a:ext cx="1358902" cy="676275"/>
              <a:chOff x="3242" y="559"/>
              <a:chExt cx="1048" cy="413"/>
            </a:xfrm>
          </p:grpSpPr>
          <p:sp>
            <p:nvSpPr>
              <p:cNvPr id="39995" name="Rectangle 21"/>
              <p:cNvSpPr>
                <a:spLocks noChangeArrowheads="1"/>
              </p:cNvSpPr>
              <p:nvPr/>
            </p:nvSpPr>
            <p:spPr bwMode="auto">
              <a:xfrm>
                <a:off x="3242" y="559"/>
                <a:ext cx="952" cy="293"/>
              </a:xfrm>
              <a:prstGeom prst="rect">
                <a:avLst/>
              </a:prstGeom>
              <a:solidFill>
                <a:srgbClr val="C6C6C6"/>
              </a:solidFill>
              <a:ln w="25400">
                <a:solidFill>
                  <a:schemeClr val="bg2"/>
                </a:solidFill>
                <a:miter lim="800000"/>
                <a:headEnd/>
                <a:tailEnd/>
              </a:ln>
            </p:spPr>
            <p:txBody>
              <a:bodyPr wrap="none" lIns="0" tIns="0" rIns="0" bIns="0" anchor="ctr"/>
              <a:lstStyle/>
              <a:p>
                <a:endParaRPr lang="en-US">
                  <a:latin typeface="Bradley Hand ITC" pitchFamily="66" charset="0"/>
                </a:endParaRPr>
              </a:p>
            </p:txBody>
          </p:sp>
          <p:sp>
            <p:nvSpPr>
              <p:cNvPr id="39996" name="Rectangle 22"/>
              <p:cNvSpPr>
                <a:spLocks noChangeArrowheads="1"/>
              </p:cNvSpPr>
              <p:nvPr/>
            </p:nvSpPr>
            <p:spPr bwMode="auto">
              <a:xfrm>
                <a:off x="3290" y="619"/>
                <a:ext cx="952" cy="293"/>
              </a:xfrm>
              <a:prstGeom prst="rect">
                <a:avLst/>
              </a:prstGeom>
              <a:solidFill>
                <a:srgbClr val="C6C6C6"/>
              </a:solidFill>
              <a:ln w="25400">
                <a:solidFill>
                  <a:schemeClr val="bg2"/>
                </a:solidFill>
                <a:miter lim="800000"/>
                <a:headEnd/>
                <a:tailEnd/>
              </a:ln>
            </p:spPr>
            <p:txBody>
              <a:bodyPr wrap="none" lIns="0" tIns="0" rIns="0" bIns="0" anchor="ctr"/>
              <a:lstStyle/>
              <a:p>
                <a:endParaRPr lang="en-US">
                  <a:latin typeface="Bradley Hand ITC" pitchFamily="66" charset="0"/>
                </a:endParaRPr>
              </a:p>
            </p:txBody>
          </p:sp>
          <p:sp>
            <p:nvSpPr>
              <p:cNvPr id="39997" name="Rectangle 23"/>
              <p:cNvSpPr>
                <a:spLocks noChangeArrowheads="1"/>
              </p:cNvSpPr>
              <p:nvPr/>
            </p:nvSpPr>
            <p:spPr bwMode="auto">
              <a:xfrm>
                <a:off x="3338" y="679"/>
                <a:ext cx="952" cy="293"/>
              </a:xfrm>
              <a:prstGeom prst="rect">
                <a:avLst/>
              </a:prstGeom>
              <a:solidFill>
                <a:srgbClr val="C6C6C6"/>
              </a:solidFill>
              <a:ln w="25400">
                <a:solidFill>
                  <a:schemeClr val="bg2"/>
                </a:solidFill>
                <a:miter lim="800000"/>
                <a:headEnd/>
                <a:tailEnd/>
              </a:ln>
            </p:spPr>
            <p:txBody>
              <a:bodyPr lIns="0" tIns="0" rIns="0" bIns="0" anchor="ctr"/>
              <a:lstStyle/>
              <a:p>
                <a:pPr algn="ctr"/>
                <a:r>
                  <a:rPr lang="en-US" sz="1543" b="1">
                    <a:latin typeface="Bradley Hand ITC" pitchFamily="66" charset="0"/>
                  </a:rPr>
                  <a:t>UML state diagrams</a:t>
                </a:r>
              </a:p>
            </p:txBody>
          </p:sp>
        </p:grpSp>
        <p:grpSp>
          <p:nvGrpSpPr>
            <p:cNvPr id="6" name="Group 24"/>
            <p:cNvGrpSpPr>
              <a:grpSpLocks/>
            </p:cNvGrpSpPr>
            <p:nvPr/>
          </p:nvGrpSpPr>
          <p:grpSpPr bwMode="auto">
            <a:xfrm>
              <a:off x="5562603" y="3200400"/>
              <a:ext cx="1358902" cy="806450"/>
              <a:chOff x="1802" y="1518"/>
              <a:chExt cx="1048" cy="493"/>
            </a:xfrm>
          </p:grpSpPr>
          <p:sp>
            <p:nvSpPr>
              <p:cNvPr id="39992" name="Rectangle 25"/>
              <p:cNvSpPr>
                <a:spLocks noChangeArrowheads="1"/>
              </p:cNvSpPr>
              <p:nvPr/>
            </p:nvSpPr>
            <p:spPr bwMode="auto">
              <a:xfrm>
                <a:off x="1802" y="1518"/>
                <a:ext cx="952" cy="351"/>
              </a:xfrm>
              <a:prstGeom prst="rect">
                <a:avLst/>
              </a:prstGeom>
              <a:solidFill>
                <a:srgbClr val="EAEAEA"/>
              </a:solidFill>
              <a:ln w="25400">
                <a:solidFill>
                  <a:schemeClr val="bg2"/>
                </a:solidFill>
                <a:miter lim="800000"/>
                <a:headEnd/>
                <a:tailEnd/>
              </a:ln>
            </p:spPr>
            <p:txBody>
              <a:bodyPr wrap="none" lIns="0" tIns="0" rIns="0" bIns="0" anchor="ctr"/>
              <a:lstStyle/>
              <a:p>
                <a:endParaRPr lang="en-US"/>
              </a:p>
            </p:txBody>
          </p:sp>
          <p:sp>
            <p:nvSpPr>
              <p:cNvPr id="39993" name="Rectangle 26"/>
              <p:cNvSpPr>
                <a:spLocks noChangeArrowheads="1"/>
              </p:cNvSpPr>
              <p:nvPr/>
            </p:nvSpPr>
            <p:spPr bwMode="auto">
              <a:xfrm>
                <a:off x="1850" y="1589"/>
                <a:ext cx="952" cy="351"/>
              </a:xfrm>
              <a:prstGeom prst="rect">
                <a:avLst/>
              </a:prstGeom>
              <a:solidFill>
                <a:srgbClr val="EAEAEA"/>
              </a:solidFill>
              <a:ln w="25400">
                <a:solidFill>
                  <a:schemeClr val="bg2"/>
                </a:solidFill>
                <a:miter lim="800000"/>
                <a:headEnd/>
                <a:tailEnd/>
              </a:ln>
            </p:spPr>
            <p:txBody>
              <a:bodyPr wrap="none" lIns="0" tIns="0" rIns="0" bIns="0" anchor="ctr"/>
              <a:lstStyle/>
              <a:p>
                <a:endParaRPr lang="en-US"/>
              </a:p>
            </p:txBody>
          </p:sp>
          <p:sp>
            <p:nvSpPr>
              <p:cNvPr id="39994" name="Rectangle 27"/>
              <p:cNvSpPr>
                <a:spLocks noChangeArrowheads="1"/>
              </p:cNvSpPr>
              <p:nvPr/>
            </p:nvSpPr>
            <p:spPr bwMode="auto">
              <a:xfrm>
                <a:off x="1898" y="1660"/>
                <a:ext cx="952" cy="351"/>
              </a:xfrm>
              <a:prstGeom prst="rect">
                <a:avLst/>
              </a:prstGeom>
              <a:solidFill>
                <a:srgbClr val="EAEAEA"/>
              </a:solidFill>
              <a:ln w="25400">
                <a:solidFill>
                  <a:schemeClr val="bg2"/>
                </a:solidFill>
                <a:miter lim="800000"/>
                <a:headEnd/>
                <a:tailEnd/>
              </a:ln>
            </p:spPr>
            <p:txBody>
              <a:bodyPr lIns="0" tIns="0" rIns="0" bIns="0" anchor="ctr"/>
              <a:lstStyle/>
              <a:p>
                <a:pPr algn="ctr"/>
                <a:r>
                  <a:rPr lang="en-US" sz="1543" b="1">
                    <a:latin typeface="Bradley Hand ITC" pitchFamily="66" charset="0"/>
                  </a:rPr>
                  <a:t>UML class diagrams</a:t>
                </a:r>
              </a:p>
            </p:txBody>
          </p:sp>
        </p:grpSp>
        <p:grpSp>
          <p:nvGrpSpPr>
            <p:cNvPr id="7" name="Group 31"/>
            <p:cNvGrpSpPr>
              <a:grpSpLocks/>
            </p:cNvGrpSpPr>
            <p:nvPr/>
          </p:nvGrpSpPr>
          <p:grpSpPr bwMode="auto">
            <a:xfrm>
              <a:off x="7543806" y="2819400"/>
              <a:ext cx="1358902" cy="806450"/>
              <a:chOff x="2906" y="1518"/>
              <a:chExt cx="1048" cy="493"/>
            </a:xfrm>
          </p:grpSpPr>
          <p:sp>
            <p:nvSpPr>
              <p:cNvPr id="39989" name="Rectangle 32"/>
              <p:cNvSpPr>
                <a:spLocks noChangeArrowheads="1"/>
              </p:cNvSpPr>
              <p:nvPr/>
            </p:nvSpPr>
            <p:spPr bwMode="auto">
              <a:xfrm>
                <a:off x="2906" y="1518"/>
                <a:ext cx="952" cy="351"/>
              </a:xfrm>
              <a:prstGeom prst="rect">
                <a:avLst/>
              </a:prstGeom>
              <a:solidFill>
                <a:srgbClr val="EAEAEA"/>
              </a:solidFill>
              <a:ln w="25400">
                <a:solidFill>
                  <a:schemeClr val="bg2"/>
                </a:solidFill>
                <a:miter lim="800000"/>
                <a:headEnd/>
                <a:tailEnd/>
              </a:ln>
            </p:spPr>
            <p:txBody>
              <a:bodyPr wrap="none" lIns="0" tIns="0" rIns="0" bIns="0" anchor="ctr"/>
              <a:lstStyle/>
              <a:p>
                <a:endParaRPr lang="en-US"/>
              </a:p>
            </p:txBody>
          </p:sp>
          <p:sp>
            <p:nvSpPr>
              <p:cNvPr id="39990" name="Rectangle 33"/>
              <p:cNvSpPr>
                <a:spLocks noChangeArrowheads="1"/>
              </p:cNvSpPr>
              <p:nvPr/>
            </p:nvSpPr>
            <p:spPr bwMode="auto">
              <a:xfrm>
                <a:off x="2954" y="1589"/>
                <a:ext cx="952" cy="351"/>
              </a:xfrm>
              <a:prstGeom prst="rect">
                <a:avLst/>
              </a:prstGeom>
              <a:solidFill>
                <a:srgbClr val="EAEAEA"/>
              </a:solidFill>
              <a:ln w="25400">
                <a:solidFill>
                  <a:schemeClr val="bg2"/>
                </a:solidFill>
                <a:miter lim="800000"/>
                <a:headEnd/>
                <a:tailEnd/>
              </a:ln>
            </p:spPr>
            <p:txBody>
              <a:bodyPr wrap="none" lIns="0" tIns="0" rIns="0" bIns="0" anchor="ctr"/>
              <a:lstStyle/>
              <a:p>
                <a:endParaRPr lang="en-US"/>
              </a:p>
            </p:txBody>
          </p:sp>
          <p:sp>
            <p:nvSpPr>
              <p:cNvPr id="39991" name="Rectangle 34"/>
              <p:cNvSpPr>
                <a:spLocks noChangeArrowheads="1"/>
              </p:cNvSpPr>
              <p:nvPr/>
            </p:nvSpPr>
            <p:spPr bwMode="auto">
              <a:xfrm>
                <a:off x="3002" y="1660"/>
                <a:ext cx="952" cy="351"/>
              </a:xfrm>
              <a:prstGeom prst="rect">
                <a:avLst/>
              </a:prstGeom>
              <a:solidFill>
                <a:srgbClr val="EAEAEA"/>
              </a:solidFill>
              <a:ln w="25400">
                <a:solidFill>
                  <a:schemeClr val="bg2"/>
                </a:solidFill>
                <a:miter lim="800000"/>
                <a:headEnd/>
                <a:tailEnd/>
              </a:ln>
            </p:spPr>
            <p:txBody>
              <a:bodyPr lIns="0" tIns="0" rIns="0" bIns="0" anchor="ctr"/>
              <a:lstStyle/>
              <a:p>
                <a:pPr algn="ctr"/>
                <a:r>
                  <a:rPr lang="en-US" sz="1543" b="1">
                    <a:latin typeface="Bradley Hand ITC" pitchFamily="66" charset="0"/>
                  </a:rPr>
                  <a:t>UML object diagrams</a:t>
                </a:r>
              </a:p>
            </p:txBody>
          </p:sp>
        </p:grpSp>
        <p:grpSp>
          <p:nvGrpSpPr>
            <p:cNvPr id="8" name="Group 35"/>
            <p:cNvGrpSpPr>
              <a:grpSpLocks/>
            </p:cNvGrpSpPr>
            <p:nvPr/>
          </p:nvGrpSpPr>
          <p:grpSpPr bwMode="auto">
            <a:xfrm>
              <a:off x="5464178" y="981079"/>
              <a:ext cx="1358902" cy="1119189"/>
              <a:chOff x="1802" y="2670"/>
              <a:chExt cx="1048" cy="684"/>
            </a:xfrm>
          </p:grpSpPr>
          <p:sp>
            <p:nvSpPr>
              <p:cNvPr id="39986" name="Rectangle 36"/>
              <p:cNvSpPr>
                <a:spLocks noChangeArrowheads="1"/>
              </p:cNvSpPr>
              <p:nvPr/>
            </p:nvSpPr>
            <p:spPr bwMode="auto">
              <a:xfrm>
                <a:off x="1802" y="2670"/>
                <a:ext cx="952" cy="487"/>
              </a:xfrm>
              <a:prstGeom prst="rect">
                <a:avLst/>
              </a:prstGeom>
              <a:solidFill>
                <a:srgbClr val="C6C6C6"/>
              </a:solidFill>
              <a:ln w="25400">
                <a:solidFill>
                  <a:schemeClr val="bg2"/>
                </a:solidFill>
                <a:miter lim="800000"/>
                <a:headEnd/>
                <a:tailEnd/>
              </a:ln>
            </p:spPr>
            <p:txBody>
              <a:bodyPr lIns="0" tIns="0" rIns="0" bIns="0" anchor="ctr"/>
              <a:lstStyle/>
              <a:p>
                <a:endParaRPr lang="en-US"/>
              </a:p>
            </p:txBody>
          </p:sp>
          <p:sp>
            <p:nvSpPr>
              <p:cNvPr id="39987" name="Rectangle 37"/>
              <p:cNvSpPr>
                <a:spLocks noChangeArrowheads="1"/>
              </p:cNvSpPr>
              <p:nvPr/>
            </p:nvSpPr>
            <p:spPr bwMode="auto">
              <a:xfrm>
                <a:off x="1850" y="2769"/>
                <a:ext cx="952" cy="486"/>
              </a:xfrm>
              <a:prstGeom prst="rect">
                <a:avLst/>
              </a:prstGeom>
              <a:solidFill>
                <a:srgbClr val="C6C6C6"/>
              </a:solidFill>
              <a:ln w="25400">
                <a:solidFill>
                  <a:schemeClr val="bg2"/>
                </a:solidFill>
                <a:miter lim="800000"/>
                <a:headEnd/>
                <a:tailEnd/>
              </a:ln>
            </p:spPr>
            <p:txBody>
              <a:bodyPr lIns="0" tIns="0" rIns="0" bIns="0" anchor="ctr"/>
              <a:lstStyle/>
              <a:p>
                <a:endParaRPr lang="en-US"/>
              </a:p>
            </p:txBody>
          </p:sp>
          <p:sp>
            <p:nvSpPr>
              <p:cNvPr id="39988" name="Rectangle 38"/>
              <p:cNvSpPr>
                <a:spLocks noChangeArrowheads="1"/>
              </p:cNvSpPr>
              <p:nvPr/>
            </p:nvSpPr>
            <p:spPr bwMode="auto">
              <a:xfrm>
                <a:off x="1898" y="2867"/>
                <a:ext cx="952" cy="487"/>
              </a:xfrm>
              <a:prstGeom prst="rect">
                <a:avLst/>
              </a:prstGeom>
              <a:solidFill>
                <a:srgbClr val="C6C6C6"/>
              </a:solidFill>
              <a:ln w="25400">
                <a:solidFill>
                  <a:schemeClr val="bg2"/>
                </a:solidFill>
                <a:miter lim="800000"/>
                <a:headEnd/>
                <a:tailEnd/>
              </a:ln>
            </p:spPr>
            <p:txBody>
              <a:bodyPr lIns="0" tIns="0" rIns="0" bIns="0" anchor="ctr"/>
              <a:lstStyle/>
              <a:p>
                <a:pPr algn="ctr"/>
                <a:r>
                  <a:rPr lang="en-US" sz="1543" b="1">
                    <a:latin typeface="Bradley Hand ITC" pitchFamily="66" charset="0"/>
                  </a:rPr>
                  <a:t>UML sequence diagrams</a:t>
                </a:r>
              </a:p>
            </p:txBody>
          </p:sp>
        </p:grpSp>
        <p:grpSp>
          <p:nvGrpSpPr>
            <p:cNvPr id="9" name="Group 39"/>
            <p:cNvGrpSpPr>
              <a:grpSpLocks/>
            </p:cNvGrpSpPr>
            <p:nvPr/>
          </p:nvGrpSpPr>
          <p:grpSpPr bwMode="auto">
            <a:xfrm>
              <a:off x="7169144" y="990598"/>
              <a:ext cx="1719261" cy="1058863"/>
              <a:chOff x="2906" y="2670"/>
              <a:chExt cx="1144" cy="647"/>
            </a:xfrm>
          </p:grpSpPr>
          <p:sp>
            <p:nvSpPr>
              <p:cNvPr id="39983" name="Rectangle 40"/>
              <p:cNvSpPr>
                <a:spLocks noChangeArrowheads="1"/>
              </p:cNvSpPr>
              <p:nvPr/>
            </p:nvSpPr>
            <p:spPr bwMode="auto">
              <a:xfrm>
                <a:off x="2906" y="2670"/>
                <a:ext cx="1040" cy="460"/>
              </a:xfrm>
              <a:prstGeom prst="rect">
                <a:avLst/>
              </a:prstGeom>
              <a:solidFill>
                <a:srgbClr val="C6C6C6"/>
              </a:solidFill>
              <a:ln w="25400">
                <a:solidFill>
                  <a:schemeClr val="bg2"/>
                </a:solidFill>
                <a:miter lim="800000"/>
                <a:headEnd/>
                <a:tailEnd/>
              </a:ln>
            </p:spPr>
            <p:txBody>
              <a:bodyPr lIns="0" tIns="0" rIns="0" bIns="0" anchor="ctr"/>
              <a:lstStyle/>
              <a:p>
                <a:endParaRPr lang="en-US"/>
              </a:p>
            </p:txBody>
          </p:sp>
          <p:sp>
            <p:nvSpPr>
              <p:cNvPr id="39984" name="Rectangle 41"/>
              <p:cNvSpPr>
                <a:spLocks noChangeArrowheads="1"/>
              </p:cNvSpPr>
              <p:nvPr/>
            </p:nvSpPr>
            <p:spPr bwMode="auto">
              <a:xfrm>
                <a:off x="2958" y="2764"/>
                <a:ext cx="1040" cy="459"/>
              </a:xfrm>
              <a:prstGeom prst="rect">
                <a:avLst/>
              </a:prstGeom>
              <a:solidFill>
                <a:srgbClr val="C6C6C6"/>
              </a:solidFill>
              <a:ln w="25400">
                <a:solidFill>
                  <a:schemeClr val="bg2"/>
                </a:solidFill>
                <a:miter lim="800000"/>
                <a:headEnd/>
                <a:tailEnd/>
              </a:ln>
            </p:spPr>
            <p:txBody>
              <a:bodyPr lIns="0" tIns="0" rIns="0" bIns="0" anchor="ctr"/>
              <a:lstStyle/>
              <a:p>
                <a:endParaRPr lang="en-US"/>
              </a:p>
            </p:txBody>
          </p:sp>
          <p:sp>
            <p:nvSpPr>
              <p:cNvPr id="39985" name="Rectangle 42"/>
              <p:cNvSpPr>
                <a:spLocks noChangeArrowheads="1"/>
              </p:cNvSpPr>
              <p:nvPr/>
            </p:nvSpPr>
            <p:spPr bwMode="auto">
              <a:xfrm>
                <a:off x="3010" y="2857"/>
                <a:ext cx="1040" cy="460"/>
              </a:xfrm>
              <a:prstGeom prst="rect">
                <a:avLst/>
              </a:prstGeom>
              <a:solidFill>
                <a:srgbClr val="C6C6C6"/>
              </a:solidFill>
              <a:ln w="25400">
                <a:solidFill>
                  <a:schemeClr val="bg2"/>
                </a:solidFill>
                <a:miter lim="800000"/>
                <a:headEnd/>
                <a:tailEnd/>
              </a:ln>
            </p:spPr>
            <p:txBody>
              <a:bodyPr lIns="0" tIns="0" rIns="0" bIns="0" anchor="ctr"/>
              <a:lstStyle/>
              <a:p>
                <a:pPr algn="ctr"/>
                <a:r>
                  <a:rPr lang="en-US" sz="1543" b="1">
                    <a:latin typeface="Bradley Hand ITC" pitchFamily="66" charset="0"/>
                  </a:rPr>
                  <a:t>UML communication diagrams</a:t>
                </a:r>
              </a:p>
            </p:txBody>
          </p:sp>
        </p:grpSp>
        <p:grpSp>
          <p:nvGrpSpPr>
            <p:cNvPr id="10" name="Group 43"/>
            <p:cNvGrpSpPr>
              <a:grpSpLocks/>
            </p:cNvGrpSpPr>
            <p:nvPr/>
          </p:nvGrpSpPr>
          <p:grpSpPr bwMode="auto">
            <a:xfrm>
              <a:off x="7467602" y="3809999"/>
              <a:ext cx="1517650" cy="1074737"/>
              <a:chOff x="4490" y="635"/>
              <a:chExt cx="1144" cy="647"/>
            </a:xfrm>
          </p:grpSpPr>
          <p:sp>
            <p:nvSpPr>
              <p:cNvPr id="39980" name="Rectangle 44"/>
              <p:cNvSpPr>
                <a:spLocks noChangeArrowheads="1"/>
              </p:cNvSpPr>
              <p:nvPr/>
            </p:nvSpPr>
            <p:spPr bwMode="auto">
              <a:xfrm>
                <a:off x="4490" y="635"/>
                <a:ext cx="1040" cy="460"/>
              </a:xfrm>
              <a:prstGeom prst="rect">
                <a:avLst/>
              </a:prstGeom>
              <a:solidFill>
                <a:srgbClr val="EAEAEA"/>
              </a:solidFill>
              <a:ln w="25400">
                <a:solidFill>
                  <a:schemeClr val="bg2"/>
                </a:solidFill>
                <a:miter lim="800000"/>
                <a:headEnd/>
                <a:tailEnd/>
              </a:ln>
            </p:spPr>
            <p:txBody>
              <a:bodyPr wrap="none" lIns="0" tIns="0" rIns="0" bIns="0" anchor="ctr"/>
              <a:lstStyle/>
              <a:p>
                <a:endParaRPr lang="en-US"/>
              </a:p>
            </p:txBody>
          </p:sp>
          <p:sp>
            <p:nvSpPr>
              <p:cNvPr id="39981" name="Rectangle 45"/>
              <p:cNvSpPr>
                <a:spLocks noChangeArrowheads="1"/>
              </p:cNvSpPr>
              <p:nvPr/>
            </p:nvSpPr>
            <p:spPr bwMode="auto">
              <a:xfrm>
                <a:off x="4542" y="729"/>
                <a:ext cx="1040" cy="459"/>
              </a:xfrm>
              <a:prstGeom prst="rect">
                <a:avLst/>
              </a:prstGeom>
              <a:solidFill>
                <a:srgbClr val="EAEAEA"/>
              </a:solidFill>
              <a:ln w="25400">
                <a:solidFill>
                  <a:schemeClr val="bg2"/>
                </a:solidFill>
                <a:miter lim="800000"/>
                <a:headEnd/>
                <a:tailEnd/>
              </a:ln>
            </p:spPr>
            <p:txBody>
              <a:bodyPr wrap="none" lIns="0" tIns="0" rIns="0" bIns="0" anchor="ctr"/>
              <a:lstStyle/>
              <a:p>
                <a:endParaRPr lang="en-US"/>
              </a:p>
            </p:txBody>
          </p:sp>
          <p:sp>
            <p:nvSpPr>
              <p:cNvPr id="39982" name="Rectangle 46"/>
              <p:cNvSpPr>
                <a:spLocks noChangeArrowheads="1"/>
              </p:cNvSpPr>
              <p:nvPr/>
            </p:nvSpPr>
            <p:spPr bwMode="auto">
              <a:xfrm>
                <a:off x="4594" y="822"/>
                <a:ext cx="1040" cy="460"/>
              </a:xfrm>
              <a:prstGeom prst="rect">
                <a:avLst/>
              </a:prstGeom>
              <a:solidFill>
                <a:srgbClr val="EAEAEA"/>
              </a:solidFill>
              <a:ln w="25400">
                <a:solidFill>
                  <a:schemeClr val="bg2"/>
                </a:solidFill>
                <a:miter lim="800000"/>
                <a:headEnd/>
                <a:tailEnd/>
              </a:ln>
            </p:spPr>
            <p:txBody>
              <a:bodyPr lIns="0" tIns="0" rIns="0" bIns="0" anchor="ctr"/>
              <a:lstStyle/>
              <a:p>
                <a:pPr algn="ctr"/>
                <a:r>
                  <a:rPr lang="en-US" sz="1543" b="1">
                    <a:latin typeface="Bradley Hand ITC" pitchFamily="66" charset="0"/>
                  </a:rPr>
                  <a:t>UML package diagrams</a:t>
                </a:r>
              </a:p>
            </p:txBody>
          </p:sp>
        </p:grpSp>
        <p:grpSp>
          <p:nvGrpSpPr>
            <p:cNvPr id="11" name="Group 47"/>
            <p:cNvGrpSpPr>
              <a:grpSpLocks/>
            </p:cNvGrpSpPr>
            <p:nvPr/>
          </p:nvGrpSpPr>
          <p:grpSpPr bwMode="auto">
            <a:xfrm>
              <a:off x="3117852" y="3190878"/>
              <a:ext cx="1517650" cy="1073151"/>
              <a:chOff x="4490" y="1518"/>
              <a:chExt cx="1144" cy="646"/>
            </a:xfrm>
          </p:grpSpPr>
          <p:sp>
            <p:nvSpPr>
              <p:cNvPr id="39977" name="Rectangle 48"/>
              <p:cNvSpPr>
                <a:spLocks noChangeArrowheads="1"/>
              </p:cNvSpPr>
              <p:nvPr/>
            </p:nvSpPr>
            <p:spPr bwMode="auto">
              <a:xfrm>
                <a:off x="4490" y="1518"/>
                <a:ext cx="1040" cy="460"/>
              </a:xfrm>
              <a:prstGeom prst="rect">
                <a:avLst/>
              </a:prstGeom>
              <a:solidFill>
                <a:srgbClr val="EAEAEA"/>
              </a:solidFill>
              <a:ln w="25400">
                <a:solidFill>
                  <a:schemeClr val="bg2"/>
                </a:solidFill>
                <a:miter lim="800000"/>
                <a:headEnd/>
                <a:tailEnd/>
              </a:ln>
            </p:spPr>
            <p:txBody>
              <a:bodyPr wrap="none" lIns="0" tIns="0" rIns="0" bIns="0" anchor="ctr"/>
              <a:lstStyle/>
              <a:p>
                <a:endParaRPr lang="en-US"/>
              </a:p>
            </p:txBody>
          </p:sp>
          <p:sp>
            <p:nvSpPr>
              <p:cNvPr id="39978" name="Rectangle 49"/>
              <p:cNvSpPr>
                <a:spLocks noChangeArrowheads="1"/>
              </p:cNvSpPr>
              <p:nvPr/>
            </p:nvSpPr>
            <p:spPr bwMode="auto">
              <a:xfrm>
                <a:off x="4542" y="1612"/>
                <a:ext cx="1040" cy="458"/>
              </a:xfrm>
              <a:prstGeom prst="rect">
                <a:avLst/>
              </a:prstGeom>
              <a:solidFill>
                <a:srgbClr val="EAEAEA"/>
              </a:solidFill>
              <a:ln w="25400">
                <a:solidFill>
                  <a:schemeClr val="bg2"/>
                </a:solidFill>
                <a:miter lim="800000"/>
                <a:headEnd/>
                <a:tailEnd/>
              </a:ln>
            </p:spPr>
            <p:txBody>
              <a:bodyPr wrap="none" lIns="0" tIns="0" rIns="0" bIns="0" anchor="ctr"/>
              <a:lstStyle/>
              <a:p>
                <a:endParaRPr lang="en-US"/>
              </a:p>
            </p:txBody>
          </p:sp>
          <p:sp>
            <p:nvSpPr>
              <p:cNvPr id="39979" name="Rectangle 50"/>
              <p:cNvSpPr>
                <a:spLocks noChangeArrowheads="1"/>
              </p:cNvSpPr>
              <p:nvPr/>
            </p:nvSpPr>
            <p:spPr bwMode="auto">
              <a:xfrm>
                <a:off x="4594" y="1704"/>
                <a:ext cx="1040" cy="460"/>
              </a:xfrm>
              <a:prstGeom prst="rect">
                <a:avLst/>
              </a:prstGeom>
              <a:solidFill>
                <a:srgbClr val="EAEAEA"/>
              </a:solidFill>
              <a:ln w="25400">
                <a:solidFill>
                  <a:schemeClr val="bg2"/>
                </a:solidFill>
                <a:miter lim="800000"/>
                <a:headEnd/>
                <a:tailEnd/>
              </a:ln>
            </p:spPr>
            <p:txBody>
              <a:bodyPr lIns="0" tIns="0" rIns="0" bIns="0" anchor="ctr"/>
              <a:lstStyle/>
              <a:p>
                <a:pPr algn="ctr"/>
                <a:r>
                  <a:rPr lang="en-US" sz="1543" b="1">
                    <a:latin typeface="Bradley Hand ITC" pitchFamily="66" charset="0"/>
                  </a:rPr>
                  <a:t>UML component diagrams</a:t>
                </a:r>
              </a:p>
            </p:txBody>
          </p:sp>
        </p:grpSp>
        <p:grpSp>
          <p:nvGrpSpPr>
            <p:cNvPr id="12" name="Group 51"/>
            <p:cNvGrpSpPr>
              <a:grpSpLocks/>
            </p:cNvGrpSpPr>
            <p:nvPr/>
          </p:nvGrpSpPr>
          <p:grpSpPr bwMode="auto">
            <a:xfrm>
              <a:off x="3352802" y="4876794"/>
              <a:ext cx="1517650" cy="1074737"/>
              <a:chOff x="4538" y="2593"/>
              <a:chExt cx="1144" cy="647"/>
            </a:xfrm>
          </p:grpSpPr>
          <p:sp>
            <p:nvSpPr>
              <p:cNvPr id="39974" name="Rectangle 52"/>
              <p:cNvSpPr>
                <a:spLocks noChangeArrowheads="1"/>
              </p:cNvSpPr>
              <p:nvPr/>
            </p:nvSpPr>
            <p:spPr bwMode="auto">
              <a:xfrm>
                <a:off x="4538" y="2593"/>
                <a:ext cx="1040" cy="460"/>
              </a:xfrm>
              <a:prstGeom prst="rect">
                <a:avLst/>
              </a:prstGeom>
              <a:solidFill>
                <a:srgbClr val="EAEAEA"/>
              </a:solidFill>
              <a:ln w="25400">
                <a:solidFill>
                  <a:schemeClr val="bg2"/>
                </a:solidFill>
                <a:miter lim="800000"/>
                <a:headEnd/>
                <a:tailEnd/>
              </a:ln>
            </p:spPr>
            <p:txBody>
              <a:bodyPr lIns="0" tIns="0" rIns="0" bIns="0" anchor="ctr"/>
              <a:lstStyle/>
              <a:p>
                <a:endParaRPr lang="en-US"/>
              </a:p>
            </p:txBody>
          </p:sp>
          <p:sp>
            <p:nvSpPr>
              <p:cNvPr id="39975" name="Rectangle 53"/>
              <p:cNvSpPr>
                <a:spLocks noChangeArrowheads="1"/>
              </p:cNvSpPr>
              <p:nvPr/>
            </p:nvSpPr>
            <p:spPr bwMode="auto">
              <a:xfrm>
                <a:off x="4590" y="2687"/>
                <a:ext cx="1040" cy="459"/>
              </a:xfrm>
              <a:prstGeom prst="rect">
                <a:avLst/>
              </a:prstGeom>
              <a:solidFill>
                <a:srgbClr val="EAEAEA"/>
              </a:solidFill>
              <a:ln w="25400">
                <a:solidFill>
                  <a:schemeClr val="bg2"/>
                </a:solidFill>
                <a:miter lim="800000"/>
                <a:headEnd/>
                <a:tailEnd/>
              </a:ln>
            </p:spPr>
            <p:txBody>
              <a:bodyPr lIns="0" tIns="0" rIns="0" bIns="0" anchor="ctr"/>
              <a:lstStyle/>
              <a:p>
                <a:endParaRPr lang="en-US"/>
              </a:p>
            </p:txBody>
          </p:sp>
          <p:sp>
            <p:nvSpPr>
              <p:cNvPr id="39976" name="Rectangle 54"/>
              <p:cNvSpPr>
                <a:spLocks noChangeArrowheads="1"/>
              </p:cNvSpPr>
              <p:nvPr/>
            </p:nvSpPr>
            <p:spPr bwMode="auto">
              <a:xfrm>
                <a:off x="4642" y="2780"/>
                <a:ext cx="1040" cy="460"/>
              </a:xfrm>
              <a:prstGeom prst="rect">
                <a:avLst/>
              </a:prstGeom>
              <a:solidFill>
                <a:srgbClr val="EAEAEA"/>
              </a:solidFill>
              <a:ln w="25400">
                <a:solidFill>
                  <a:schemeClr val="bg2"/>
                </a:solidFill>
                <a:miter lim="800000"/>
                <a:headEnd/>
                <a:tailEnd/>
              </a:ln>
            </p:spPr>
            <p:txBody>
              <a:bodyPr lIns="0" tIns="0" rIns="0" bIns="0" anchor="ctr"/>
              <a:lstStyle/>
              <a:p>
                <a:pPr algn="ctr"/>
                <a:r>
                  <a:rPr lang="en-US" sz="1543" b="1">
                    <a:latin typeface="Bradley Hand ITC" pitchFamily="66" charset="0"/>
                  </a:rPr>
                  <a:t>UML deployment diagrams</a:t>
                </a:r>
              </a:p>
            </p:txBody>
          </p:sp>
        </p:grpSp>
        <p:sp>
          <p:nvSpPr>
            <p:cNvPr id="39957" name="Rectangle 55"/>
            <p:cNvSpPr>
              <a:spLocks noChangeArrowheads="1"/>
            </p:cNvSpPr>
            <p:nvPr/>
          </p:nvSpPr>
          <p:spPr bwMode="auto">
            <a:xfrm>
              <a:off x="485774" y="1065934"/>
              <a:ext cx="2172725" cy="370033"/>
            </a:xfrm>
            <a:prstGeom prst="rect">
              <a:avLst/>
            </a:prstGeom>
            <a:noFill/>
            <a:ln w="9525">
              <a:noFill/>
              <a:miter lim="800000"/>
              <a:headEnd/>
              <a:tailEnd/>
            </a:ln>
          </p:spPr>
          <p:txBody>
            <a:bodyPr wrap="none" lIns="0" tIns="0" rIns="0" bIns="0" anchor="ctr">
              <a:spAutoFit/>
            </a:bodyPr>
            <a:lstStyle/>
            <a:p>
              <a:r>
                <a:rPr lang="en-US" sz="1764" b="1">
                  <a:latin typeface="Bradley Hand ITC" pitchFamily="66" charset="0"/>
                </a:rPr>
                <a:t>Domain models</a:t>
              </a:r>
            </a:p>
          </p:txBody>
        </p:sp>
        <p:cxnSp>
          <p:nvCxnSpPr>
            <p:cNvPr id="39958" name="AutoShape 56"/>
            <p:cNvCxnSpPr>
              <a:cxnSpLocks noChangeShapeType="1"/>
              <a:stCxn id="39957" idx="2"/>
              <a:endCxn id="39946" idx="0"/>
            </p:cNvCxnSpPr>
            <p:nvPr/>
          </p:nvCxnSpPr>
          <p:spPr bwMode="auto">
            <a:xfrm flipH="1">
              <a:off x="1514475" y="1435967"/>
              <a:ext cx="57662" cy="459509"/>
            </a:xfrm>
            <a:prstGeom prst="straightConnector1">
              <a:avLst/>
            </a:prstGeom>
            <a:noFill/>
            <a:ln w="38100">
              <a:solidFill>
                <a:srgbClr val="808080"/>
              </a:solidFill>
              <a:round/>
              <a:headEnd type="none" w="sm" len="sm"/>
              <a:tailEnd type="stealth" w="lg" len="lg"/>
            </a:ln>
          </p:spPr>
        </p:cxnSp>
        <p:sp>
          <p:nvSpPr>
            <p:cNvPr id="39959" name="Line 60"/>
            <p:cNvSpPr>
              <a:spLocks noChangeShapeType="1"/>
            </p:cNvSpPr>
            <p:nvPr/>
          </p:nvSpPr>
          <p:spPr bwMode="auto">
            <a:xfrm>
              <a:off x="2495550" y="2228850"/>
              <a:ext cx="1374775" cy="930275"/>
            </a:xfrm>
            <a:prstGeom prst="line">
              <a:avLst/>
            </a:prstGeom>
            <a:noFill/>
            <a:ln w="38100">
              <a:solidFill>
                <a:srgbClr val="808080"/>
              </a:solidFill>
              <a:round/>
              <a:headEnd type="none" w="sm" len="sm"/>
              <a:tailEnd type="stealth" w="lg" len="lg"/>
            </a:ln>
          </p:spPr>
          <p:txBody>
            <a:bodyPr/>
            <a:lstStyle/>
            <a:p>
              <a:endParaRPr lang="en-US"/>
            </a:p>
          </p:txBody>
        </p:sp>
        <p:sp>
          <p:nvSpPr>
            <p:cNvPr id="39960" name="Line 61"/>
            <p:cNvSpPr>
              <a:spLocks noChangeShapeType="1"/>
            </p:cNvSpPr>
            <p:nvPr/>
          </p:nvSpPr>
          <p:spPr bwMode="auto">
            <a:xfrm flipH="1">
              <a:off x="6223000" y="4013200"/>
              <a:ext cx="101600" cy="1393825"/>
            </a:xfrm>
            <a:prstGeom prst="line">
              <a:avLst/>
            </a:prstGeom>
            <a:noFill/>
            <a:ln w="38100">
              <a:solidFill>
                <a:srgbClr val="808080"/>
              </a:solidFill>
              <a:round/>
              <a:headEnd type="none" w="sm" len="sm"/>
              <a:tailEnd type="stealth" w="lg" len="lg"/>
            </a:ln>
          </p:spPr>
          <p:txBody>
            <a:bodyPr/>
            <a:lstStyle/>
            <a:p>
              <a:endParaRPr lang="en-US"/>
            </a:p>
          </p:txBody>
        </p:sp>
        <p:cxnSp>
          <p:nvCxnSpPr>
            <p:cNvPr id="39961" name="AutoShape 62"/>
            <p:cNvCxnSpPr>
              <a:cxnSpLocks noChangeShapeType="1"/>
            </p:cNvCxnSpPr>
            <p:nvPr/>
          </p:nvCxnSpPr>
          <p:spPr bwMode="auto">
            <a:xfrm flipH="1" flipV="1">
              <a:off x="6737350" y="2082800"/>
              <a:ext cx="947738" cy="684213"/>
            </a:xfrm>
            <a:prstGeom prst="straightConnector1">
              <a:avLst/>
            </a:prstGeom>
            <a:noFill/>
            <a:ln w="38100">
              <a:solidFill>
                <a:srgbClr val="808080"/>
              </a:solidFill>
              <a:round/>
              <a:headEnd type="stealth" w="lg" len="lg"/>
              <a:tailEnd type="stealth" w="lg" len="lg"/>
            </a:ln>
          </p:spPr>
        </p:cxnSp>
        <p:sp>
          <p:nvSpPr>
            <p:cNvPr id="39962" name="Line 63"/>
            <p:cNvSpPr>
              <a:spLocks noChangeShapeType="1"/>
            </p:cNvSpPr>
            <p:nvPr/>
          </p:nvSpPr>
          <p:spPr bwMode="auto">
            <a:xfrm flipH="1">
              <a:off x="2190750" y="2971800"/>
              <a:ext cx="19050" cy="812800"/>
            </a:xfrm>
            <a:prstGeom prst="line">
              <a:avLst/>
            </a:prstGeom>
            <a:noFill/>
            <a:ln w="38100">
              <a:solidFill>
                <a:srgbClr val="808080"/>
              </a:solidFill>
              <a:round/>
              <a:headEnd type="none" w="sm" len="sm"/>
              <a:tailEnd type="stealth" w="lg" len="lg"/>
            </a:ln>
          </p:spPr>
          <p:txBody>
            <a:bodyPr/>
            <a:lstStyle/>
            <a:p>
              <a:endParaRPr lang="en-US"/>
            </a:p>
          </p:txBody>
        </p:sp>
        <p:cxnSp>
          <p:nvCxnSpPr>
            <p:cNvPr id="39963" name="AutoShape 69"/>
            <p:cNvCxnSpPr>
              <a:cxnSpLocks noChangeShapeType="1"/>
              <a:stCxn id="39989" idx="0"/>
              <a:endCxn id="39985" idx="2"/>
            </p:cNvCxnSpPr>
            <p:nvPr/>
          </p:nvCxnSpPr>
          <p:spPr bwMode="auto">
            <a:xfrm flipH="1" flipV="1">
              <a:off x="8107363" y="2062163"/>
              <a:ext cx="53975" cy="744537"/>
            </a:xfrm>
            <a:prstGeom prst="straightConnector1">
              <a:avLst/>
            </a:prstGeom>
            <a:noFill/>
            <a:ln w="38100">
              <a:solidFill>
                <a:srgbClr val="808080"/>
              </a:solidFill>
              <a:round/>
              <a:headEnd type="stealth" w="lg" len="lg"/>
              <a:tailEnd type="stealth" w="lg" len="lg"/>
            </a:ln>
          </p:spPr>
        </p:cxnSp>
        <p:sp>
          <p:nvSpPr>
            <p:cNvPr id="39964" name="Freeform 70"/>
            <p:cNvSpPr>
              <a:spLocks/>
            </p:cNvSpPr>
            <p:nvPr/>
          </p:nvSpPr>
          <p:spPr bwMode="auto">
            <a:xfrm rot="-3420000">
              <a:off x="6794500" y="647700"/>
              <a:ext cx="584200" cy="520700"/>
            </a:xfrm>
            <a:custGeom>
              <a:avLst/>
              <a:gdLst>
                <a:gd name="T0" fmla="*/ 0 w 451"/>
                <a:gd name="T1" fmla="*/ 2147483647 h 12"/>
                <a:gd name="T2" fmla="*/ 2147483647 w 451"/>
                <a:gd name="T3" fmla="*/ 2147483647 h 12"/>
                <a:gd name="T4" fmla="*/ 2147483647 w 451"/>
                <a:gd name="T5" fmla="*/ 2147483647 h 12"/>
                <a:gd name="T6" fmla="*/ 0 60000 65536"/>
                <a:gd name="T7" fmla="*/ 0 60000 65536"/>
                <a:gd name="T8" fmla="*/ 0 60000 65536"/>
                <a:gd name="T9" fmla="*/ 0 w 451"/>
                <a:gd name="T10" fmla="*/ 0 h 12"/>
                <a:gd name="T11" fmla="*/ 451 w 451"/>
                <a:gd name="T12" fmla="*/ 12 h 12"/>
              </a:gdLst>
              <a:ahLst/>
              <a:cxnLst>
                <a:cxn ang="T6">
                  <a:pos x="T0" y="T1"/>
                </a:cxn>
                <a:cxn ang="T7">
                  <a:pos x="T2" y="T3"/>
                </a:cxn>
                <a:cxn ang="T8">
                  <a:pos x="T4" y="T5"/>
                </a:cxn>
              </a:cxnLst>
              <a:rect l="T9" t="T10" r="T11" b="T12"/>
              <a:pathLst>
                <a:path w="451" h="12">
                  <a:moveTo>
                    <a:pt x="0" y="2"/>
                  </a:moveTo>
                  <a:cubicBezTo>
                    <a:pt x="182" y="1"/>
                    <a:pt x="365" y="0"/>
                    <a:pt x="408" y="2"/>
                  </a:cubicBezTo>
                  <a:cubicBezTo>
                    <a:pt x="451" y="4"/>
                    <a:pt x="355" y="8"/>
                    <a:pt x="259" y="12"/>
                  </a:cubicBezTo>
                </a:path>
              </a:pathLst>
            </a:custGeom>
            <a:noFill/>
            <a:ln w="38100">
              <a:solidFill>
                <a:srgbClr val="808080"/>
              </a:solidFill>
              <a:round/>
              <a:headEnd type="stealth" w="lg" len="lg"/>
              <a:tailEnd type="stealth" w="lg" len="lg"/>
            </a:ln>
          </p:spPr>
          <p:txBody>
            <a:bodyPr/>
            <a:lstStyle/>
            <a:p>
              <a:endParaRPr lang="en-US"/>
            </a:p>
          </p:txBody>
        </p:sp>
        <p:cxnSp>
          <p:nvCxnSpPr>
            <p:cNvPr id="39965" name="AutoShape 71"/>
            <p:cNvCxnSpPr>
              <a:cxnSpLocks noChangeShapeType="1"/>
            </p:cNvCxnSpPr>
            <p:nvPr/>
          </p:nvCxnSpPr>
          <p:spPr bwMode="auto">
            <a:xfrm>
              <a:off x="6788150" y="4025900"/>
              <a:ext cx="785813" cy="1362075"/>
            </a:xfrm>
            <a:prstGeom prst="straightConnector1">
              <a:avLst/>
            </a:prstGeom>
            <a:noFill/>
            <a:ln w="38100">
              <a:solidFill>
                <a:srgbClr val="808080"/>
              </a:solidFill>
              <a:round/>
              <a:headEnd type="stealth" w="lg" len="lg"/>
              <a:tailEnd type="stealth" w="lg" len="lg"/>
            </a:ln>
          </p:spPr>
        </p:cxnSp>
        <p:grpSp>
          <p:nvGrpSpPr>
            <p:cNvPr id="13" name="Group 73"/>
            <p:cNvGrpSpPr>
              <a:grpSpLocks/>
            </p:cNvGrpSpPr>
            <p:nvPr/>
          </p:nvGrpSpPr>
          <p:grpSpPr bwMode="auto">
            <a:xfrm>
              <a:off x="5486404" y="5410202"/>
              <a:ext cx="1358902" cy="676275"/>
              <a:chOff x="2090" y="559"/>
              <a:chExt cx="1048" cy="413"/>
            </a:xfrm>
          </p:grpSpPr>
          <p:sp>
            <p:nvSpPr>
              <p:cNvPr id="39971" name="Rectangle 74"/>
              <p:cNvSpPr>
                <a:spLocks noChangeArrowheads="1"/>
              </p:cNvSpPr>
              <p:nvPr/>
            </p:nvSpPr>
            <p:spPr bwMode="auto">
              <a:xfrm>
                <a:off x="2090" y="559"/>
                <a:ext cx="952" cy="293"/>
              </a:xfrm>
              <a:prstGeom prst="rect">
                <a:avLst/>
              </a:prstGeom>
              <a:solidFill>
                <a:srgbClr val="C6C6C6"/>
              </a:solidFill>
              <a:ln w="25400">
                <a:solidFill>
                  <a:schemeClr val="bg2"/>
                </a:solidFill>
                <a:miter lim="800000"/>
                <a:headEnd/>
                <a:tailEnd/>
              </a:ln>
            </p:spPr>
            <p:txBody>
              <a:bodyPr wrap="none" lIns="0" tIns="0" rIns="0" bIns="0" anchor="ctr"/>
              <a:lstStyle/>
              <a:p>
                <a:endParaRPr lang="en-US"/>
              </a:p>
            </p:txBody>
          </p:sp>
          <p:sp>
            <p:nvSpPr>
              <p:cNvPr id="39972" name="Rectangle 75"/>
              <p:cNvSpPr>
                <a:spLocks noChangeArrowheads="1"/>
              </p:cNvSpPr>
              <p:nvPr/>
            </p:nvSpPr>
            <p:spPr bwMode="auto">
              <a:xfrm>
                <a:off x="2138" y="619"/>
                <a:ext cx="952" cy="293"/>
              </a:xfrm>
              <a:prstGeom prst="rect">
                <a:avLst/>
              </a:prstGeom>
              <a:solidFill>
                <a:srgbClr val="C6C6C6"/>
              </a:solidFill>
              <a:ln w="25400">
                <a:solidFill>
                  <a:schemeClr val="bg2"/>
                </a:solidFill>
                <a:miter lim="800000"/>
                <a:headEnd/>
                <a:tailEnd/>
              </a:ln>
            </p:spPr>
            <p:txBody>
              <a:bodyPr wrap="none" lIns="0" tIns="0" rIns="0" bIns="0" anchor="ctr"/>
              <a:lstStyle/>
              <a:p>
                <a:endParaRPr lang="en-US"/>
              </a:p>
            </p:txBody>
          </p:sp>
          <p:sp>
            <p:nvSpPr>
              <p:cNvPr id="39973" name="Rectangle 76"/>
              <p:cNvSpPr>
                <a:spLocks noChangeArrowheads="1"/>
              </p:cNvSpPr>
              <p:nvPr/>
            </p:nvSpPr>
            <p:spPr bwMode="auto">
              <a:xfrm>
                <a:off x="2186" y="679"/>
                <a:ext cx="952" cy="293"/>
              </a:xfrm>
              <a:prstGeom prst="rect">
                <a:avLst/>
              </a:prstGeom>
              <a:solidFill>
                <a:srgbClr val="C6C6C6"/>
              </a:solidFill>
              <a:ln w="25400">
                <a:solidFill>
                  <a:schemeClr val="bg2"/>
                </a:solidFill>
                <a:miter lim="800000"/>
                <a:headEnd/>
                <a:tailEnd/>
              </a:ln>
            </p:spPr>
            <p:txBody>
              <a:bodyPr lIns="0" tIns="0" rIns="0" bIns="0" anchor="ctr"/>
              <a:lstStyle/>
              <a:p>
                <a:pPr algn="ctr"/>
                <a:r>
                  <a:rPr lang="en-US" sz="1543" b="1">
                    <a:latin typeface="Bradley Hand ITC" pitchFamily="66" charset="0"/>
                  </a:rPr>
                  <a:t>UML activity diagrams</a:t>
                </a:r>
              </a:p>
            </p:txBody>
          </p:sp>
        </p:grpSp>
        <p:cxnSp>
          <p:nvCxnSpPr>
            <p:cNvPr id="39967" name="AutoShape 77"/>
            <p:cNvCxnSpPr>
              <a:cxnSpLocks noChangeShapeType="1"/>
              <a:stCxn id="39994" idx="3"/>
              <a:endCxn id="39980" idx="1"/>
            </p:cNvCxnSpPr>
            <p:nvPr/>
          </p:nvCxnSpPr>
          <p:spPr bwMode="auto">
            <a:xfrm>
              <a:off x="6934200" y="3719513"/>
              <a:ext cx="520700" cy="473075"/>
            </a:xfrm>
            <a:prstGeom prst="straightConnector1">
              <a:avLst/>
            </a:prstGeom>
            <a:noFill/>
            <a:ln w="38100">
              <a:solidFill>
                <a:srgbClr val="808080"/>
              </a:solidFill>
              <a:round/>
              <a:headEnd type="none" w="lg" len="lg"/>
              <a:tailEnd type="stealth" w="lg" len="lg"/>
            </a:ln>
          </p:spPr>
        </p:cxnSp>
        <p:cxnSp>
          <p:nvCxnSpPr>
            <p:cNvPr id="39968" name="AutoShape 78"/>
            <p:cNvCxnSpPr>
              <a:cxnSpLocks noChangeShapeType="1"/>
            </p:cNvCxnSpPr>
            <p:nvPr/>
          </p:nvCxnSpPr>
          <p:spPr bwMode="auto">
            <a:xfrm flipH="1">
              <a:off x="6875463" y="3200400"/>
              <a:ext cx="752475" cy="93663"/>
            </a:xfrm>
            <a:prstGeom prst="straightConnector1">
              <a:avLst/>
            </a:prstGeom>
            <a:noFill/>
            <a:ln w="38100">
              <a:solidFill>
                <a:srgbClr val="808080"/>
              </a:solidFill>
              <a:round/>
              <a:headEnd type="stealth" w="lg" len="lg"/>
              <a:tailEnd type="stealth" w="lg" len="lg"/>
            </a:ln>
          </p:spPr>
        </p:cxnSp>
        <p:sp>
          <p:nvSpPr>
            <p:cNvPr id="39969" name="Line 79"/>
            <p:cNvSpPr>
              <a:spLocks noChangeShapeType="1"/>
            </p:cNvSpPr>
            <p:nvPr/>
          </p:nvSpPr>
          <p:spPr bwMode="auto">
            <a:xfrm>
              <a:off x="3886200" y="4267200"/>
              <a:ext cx="152400" cy="609600"/>
            </a:xfrm>
            <a:prstGeom prst="line">
              <a:avLst/>
            </a:prstGeom>
            <a:noFill/>
            <a:ln w="38100">
              <a:solidFill>
                <a:srgbClr val="808080"/>
              </a:solidFill>
              <a:round/>
              <a:headEnd type="none" w="sm" len="sm"/>
              <a:tailEnd type="stealth" w="lg" len="lg"/>
            </a:ln>
          </p:spPr>
          <p:txBody>
            <a:bodyPr/>
            <a:lstStyle/>
            <a:p>
              <a:endParaRPr lang="en-US"/>
            </a:p>
          </p:txBody>
        </p:sp>
        <p:sp>
          <p:nvSpPr>
            <p:cNvPr id="39970" name="Freeform 80"/>
            <p:cNvSpPr>
              <a:spLocks/>
            </p:cNvSpPr>
            <p:nvPr/>
          </p:nvSpPr>
          <p:spPr bwMode="auto">
            <a:xfrm>
              <a:off x="2374900" y="1665288"/>
              <a:ext cx="3492500" cy="1547812"/>
            </a:xfrm>
            <a:custGeom>
              <a:avLst/>
              <a:gdLst>
                <a:gd name="T0" fmla="*/ 0 w 2200"/>
                <a:gd name="T1" fmla="*/ 2147483647 h 975"/>
                <a:gd name="T2" fmla="*/ 2147483647 w 2200"/>
                <a:gd name="T3" fmla="*/ 2147483647 h 975"/>
                <a:gd name="T4" fmla="*/ 2147483647 w 2200"/>
                <a:gd name="T5" fmla="*/ 2147483647 h 975"/>
                <a:gd name="T6" fmla="*/ 0 60000 65536"/>
                <a:gd name="T7" fmla="*/ 0 60000 65536"/>
                <a:gd name="T8" fmla="*/ 0 60000 65536"/>
                <a:gd name="T9" fmla="*/ 0 w 2200"/>
                <a:gd name="T10" fmla="*/ 0 h 975"/>
                <a:gd name="T11" fmla="*/ 2200 w 2200"/>
                <a:gd name="T12" fmla="*/ 975 h 975"/>
              </a:gdLst>
              <a:ahLst/>
              <a:cxnLst>
                <a:cxn ang="T6">
                  <a:pos x="T0" y="T1"/>
                </a:cxn>
                <a:cxn ang="T7">
                  <a:pos x="T2" y="T3"/>
                </a:cxn>
                <a:cxn ang="T8">
                  <a:pos x="T4" y="T5"/>
                </a:cxn>
              </a:cxnLst>
              <a:rect l="T9" t="T10" r="T11" b="T12"/>
              <a:pathLst>
                <a:path w="2200" h="975">
                  <a:moveTo>
                    <a:pt x="0" y="263"/>
                  </a:moveTo>
                  <a:cubicBezTo>
                    <a:pt x="139" y="240"/>
                    <a:pt x="465" y="0"/>
                    <a:pt x="832" y="119"/>
                  </a:cubicBezTo>
                  <a:cubicBezTo>
                    <a:pt x="1199" y="238"/>
                    <a:pt x="1915" y="797"/>
                    <a:pt x="2200" y="975"/>
                  </a:cubicBezTo>
                </a:path>
              </a:pathLst>
            </a:custGeom>
            <a:noFill/>
            <a:ln w="38100">
              <a:solidFill>
                <a:srgbClr val="808080"/>
              </a:solidFill>
              <a:round/>
              <a:headEnd type="none" w="lg" len="lg"/>
              <a:tailEnd type="stealth" w="lg" len="lg"/>
            </a:ln>
          </p:spPr>
          <p:txBody>
            <a:bodyPr/>
            <a:lstStyle/>
            <a:p>
              <a:endParaRPr lang="en-US"/>
            </a:p>
          </p:txBody>
        </p:sp>
      </p:grpSp>
      <p:sp>
        <p:nvSpPr>
          <p:cNvPr id="69" name="Rectangle 1"/>
          <p:cNvSpPr>
            <a:spLocks noGrp="1" noChangeArrowheads="1"/>
          </p:cNvSpPr>
          <p:nvPr>
            <p:ph type="title"/>
          </p:nvPr>
        </p:nvSpPr>
        <p:spPr>
          <a:xfrm>
            <a:off x="504508" y="428731"/>
            <a:ext cx="9061110" cy="1251197"/>
          </a:xfrm>
        </p:spPr>
        <p:txBody>
          <a:bodyPr>
            <a:normAutofit/>
          </a:bodyPr>
          <a:lstStyle/>
          <a:p>
            <a:pPr eaLnBrk="1" hangingPunct="1"/>
            <a:r>
              <a:rPr lang="en-US" dirty="0" smtClean="0"/>
              <a:t>Representing OO Design using UML</a:t>
            </a:r>
          </a:p>
        </p:txBody>
      </p:sp>
    </p:spTree>
    <p:extLst>
      <p:ext uri="{BB962C8B-B14F-4D97-AF65-F5344CB8AC3E}">
        <p14:creationId xmlns:p14="http://schemas.microsoft.com/office/powerpoint/2010/main" val="73484438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idx="1"/>
          </p:nvPr>
        </p:nvSpPr>
        <p:spPr>
          <a:xfrm>
            <a:off x="504507" y="2099909"/>
            <a:ext cx="9052361" cy="5137779"/>
          </a:xfrm>
        </p:spPr>
        <p:txBody>
          <a:bodyPr/>
          <a:lstStyle/>
          <a:p>
            <a:r>
              <a:rPr lang="en-US" sz="2646" dirty="0"/>
              <a:t>Royal Service Station use case diagram</a:t>
            </a:r>
          </a:p>
        </p:txBody>
      </p:sp>
      <p:pic>
        <p:nvPicPr>
          <p:cNvPr id="43012" name="Picture 184" descr="Picture4.png"/>
          <p:cNvPicPr>
            <a:picLocks noChangeAspect="1"/>
          </p:cNvPicPr>
          <p:nvPr/>
        </p:nvPicPr>
        <p:blipFill>
          <a:blip r:embed="rId3" cstate="print"/>
          <a:srcRect/>
          <a:stretch>
            <a:fillRect/>
          </a:stretch>
        </p:blipFill>
        <p:spPr bwMode="auto">
          <a:xfrm>
            <a:off x="1512464" y="2642386"/>
            <a:ext cx="7223689" cy="4749296"/>
          </a:xfrm>
          <a:prstGeom prst="rect">
            <a:avLst/>
          </a:prstGeom>
          <a:noFill/>
          <a:ln w="9525">
            <a:noFill/>
            <a:miter lim="800000"/>
            <a:headEnd/>
            <a:tailEnd/>
          </a:ln>
        </p:spPr>
      </p:pic>
      <p:sp>
        <p:nvSpPr>
          <p:cNvPr id="8" name="Rectangle 1"/>
          <p:cNvSpPr>
            <a:spLocks noGrp="1" noChangeArrowheads="1"/>
          </p:cNvSpPr>
          <p:nvPr>
            <p:ph type="title"/>
          </p:nvPr>
        </p:nvSpPr>
        <p:spPr>
          <a:xfrm>
            <a:off x="504507" y="771012"/>
            <a:ext cx="9052361" cy="1242447"/>
          </a:xfrm>
        </p:spPr>
        <p:txBody>
          <a:bodyPr>
            <a:normAutofit fontScale="90000"/>
          </a:bodyPr>
          <a:lstStyle/>
          <a:p>
            <a:pPr>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US" dirty="0" smtClean="0"/>
              <a:t>Representing OO Designs in the UML</a:t>
            </a:r>
            <a:br>
              <a:rPr lang="en-US" dirty="0" smtClean="0"/>
            </a:br>
            <a:r>
              <a:rPr lang="en-US" sz="3086" dirty="0" err="1"/>
              <a:t>Usecase</a:t>
            </a:r>
            <a:r>
              <a:rPr lang="en-US" sz="3086" dirty="0"/>
              <a:t> Diagram</a:t>
            </a:r>
            <a:endParaRPr lang="en-GB" sz="3086" dirty="0"/>
          </a:p>
        </p:txBody>
      </p:sp>
    </p:spTree>
    <p:extLst>
      <p:ext uri="{BB962C8B-B14F-4D97-AF65-F5344CB8AC3E}">
        <p14:creationId xmlns:p14="http://schemas.microsoft.com/office/powerpoint/2010/main" val="255949297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Content Placeholder 2"/>
          <p:cNvSpPr>
            <a:spLocks noGrp="1"/>
          </p:cNvSpPr>
          <p:nvPr>
            <p:ph idx="1"/>
          </p:nvPr>
        </p:nvSpPr>
        <p:spPr/>
        <p:txBody>
          <a:bodyPr/>
          <a:lstStyle/>
          <a:p>
            <a:r>
              <a:rPr lang="en-US" smtClean="0">
                <a:latin typeface="Calibri" pitchFamily="34" charset="0"/>
                <a:cs typeface="Arial" charset="0"/>
              </a:rPr>
              <a:t>UML package diagrams allow viewing a system as a small collection of packages each of which may be expanded to a larger set of classes</a:t>
            </a:r>
          </a:p>
        </p:txBody>
      </p:sp>
      <p:pic>
        <p:nvPicPr>
          <p:cNvPr id="56324" name="Picture 3" descr="Picture5.png"/>
          <p:cNvPicPr>
            <a:picLocks noChangeAspect="1"/>
          </p:cNvPicPr>
          <p:nvPr/>
        </p:nvPicPr>
        <p:blipFill>
          <a:blip r:embed="rId3" cstate="print"/>
          <a:srcRect/>
          <a:stretch>
            <a:fillRect/>
          </a:stretch>
        </p:blipFill>
        <p:spPr bwMode="auto">
          <a:xfrm>
            <a:off x="2884405" y="3531348"/>
            <a:ext cx="5095781" cy="3692341"/>
          </a:xfrm>
          <a:prstGeom prst="rect">
            <a:avLst/>
          </a:prstGeom>
          <a:noFill/>
          <a:ln w="9525">
            <a:noFill/>
            <a:miter lim="800000"/>
            <a:headEnd/>
            <a:tailEnd/>
          </a:ln>
        </p:spPr>
      </p:pic>
      <p:sp>
        <p:nvSpPr>
          <p:cNvPr id="6" name="Rectangle 1"/>
          <p:cNvSpPr>
            <a:spLocks noGrp="1" noChangeArrowheads="1"/>
          </p:cNvSpPr>
          <p:nvPr>
            <p:ph type="title"/>
          </p:nvPr>
        </p:nvSpPr>
        <p:spPr>
          <a:xfrm>
            <a:off x="504507" y="771012"/>
            <a:ext cx="9052361" cy="1242447"/>
          </a:xfrm>
        </p:spPr>
        <p:txBody>
          <a:bodyPr>
            <a:normAutofit fontScale="90000"/>
          </a:bodyPr>
          <a:lstStyle/>
          <a:p>
            <a:pPr>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US" dirty="0" smtClean="0"/>
              <a:t>Representing OO Designs in the UML</a:t>
            </a:r>
            <a:br>
              <a:rPr lang="en-US" dirty="0" smtClean="0"/>
            </a:br>
            <a:r>
              <a:rPr lang="en-US" sz="3086" dirty="0"/>
              <a:t>Other UML Diagrams: Package Diagram</a:t>
            </a:r>
            <a:endParaRPr lang="en-GB" sz="3086" dirty="0"/>
          </a:p>
        </p:txBody>
      </p:sp>
    </p:spTree>
    <p:extLst>
      <p:ext uri="{BB962C8B-B14F-4D97-AF65-F5344CB8AC3E}">
        <p14:creationId xmlns:p14="http://schemas.microsoft.com/office/powerpoint/2010/main" val="206701086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Content Placeholder 2"/>
          <p:cNvSpPr>
            <a:spLocks noGrp="1"/>
          </p:cNvSpPr>
          <p:nvPr>
            <p:ph idx="1"/>
          </p:nvPr>
        </p:nvSpPr>
        <p:spPr/>
        <p:txBody>
          <a:bodyPr/>
          <a:lstStyle/>
          <a:p>
            <a:r>
              <a:rPr lang="en-US" dirty="0" smtClean="0">
                <a:latin typeface="Calibri" pitchFamily="34" charset="0"/>
                <a:cs typeface="Arial" charset="0"/>
              </a:rPr>
              <a:t>Interaction diagrams describe how operations and behaviors are realized by the objects</a:t>
            </a:r>
          </a:p>
        </p:txBody>
      </p:sp>
      <p:pic>
        <p:nvPicPr>
          <p:cNvPr id="57348" name="Picture 4" descr="Slide23.JPG"/>
          <p:cNvPicPr>
            <a:picLocks noChangeAspect="1"/>
          </p:cNvPicPr>
          <p:nvPr/>
        </p:nvPicPr>
        <p:blipFill>
          <a:blip r:embed="rId3" cstate="print"/>
          <a:srcRect b="20398"/>
          <a:stretch>
            <a:fillRect/>
          </a:stretch>
        </p:blipFill>
        <p:spPr bwMode="auto">
          <a:xfrm>
            <a:off x="1848449" y="3195363"/>
            <a:ext cx="6887704" cy="4112323"/>
          </a:xfrm>
          <a:prstGeom prst="rect">
            <a:avLst/>
          </a:prstGeom>
          <a:noFill/>
          <a:ln w="9525">
            <a:noFill/>
            <a:miter lim="800000"/>
            <a:headEnd/>
            <a:tailEnd/>
          </a:ln>
        </p:spPr>
      </p:pic>
      <p:sp>
        <p:nvSpPr>
          <p:cNvPr id="6" name="Rectangle 1"/>
          <p:cNvSpPr>
            <a:spLocks noGrp="1" noChangeArrowheads="1"/>
          </p:cNvSpPr>
          <p:nvPr>
            <p:ph type="title"/>
          </p:nvPr>
        </p:nvSpPr>
        <p:spPr>
          <a:xfrm>
            <a:off x="504507" y="771012"/>
            <a:ext cx="9052361" cy="1242447"/>
          </a:xfrm>
        </p:spPr>
        <p:txBody>
          <a:bodyPr>
            <a:normAutofit fontScale="90000"/>
          </a:bodyPr>
          <a:lstStyle/>
          <a:p>
            <a:pPr>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US" dirty="0" smtClean="0"/>
              <a:t>Representing OO Designs in the UML</a:t>
            </a:r>
            <a:br>
              <a:rPr lang="en-US" dirty="0" smtClean="0"/>
            </a:br>
            <a:r>
              <a:rPr lang="en-US" sz="3086" dirty="0"/>
              <a:t>Other UML Diagrams: Sequence Diagram</a:t>
            </a:r>
            <a:endParaRPr lang="en-GB" sz="3086" dirty="0"/>
          </a:p>
        </p:txBody>
      </p:sp>
    </p:spTree>
    <p:extLst>
      <p:ext uri="{BB962C8B-B14F-4D97-AF65-F5344CB8AC3E}">
        <p14:creationId xmlns:p14="http://schemas.microsoft.com/office/powerpoint/2010/main" val="99365602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2"/>
          <p:cNvSpPr>
            <a:spLocks noGrp="1"/>
          </p:cNvSpPr>
          <p:nvPr>
            <p:ph idx="1"/>
          </p:nvPr>
        </p:nvSpPr>
        <p:spPr/>
        <p:txBody>
          <a:bodyPr/>
          <a:lstStyle/>
          <a:p>
            <a:r>
              <a:rPr lang="en-US" dirty="0" smtClean="0">
                <a:latin typeface="Calibri" pitchFamily="34" charset="0"/>
                <a:cs typeface="Arial" charset="0"/>
              </a:rPr>
              <a:t>A communication diagram depicts a sequence of messages between objects but it is superimposed on an object and uses the links between object as implicit communication channels</a:t>
            </a:r>
          </a:p>
        </p:txBody>
      </p:sp>
      <p:pic>
        <p:nvPicPr>
          <p:cNvPr id="58372" name="Picture 4" descr="Picture6.png"/>
          <p:cNvPicPr>
            <a:picLocks noChangeAspect="1"/>
          </p:cNvPicPr>
          <p:nvPr/>
        </p:nvPicPr>
        <p:blipFill>
          <a:blip r:embed="rId3" cstate="print"/>
          <a:srcRect/>
          <a:stretch>
            <a:fillRect/>
          </a:stretch>
        </p:blipFill>
        <p:spPr bwMode="auto">
          <a:xfrm>
            <a:off x="840493" y="4024826"/>
            <a:ext cx="8572882" cy="3030870"/>
          </a:xfrm>
          <a:prstGeom prst="rect">
            <a:avLst/>
          </a:prstGeom>
          <a:noFill/>
          <a:ln w="9525">
            <a:noFill/>
            <a:miter lim="800000"/>
            <a:headEnd/>
            <a:tailEnd/>
          </a:ln>
        </p:spPr>
      </p:pic>
      <p:sp>
        <p:nvSpPr>
          <p:cNvPr id="6" name="Rectangle 1"/>
          <p:cNvSpPr>
            <a:spLocks noGrp="1" noChangeArrowheads="1"/>
          </p:cNvSpPr>
          <p:nvPr>
            <p:ph type="title"/>
          </p:nvPr>
        </p:nvSpPr>
        <p:spPr>
          <a:xfrm>
            <a:off x="408257" y="226732"/>
            <a:ext cx="9052361" cy="1242447"/>
          </a:xfrm>
        </p:spPr>
        <p:txBody>
          <a:bodyPr>
            <a:normAutofit fontScale="90000"/>
          </a:bodyPr>
          <a:lstStyle/>
          <a:p>
            <a:pPr>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US" dirty="0" smtClean="0"/>
              <a:t>Representing OO Designs in the UML</a:t>
            </a:r>
            <a:br>
              <a:rPr lang="en-US" dirty="0" smtClean="0"/>
            </a:br>
            <a:r>
              <a:rPr lang="en-US" sz="3086" dirty="0"/>
              <a:t>Other UML Diagrams: Communication/Collaboration Diagram</a:t>
            </a:r>
            <a:endParaRPr lang="en-GB" sz="3086" dirty="0"/>
          </a:p>
        </p:txBody>
      </p:sp>
    </p:spTree>
    <p:extLst>
      <p:ext uri="{BB962C8B-B14F-4D97-AF65-F5344CB8AC3E}">
        <p14:creationId xmlns:p14="http://schemas.microsoft.com/office/powerpoint/2010/main" val="128706179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Content Placeholder 2"/>
          <p:cNvSpPr>
            <a:spLocks noGrp="1"/>
          </p:cNvSpPr>
          <p:nvPr>
            <p:ph idx="1"/>
          </p:nvPr>
        </p:nvSpPr>
        <p:spPr>
          <a:xfrm>
            <a:off x="503238" y="1563405"/>
            <a:ext cx="9069387" cy="4987925"/>
          </a:xfrm>
        </p:spPr>
        <p:txBody>
          <a:bodyPr/>
          <a:lstStyle/>
          <a:p>
            <a:r>
              <a:rPr lang="en-US" dirty="0" smtClean="0">
                <a:latin typeface="Calibri" pitchFamily="34" charset="0"/>
                <a:cs typeface="Arial" charset="0"/>
              </a:rPr>
              <a:t>A state diagram shows the possible states an object can take, the events that trigger the transition between one state to the next, and the actions that result from each state change</a:t>
            </a:r>
          </a:p>
        </p:txBody>
      </p:sp>
      <p:pic>
        <p:nvPicPr>
          <p:cNvPr id="59396" name="Picture 5" descr="Slide25.JPG"/>
          <p:cNvPicPr>
            <a:picLocks noChangeAspect="1"/>
          </p:cNvPicPr>
          <p:nvPr/>
        </p:nvPicPr>
        <p:blipFill>
          <a:blip r:embed="rId3" cstate="print"/>
          <a:srcRect t="2563" b="25641"/>
          <a:stretch>
            <a:fillRect/>
          </a:stretch>
        </p:blipFill>
        <p:spPr bwMode="auto">
          <a:xfrm>
            <a:off x="925512" y="3475037"/>
            <a:ext cx="7772400" cy="4185324"/>
          </a:xfrm>
          <a:prstGeom prst="rect">
            <a:avLst/>
          </a:prstGeom>
          <a:noFill/>
          <a:ln w="9525">
            <a:noFill/>
            <a:miter lim="800000"/>
            <a:headEnd/>
            <a:tailEnd/>
          </a:ln>
        </p:spPr>
      </p:pic>
      <p:sp>
        <p:nvSpPr>
          <p:cNvPr id="6" name="Rectangle 1"/>
          <p:cNvSpPr>
            <a:spLocks noGrp="1" noChangeArrowheads="1"/>
          </p:cNvSpPr>
          <p:nvPr>
            <p:ph type="title"/>
          </p:nvPr>
        </p:nvSpPr>
        <p:spPr>
          <a:xfrm>
            <a:off x="503238" y="293971"/>
            <a:ext cx="9052361" cy="1242447"/>
          </a:xfrm>
        </p:spPr>
        <p:txBody>
          <a:bodyPr>
            <a:normAutofit fontScale="90000"/>
          </a:bodyPr>
          <a:lstStyle/>
          <a:p>
            <a:pPr>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US" dirty="0" smtClean="0"/>
              <a:t>Representing OO Designs in the UML</a:t>
            </a:r>
            <a:br>
              <a:rPr lang="en-US" dirty="0" smtClean="0"/>
            </a:br>
            <a:r>
              <a:rPr lang="en-US" sz="3086" dirty="0"/>
              <a:t>Other UML Diagrams: State Diagram</a:t>
            </a:r>
            <a:endParaRPr lang="en-GB" sz="3086" dirty="0"/>
          </a:p>
        </p:txBody>
      </p:sp>
    </p:spTree>
    <p:extLst>
      <p:ext uri="{BB962C8B-B14F-4D97-AF65-F5344CB8AC3E}">
        <p14:creationId xmlns:p14="http://schemas.microsoft.com/office/powerpoint/2010/main" val="422371827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Content Placeholder 2"/>
          <p:cNvSpPr>
            <a:spLocks noGrp="1"/>
          </p:cNvSpPr>
          <p:nvPr>
            <p:ph idx="1"/>
          </p:nvPr>
        </p:nvSpPr>
        <p:spPr/>
        <p:txBody>
          <a:bodyPr/>
          <a:lstStyle/>
          <a:p>
            <a:r>
              <a:rPr lang="en-US" dirty="0" smtClean="0">
                <a:latin typeface="Calibri" pitchFamily="34" charset="0"/>
                <a:cs typeface="Arial" charset="0"/>
              </a:rPr>
              <a:t>Activity diagrams are used to model the flow of procedures or activities in a class</a:t>
            </a:r>
          </a:p>
          <a:p>
            <a:r>
              <a:rPr lang="en-US" dirty="0" smtClean="0">
                <a:latin typeface="Calibri" pitchFamily="34" charset="0"/>
                <a:cs typeface="Arial" charset="0"/>
              </a:rPr>
              <a:t>A decision node is used to represent a choice of which activity to invoke</a:t>
            </a:r>
          </a:p>
          <a:p>
            <a:endParaRPr lang="en-US" dirty="0" smtClean="0">
              <a:latin typeface="Calibri" pitchFamily="34" charset="0"/>
              <a:cs typeface="Arial" charset="0"/>
            </a:endParaRPr>
          </a:p>
          <a:p>
            <a:pPr>
              <a:buFont typeface="Lucida Sans Unicode" pitchFamily="34" charset="0"/>
              <a:buNone/>
            </a:pPr>
            <a:endParaRPr lang="en-US" dirty="0" smtClean="0">
              <a:latin typeface="Calibri" pitchFamily="34" charset="0"/>
              <a:cs typeface="Arial" charset="0"/>
            </a:endParaRPr>
          </a:p>
        </p:txBody>
      </p:sp>
      <p:pic>
        <p:nvPicPr>
          <p:cNvPr id="61444" name="Picture 6"/>
          <p:cNvPicPr>
            <a:picLocks noChangeAspect="1" noChangeArrowheads="1"/>
          </p:cNvPicPr>
          <p:nvPr/>
        </p:nvPicPr>
        <p:blipFill>
          <a:blip r:embed="rId3" cstate="print"/>
          <a:srcRect/>
          <a:stretch>
            <a:fillRect/>
          </a:stretch>
        </p:blipFill>
        <p:spPr bwMode="auto">
          <a:xfrm>
            <a:off x="3864363" y="3806085"/>
            <a:ext cx="5459765" cy="3417604"/>
          </a:xfrm>
          <a:prstGeom prst="rect">
            <a:avLst/>
          </a:prstGeom>
          <a:noFill/>
          <a:ln w="9525" algn="ctr">
            <a:noFill/>
            <a:miter lim="800000"/>
            <a:headEnd/>
            <a:tailEnd/>
          </a:ln>
        </p:spPr>
      </p:pic>
      <p:sp>
        <p:nvSpPr>
          <p:cNvPr id="7" name="Rectangle 1"/>
          <p:cNvSpPr>
            <a:spLocks noGrp="1" noChangeArrowheads="1"/>
          </p:cNvSpPr>
          <p:nvPr>
            <p:ph type="title"/>
          </p:nvPr>
        </p:nvSpPr>
        <p:spPr>
          <a:xfrm>
            <a:off x="504507" y="771012"/>
            <a:ext cx="9052361" cy="1242447"/>
          </a:xfrm>
        </p:spPr>
        <p:txBody>
          <a:bodyPr>
            <a:normAutofit fontScale="90000"/>
          </a:bodyPr>
          <a:lstStyle/>
          <a:p>
            <a:pPr>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US" dirty="0" smtClean="0"/>
              <a:t>Representing OO Designs in the UML</a:t>
            </a:r>
            <a:br>
              <a:rPr lang="en-US" dirty="0" smtClean="0"/>
            </a:br>
            <a:r>
              <a:rPr lang="en-US" sz="3086" dirty="0"/>
              <a:t>Other UML Diagrams: Activity Diagram</a:t>
            </a:r>
            <a:endParaRPr lang="en-GB" sz="3086" dirty="0"/>
          </a:p>
        </p:txBody>
      </p:sp>
    </p:spTree>
    <p:extLst>
      <p:ext uri="{BB962C8B-B14F-4D97-AF65-F5344CB8AC3E}">
        <p14:creationId xmlns:p14="http://schemas.microsoft.com/office/powerpoint/2010/main" val="271698225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Content Placeholder 2"/>
          <p:cNvSpPr>
            <a:spLocks noGrp="1"/>
          </p:cNvSpPr>
          <p:nvPr>
            <p:ph idx="1"/>
          </p:nvPr>
        </p:nvSpPr>
        <p:spPr>
          <a:xfrm>
            <a:off x="504507" y="1996664"/>
            <a:ext cx="4115823" cy="5143029"/>
          </a:xfrm>
        </p:spPr>
        <p:txBody>
          <a:bodyPr/>
          <a:lstStyle/>
          <a:p>
            <a:r>
              <a:rPr lang="en-US" dirty="0" smtClean="0">
                <a:latin typeface="Calibri" pitchFamily="34" charset="0"/>
                <a:cs typeface="Arial" charset="0"/>
              </a:rPr>
              <a:t>Activity diagrams are used to model the flow of procedures or activities in a class</a:t>
            </a:r>
          </a:p>
          <a:p>
            <a:r>
              <a:rPr lang="en-US" sz="2646" dirty="0">
                <a:latin typeface="Arial" charset="0"/>
                <a:cs typeface="Arial" charset="0"/>
              </a:rPr>
              <a:t>An activity diagram for the </a:t>
            </a:r>
            <a:r>
              <a:rPr lang="en-US" sz="2646" i="1" dirty="0">
                <a:latin typeface="Arial" charset="0"/>
                <a:cs typeface="Arial" charset="0"/>
              </a:rPr>
              <a:t>inventory</a:t>
            </a:r>
            <a:r>
              <a:rPr lang="en-US" sz="2646" dirty="0">
                <a:latin typeface="Arial" charset="0"/>
                <a:cs typeface="Arial" charset="0"/>
              </a:rPr>
              <a:t> class</a:t>
            </a:r>
          </a:p>
          <a:p>
            <a:r>
              <a:rPr lang="en-US" sz="2646" dirty="0">
                <a:latin typeface="Arial" charset="0"/>
                <a:cs typeface="Arial" charset="0"/>
              </a:rPr>
              <a:t>It may have two decisions</a:t>
            </a:r>
          </a:p>
          <a:p>
            <a:pPr lvl="1"/>
            <a:r>
              <a:rPr lang="en-US" sz="2205" dirty="0">
                <a:latin typeface="Arial" charset="0"/>
                <a:cs typeface="Arial" charset="0"/>
              </a:rPr>
              <a:t>to verify that there are enough fuel</a:t>
            </a:r>
          </a:p>
          <a:p>
            <a:pPr lvl="1"/>
            <a:r>
              <a:rPr lang="en-US" sz="2205" dirty="0">
                <a:latin typeface="Arial" charset="0"/>
                <a:cs typeface="Arial" charset="0"/>
              </a:rPr>
              <a:t>to verify that a part is in stock</a:t>
            </a:r>
          </a:p>
          <a:p>
            <a:endParaRPr lang="en-US" dirty="0" smtClean="0">
              <a:latin typeface="Calibri" pitchFamily="34" charset="0"/>
              <a:cs typeface="Arial" charset="0"/>
            </a:endParaRPr>
          </a:p>
          <a:p>
            <a:endParaRPr lang="en-US" dirty="0" smtClean="0">
              <a:latin typeface="Calibri" pitchFamily="34" charset="0"/>
              <a:cs typeface="Arial" charset="0"/>
            </a:endParaRPr>
          </a:p>
          <a:p>
            <a:endParaRPr lang="en-US" dirty="0" smtClean="0">
              <a:latin typeface="Calibri" pitchFamily="34" charset="0"/>
              <a:cs typeface="Arial" charset="0"/>
            </a:endParaRPr>
          </a:p>
        </p:txBody>
      </p:sp>
      <p:pic>
        <p:nvPicPr>
          <p:cNvPr id="62468" name="Picture 7"/>
          <p:cNvPicPr>
            <a:picLocks noChangeAspect="1" noChangeArrowheads="1"/>
          </p:cNvPicPr>
          <p:nvPr/>
        </p:nvPicPr>
        <p:blipFill>
          <a:blip r:embed="rId3" cstate="print"/>
          <a:srcRect/>
          <a:stretch>
            <a:fillRect/>
          </a:stretch>
        </p:blipFill>
        <p:spPr bwMode="auto">
          <a:xfrm>
            <a:off x="4956315" y="2796380"/>
            <a:ext cx="4451809" cy="3251360"/>
          </a:xfrm>
          <a:prstGeom prst="rect">
            <a:avLst/>
          </a:prstGeom>
          <a:noFill/>
          <a:ln w="9525" algn="ctr">
            <a:noFill/>
            <a:miter lim="800000"/>
            <a:headEnd/>
            <a:tailEnd/>
          </a:ln>
        </p:spPr>
      </p:pic>
      <p:sp>
        <p:nvSpPr>
          <p:cNvPr id="6" name="Rectangle 1"/>
          <p:cNvSpPr>
            <a:spLocks noGrp="1" noChangeArrowheads="1"/>
          </p:cNvSpPr>
          <p:nvPr>
            <p:ph type="title"/>
          </p:nvPr>
        </p:nvSpPr>
        <p:spPr>
          <a:xfrm>
            <a:off x="504507" y="771012"/>
            <a:ext cx="9052361" cy="1242447"/>
          </a:xfrm>
        </p:spPr>
        <p:txBody>
          <a:bodyPr>
            <a:normAutofit fontScale="90000"/>
          </a:bodyPr>
          <a:lstStyle/>
          <a:p>
            <a:pPr>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US" dirty="0" smtClean="0"/>
              <a:t>Representing OO Designs in the UML</a:t>
            </a:r>
            <a:br>
              <a:rPr lang="en-US" dirty="0" smtClean="0"/>
            </a:br>
            <a:r>
              <a:rPr lang="en-US" sz="3086" dirty="0"/>
              <a:t>Other UML Diagrams: Activity Diagram</a:t>
            </a:r>
            <a:endParaRPr lang="en-GB" sz="3086" dirty="0"/>
          </a:p>
        </p:txBody>
      </p:sp>
    </p:spTree>
    <p:extLst>
      <p:ext uri="{BB962C8B-B14F-4D97-AF65-F5344CB8AC3E}">
        <p14:creationId xmlns:p14="http://schemas.microsoft.com/office/powerpoint/2010/main" val="165339078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to Peer</a:t>
            </a:r>
            <a:endParaRPr lang="en-US" dirty="0"/>
          </a:p>
        </p:txBody>
      </p:sp>
      <p:sp>
        <p:nvSpPr>
          <p:cNvPr id="3" name="Text Placeholder 2"/>
          <p:cNvSpPr>
            <a:spLocks noGrp="1"/>
          </p:cNvSpPr>
          <p:nvPr>
            <p:ph type="body" idx="1"/>
          </p:nvPr>
        </p:nvSpPr>
        <p:spPr/>
        <p:txBody>
          <a:bodyPr/>
          <a:lstStyle/>
          <a:p>
            <a:pPr eaLnBrk="1" hangingPunct="1">
              <a:tabLst>
                <a:tab pos="500517" algn="l"/>
                <a:tab pos="1004534" algn="l"/>
                <a:tab pos="1508552" algn="l"/>
                <a:tab pos="2012569" algn="l"/>
                <a:tab pos="2516586" algn="l"/>
                <a:tab pos="3020604" algn="l"/>
                <a:tab pos="3524621" algn="l"/>
                <a:tab pos="4028638" algn="l"/>
                <a:tab pos="4532655" algn="l"/>
                <a:tab pos="5036673" algn="l"/>
                <a:tab pos="5540690" algn="l"/>
                <a:tab pos="6046458" algn="l"/>
                <a:tab pos="6550475" algn="l"/>
                <a:tab pos="7054492" algn="l"/>
                <a:tab pos="7558510" algn="l"/>
                <a:tab pos="8062527" algn="l"/>
                <a:tab pos="8566544" algn="l"/>
                <a:tab pos="9070562" algn="l"/>
                <a:tab pos="9574579" algn="l"/>
                <a:tab pos="10078596" algn="l"/>
              </a:tabLst>
            </a:pPr>
            <a:r>
              <a:rPr lang="en-GB" dirty="0">
                <a:cs typeface="Arial" charset="0"/>
              </a:rPr>
              <a:t>Each component acts as its own process and acts as both a client and a server to other peer components.</a:t>
            </a:r>
          </a:p>
          <a:p>
            <a:pPr eaLnBrk="1" hangingPunct="1">
              <a:tabLst>
                <a:tab pos="500517" algn="l"/>
                <a:tab pos="1004534" algn="l"/>
                <a:tab pos="1508552" algn="l"/>
                <a:tab pos="2012569" algn="l"/>
                <a:tab pos="2516586" algn="l"/>
                <a:tab pos="3020604" algn="l"/>
                <a:tab pos="3524621" algn="l"/>
                <a:tab pos="4028638" algn="l"/>
                <a:tab pos="4532655" algn="l"/>
                <a:tab pos="5036673" algn="l"/>
                <a:tab pos="5540690" algn="l"/>
                <a:tab pos="6046458" algn="l"/>
                <a:tab pos="6550475" algn="l"/>
                <a:tab pos="7054492" algn="l"/>
                <a:tab pos="7558510" algn="l"/>
                <a:tab pos="8062527" algn="l"/>
                <a:tab pos="8566544" algn="l"/>
                <a:tab pos="9070562" algn="l"/>
                <a:tab pos="9574579" algn="l"/>
                <a:tab pos="10078596" algn="l"/>
              </a:tabLst>
            </a:pPr>
            <a:r>
              <a:rPr lang="en-GB" dirty="0">
                <a:cs typeface="Arial" charset="0"/>
              </a:rPr>
              <a:t>Any component can initiate a request to any other peer component.</a:t>
            </a:r>
          </a:p>
          <a:p>
            <a:pPr eaLnBrk="1" hangingPunct="1">
              <a:tabLst>
                <a:tab pos="500517" algn="l"/>
                <a:tab pos="1004534" algn="l"/>
                <a:tab pos="1508552" algn="l"/>
                <a:tab pos="2012569" algn="l"/>
                <a:tab pos="2516586" algn="l"/>
                <a:tab pos="3020604" algn="l"/>
                <a:tab pos="3524621" algn="l"/>
                <a:tab pos="4028638" algn="l"/>
                <a:tab pos="4532655" algn="l"/>
                <a:tab pos="5036673" algn="l"/>
                <a:tab pos="5540690" algn="l"/>
                <a:tab pos="6046458" algn="l"/>
                <a:tab pos="6550475" algn="l"/>
                <a:tab pos="7054492" algn="l"/>
                <a:tab pos="7558510" algn="l"/>
                <a:tab pos="8062527" algn="l"/>
                <a:tab pos="8566544" algn="l"/>
                <a:tab pos="9070562" algn="l"/>
                <a:tab pos="9574579" algn="l"/>
                <a:tab pos="10078596" algn="l"/>
              </a:tabLst>
            </a:pPr>
            <a:r>
              <a:rPr lang="en-GB" dirty="0">
                <a:cs typeface="Arial" charset="0"/>
              </a:rPr>
              <a:t>Characteristics</a:t>
            </a:r>
          </a:p>
          <a:p>
            <a:pPr lvl="1" eaLnBrk="1" hangingPunct="1">
              <a:tabLst>
                <a:tab pos="500517" algn="l"/>
                <a:tab pos="1004534" algn="l"/>
                <a:tab pos="1508552" algn="l"/>
                <a:tab pos="2012569" algn="l"/>
                <a:tab pos="2516586" algn="l"/>
                <a:tab pos="3020604" algn="l"/>
                <a:tab pos="3524621" algn="l"/>
                <a:tab pos="4028638" algn="l"/>
                <a:tab pos="4532655" algn="l"/>
                <a:tab pos="5036673" algn="l"/>
                <a:tab pos="5540690" algn="l"/>
                <a:tab pos="6046458" algn="l"/>
                <a:tab pos="6550475" algn="l"/>
                <a:tab pos="7054492" algn="l"/>
                <a:tab pos="7558510" algn="l"/>
                <a:tab pos="8062527" algn="l"/>
                <a:tab pos="8566544" algn="l"/>
                <a:tab pos="9070562" algn="l"/>
                <a:tab pos="9574579" algn="l"/>
                <a:tab pos="10078596" algn="l"/>
              </a:tabLst>
            </a:pPr>
            <a:r>
              <a:rPr lang="en-GB" sz="1984" dirty="0">
                <a:cs typeface="Arial" charset="0"/>
              </a:rPr>
              <a:t>Scale up well</a:t>
            </a:r>
          </a:p>
          <a:p>
            <a:pPr lvl="1" eaLnBrk="1" hangingPunct="1">
              <a:tabLst>
                <a:tab pos="500517" algn="l"/>
                <a:tab pos="1004534" algn="l"/>
                <a:tab pos="1508552" algn="l"/>
                <a:tab pos="2012569" algn="l"/>
                <a:tab pos="2516586" algn="l"/>
                <a:tab pos="3020604" algn="l"/>
                <a:tab pos="3524621" algn="l"/>
                <a:tab pos="4028638" algn="l"/>
                <a:tab pos="4532655" algn="l"/>
                <a:tab pos="5036673" algn="l"/>
                <a:tab pos="5540690" algn="l"/>
                <a:tab pos="6046458" algn="l"/>
                <a:tab pos="6550475" algn="l"/>
                <a:tab pos="7054492" algn="l"/>
                <a:tab pos="7558510" algn="l"/>
                <a:tab pos="8062527" algn="l"/>
                <a:tab pos="8566544" algn="l"/>
                <a:tab pos="9070562" algn="l"/>
                <a:tab pos="9574579" algn="l"/>
                <a:tab pos="10078596" algn="l"/>
              </a:tabLst>
            </a:pPr>
            <a:r>
              <a:rPr lang="en-GB" sz="1984" dirty="0">
                <a:cs typeface="Arial" charset="0"/>
              </a:rPr>
              <a:t>Increased system capabilities</a:t>
            </a:r>
          </a:p>
          <a:p>
            <a:pPr lvl="1" eaLnBrk="1" hangingPunct="1">
              <a:tabLst>
                <a:tab pos="500517" algn="l"/>
                <a:tab pos="1004534" algn="l"/>
                <a:tab pos="1508552" algn="l"/>
                <a:tab pos="2012569" algn="l"/>
                <a:tab pos="2516586" algn="l"/>
                <a:tab pos="3020604" algn="l"/>
                <a:tab pos="3524621" algn="l"/>
                <a:tab pos="4028638" algn="l"/>
                <a:tab pos="4532655" algn="l"/>
                <a:tab pos="5036673" algn="l"/>
                <a:tab pos="5540690" algn="l"/>
                <a:tab pos="6046458" algn="l"/>
                <a:tab pos="6550475" algn="l"/>
                <a:tab pos="7054492" algn="l"/>
                <a:tab pos="7558510" algn="l"/>
                <a:tab pos="8062527" algn="l"/>
                <a:tab pos="8566544" algn="l"/>
                <a:tab pos="9070562" algn="l"/>
                <a:tab pos="9574579" algn="l"/>
                <a:tab pos="10078596" algn="l"/>
              </a:tabLst>
            </a:pPr>
            <a:r>
              <a:rPr lang="en-GB" sz="1984" dirty="0">
                <a:cs typeface="Arial" charset="0"/>
              </a:rPr>
              <a:t>Highly tolerant of failures</a:t>
            </a:r>
          </a:p>
          <a:p>
            <a:endParaRPr lang="en-US" dirty="0"/>
          </a:p>
        </p:txBody>
      </p:sp>
    </p:spTree>
    <p:extLst>
      <p:ext uri="{BB962C8B-B14F-4D97-AF65-F5344CB8AC3E}">
        <p14:creationId xmlns:p14="http://schemas.microsoft.com/office/powerpoint/2010/main" val="1757179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p:nvPr>
        </p:nvSpPr>
        <p:spPr>
          <a:xfrm>
            <a:off x="504507" y="0"/>
            <a:ext cx="9575588" cy="1242447"/>
          </a:xfrm>
        </p:spPr>
        <p:txBody>
          <a:bodyPr>
            <a:normAutofit/>
          </a:bodyPr>
          <a:lstStyle/>
          <a:p>
            <a:pPr>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US" dirty="0" smtClean="0"/>
              <a:t>Other Design Considerations</a:t>
            </a:r>
            <a:br>
              <a:rPr lang="en-US" dirty="0" smtClean="0"/>
            </a:br>
            <a:r>
              <a:rPr lang="en-US" sz="2646" dirty="0"/>
              <a:t>Data Management for the Royal Service Station </a:t>
            </a:r>
            <a:endParaRPr lang="en-GB" sz="2646" dirty="0"/>
          </a:p>
        </p:txBody>
      </p:sp>
      <p:sp>
        <p:nvSpPr>
          <p:cNvPr id="8" name="Rectangle 3"/>
          <p:cNvSpPr txBox="1">
            <a:spLocks noChangeArrowheads="1"/>
          </p:cNvSpPr>
          <p:nvPr/>
        </p:nvSpPr>
        <p:spPr bwMode="auto">
          <a:xfrm>
            <a:off x="504507" y="1595932"/>
            <a:ext cx="9057611" cy="5143029"/>
          </a:xfrm>
          <a:prstGeom prst="rect">
            <a:avLst/>
          </a:prstGeom>
          <a:noFill/>
          <a:ln w="9525">
            <a:noFill/>
            <a:miter lim="800000"/>
            <a:headEnd/>
            <a:tailEnd/>
          </a:ln>
        </p:spPr>
        <p:txBody>
          <a:bodyPr lIns="0" tIns="0" rIns="0" bIns="0"/>
          <a:lstStyle/>
          <a:p>
            <a:pPr marL="363979" indent="-363979" defTabSz="503972" eaLnBrk="0">
              <a:spcBef>
                <a:spcPts val="772"/>
              </a:spcBef>
              <a:buFont typeface="Lucida Sans Unicode" pitchFamily="34" charset="0"/>
              <a:buChar char="•"/>
              <a:defRPr/>
            </a:pPr>
            <a:endParaRPr lang="en-US" sz="2646" kern="0" dirty="0">
              <a:latin typeface="+mn-lt"/>
            </a:endParaRPr>
          </a:p>
        </p:txBody>
      </p:sp>
      <p:sp>
        <p:nvSpPr>
          <p:cNvPr id="5" name="Rectangle 2"/>
          <p:cNvSpPr txBox="1">
            <a:spLocks noChangeArrowheads="1"/>
          </p:cNvSpPr>
          <p:nvPr/>
        </p:nvSpPr>
        <p:spPr bwMode="auto">
          <a:xfrm>
            <a:off x="504507" y="1539933"/>
            <a:ext cx="9052361" cy="5137779"/>
          </a:xfrm>
          <a:prstGeom prst="rect">
            <a:avLst/>
          </a:prstGeom>
          <a:noFill/>
          <a:ln w="9525">
            <a:noFill/>
            <a:miter lim="800000"/>
            <a:headEnd/>
            <a:tailEnd/>
          </a:ln>
        </p:spPr>
        <p:txBody>
          <a:bodyPr lIns="0" tIns="0" rIns="0" bIns="0"/>
          <a:lstStyle/>
          <a:p>
            <a:pPr marL="881950" lvl="1" indent="-377979" defTabSz="503972" eaLnBrk="0">
              <a:spcBef>
                <a:spcPts val="772"/>
              </a:spcBef>
              <a:defRPr/>
            </a:pPr>
            <a:r>
              <a:rPr lang="en-US" sz="2646" kern="0" dirty="0">
                <a:latin typeface="+mn-lt"/>
              </a:rPr>
              <a:t>Physical (DB) Design (from ER)</a:t>
            </a:r>
          </a:p>
        </p:txBody>
      </p:sp>
      <p:pic>
        <p:nvPicPr>
          <p:cNvPr id="70661" name="Picture 6" descr="Picture7.png"/>
          <p:cNvPicPr>
            <a:picLocks noChangeAspect="1"/>
          </p:cNvPicPr>
          <p:nvPr/>
        </p:nvPicPr>
        <p:blipFill>
          <a:blip r:embed="rId3" cstate="print"/>
          <a:srcRect/>
          <a:stretch>
            <a:fillRect/>
          </a:stretch>
        </p:blipFill>
        <p:spPr bwMode="auto">
          <a:xfrm>
            <a:off x="1008485" y="2519891"/>
            <a:ext cx="7559675" cy="4451809"/>
          </a:xfrm>
          <a:prstGeom prst="rect">
            <a:avLst/>
          </a:prstGeom>
          <a:noFill/>
          <a:ln w="9525">
            <a:noFill/>
            <a:miter lim="800000"/>
            <a:headEnd/>
            <a:tailEnd/>
          </a:ln>
        </p:spPr>
      </p:pic>
    </p:spTree>
    <p:extLst>
      <p:ext uri="{BB962C8B-B14F-4D97-AF65-F5344CB8AC3E}">
        <p14:creationId xmlns:p14="http://schemas.microsoft.com/office/powerpoint/2010/main" val="7615606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
          <p:cNvSpPr>
            <a:spLocks noGrp="1" noChangeArrowheads="1"/>
          </p:cNvSpPr>
          <p:nvPr>
            <p:ph type="title"/>
          </p:nvPr>
        </p:nvSpPr>
        <p:spPr>
          <a:xfrm>
            <a:off x="503238" y="346075"/>
            <a:ext cx="9070975" cy="1171575"/>
          </a:xfrm>
        </p:spPr>
        <p:txBody>
          <a:bodyPr tIns="38807"/>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Class Elaboration</a:t>
            </a:r>
          </a:p>
        </p:txBody>
      </p:sp>
      <p:sp>
        <p:nvSpPr>
          <p:cNvPr id="3076" name="Rectangle 2"/>
          <p:cNvSpPr>
            <a:spLocks noGrp="1" noChangeArrowheads="1"/>
          </p:cNvSpPr>
          <p:nvPr>
            <p:ph type="body" idx="1"/>
          </p:nvPr>
        </p:nvSpPr>
        <p:spPr>
          <a:xfrm>
            <a:off x="503238" y="1768475"/>
            <a:ext cx="9070975" cy="4989513"/>
          </a:xfrm>
        </p:spPr>
        <p:txBody>
          <a:bodyPr/>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Class elaboration focuses on providing a detailed description of attributes, interfaces and methods before the development of the system activities. </a:t>
            </a:r>
            <a:endParaRPr lang="en-US" dirty="0" smtClean="0"/>
          </a:p>
        </p:txBody>
      </p:sp>
    </p:spTree>
    <p:extLst>
      <p:ext uri="{BB962C8B-B14F-4D97-AF65-F5344CB8AC3E}">
        <p14:creationId xmlns:p14="http://schemas.microsoft.com/office/powerpoint/2010/main" val="21188650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
          <p:cNvSpPr>
            <a:spLocks noGrp="1" noChangeArrowheads="1"/>
          </p:cNvSpPr>
          <p:nvPr>
            <p:ph type="title"/>
          </p:nvPr>
        </p:nvSpPr>
        <p:spPr>
          <a:xfrm>
            <a:off x="503238" y="346075"/>
            <a:ext cx="9070975" cy="1171575"/>
          </a:xfrm>
        </p:spPr>
        <p:txBody>
          <a:bodyPr tIns="38807"/>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Class Elaboration</a:t>
            </a:r>
          </a:p>
        </p:txBody>
      </p:sp>
      <p:pic>
        <p:nvPicPr>
          <p:cNvPr id="2" name="Picture 1"/>
          <p:cNvPicPr>
            <a:picLocks noChangeAspect="1"/>
          </p:cNvPicPr>
          <p:nvPr/>
        </p:nvPicPr>
        <p:blipFill>
          <a:blip r:embed="rId3"/>
          <a:stretch>
            <a:fillRect/>
          </a:stretch>
        </p:blipFill>
        <p:spPr>
          <a:xfrm>
            <a:off x="-166378" y="1517650"/>
            <a:ext cx="10083490" cy="5583788"/>
          </a:xfrm>
          <a:prstGeom prst="rect">
            <a:avLst/>
          </a:prstGeom>
        </p:spPr>
      </p:pic>
      <p:sp>
        <p:nvSpPr>
          <p:cNvPr id="3076" name="Rectangle 2"/>
          <p:cNvSpPr>
            <a:spLocks noGrp="1" noChangeArrowheads="1"/>
          </p:cNvSpPr>
          <p:nvPr>
            <p:ph type="body" idx="1"/>
          </p:nvPr>
        </p:nvSpPr>
        <p:spPr>
          <a:xfrm>
            <a:off x="503238" y="1768475"/>
            <a:ext cx="9070975" cy="4989513"/>
          </a:xfrm>
        </p:spPr>
        <p:txBody>
          <a:bodyPr/>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dirty="0" smtClean="0"/>
          </a:p>
        </p:txBody>
      </p:sp>
    </p:spTree>
    <p:extLst>
      <p:ext uri="{BB962C8B-B14F-4D97-AF65-F5344CB8AC3E}">
        <p14:creationId xmlns:p14="http://schemas.microsoft.com/office/powerpoint/2010/main" val="13873280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
          <p:cNvSpPr>
            <a:spLocks noGrp="1" noChangeArrowheads="1"/>
          </p:cNvSpPr>
          <p:nvPr>
            <p:ph type="title"/>
          </p:nvPr>
        </p:nvSpPr>
        <p:spPr>
          <a:xfrm>
            <a:off x="503238" y="346075"/>
            <a:ext cx="9070975" cy="1171575"/>
          </a:xfrm>
        </p:spPr>
        <p:txBody>
          <a:bodyPr tIns="38807"/>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External View</a:t>
            </a:r>
          </a:p>
        </p:txBody>
      </p:sp>
      <p:sp>
        <p:nvSpPr>
          <p:cNvPr id="4100" name="Rectangle 2"/>
          <p:cNvSpPr>
            <a:spLocks noGrp="1" noChangeArrowheads="1"/>
          </p:cNvSpPr>
          <p:nvPr>
            <p:ph type="body" idx="1"/>
          </p:nvPr>
        </p:nvSpPr>
        <p:spPr>
          <a:xfrm>
            <a:off x="773112" y="4313237"/>
            <a:ext cx="9070975" cy="2414588"/>
          </a:xfrm>
        </p:spPr>
        <p:txBody>
          <a:bodyPr/>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Shows publicly visible behavior</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Comprises of interfaces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Component may provide interfaces and also require interfaces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Components can be combined through the means of interfaces</a:t>
            </a:r>
          </a:p>
        </p:txBody>
      </p:sp>
      <p:pic>
        <p:nvPicPr>
          <p:cNvPr id="4101" name="Picture 3"/>
          <p:cNvPicPr>
            <a:picLocks noChangeAspect="1" noChangeArrowheads="1"/>
          </p:cNvPicPr>
          <p:nvPr/>
        </p:nvPicPr>
        <p:blipFill>
          <a:blip r:embed="rId3"/>
          <a:srcRect/>
          <a:stretch>
            <a:fillRect/>
          </a:stretch>
        </p:blipFill>
        <p:spPr bwMode="auto">
          <a:xfrm>
            <a:off x="1393825" y="1609725"/>
            <a:ext cx="7543800" cy="246856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
          <p:cNvSpPr>
            <a:spLocks noGrp="1" noChangeArrowheads="1"/>
          </p:cNvSpPr>
          <p:nvPr>
            <p:ph type="title"/>
          </p:nvPr>
        </p:nvSpPr>
        <p:spPr>
          <a:xfrm>
            <a:off x="503238" y="346075"/>
            <a:ext cx="9070975" cy="1171575"/>
          </a:xfrm>
        </p:spPr>
        <p:txBody>
          <a:bodyPr tIns="38807"/>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Internal View</a:t>
            </a:r>
          </a:p>
        </p:txBody>
      </p:sp>
      <p:sp>
        <p:nvSpPr>
          <p:cNvPr id="5124" name="Rectangle 2"/>
          <p:cNvSpPr>
            <a:spLocks noGrp="1" noChangeArrowheads="1"/>
          </p:cNvSpPr>
          <p:nvPr>
            <p:ph type="body" idx="1"/>
          </p:nvPr>
        </p:nvSpPr>
        <p:spPr>
          <a:xfrm>
            <a:off x="620712" y="4694237"/>
            <a:ext cx="9070975" cy="2185988"/>
          </a:xfrm>
        </p:spPr>
        <p:txBody>
          <a:bodyPr/>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Internals of the component</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Collaborating sub-components / classes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Can be built recursively using other components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At the granular level comprises of classes</a:t>
            </a:r>
          </a:p>
        </p:txBody>
      </p:sp>
      <p:pic>
        <p:nvPicPr>
          <p:cNvPr id="5125" name="Picture 3"/>
          <p:cNvPicPr>
            <a:picLocks noChangeAspect="1" noChangeArrowheads="1"/>
          </p:cNvPicPr>
          <p:nvPr/>
        </p:nvPicPr>
        <p:blipFill>
          <a:blip r:embed="rId3"/>
          <a:srcRect/>
          <a:stretch>
            <a:fillRect/>
          </a:stretch>
        </p:blipFill>
        <p:spPr bwMode="auto">
          <a:xfrm>
            <a:off x="2593975" y="1322388"/>
            <a:ext cx="4492625" cy="29718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
          <p:cNvSpPr>
            <a:spLocks noGrp="1" noChangeArrowheads="1"/>
          </p:cNvSpPr>
          <p:nvPr>
            <p:ph type="title"/>
          </p:nvPr>
        </p:nvSpPr>
        <p:spPr>
          <a:xfrm>
            <a:off x="503238" y="346075"/>
            <a:ext cx="9070975" cy="1171575"/>
          </a:xfrm>
        </p:spPr>
        <p:txBody>
          <a:bodyPr tIns="38807"/>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Internal View</a:t>
            </a:r>
          </a:p>
        </p:txBody>
      </p:sp>
      <p:sp>
        <p:nvSpPr>
          <p:cNvPr id="6148" name="Rectangle 2"/>
          <p:cNvSpPr>
            <a:spLocks noGrp="1" noChangeArrowheads="1"/>
          </p:cNvSpPr>
          <p:nvPr>
            <p:ph type="body" idx="1"/>
          </p:nvPr>
        </p:nvSpPr>
        <p:spPr>
          <a:xfrm>
            <a:off x="503238" y="5029200"/>
            <a:ext cx="9070975" cy="1728788"/>
          </a:xfrm>
        </p:spPr>
        <p:txBody>
          <a:bodyPr/>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Classes for Text Reader Component</a:t>
            </a:r>
          </a:p>
        </p:txBody>
      </p:sp>
      <p:pic>
        <p:nvPicPr>
          <p:cNvPr id="6149" name="Picture 3"/>
          <p:cNvPicPr>
            <a:picLocks noChangeAspect="1" noChangeArrowheads="1"/>
          </p:cNvPicPr>
          <p:nvPr/>
        </p:nvPicPr>
        <p:blipFill>
          <a:blip r:embed="rId3"/>
          <a:srcRect/>
          <a:stretch>
            <a:fillRect/>
          </a:stretch>
        </p:blipFill>
        <p:spPr bwMode="auto">
          <a:xfrm>
            <a:off x="2743200" y="1890713"/>
            <a:ext cx="4386263" cy="26670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Grp="1" noChangeArrowheads="1"/>
          </p:cNvSpPr>
          <p:nvPr>
            <p:ph type="title"/>
          </p:nvPr>
        </p:nvSpPr>
        <p:spPr>
          <a:xfrm>
            <a:off x="392113" y="0"/>
            <a:ext cx="9070975" cy="1171575"/>
          </a:xfrm>
        </p:spPr>
        <p:txBody>
          <a:bodyPr tIns="38807"/>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Component sub-parts</a:t>
            </a:r>
          </a:p>
        </p:txBody>
      </p:sp>
      <p:sp>
        <p:nvSpPr>
          <p:cNvPr id="7172" name="Rectangle 2"/>
          <p:cNvSpPr>
            <a:spLocks noGrp="1" noChangeArrowheads="1"/>
          </p:cNvSpPr>
          <p:nvPr>
            <p:ph type="body" idx="1"/>
          </p:nvPr>
        </p:nvSpPr>
        <p:spPr>
          <a:xfrm>
            <a:off x="620712" y="1646237"/>
            <a:ext cx="9070975" cy="4989512"/>
          </a:xfrm>
        </p:spPr>
        <p:txBody>
          <a:bodyPr/>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Sub Components / Classes</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Internals that constitute the component</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Interfaces</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The externally visible behavior through which components interact</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Usage Dependency</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Relationship between two components where one require services from the other for its full implementation</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Ports</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Interaction points – usually associated with interfaces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Connectors</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Used to connect two or more components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03238" y="346075"/>
            <a:ext cx="9070975" cy="1171575"/>
          </a:xfrm>
        </p:spPr>
        <p:txBody>
          <a:bodyPr tIns="38807"/>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Interface</a:t>
            </a:r>
          </a:p>
        </p:txBody>
      </p:sp>
      <p:sp>
        <p:nvSpPr>
          <p:cNvPr id="8196" name="Rectangle 2"/>
          <p:cNvSpPr>
            <a:spLocks noGrp="1" noChangeArrowheads="1"/>
          </p:cNvSpPr>
          <p:nvPr>
            <p:ph type="body" idx="1"/>
          </p:nvPr>
        </p:nvSpPr>
        <p:spPr>
          <a:xfrm>
            <a:off x="503238" y="1768475"/>
            <a:ext cx="9070975" cy="4989513"/>
          </a:xfrm>
        </p:spPr>
        <p:txBody>
          <a:bodyPr/>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Definition of one or collection of operations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Only provides the operations – not the implementation</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Implementation is provided by a class / component</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In complex systems, implementation is provided by a group of classes rather than a single class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Components may provide or require interfaces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
          <p:cNvSpPr>
            <a:spLocks noGrp="1" noChangeArrowheads="1"/>
          </p:cNvSpPr>
          <p:nvPr>
            <p:ph type="title"/>
          </p:nvPr>
        </p:nvSpPr>
        <p:spPr>
          <a:xfrm>
            <a:off x="503238" y="346075"/>
            <a:ext cx="9070975" cy="1171575"/>
          </a:xfrm>
        </p:spPr>
        <p:txBody>
          <a:bodyPr tIns="38807"/>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Interface</a:t>
            </a:r>
          </a:p>
        </p:txBody>
      </p:sp>
      <p:sp>
        <p:nvSpPr>
          <p:cNvPr id="9220" name="Rectangle 2"/>
          <p:cNvSpPr>
            <a:spLocks noGrp="1" noChangeArrowheads="1"/>
          </p:cNvSpPr>
          <p:nvPr>
            <p:ph type="body" idx="1"/>
          </p:nvPr>
        </p:nvSpPr>
        <p:spPr>
          <a:xfrm>
            <a:off x="503238" y="1768475"/>
            <a:ext cx="5668962" cy="4989513"/>
          </a:xfrm>
        </p:spPr>
        <p:txBody>
          <a:bodyPr/>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Lst>
            </a:pPr>
            <a:r>
              <a:rPr lang="en-US" smtClean="0"/>
              <a:t>Providing an interface</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Lst>
            </a:pPr>
            <a:r>
              <a:rPr lang="en-US" smtClean="0"/>
              <a:t>Services provided by the component to its external clients</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Lst>
            </a:pPr>
            <a:r>
              <a:rPr lang="en-US" smtClean="0"/>
              <a:t>Represented by a circle</a:t>
            </a:r>
          </a:p>
          <a:p>
            <a:pPr marL="1295400" lvl="2" indent="-287338" eaLnBrk="1">
              <a:buSzPct val="75000"/>
              <a:buFont typeface="Symbol" charset="2"/>
              <a:buNone/>
              <a:tabLst>
                <a:tab pos="723900" algn="l"/>
                <a:tab pos="1447800" algn="l"/>
                <a:tab pos="2171700" algn="l"/>
                <a:tab pos="2895600" algn="l"/>
                <a:tab pos="3619500" algn="l"/>
                <a:tab pos="4343400" algn="l"/>
                <a:tab pos="5067300" algn="l"/>
              </a:tabLst>
            </a:pPr>
            <a:endParaRPr lang="en-US" smtClean="0"/>
          </a:p>
          <a:p>
            <a:pPr marL="431800" indent="-323850" eaLnBrk="1">
              <a:buSzPct val="45000"/>
              <a:buFont typeface="Wingdings" charset="2"/>
              <a:buChar char=""/>
              <a:tabLst>
                <a:tab pos="723900" algn="l"/>
                <a:tab pos="1447800" algn="l"/>
                <a:tab pos="2171700" algn="l"/>
                <a:tab pos="2895600" algn="l"/>
                <a:tab pos="3619500" algn="l"/>
                <a:tab pos="4343400" algn="l"/>
                <a:tab pos="5067300" algn="l"/>
              </a:tabLst>
            </a:pPr>
            <a:r>
              <a:rPr lang="en-US" smtClean="0"/>
              <a:t>Requiring an interface</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Lst>
            </a:pPr>
            <a:r>
              <a:rPr lang="en-US" smtClean="0"/>
              <a:t>Services consumed by the component from other components for its functioning</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Lst>
            </a:pPr>
            <a:r>
              <a:rPr lang="en-US" smtClean="0"/>
              <a:t>Represented by a half-circle</a:t>
            </a:r>
          </a:p>
        </p:txBody>
      </p:sp>
      <p:pic>
        <p:nvPicPr>
          <p:cNvPr id="9221" name="Picture 3"/>
          <p:cNvPicPr>
            <a:picLocks noChangeAspect="1" noChangeArrowheads="1"/>
          </p:cNvPicPr>
          <p:nvPr/>
        </p:nvPicPr>
        <p:blipFill>
          <a:blip r:embed="rId3"/>
          <a:srcRect/>
          <a:stretch>
            <a:fillRect/>
          </a:stretch>
        </p:blipFill>
        <p:spPr bwMode="auto">
          <a:xfrm>
            <a:off x="6688138" y="2057400"/>
            <a:ext cx="2743200" cy="1828800"/>
          </a:xfrm>
          <a:prstGeom prst="rect">
            <a:avLst/>
          </a:prstGeom>
          <a:noFill/>
          <a:ln w="9525">
            <a:noFill/>
            <a:round/>
            <a:headEnd/>
            <a:tailEnd/>
          </a:ln>
        </p:spPr>
      </p:pic>
      <p:pic>
        <p:nvPicPr>
          <p:cNvPr id="9222" name="Picture 4"/>
          <p:cNvPicPr>
            <a:picLocks noChangeAspect="1" noChangeArrowheads="1"/>
          </p:cNvPicPr>
          <p:nvPr/>
        </p:nvPicPr>
        <p:blipFill>
          <a:blip r:embed="rId4"/>
          <a:srcRect/>
          <a:stretch>
            <a:fillRect/>
          </a:stretch>
        </p:blipFill>
        <p:spPr bwMode="auto">
          <a:xfrm>
            <a:off x="6413500" y="4824413"/>
            <a:ext cx="2495550" cy="11430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
          <p:cNvSpPr>
            <a:spLocks noGrp="1" noChangeArrowheads="1"/>
          </p:cNvSpPr>
          <p:nvPr>
            <p:ph type="title"/>
          </p:nvPr>
        </p:nvSpPr>
        <p:spPr>
          <a:xfrm>
            <a:off x="503238" y="346075"/>
            <a:ext cx="9070975" cy="1171575"/>
          </a:xfrm>
        </p:spPr>
        <p:txBody>
          <a:bodyPr tIns="38807"/>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Connector - Assembly</a:t>
            </a:r>
          </a:p>
        </p:txBody>
      </p:sp>
      <p:sp>
        <p:nvSpPr>
          <p:cNvPr id="10244" name="Rectangle 2"/>
          <p:cNvSpPr>
            <a:spLocks noGrp="1" noChangeArrowheads="1"/>
          </p:cNvSpPr>
          <p:nvPr>
            <p:ph type="body" idx="1"/>
          </p:nvPr>
        </p:nvSpPr>
        <p:spPr>
          <a:xfrm>
            <a:off x="315912" y="3551237"/>
            <a:ext cx="9070975" cy="3100388"/>
          </a:xfrm>
        </p:spPr>
        <p:txBody>
          <a:bodyPr/>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Combines two (or more) components through a common interface</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Only compatible provided and required interfaces be connected</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Components may be </a:t>
            </a:r>
            <a:r>
              <a:rPr lang="en-US" dirty="0" err="1" smtClean="0"/>
              <a:t>replacable</a:t>
            </a:r>
            <a:r>
              <a:rPr lang="en-US" dirty="0" smtClean="0"/>
              <a:t> (by other components) as long as they are compatible (conforms to the same interface)</a:t>
            </a:r>
          </a:p>
        </p:txBody>
      </p:sp>
      <p:pic>
        <p:nvPicPr>
          <p:cNvPr id="10245" name="Picture 3"/>
          <p:cNvPicPr>
            <a:picLocks noChangeAspect="1" noChangeArrowheads="1"/>
          </p:cNvPicPr>
          <p:nvPr/>
        </p:nvPicPr>
        <p:blipFill>
          <a:blip r:embed="rId3"/>
          <a:srcRect b="32848"/>
          <a:stretch>
            <a:fillRect/>
          </a:stretch>
        </p:blipFill>
        <p:spPr bwMode="auto">
          <a:xfrm>
            <a:off x="2754312" y="1570037"/>
            <a:ext cx="4314825" cy="16002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03" y="198437"/>
            <a:ext cx="9393370" cy="631362"/>
          </a:xfrm>
        </p:spPr>
        <p:txBody>
          <a:bodyPr/>
          <a:lstStyle/>
          <a:p>
            <a:r>
              <a:rPr lang="en-US" dirty="0" smtClean="0"/>
              <a:t>Publish Subscribe</a:t>
            </a:r>
            <a:endParaRPr lang="en-US" dirty="0"/>
          </a:p>
        </p:txBody>
      </p:sp>
      <p:sp>
        <p:nvSpPr>
          <p:cNvPr id="3" name="Text Placeholder 2"/>
          <p:cNvSpPr>
            <a:spLocks noGrp="1"/>
          </p:cNvSpPr>
          <p:nvPr>
            <p:ph type="body" idx="1"/>
          </p:nvPr>
        </p:nvSpPr>
        <p:spPr>
          <a:xfrm>
            <a:off x="160215" y="837736"/>
            <a:ext cx="9393370" cy="3766344"/>
          </a:xfrm>
        </p:spPr>
        <p:txBody>
          <a:bodyPr/>
          <a:lstStyle/>
          <a:p>
            <a:pPr eaLnBrk="1" hangingPunct="1">
              <a:tabLst>
                <a:tab pos="500517" algn="l"/>
                <a:tab pos="1004534" algn="l"/>
                <a:tab pos="1508552" algn="l"/>
                <a:tab pos="2012569" algn="l"/>
                <a:tab pos="2516586" algn="l"/>
                <a:tab pos="3020604" algn="l"/>
                <a:tab pos="3524621" algn="l"/>
                <a:tab pos="4028638" algn="l"/>
                <a:tab pos="4532655" algn="l"/>
                <a:tab pos="5036673" algn="l"/>
                <a:tab pos="5540690" algn="l"/>
                <a:tab pos="6046458" algn="l"/>
                <a:tab pos="6550475" algn="l"/>
                <a:tab pos="7054492" algn="l"/>
                <a:tab pos="7558510" algn="l"/>
                <a:tab pos="8062527" algn="l"/>
                <a:tab pos="8566544" algn="l"/>
                <a:tab pos="9070562" algn="l"/>
                <a:tab pos="9574579" algn="l"/>
                <a:tab pos="10078596" algn="l"/>
              </a:tabLst>
            </a:pPr>
            <a:r>
              <a:rPr lang="en-GB" dirty="0">
                <a:cs typeface="Arial" charset="0"/>
              </a:rPr>
              <a:t>Components interact by broadcasting and reacting to events</a:t>
            </a:r>
          </a:p>
          <a:p>
            <a:pPr lvl="1" eaLnBrk="1" hangingPunct="1">
              <a:tabLst>
                <a:tab pos="500517" algn="l"/>
                <a:tab pos="1004534" algn="l"/>
                <a:tab pos="1508552" algn="l"/>
                <a:tab pos="2012569" algn="l"/>
                <a:tab pos="2516586" algn="l"/>
                <a:tab pos="3020604" algn="l"/>
                <a:tab pos="3524621" algn="l"/>
                <a:tab pos="4028638" algn="l"/>
                <a:tab pos="4532655" algn="l"/>
                <a:tab pos="5036673" algn="l"/>
                <a:tab pos="5540690" algn="l"/>
                <a:tab pos="6046458" algn="l"/>
                <a:tab pos="6550475" algn="l"/>
                <a:tab pos="7054492" algn="l"/>
                <a:tab pos="7558510" algn="l"/>
                <a:tab pos="8062527" algn="l"/>
                <a:tab pos="8566544" algn="l"/>
                <a:tab pos="9070562" algn="l"/>
                <a:tab pos="9574579" algn="l"/>
                <a:tab pos="10078596" algn="l"/>
              </a:tabLst>
            </a:pPr>
            <a:r>
              <a:rPr lang="en-GB" sz="1764" dirty="0">
                <a:cs typeface="Arial" charset="0"/>
              </a:rPr>
              <a:t>Component expresses interest in an event by subscribing to it</a:t>
            </a:r>
          </a:p>
          <a:p>
            <a:pPr lvl="1" eaLnBrk="1" hangingPunct="1">
              <a:tabLst>
                <a:tab pos="500517" algn="l"/>
                <a:tab pos="1004534" algn="l"/>
                <a:tab pos="1508552" algn="l"/>
                <a:tab pos="2012569" algn="l"/>
                <a:tab pos="2516586" algn="l"/>
                <a:tab pos="3020604" algn="l"/>
                <a:tab pos="3524621" algn="l"/>
                <a:tab pos="4028638" algn="l"/>
                <a:tab pos="4532655" algn="l"/>
                <a:tab pos="5036673" algn="l"/>
                <a:tab pos="5540690" algn="l"/>
                <a:tab pos="6046458" algn="l"/>
                <a:tab pos="6550475" algn="l"/>
                <a:tab pos="7054492" algn="l"/>
                <a:tab pos="7558510" algn="l"/>
                <a:tab pos="8062527" algn="l"/>
                <a:tab pos="8566544" algn="l"/>
                <a:tab pos="9070562" algn="l"/>
                <a:tab pos="9574579" algn="l"/>
                <a:tab pos="10078596" algn="l"/>
              </a:tabLst>
            </a:pPr>
            <a:r>
              <a:rPr lang="en-GB" sz="1764" dirty="0">
                <a:cs typeface="Arial" charset="0"/>
              </a:rPr>
              <a:t>When another component announces (publishes) that event has taken place, subscribing components are notified</a:t>
            </a:r>
          </a:p>
          <a:p>
            <a:pPr lvl="1" eaLnBrk="1" hangingPunct="1">
              <a:tabLst>
                <a:tab pos="500517" algn="l"/>
                <a:tab pos="1004534" algn="l"/>
                <a:tab pos="1508552" algn="l"/>
                <a:tab pos="2012569" algn="l"/>
                <a:tab pos="2516586" algn="l"/>
                <a:tab pos="3020604" algn="l"/>
                <a:tab pos="3524621" algn="l"/>
                <a:tab pos="4028638" algn="l"/>
                <a:tab pos="4532655" algn="l"/>
                <a:tab pos="5036673" algn="l"/>
                <a:tab pos="5540690" algn="l"/>
                <a:tab pos="6046458" algn="l"/>
                <a:tab pos="6550475" algn="l"/>
                <a:tab pos="7054492" algn="l"/>
                <a:tab pos="7558510" algn="l"/>
                <a:tab pos="8062527" algn="l"/>
                <a:tab pos="8566544" algn="l"/>
                <a:tab pos="9070562" algn="l"/>
                <a:tab pos="9574579" algn="l"/>
                <a:tab pos="10078596" algn="l"/>
              </a:tabLst>
            </a:pPr>
            <a:r>
              <a:rPr lang="en-US" sz="1764" dirty="0">
                <a:cs typeface="Arial" charset="0"/>
              </a:rPr>
              <a:t>Implicit invocation is a common form of publish-subscribe architecture</a:t>
            </a:r>
          </a:p>
          <a:p>
            <a:pPr lvl="2" eaLnBrk="1" hangingPunct="1">
              <a:tabLst>
                <a:tab pos="500517" algn="l"/>
                <a:tab pos="1004534" algn="l"/>
                <a:tab pos="1508552" algn="l"/>
                <a:tab pos="2012569" algn="l"/>
                <a:tab pos="2516586" algn="l"/>
                <a:tab pos="3020604" algn="l"/>
                <a:tab pos="3524621" algn="l"/>
                <a:tab pos="4028638" algn="l"/>
                <a:tab pos="4532655" algn="l"/>
                <a:tab pos="5036673" algn="l"/>
                <a:tab pos="5540690" algn="l"/>
                <a:tab pos="6046458" algn="l"/>
                <a:tab pos="6550475" algn="l"/>
                <a:tab pos="7054492" algn="l"/>
                <a:tab pos="7558510" algn="l"/>
                <a:tab pos="8062527" algn="l"/>
                <a:tab pos="8566544" algn="l"/>
                <a:tab pos="9070562" algn="l"/>
                <a:tab pos="9574579" algn="l"/>
                <a:tab pos="10078596" algn="l"/>
              </a:tabLst>
            </a:pPr>
            <a:r>
              <a:rPr lang="en-US" sz="1764" dirty="0">
                <a:cs typeface="Arial" charset="0"/>
              </a:rPr>
              <a:t>Registering:  subscribing component associates one of its procedures with each event of interest (called the procedure)</a:t>
            </a:r>
            <a:endParaRPr lang="en-GB" sz="1764" dirty="0">
              <a:cs typeface="Arial" charset="0"/>
            </a:endParaRPr>
          </a:p>
          <a:p>
            <a:pPr eaLnBrk="1" hangingPunct="1">
              <a:tabLst>
                <a:tab pos="500517" algn="l"/>
                <a:tab pos="1004534" algn="l"/>
                <a:tab pos="1508552" algn="l"/>
                <a:tab pos="2012569" algn="l"/>
                <a:tab pos="2516586" algn="l"/>
                <a:tab pos="3020604" algn="l"/>
                <a:tab pos="3524621" algn="l"/>
                <a:tab pos="4028638" algn="l"/>
                <a:tab pos="4532655" algn="l"/>
                <a:tab pos="5036673" algn="l"/>
                <a:tab pos="5540690" algn="l"/>
                <a:tab pos="6046458" algn="l"/>
                <a:tab pos="6550475" algn="l"/>
                <a:tab pos="7054492" algn="l"/>
                <a:tab pos="7558510" algn="l"/>
                <a:tab pos="8062527" algn="l"/>
                <a:tab pos="8566544" algn="l"/>
                <a:tab pos="9070562" algn="l"/>
                <a:tab pos="9574579" algn="l"/>
                <a:tab pos="10078596" algn="l"/>
              </a:tabLst>
            </a:pPr>
            <a:r>
              <a:rPr lang="en-GB" dirty="0" smtClean="0">
                <a:cs typeface="Arial" charset="0"/>
              </a:rPr>
              <a:t>Characteristics</a:t>
            </a:r>
          </a:p>
          <a:p>
            <a:pPr lvl="1" eaLnBrk="1" hangingPunct="1">
              <a:tabLst>
                <a:tab pos="500517" algn="l"/>
                <a:tab pos="1004534" algn="l"/>
                <a:tab pos="1508552" algn="l"/>
                <a:tab pos="2012569" algn="l"/>
                <a:tab pos="2516586" algn="l"/>
                <a:tab pos="3020604" algn="l"/>
                <a:tab pos="3524621" algn="l"/>
                <a:tab pos="4028638" algn="l"/>
                <a:tab pos="4532655" algn="l"/>
                <a:tab pos="5036673" algn="l"/>
                <a:tab pos="5540690" algn="l"/>
                <a:tab pos="6046458" algn="l"/>
                <a:tab pos="6550475" algn="l"/>
                <a:tab pos="7054492" algn="l"/>
                <a:tab pos="7558510" algn="l"/>
                <a:tab pos="8062527" algn="l"/>
                <a:tab pos="8566544" algn="l"/>
                <a:tab pos="9070562" algn="l"/>
                <a:tab pos="9574579" algn="l"/>
                <a:tab pos="10078596" algn="l"/>
              </a:tabLst>
            </a:pPr>
            <a:r>
              <a:rPr lang="en-GB" sz="1764" dirty="0">
                <a:cs typeface="Arial" charset="0"/>
              </a:rPr>
              <a:t>Strong support for evolution and customization</a:t>
            </a:r>
          </a:p>
          <a:p>
            <a:pPr lvl="1" eaLnBrk="1" hangingPunct="1">
              <a:tabLst>
                <a:tab pos="500517" algn="l"/>
                <a:tab pos="1004534" algn="l"/>
                <a:tab pos="1508552" algn="l"/>
                <a:tab pos="2012569" algn="l"/>
                <a:tab pos="2516586" algn="l"/>
                <a:tab pos="3020604" algn="l"/>
                <a:tab pos="3524621" algn="l"/>
                <a:tab pos="4028638" algn="l"/>
                <a:tab pos="4532655" algn="l"/>
                <a:tab pos="5036673" algn="l"/>
                <a:tab pos="5540690" algn="l"/>
                <a:tab pos="6046458" algn="l"/>
                <a:tab pos="6550475" algn="l"/>
                <a:tab pos="7054492" algn="l"/>
                <a:tab pos="7558510" algn="l"/>
                <a:tab pos="8062527" algn="l"/>
                <a:tab pos="8566544" algn="l"/>
                <a:tab pos="9070562" algn="l"/>
                <a:tab pos="9574579" algn="l"/>
                <a:tab pos="10078596" algn="l"/>
              </a:tabLst>
            </a:pPr>
            <a:r>
              <a:rPr lang="en-GB" sz="1764" dirty="0">
                <a:cs typeface="Arial" charset="0"/>
              </a:rPr>
              <a:t>Easy to reuse components in other event-driven systems</a:t>
            </a:r>
          </a:p>
          <a:p>
            <a:pPr lvl="1" eaLnBrk="1" hangingPunct="1">
              <a:tabLst>
                <a:tab pos="500517" algn="l"/>
                <a:tab pos="1004534" algn="l"/>
                <a:tab pos="1508552" algn="l"/>
                <a:tab pos="2012569" algn="l"/>
                <a:tab pos="2516586" algn="l"/>
                <a:tab pos="3020604" algn="l"/>
                <a:tab pos="3524621" algn="l"/>
                <a:tab pos="4028638" algn="l"/>
                <a:tab pos="4532655" algn="l"/>
                <a:tab pos="5036673" algn="l"/>
                <a:tab pos="5540690" algn="l"/>
                <a:tab pos="6046458" algn="l"/>
                <a:tab pos="6550475" algn="l"/>
                <a:tab pos="7054492" algn="l"/>
                <a:tab pos="7558510" algn="l"/>
                <a:tab pos="8062527" algn="l"/>
                <a:tab pos="8566544" algn="l"/>
                <a:tab pos="9070562" algn="l"/>
                <a:tab pos="9574579" algn="l"/>
                <a:tab pos="10078596" algn="l"/>
              </a:tabLst>
            </a:pPr>
            <a:r>
              <a:rPr lang="en-GB" sz="1764" dirty="0">
                <a:cs typeface="Arial" charset="0"/>
              </a:rPr>
              <a:t>Need shared repository for components to share persistent data</a:t>
            </a:r>
          </a:p>
          <a:p>
            <a:pPr lvl="1" eaLnBrk="1" hangingPunct="1">
              <a:tabLst>
                <a:tab pos="500517" algn="l"/>
                <a:tab pos="1004534" algn="l"/>
                <a:tab pos="1508552" algn="l"/>
                <a:tab pos="2012569" algn="l"/>
                <a:tab pos="2516586" algn="l"/>
                <a:tab pos="3020604" algn="l"/>
                <a:tab pos="3524621" algn="l"/>
                <a:tab pos="4028638" algn="l"/>
                <a:tab pos="4532655" algn="l"/>
                <a:tab pos="5036673" algn="l"/>
                <a:tab pos="5540690" algn="l"/>
                <a:tab pos="6046458" algn="l"/>
                <a:tab pos="6550475" algn="l"/>
                <a:tab pos="7054492" algn="l"/>
                <a:tab pos="7558510" algn="l"/>
                <a:tab pos="8062527" algn="l"/>
                <a:tab pos="8566544" algn="l"/>
                <a:tab pos="9070562" algn="l"/>
                <a:tab pos="9574579" algn="l"/>
                <a:tab pos="10078596" algn="l"/>
              </a:tabLst>
            </a:pPr>
            <a:endParaRPr lang="en-GB" sz="1764" dirty="0">
              <a:cs typeface="Arial" charset="0"/>
            </a:endParaRPr>
          </a:p>
          <a:p>
            <a:endParaRPr lang="en-US" dirty="0"/>
          </a:p>
        </p:txBody>
      </p:sp>
    </p:spTree>
    <p:extLst>
      <p:ext uri="{BB962C8B-B14F-4D97-AF65-F5344CB8AC3E}">
        <p14:creationId xmlns:p14="http://schemas.microsoft.com/office/powerpoint/2010/main" val="1664261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p:nvPr>
        </p:nvSpPr>
        <p:spPr>
          <a:xfrm>
            <a:off x="503238" y="346075"/>
            <a:ext cx="9070975" cy="1171575"/>
          </a:xfrm>
        </p:spPr>
        <p:txBody>
          <a:bodyPr tIns="38807"/>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Connector - Delegation</a:t>
            </a:r>
          </a:p>
        </p:txBody>
      </p:sp>
      <p:sp>
        <p:nvSpPr>
          <p:cNvPr id="11268" name="Rectangle 2"/>
          <p:cNvSpPr>
            <a:spLocks noGrp="1" noChangeArrowheads="1"/>
          </p:cNvSpPr>
          <p:nvPr>
            <p:ph type="body" idx="1"/>
          </p:nvPr>
        </p:nvSpPr>
        <p:spPr>
          <a:xfrm>
            <a:off x="544512" y="5684837"/>
            <a:ext cx="9070975" cy="1271588"/>
          </a:xfrm>
        </p:spPr>
        <p:txBody>
          <a:bodyPr/>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A port may delegate to sub-ordinate components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A link between used interfaces and related ports</a:t>
            </a:r>
          </a:p>
        </p:txBody>
      </p:sp>
      <p:pic>
        <p:nvPicPr>
          <p:cNvPr id="11269" name="Picture 3"/>
          <p:cNvPicPr>
            <a:picLocks noChangeAspect="1" noChangeArrowheads="1"/>
          </p:cNvPicPr>
          <p:nvPr/>
        </p:nvPicPr>
        <p:blipFill>
          <a:blip r:embed="rId3"/>
          <a:srcRect/>
          <a:stretch>
            <a:fillRect/>
          </a:stretch>
        </p:blipFill>
        <p:spPr bwMode="auto">
          <a:xfrm>
            <a:off x="1828800" y="1571625"/>
            <a:ext cx="5257800" cy="36861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Grp="1" noChangeArrowheads="1"/>
          </p:cNvSpPr>
          <p:nvPr>
            <p:ph type="title"/>
          </p:nvPr>
        </p:nvSpPr>
        <p:spPr>
          <a:xfrm>
            <a:off x="503238" y="346075"/>
            <a:ext cx="9070975" cy="1171575"/>
          </a:xfrm>
        </p:spPr>
        <p:txBody>
          <a:bodyPr tIns="38807"/>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OO Component Design Principles</a:t>
            </a:r>
          </a:p>
        </p:txBody>
      </p:sp>
      <p:sp>
        <p:nvSpPr>
          <p:cNvPr id="12292" name="Rectangle 2"/>
          <p:cNvSpPr>
            <a:spLocks noGrp="1" noChangeArrowheads="1"/>
          </p:cNvSpPr>
          <p:nvPr>
            <p:ph type="body" idx="1"/>
          </p:nvPr>
        </p:nvSpPr>
        <p:spPr>
          <a:xfrm>
            <a:off x="503237" y="1341437"/>
            <a:ext cx="9070975" cy="4989513"/>
          </a:xfrm>
        </p:spPr>
        <p:txBody>
          <a:bodyPr/>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Open Closed Principle</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“Modules shall be open for extension but closed for modification”</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Dependency Inversion Principle</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“Depend upon abstractions rather than concretions”</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Interface Segregation Principle</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“Multiple segregated interfaces are better than a single large interface”</a:t>
            </a:r>
          </a:p>
          <a:p>
            <a:pPr marL="495300"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Subtype Substitution - </a:t>
            </a:r>
            <a:r>
              <a:rPr lang="en-US" sz="2000" dirty="0"/>
              <a:t>Subclasses should be substitutable for base classes</a:t>
            </a: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noChangeArrowheads="1"/>
          </p:cNvSpPr>
          <p:nvPr>
            <p:ph type="title"/>
          </p:nvPr>
        </p:nvSpPr>
        <p:spPr>
          <a:xfrm>
            <a:off x="504507" y="0"/>
            <a:ext cx="9575588" cy="1242447"/>
          </a:xfrm>
        </p:spPr>
        <p:txBody>
          <a:bodyPr>
            <a:normAutofit/>
          </a:bodyPr>
          <a:lstStyle/>
          <a:p>
            <a:pPr>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US" dirty="0" smtClean="0"/>
              <a:t>Design Documentation</a:t>
            </a:r>
            <a:br>
              <a:rPr lang="en-US" dirty="0" smtClean="0"/>
            </a:br>
            <a:r>
              <a:rPr lang="en-US" sz="3086" dirty="0"/>
              <a:t>Design by Contract</a:t>
            </a:r>
            <a:endParaRPr lang="en-GB" sz="3086" dirty="0"/>
          </a:p>
        </p:txBody>
      </p:sp>
      <p:sp>
        <p:nvSpPr>
          <p:cNvPr id="8" name="Rectangle 3"/>
          <p:cNvSpPr txBox="1">
            <a:spLocks noChangeArrowheads="1"/>
          </p:cNvSpPr>
          <p:nvPr/>
        </p:nvSpPr>
        <p:spPr bwMode="auto">
          <a:xfrm>
            <a:off x="504507" y="1595932"/>
            <a:ext cx="9057611" cy="5143029"/>
          </a:xfrm>
          <a:prstGeom prst="rect">
            <a:avLst/>
          </a:prstGeom>
          <a:noFill/>
          <a:ln w="9525">
            <a:noFill/>
            <a:miter lim="800000"/>
            <a:headEnd/>
            <a:tailEnd/>
          </a:ln>
        </p:spPr>
        <p:txBody>
          <a:bodyPr lIns="0" tIns="0" rIns="0" bIns="0"/>
          <a:lstStyle/>
          <a:p>
            <a:pPr marL="363979" indent="-363979" defTabSz="503972" eaLnBrk="0">
              <a:spcBef>
                <a:spcPts val="772"/>
              </a:spcBef>
              <a:buFont typeface="Lucida Sans Unicode" pitchFamily="34" charset="0"/>
              <a:buChar char="•"/>
              <a:defRPr/>
            </a:pPr>
            <a:endParaRPr lang="en-US" sz="2646" kern="0" dirty="0">
              <a:latin typeface="+mn-lt"/>
            </a:endParaRPr>
          </a:p>
        </p:txBody>
      </p:sp>
      <p:sp>
        <p:nvSpPr>
          <p:cNvPr id="7" name="Rectangle 3"/>
          <p:cNvSpPr txBox="1">
            <a:spLocks noChangeArrowheads="1"/>
          </p:cNvSpPr>
          <p:nvPr/>
        </p:nvSpPr>
        <p:spPr bwMode="auto">
          <a:xfrm>
            <a:off x="504507" y="1595932"/>
            <a:ext cx="9323599" cy="5143029"/>
          </a:xfrm>
          <a:prstGeom prst="rect">
            <a:avLst/>
          </a:prstGeom>
          <a:noFill/>
          <a:ln w="9525">
            <a:noFill/>
            <a:miter lim="800000"/>
            <a:headEnd/>
            <a:tailEnd/>
          </a:ln>
        </p:spPr>
        <p:txBody>
          <a:bodyPr lIns="0" tIns="0" rIns="0" bIns="0"/>
          <a:lstStyle/>
          <a:p>
            <a:pPr marL="363979" indent="-363979" defTabSz="503972" eaLnBrk="0">
              <a:spcBef>
                <a:spcPts val="772"/>
              </a:spcBef>
              <a:buFont typeface="Lucida Sans Unicode" pitchFamily="34" charset="0"/>
              <a:buChar char="•"/>
              <a:defRPr/>
            </a:pPr>
            <a:r>
              <a:rPr lang="en-US" sz="2400" kern="0" dirty="0">
                <a:latin typeface="+mn-lt"/>
              </a:rPr>
              <a:t>In design by contract, each module has an interface specification that precisely describes what the module is supposed to </a:t>
            </a:r>
            <a:r>
              <a:rPr lang="en-US" sz="2400" kern="0" dirty="0" smtClean="0">
                <a:latin typeface="+mn-lt"/>
              </a:rPr>
              <a:t>do</a:t>
            </a:r>
          </a:p>
          <a:p>
            <a:pPr marL="363979" indent="-363979" defTabSz="503972" eaLnBrk="0">
              <a:spcBef>
                <a:spcPts val="772"/>
              </a:spcBef>
              <a:buFont typeface="Lucida Sans Unicode" pitchFamily="34" charset="0"/>
              <a:buChar char="•"/>
              <a:defRPr/>
            </a:pPr>
            <a:r>
              <a:rPr lang="en-US" sz="2400" kern="0" dirty="0" smtClean="0">
                <a:latin typeface="+mn-lt"/>
              </a:rPr>
              <a:t>Meyer </a:t>
            </a:r>
            <a:r>
              <a:rPr lang="en-US" sz="2400" kern="0" dirty="0">
                <a:latin typeface="+mn-lt"/>
              </a:rPr>
              <a:t>(1997) suggests that design by contract helps ensure that modules interoperate </a:t>
            </a:r>
            <a:r>
              <a:rPr lang="en-US" sz="2400" kern="0" dirty="0" smtClean="0">
                <a:latin typeface="+mn-lt"/>
              </a:rPr>
              <a:t>correctly</a:t>
            </a:r>
          </a:p>
          <a:p>
            <a:pPr marL="363979" indent="-363979" defTabSz="503972" eaLnBrk="0">
              <a:spcBef>
                <a:spcPts val="772"/>
              </a:spcBef>
              <a:buFont typeface="Lucida Sans Unicode" pitchFamily="34" charset="0"/>
              <a:buChar char="•"/>
              <a:defRPr/>
            </a:pPr>
            <a:r>
              <a:rPr lang="en-US" sz="2400" kern="0" dirty="0" smtClean="0">
                <a:latin typeface="+mn-lt"/>
              </a:rPr>
              <a:t>This </a:t>
            </a:r>
            <a:r>
              <a:rPr lang="en-US" sz="2400" kern="0" dirty="0">
                <a:latin typeface="+mn-lt"/>
              </a:rPr>
              <a:t>specification, called a </a:t>
            </a:r>
            <a:r>
              <a:rPr lang="en-US" sz="2400" b="1" kern="0" dirty="0">
                <a:latin typeface="+mn-lt"/>
              </a:rPr>
              <a:t>contract</a:t>
            </a:r>
            <a:r>
              <a:rPr lang="en-US" sz="2400" kern="0" dirty="0">
                <a:latin typeface="+mn-lt"/>
              </a:rPr>
              <a:t>, governs how the module is to interact with other modules and </a:t>
            </a:r>
            <a:r>
              <a:rPr lang="en-US" sz="2400" kern="0" dirty="0" smtClean="0">
                <a:latin typeface="+mn-lt"/>
              </a:rPr>
              <a:t>system</a:t>
            </a:r>
          </a:p>
          <a:p>
            <a:pPr marL="363979" indent="-363979" defTabSz="503972" eaLnBrk="0">
              <a:spcBef>
                <a:spcPts val="772"/>
              </a:spcBef>
              <a:buFont typeface="Lucida Sans Unicode" pitchFamily="34" charset="0"/>
              <a:buChar char="•"/>
              <a:defRPr/>
            </a:pPr>
            <a:r>
              <a:rPr lang="en-US" sz="2400" kern="0" dirty="0" smtClean="0">
                <a:latin typeface="+mn-lt"/>
              </a:rPr>
              <a:t>Such </a:t>
            </a:r>
            <a:r>
              <a:rPr lang="en-US" sz="2400" kern="0" dirty="0">
                <a:latin typeface="+mn-lt"/>
              </a:rPr>
              <a:t>specification cannot guarantee a module’s correctness, but it forms a clear and consistent basis for testing and </a:t>
            </a:r>
            <a:r>
              <a:rPr lang="en-US" sz="2400" kern="0" dirty="0" smtClean="0">
                <a:latin typeface="+mn-lt"/>
              </a:rPr>
              <a:t>verification</a:t>
            </a:r>
          </a:p>
          <a:p>
            <a:pPr marL="363979" indent="-363979" defTabSz="503972" eaLnBrk="0">
              <a:spcBef>
                <a:spcPts val="772"/>
              </a:spcBef>
              <a:buFont typeface="Lucida Sans Unicode" pitchFamily="34" charset="0"/>
              <a:buChar char="•"/>
              <a:defRPr/>
            </a:pPr>
            <a:r>
              <a:rPr lang="en-US" sz="2400" kern="0" dirty="0" smtClean="0">
                <a:latin typeface="+mn-lt"/>
              </a:rPr>
              <a:t>The </a:t>
            </a:r>
            <a:r>
              <a:rPr lang="en-US" sz="2400" kern="0" dirty="0">
                <a:latin typeface="+mn-lt"/>
              </a:rPr>
              <a:t>contract covers mutual obligations (the preconditions), benefits (the </a:t>
            </a:r>
            <a:r>
              <a:rPr lang="en-US" sz="2400" kern="0" dirty="0" err="1">
                <a:latin typeface="+mn-lt"/>
              </a:rPr>
              <a:t>postconditions</a:t>
            </a:r>
            <a:r>
              <a:rPr lang="en-US" sz="2400" kern="0" dirty="0">
                <a:latin typeface="+mn-lt"/>
              </a:rPr>
              <a:t>), and consistency constraints (called </a:t>
            </a:r>
            <a:r>
              <a:rPr lang="en-US" sz="2400" b="1" kern="0" dirty="0">
                <a:latin typeface="+mn-lt"/>
              </a:rPr>
              <a:t>invariants</a:t>
            </a:r>
            <a:r>
              <a:rPr lang="en-US" sz="2400" kern="0" dirty="0">
                <a:latin typeface="+mn-lt"/>
              </a:rPr>
              <a:t>) </a:t>
            </a:r>
            <a:endParaRPr lang="en-US" sz="2400" kern="0" dirty="0" smtClean="0">
              <a:latin typeface="+mn-lt"/>
            </a:endParaRPr>
          </a:p>
          <a:p>
            <a:pPr marL="363979" indent="-363979" defTabSz="503972" eaLnBrk="0">
              <a:spcBef>
                <a:spcPts val="772"/>
              </a:spcBef>
              <a:buFont typeface="Lucida Sans Unicode" pitchFamily="34" charset="0"/>
              <a:buChar char="•"/>
              <a:defRPr/>
            </a:pPr>
            <a:r>
              <a:rPr lang="en-US" sz="2400" kern="0" dirty="0" smtClean="0">
                <a:latin typeface="+mn-lt"/>
              </a:rPr>
              <a:t>Together</a:t>
            </a:r>
            <a:r>
              <a:rPr lang="en-US" sz="2400" kern="0" dirty="0">
                <a:latin typeface="+mn-lt"/>
              </a:rPr>
              <a:t>, these contract properties are called </a:t>
            </a:r>
            <a:r>
              <a:rPr lang="en-US" sz="2400" b="1" kern="0" dirty="0">
                <a:latin typeface="+mn-lt"/>
              </a:rPr>
              <a:t>assertions</a:t>
            </a:r>
            <a:r>
              <a:rPr lang="en-US" sz="2400" kern="0" dirty="0">
                <a:latin typeface="+mn-lt"/>
              </a:rPr>
              <a:t> </a:t>
            </a:r>
          </a:p>
        </p:txBody>
      </p:sp>
    </p:spTree>
    <p:extLst>
      <p:ext uri="{BB962C8B-B14F-4D97-AF65-F5344CB8AC3E}">
        <p14:creationId xmlns:p14="http://schemas.microsoft.com/office/powerpoint/2010/main" val="3678456966"/>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
          <p:cNvSpPr>
            <a:spLocks noGrp="1" noChangeArrowheads="1"/>
          </p:cNvSpPr>
          <p:nvPr>
            <p:ph type="title"/>
          </p:nvPr>
        </p:nvSpPr>
        <p:spPr>
          <a:xfrm>
            <a:off x="503238" y="346075"/>
            <a:ext cx="9070975" cy="1171575"/>
          </a:xfrm>
        </p:spPr>
        <p:txBody>
          <a:bodyPr tIns="38807"/>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Open Closed Principle</a:t>
            </a:r>
          </a:p>
        </p:txBody>
      </p:sp>
      <p:sp>
        <p:nvSpPr>
          <p:cNvPr id="13316" name="Rectangle 2"/>
          <p:cNvSpPr>
            <a:spLocks noGrp="1" noChangeArrowheads="1"/>
          </p:cNvSpPr>
          <p:nvPr>
            <p:ph type="body" idx="1"/>
          </p:nvPr>
        </p:nvSpPr>
        <p:spPr>
          <a:xfrm>
            <a:off x="503238" y="5943600"/>
            <a:ext cx="9070975" cy="814388"/>
          </a:xfrm>
        </p:spPr>
        <p:txBody>
          <a:bodyPr/>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Can extend Text Reader module without modifying its source</a:t>
            </a:r>
          </a:p>
        </p:txBody>
      </p:sp>
      <p:pic>
        <p:nvPicPr>
          <p:cNvPr id="13317" name="Picture 3"/>
          <p:cNvPicPr>
            <a:picLocks noChangeAspect="1" noChangeArrowheads="1"/>
          </p:cNvPicPr>
          <p:nvPr/>
        </p:nvPicPr>
        <p:blipFill>
          <a:blip r:embed="rId3"/>
          <a:srcRect/>
          <a:stretch>
            <a:fillRect/>
          </a:stretch>
        </p:blipFill>
        <p:spPr bwMode="auto">
          <a:xfrm>
            <a:off x="457200" y="1371600"/>
            <a:ext cx="8753475" cy="4343400"/>
          </a:xfrm>
          <a:prstGeom prst="rect">
            <a:avLst/>
          </a:prstGeom>
          <a:noFill/>
          <a:ln w="9525">
            <a:noFill/>
            <a:round/>
            <a:headEnd/>
            <a:tailEnd/>
          </a:ln>
        </p:spPr>
      </p:pic>
    </p:spTree>
    <p:extLst>
      <p:ext uri="{BB962C8B-B14F-4D97-AF65-F5344CB8AC3E}">
        <p14:creationId xmlns:p14="http://schemas.microsoft.com/office/powerpoint/2010/main" val="878716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
          <p:cNvSpPr>
            <a:spLocks noGrp="1" noChangeArrowheads="1"/>
          </p:cNvSpPr>
          <p:nvPr>
            <p:ph type="title"/>
          </p:nvPr>
        </p:nvSpPr>
        <p:spPr>
          <a:xfrm>
            <a:off x="503238" y="346075"/>
            <a:ext cx="9070975" cy="1171575"/>
          </a:xfrm>
        </p:spPr>
        <p:txBody>
          <a:bodyPr tIns="38807"/>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Dependency Inversion Principle</a:t>
            </a:r>
          </a:p>
        </p:txBody>
      </p:sp>
      <p:sp>
        <p:nvSpPr>
          <p:cNvPr id="14340" name="Rectangle 2"/>
          <p:cNvSpPr>
            <a:spLocks noGrp="1" noChangeArrowheads="1"/>
          </p:cNvSpPr>
          <p:nvPr>
            <p:ph type="body" idx="1"/>
          </p:nvPr>
        </p:nvSpPr>
        <p:spPr>
          <a:xfrm>
            <a:off x="503238" y="5715000"/>
            <a:ext cx="9070975" cy="1042988"/>
          </a:xfrm>
        </p:spPr>
        <p:txBody>
          <a:bodyPr/>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Depend upon abstractions rather than concretions</a:t>
            </a:r>
          </a:p>
        </p:txBody>
      </p:sp>
      <p:pic>
        <p:nvPicPr>
          <p:cNvPr id="14341" name="Picture 3"/>
          <p:cNvPicPr>
            <a:picLocks noChangeAspect="1" noChangeArrowheads="1"/>
          </p:cNvPicPr>
          <p:nvPr/>
        </p:nvPicPr>
        <p:blipFill>
          <a:blip r:embed="rId3"/>
          <a:srcRect/>
          <a:stretch>
            <a:fillRect/>
          </a:stretch>
        </p:blipFill>
        <p:spPr bwMode="auto">
          <a:xfrm>
            <a:off x="325438" y="2119313"/>
            <a:ext cx="3886200" cy="2224087"/>
          </a:xfrm>
          <a:prstGeom prst="rect">
            <a:avLst/>
          </a:prstGeom>
          <a:noFill/>
          <a:ln w="9525">
            <a:noFill/>
            <a:round/>
            <a:headEnd/>
            <a:tailEnd/>
          </a:ln>
        </p:spPr>
      </p:pic>
      <p:sp>
        <p:nvSpPr>
          <p:cNvPr id="14342" name="Text Box 4"/>
          <p:cNvSpPr txBox="1">
            <a:spLocks noChangeArrowheads="1"/>
          </p:cNvSpPr>
          <p:nvPr/>
        </p:nvSpPr>
        <p:spPr bwMode="auto">
          <a:xfrm>
            <a:off x="1060450" y="4572000"/>
            <a:ext cx="2714625" cy="346075"/>
          </a:xfrm>
          <a:prstGeom prst="rect">
            <a:avLst/>
          </a:prstGeom>
          <a:noFill/>
          <a:ln w="9525">
            <a:noFill/>
            <a:round/>
            <a:headEnd/>
            <a:tailEnd/>
          </a:ln>
        </p:spPr>
        <p:txBody>
          <a:bodyPr wrap="none" lIns="90000" tIns="60876" rIns="90000" bIns="45000"/>
          <a:lstStyle/>
          <a:p>
            <a:pPr>
              <a:tabLst>
                <a:tab pos="723900" algn="l"/>
                <a:tab pos="1447800" algn="l"/>
                <a:tab pos="2171700" algn="l"/>
              </a:tabLst>
            </a:pPr>
            <a:r>
              <a:rPr lang="en-US">
                <a:solidFill>
                  <a:srgbClr val="000000"/>
                </a:solidFill>
              </a:rPr>
              <a:t>classical procedural style</a:t>
            </a:r>
          </a:p>
        </p:txBody>
      </p:sp>
      <p:pic>
        <p:nvPicPr>
          <p:cNvPr id="14343" name="Picture 5"/>
          <p:cNvPicPr>
            <a:picLocks noChangeAspect="1" noChangeArrowheads="1"/>
          </p:cNvPicPr>
          <p:nvPr/>
        </p:nvPicPr>
        <p:blipFill>
          <a:blip r:embed="rId4"/>
          <a:srcRect/>
          <a:stretch>
            <a:fillRect/>
          </a:stretch>
        </p:blipFill>
        <p:spPr bwMode="auto">
          <a:xfrm>
            <a:off x="4572000" y="2057400"/>
            <a:ext cx="5181600" cy="2286000"/>
          </a:xfrm>
          <a:prstGeom prst="rect">
            <a:avLst/>
          </a:prstGeom>
          <a:noFill/>
          <a:ln w="9525">
            <a:noFill/>
            <a:round/>
            <a:headEnd/>
            <a:tailEnd/>
          </a:ln>
        </p:spPr>
      </p:pic>
      <p:sp>
        <p:nvSpPr>
          <p:cNvPr id="14344" name="Text Box 6"/>
          <p:cNvSpPr txBox="1">
            <a:spLocks noChangeArrowheads="1"/>
          </p:cNvSpPr>
          <p:nvPr/>
        </p:nvSpPr>
        <p:spPr bwMode="auto">
          <a:xfrm>
            <a:off x="5703888" y="4572000"/>
            <a:ext cx="2220912" cy="346075"/>
          </a:xfrm>
          <a:prstGeom prst="rect">
            <a:avLst/>
          </a:prstGeom>
          <a:noFill/>
          <a:ln w="9525">
            <a:noFill/>
            <a:round/>
            <a:headEnd/>
            <a:tailEnd/>
          </a:ln>
        </p:spPr>
        <p:txBody>
          <a:bodyPr wrap="none" lIns="90000" tIns="60876" rIns="90000" bIns="45000"/>
          <a:lstStyle/>
          <a:p>
            <a:pPr>
              <a:tabLst>
                <a:tab pos="723900" algn="l"/>
                <a:tab pos="1447800" algn="l"/>
                <a:tab pos="2171700" algn="l"/>
              </a:tabLst>
            </a:pPr>
            <a:r>
              <a:rPr lang="en-US">
                <a:solidFill>
                  <a:srgbClr val="000000"/>
                </a:solidFill>
              </a:rPr>
              <a:t>object-oriented style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
          <p:cNvSpPr>
            <a:spLocks noGrp="1" noChangeArrowheads="1"/>
          </p:cNvSpPr>
          <p:nvPr>
            <p:ph type="title"/>
          </p:nvPr>
        </p:nvSpPr>
        <p:spPr>
          <a:xfrm>
            <a:off x="503238" y="301625"/>
            <a:ext cx="9070975" cy="1262063"/>
          </a:xfrm>
        </p:spPr>
        <p:txBody>
          <a:bodyPr tIns="38807"/>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Interface Segregation Principles</a:t>
            </a:r>
          </a:p>
        </p:txBody>
      </p:sp>
      <p:pic>
        <p:nvPicPr>
          <p:cNvPr id="17412" name="Picture 2"/>
          <p:cNvPicPr>
            <a:picLocks noChangeAspect="1" noChangeArrowheads="1"/>
          </p:cNvPicPr>
          <p:nvPr/>
        </p:nvPicPr>
        <p:blipFill>
          <a:blip r:embed="rId3"/>
          <a:srcRect/>
          <a:stretch>
            <a:fillRect/>
          </a:stretch>
        </p:blipFill>
        <p:spPr bwMode="auto">
          <a:xfrm>
            <a:off x="955675" y="2263775"/>
            <a:ext cx="8416925" cy="2863850"/>
          </a:xfrm>
          <a:prstGeom prst="rect">
            <a:avLst/>
          </a:prstGeom>
          <a:noFill/>
          <a:ln w="9525">
            <a:noFill/>
            <a:round/>
            <a:headEnd/>
            <a:tailEnd/>
          </a:ln>
        </p:spPr>
      </p:pic>
      <p:sp>
        <p:nvSpPr>
          <p:cNvPr id="17413" name="Rectangle 3"/>
          <p:cNvSpPr>
            <a:spLocks noGrp="1" noChangeArrowheads="1"/>
          </p:cNvSpPr>
          <p:nvPr>
            <p:ph type="body" idx="1"/>
          </p:nvPr>
        </p:nvSpPr>
        <p:spPr>
          <a:xfrm>
            <a:off x="503238" y="5486400"/>
            <a:ext cx="9070975" cy="1271588"/>
          </a:xfrm>
        </p:spPr>
        <p:txBody>
          <a:bodyPr/>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Many client-specific interfaces are better than one general purpose interface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p:cNvSpPr>
            <a:spLocks noGrp="1" noChangeArrowheads="1"/>
          </p:cNvSpPr>
          <p:nvPr>
            <p:ph type="title"/>
          </p:nvPr>
        </p:nvSpPr>
        <p:spPr>
          <a:xfrm>
            <a:off x="503238" y="346075"/>
            <a:ext cx="9070975" cy="1171575"/>
          </a:xfrm>
        </p:spPr>
        <p:txBody>
          <a:bodyPr tIns="38807"/>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Packaging Principles</a:t>
            </a:r>
          </a:p>
        </p:txBody>
      </p:sp>
      <p:sp>
        <p:nvSpPr>
          <p:cNvPr id="18436" name="Rectangle 2"/>
          <p:cNvSpPr>
            <a:spLocks noGrp="1" noChangeArrowheads="1"/>
          </p:cNvSpPr>
          <p:nvPr>
            <p:ph type="body" idx="1"/>
          </p:nvPr>
        </p:nvSpPr>
        <p:spPr>
          <a:xfrm>
            <a:off x="503238" y="1768475"/>
            <a:ext cx="9070975" cy="4989513"/>
          </a:xfrm>
        </p:spPr>
        <p:txBody>
          <a:bodyPr/>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Release Reuse Equivalency Principle</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“The granularity of reuse is granularity of release”</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REP essentially means that the package must be created with reusable classes – “Either all of the classes inside the package are reusable, or none of them are”. </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The classes must also be of the same family. Classes that are unrelated to the purpose of the package should not be included. </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A package constructed as a family of reusable classes tends to be most useful and reusable.</a:t>
            </a:r>
          </a:p>
          <a:p>
            <a:pPr marL="107950" indent="0" eaLnBrk="1">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
            </a:r>
            <a:br>
              <a:rPr lang="en-US" dirty="0" smtClean="0"/>
            </a:b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a:r>
              <a:rPr lang="en-US" smtClean="0"/>
              <a:t>Common Reuse Principle</a:t>
            </a:r>
            <a:br>
              <a:rPr lang="en-US" smtClean="0"/>
            </a:br>
            <a:endParaRPr lang="en-US" smtClean="0"/>
          </a:p>
        </p:txBody>
      </p:sp>
      <p:sp>
        <p:nvSpPr>
          <p:cNvPr id="19459" name="Content Placeholder 2"/>
          <p:cNvSpPr>
            <a:spLocks noGrp="1"/>
          </p:cNvSpPr>
          <p:nvPr>
            <p:ph idx="1"/>
          </p:nvPr>
        </p:nvSpPr>
        <p:spPr/>
        <p:txBody>
          <a:bodyPr/>
          <a:lstStyle/>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 Classes that aren't reused together, should not be grouped together”</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mtClean="0"/>
          </a:p>
          <a:p>
            <a:pPr eaLnBrk="1">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a:r>
              <a:rPr lang="en-US" smtClean="0"/>
              <a:t>Common Closure Principle</a:t>
            </a:r>
            <a:br>
              <a:rPr lang="en-US" smtClean="0"/>
            </a:br>
            <a:endParaRPr lang="en-US" smtClean="0"/>
          </a:p>
        </p:txBody>
      </p:sp>
      <p:sp>
        <p:nvSpPr>
          <p:cNvPr id="20483" name="Content Placeholder 2"/>
          <p:cNvSpPr>
            <a:spLocks noGrp="1"/>
          </p:cNvSpPr>
          <p:nvPr>
            <p:ph idx="1"/>
          </p:nvPr>
        </p:nvSpPr>
        <p:spPr/>
        <p:txBody>
          <a:bodyPr/>
          <a:lstStyle/>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“The classes that change together, belong together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Grp="1" noChangeAspect="1" noChangeArrowheads="1"/>
          </p:cNvPicPr>
          <p:nvPr>
            <p:ph idx="1"/>
          </p:nvPr>
        </p:nvPicPr>
        <p:blipFill>
          <a:blip r:embed="rId3" cstate="print"/>
          <a:stretch>
            <a:fillRect/>
          </a:stretch>
        </p:blipFill>
        <p:spPr>
          <a:xfrm>
            <a:off x="4588832" y="2099910"/>
            <a:ext cx="4315314" cy="4000328"/>
          </a:xfrm>
          <a:noFill/>
        </p:spPr>
      </p:pic>
      <p:sp>
        <p:nvSpPr>
          <p:cNvPr id="14339" name="Rectangle 2"/>
          <p:cNvSpPr>
            <a:spLocks noGrp="1" noChangeArrowheads="1"/>
          </p:cNvSpPr>
          <p:nvPr>
            <p:ph type="body" idx="4294967295"/>
          </p:nvPr>
        </p:nvSpPr>
        <p:spPr>
          <a:xfrm>
            <a:off x="607752" y="2183906"/>
            <a:ext cx="9052361" cy="3863834"/>
          </a:xfrm>
        </p:spPr>
        <p:txBody>
          <a:bodyPr/>
          <a:lstStyle/>
          <a:p>
            <a:pPr>
              <a:tabLst>
                <a:tab pos="500472" algn="l"/>
                <a:tab pos="1004443" algn="l"/>
                <a:tab pos="1508415" algn="l"/>
                <a:tab pos="2012386" algn="l"/>
                <a:tab pos="2516358" algn="l"/>
                <a:tab pos="3020330" algn="l"/>
                <a:tab pos="3524301" algn="l"/>
                <a:tab pos="4028273" algn="l"/>
                <a:tab pos="4532244" algn="l"/>
                <a:tab pos="5036216" algn="l"/>
                <a:tab pos="5540187" algn="l"/>
                <a:tab pos="6045909" algn="l"/>
                <a:tab pos="6549881" algn="l"/>
                <a:tab pos="7053852" algn="l"/>
                <a:tab pos="7557824" algn="l"/>
                <a:tab pos="8061796" algn="l"/>
                <a:tab pos="8565767" algn="l"/>
                <a:tab pos="9069739" algn="l"/>
                <a:tab pos="9573710" algn="l"/>
                <a:tab pos="10077682" algn="l"/>
              </a:tabLst>
            </a:pPr>
            <a:r>
              <a:rPr lang="en-GB" dirty="0" smtClean="0"/>
              <a:t>Content coupling</a:t>
            </a:r>
          </a:p>
          <a:p>
            <a:pPr>
              <a:tabLst>
                <a:tab pos="500472" algn="l"/>
                <a:tab pos="1004443" algn="l"/>
                <a:tab pos="1508415" algn="l"/>
                <a:tab pos="2012386" algn="l"/>
                <a:tab pos="2516358" algn="l"/>
                <a:tab pos="3020330" algn="l"/>
                <a:tab pos="3524301" algn="l"/>
                <a:tab pos="4028273" algn="l"/>
                <a:tab pos="4532244" algn="l"/>
                <a:tab pos="5036216" algn="l"/>
                <a:tab pos="5540187" algn="l"/>
                <a:tab pos="6045909" algn="l"/>
                <a:tab pos="6549881" algn="l"/>
                <a:tab pos="7053852" algn="l"/>
                <a:tab pos="7557824" algn="l"/>
                <a:tab pos="8061796" algn="l"/>
                <a:tab pos="8565767" algn="l"/>
                <a:tab pos="9069739" algn="l"/>
                <a:tab pos="9573710" algn="l"/>
                <a:tab pos="10077682" algn="l"/>
              </a:tabLst>
            </a:pPr>
            <a:r>
              <a:rPr lang="en-GB" dirty="0" smtClean="0"/>
              <a:t>Common coupling</a:t>
            </a:r>
          </a:p>
          <a:p>
            <a:pPr>
              <a:tabLst>
                <a:tab pos="500472" algn="l"/>
                <a:tab pos="1004443" algn="l"/>
                <a:tab pos="1508415" algn="l"/>
                <a:tab pos="2012386" algn="l"/>
                <a:tab pos="2516358" algn="l"/>
                <a:tab pos="3020330" algn="l"/>
                <a:tab pos="3524301" algn="l"/>
                <a:tab pos="4028273" algn="l"/>
                <a:tab pos="4532244" algn="l"/>
                <a:tab pos="5036216" algn="l"/>
                <a:tab pos="5540187" algn="l"/>
                <a:tab pos="6045909" algn="l"/>
                <a:tab pos="6549881" algn="l"/>
                <a:tab pos="7053852" algn="l"/>
                <a:tab pos="7557824" algn="l"/>
                <a:tab pos="8061796" algn="l"/>
                <a:tab pos="8565767" algn="l"/>
                <a:tab pos="9069739" algn="l"/>
                <a:tab pos="9573710" algn="l"/>
                <a:tab pos="10077682" algn="l"/>
              </a:tabLst>
            </a:pPr>
            <a:r>
              <a:rPr lang="en-GB" dirty="0" smtClean="0"/>
              <a:t>Control coupling</a:t>
            </a:r>
          </a:p>
          <a:p>
            <a:pPr>
              <a:tabLst>
                <a:tab pos="500472" algn="l"/>
                <a:tab pos="1004443" algn="l"/>
                <a:tab pos="1508415" algn="l"/>
                <a:tab pos="2012386" algn="l"/>
                <a:tab pos="2516358" algn="l"/>
                <a:tab pos="3020330" algn="l"/>
                <a:tab pos="3524301" algn="l"/>
                <a:tab pos="4028273" algn="l"/>
                <a:tab pos="4532244" algn="l"/>
                <a:tab pos="5036216" algn="l"/>
                <a:tab pos="5540187" algn="l"/>
                <a:tab pos="6045909" algn="l"/>
                <a:tab pos="6549881" algn="l"/>
                <a:tab pos="7053852" algn="l"/>
                <a:tab pos="7557824" algn="l"/>
                <a:tab pos="8061796" algn="l"/>
                <a:tab pos="8565767" algn="l"/>
                <a:tab pos="9069739" algn="l"/>
                <a:tab pos="9573710" algn="l"/>
                <a:tab pos="10077682" algn="l"/>
              </a:tabLst>
            </a:pPr>
            <a:r>
              <a:rPr lang="en-GB" dirty="0" smtClean="0"/>
              <a:t>Stamp coupling</a:t>
            </a:r>
          </a:p>
          <a:p>
            <a:pPr>
              <a:tabLst>
                <a:tab pos="500472" algn="l"/>
                <a:tab pos="1004443" algn="l"/>
                <a:tab pos="1508415" algn="l"/>
                <a:tab pos="2012386" algn="l"/>
                <a:tab pos="2516358" algn="l"/>
                <a:tab pos="3020330" algn="l"/>
                <a:tab pos="3524301" algn="l"/>
                <a:tab pos="4028273" algn="l"/>
                <a:tab pos="4532244" algn="l"/>
                <a:tab pos="5036216" algn="l"/>
                <a:tab pos="5540187" algn="l"/>
                <a:tab pos="6045909" algn="l"/>
                <a:tab pos="6549881" algn="l"/>
                <a:tab pos="7053852" algn="l"/>
                <a:tab pos="7557824" algn="l"/>
                <a:tab pos="8061796" algn="l"/>
                <a:tab pos="8565767" algn="l"/>
                <a:tab pos="9069739" algn="l"/>
                <a:tab pos="9573710" algn="l"/>
                <a:tab pos="10077682" algn="l"/>
              </a:tabLst>
            </a:pPr>
            <a:r>
              <a:rPr lang="en-GB" dirty="0" smtClean="0"/>
              <a:t>Data coupling</a:t>
            </a:r>
          </a:p>
        </p:txBody>
      </p:sp>
      <p:sp>
        <p:nvSpPr>
          <p:cNvPr id="10" name="TextBox 9"/>
          <p:cNvSpPr txBox="1"/>
          <p:nvPr/>
        </p:nvSpPr>
        <p:spPr>
          <a:xfrm>
            <a:off x="4116351" y="6215732"/>
            <a:ext cx="5291773" cy="349968"/>
          </a:xfrm>
          <a:prstGeom prst="rect">
            <a:avLst/>
          </a:prstGeom>
          <a:noFill/>
        </p:spPr>
        <p:txBody>
          <a:bodyPr wrap="square">
            <a:spAutoFit/>
          </a:bodyPr>
          <a:lstStyle/>
          <a:p>
            <a:pPr algn="ctr">
              <a:buNone/>
              <a:defRPr/>
            </a:pPr>
            <a:r>
              <a:rPr lang="en-US" dirty="0">
                <a:solidFill>
                  <a:schemeClr val="accent6">
                    <a:lumMod val="75000"/>
                  </a:schemeClr>
                </a:solidFill>
                <a:latin typeface="+mn-lt"/>
              </a:rPr>
              <a:t>High coupling </a:t>
            </a:r>
            <a:r>
              <a:rPr lang="en-US">
                <a:solidFill>
                  <a:schemeClr val="accent6">
                    <a:lumMod val="75000"/>
                  </a:schemeClr>
                </a:solidFill>
                <a:latin typeface="+mn-lt"/>
              </a:rPr>
              <a:t>is </a:t>
            </a:r>
            <a:r>
              <a:rPr lang="en-US" smtClean="0">
                <a:solidFill>
                  <a:srgbClr val="FF0000"/>
                </a:solidFill>
                <a:latin typeface="+mn-lt"/>
              </a:rPr>
              <a:t>NOT</a:t>
            </a:r>
            <a:r>
              <a:rPr lang="en-US" smtClean="0">
                <a:solidFill>
                  <a:schemeClr val="accent6">
                    <a:lumMod val="75000"/>
                  </a:schemeClr>
                </a:solidFill>
                <a:latin typeface="+mn-lt"/>
              </a:rPr>
              <a:t> </a:t>
            </a:r>
            <a:r>
              <a:rPr lang="en-US" dirty="0">
                <a:solidFill>
                  <a:schemeClr val="accent6">
                    <a:lumMod val="75000"/>
                  </a:schemeClr>
                </a:solidFill>
                <a:latin typeface="+mn-lt"/>
              </a:rPr>
              <a:t>desired</a:t>
            </a:r>
          </a:p>
        </p:txBody>
      </p:sp>
      <p:sp>
        <p:nvSpPr>
          <p:cNvPr id="7" name="Rectangle 1"/>
          <p:cNvSpPr>
            <a:spLocks noGrp="1" noChangeArrowheads="1"/>
          </p:cNvSpPr>
          <p:nvPr>
            <p:ph type="title"/>
          </p:nvPr>
        </p:nvSpPr>
        <p:spPr>
          <a:xfrm>
            <a:off x="504508" y="428731"/>
            <a:ext cx="9061110" cy="1251197"/>
          </a:xfrm>
        </p:spPr>
        <p:txBody>
          <a:bodyPr>
            <a:normAutofit/>
          </a:bodyPr>
          <a:lstStyle/>
          <a:p>
            <a:pPr eaLnBrk="1" hangingPunct="1"/>
            <a:r>
              <a:rPr lang="en-US" dirty="0" smtClean="0"/>
              <a:t>Modularity: </a:t>
            </a:r>
            <a:r>
              <a:rPr lang="en-US" sz="3086" dirty="0"/>
              <a:t>Coupling: Types of Coupling</a:t>
            </a:r>
            <a:endParaRPr lang="en-US" dirty="0" smtClean="0"/>
          </a:p>
        </p:txBody>
      </p:sp>
      <p:sp>
        <p:nvSpPr>
          <p:cNvPr id="2" name="Oval 1"/>
          <p:cNvSpPr/>
          <p:nvPr/>
        </p:nvSpPr>
        <p:spPr>
          <a:xfrm>
            <a:off x="6132265" y="4199819"/>
            <a:ext cx="1343942" cy="1091953"/>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132265" y="2665945"/>
            <a:ext cx="1343942" cy="10919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16262" y="3664813"/>
            <a:ext cx="1175949" cy="65003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63799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
          <p:cNvSpPr txBox="1">
            <a:spLocks noChangeArrowheads="1"/>
          </p:cNvSpPr>
          <p:nvPr/>
        </p:nvSpPr>
        <p:spPr bwMode="auto">
          <a:xfrm>
            <a:off x="503238" y="301625"/>
            <a:ext cx="9070975" cy="6457950"/>
          </a:xfrm>
          <a:prstGeom prst="rect">
            <a:avLst/>
          </a:prstGeom>
          <a:noFill/>
          <a:ln w="9525">
            <a:noFill/>
            <a:round/>
            <a:headEnd/>
            <a:tailEnd/>
          </a:ln>
        </p:spPr>
        <p:txBody>
          <a:bodyPr lIns="0" tIns="28224" rIns="0" bIns="0" anchor="ct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a:solidFill>
                  <a:srgbClr val="000000"/>
                </a:solidFill>
              </a:rPr>
              <a:t>Component Design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Grp="1" noChangeAspect="1" noChangeArrowheads="1"/>
          </p:cNvPicPr>
          <p:nvPr>
            <p:ph idx="1"/>
          </p:nvPr>
        </p:nvPicPr>
        <p:blipFill>
          <a:blip r:embed="rId3" cstate="print"/>
          <a:srcRect/>
          <a:stretch>
            <a:fillRect/>
          </a:stretch>
        </p:blipFill>
        <p:spPr>
          <a:xfrm>
            <a:off x="2791660" y="2931123"/>
            <a:ext cx="4264566" cy="3536599"/>
          </a:xfrm>
          <a:noFill/>
        </p:spPr>
      </p:pic>
      <p:sp>
        <p:nvSpPr>
          <p:cNvPr id="19459" name="Rectangle 2"/>
          <p:cNvSpPr>
            <a:spLocks noGrp="1" noChangeArrowheads="1"/>
          </p:cNvSpPr>
          <p:nvPr>
            <p:ph type="body" idx="4294967295"/>
          </p:nvPr>
        </p:nvSpPr>
        <p:spPr>
          <a:xfrm>
            <a:off x="607752" y="1833921"/>
            <a:ext cx="9052361" cy="5137779"/>
          </a:xfrm>
        </p:spPr>
        <p:txBody>
          <a:bodyPr/>
          <a:lstStyle/>
          <a:p>
            <a:r>
              <a:rPr lang="en-US" sz="2646" b="1" dirty="0"/>
              <a:t>Cohesion</a:t>
            </a:r>
            <a:r>
              <a:rPr lang="en-US" sz="2646" dirty="0"/>
              <a:t> refers to the dependence within and among a module’s internal elements (e.g., data, functions, internal modules)</a:t>
            </a:r>
          </a:p>
          <a:p>
            <a:endParaRPr lang="en-GB" sz="2646" dirty="0"/>
          </a:p>
        </p:txBody>
      </p:sp>
      <p:sp>
        <p:nvSpPr>
          <p:cNvPr id="9" name="TextBox 8"/>
          <p:cNvSpPr txBox="1"/>
          <p:nvPr/>
        </p:nvSpPr>
        <p:spPr>
          <a:xfrm>
            <a:off x="1680456" y="6478943"/>
            <a:ext cx="6803708" cy="349968"/>
          </a:xfrm>
          <a:prstGeom prst="rect">
            <a:avLst/>
          </a:prstGeom>
          <a:noFill/>
        </p:spPr>
        <p:txBody>
          <a:bodyPr>
            <a:spAutoFit/>
          </a:bodyPr>
          <a:lstStyle/>
          <a:p>
            <a:pPr algn="ctr">
              <a:buNone/>
              <a:defRPr/>
            </a:pPr>
            <a:r>
              <a:rPr lang="en-US" dirty="0" smtClean="0">
                <a:solidFill>
                  <a:schemeClr val="accent6">
                    <a:lumMod val="75000"/>
                  </a:schemeClr>
                </a:solidFill>
                <a:latin typeface="+mn-lt"/>
              </a:rPr>
              <a:t>Low </a:t>
            </a:r>
            <a:r>
              <a:rPr lang="en-US" dirty="0">
                <a:solidFill>
                  <a:schemeClr val="accent6">
                    <a:lumMod val="75000"/>
                  </a:schemeClr>
                </a:solidFill>
                <a:latin typeface="+mn-lt"/>
              </a:rPr>
              <a:t>cohesion is not desired</a:t>
            </a:r>
          </a:p>
        </p:txBody>
      </p:sp>
      <p:sp>
        <p:nvSpPr>
          <p:cNvPr id="7" name="Rectangle 1"/>
          <p:cNvSpPr>
            <a:spLocks noGrp="1" noChangeArrowheads="1"/>
          </p:cNvSpPr>
          <p:nvPr>
            <p:ph type="title"/>
          </p:nvPr>
        </p:nvSpPr>
        <p:spPr>
          <a:xfrm>
            <a:off x="504508" y="428731"/>
            <a:ext cx="9061110" cy="1251197"/>
          </a:xfrm>
        </p:spPr>
        <p:txBody>
          <a:bodyPr>
            <a:normAutofit/>
          </a:bodyPr>
          <a:lstStyle/>
          <a:p>
            <a:pPr eaLnBrk="1" hangingPunct="1"/>
            <a:r>
              <a:rPr lang="en-US" dirty="0" smtClean="0"/>
              <a:t>Modularity: </a:t>
            </a:r>
            <a:r>
              <a:rPr lang="en-US" sz="3086" dirty="0"/>
              <a:t>Cohesion: Types of Cohesion</a:t>
            </a:r>
            <a:endParaRPr lang="en-US" dirty="0" smtClean="0"/>
          </a:p>
        </p:txBody>
      </p:sp>
    </p:spTree>
    <p:extLst>
      <p:ext uri="{BB962C8B-B14F-4D97-AF65-F5344CB8AC3E}">
        <p14:creationId xmlns:p14="http://schemas.microsoft.com/office/powerpoint/2010/main" val="4841505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body" idx="4294967295"/>
          </p:nvPr>
        </p:nvSpPr>
        <p:spPr>
          <a:xfrm>
            <a:off x="607752" y="1833921"/>
            <a:ext cx="9052361" cy="5137779"/>
          </a:xfrm>
        </p:spPr>
        <p:txBody>
          <a:bodyPr/>
          <a:lstStyle/>
          <a:p>
            <a:r>
              <a:rPr lang="en-US" sz="2400" dirty="0"/>
              <a:t>Component level design includes the following actions: </a:t>
            </a:r>
            <a:endParaRPr lang="en-US" sz="2400" dirty="0" smtClean="0"/>
          </a:p>
          <a:p>
            <a:pPr lvl="1"/>
            <a:r>
              <a:rPr lang="en-US" sz="2000" dirty="0" smtClean="0"/>
              <a:t>Identify </a:t>
            </a:r>
            <a:r>
              <a:rPr lang="en-US" sz="2000" dirty="0"/>
              <a:t>Design Classes in Problem Domain </a:t>
            </a:r>
            <a:endParaRPr lang="en-US" sz="2000" dirty="0" smtClean="0"/>
          </a:p>
          <a:p>
            <a:pPr lvl="1"/>
            <a:r>
              <a:rPr lang="en-US" sz="2000" dirty="0" smtClean="0"/>
              <a:t>Identify </a:t>
            </a:r>
            <a:r>
              <a:rPr lang="en-US" sz="2000" dirty="0"/>
              <a:t>Infrastructure Design Classes </a:t>
            </a:r>
            <a:endParaRPr lang="en-US" sz="2000" dirty="0" smtClean="0"/>
          </a:p>
          <a:p>
            <a:pPr lvl="1"/>
            <a:r>
              <a:rPr lang="en-US" sz="2000" dirty="0" smtClean="0"/>
              <a:t>Elaborate </a:t>
            </a:r>
            <a:r>
              <a:rPr lang="en-US" sz="2000" dirty="0"/>
              <a:t>Design Classes </a:t>
            </a:r>
            <a:endParaRPr lang="en-US" sz="2000" dirty="0" smtClean="0"/>
          </a:p>
          <a:p>
            <a:pPr lvl="1"/>
            <a:r>
              <a:rPr lang="en-US" sz="2000" dirty="0" smtClean="0"/>
              <a:t>Describe </a:t>
            </a:r>
            <a:r>
              <a:rPr lang="en-US" sz="2000" dirty="0"/>
              <a:t>Persistent Data Sources </a:t>
            </a:r>
            <a:endParaRPr lang="en-US" sz="2000" dirty="0" smtClean="0"/>
          </a:p>
          <a:p>
            <a:pPr lvl="1"/>
            <a:r>
              <a:rPr lang="en-US" sz="2000" dirty="0" smtClean="0"/>
              <a:t>Elaborate </a:t>
            </a:r>
            <a:r>
              <a:rPr lang="en-US" sz="2000" dirty="0"/>
              <a:t>Behavioral Representations </a:t>
            </a:r>
            <a:endParaRPr lang="en-US" sz="2000" dirty="0" smtClean="0"/>
          </a:p>
          <a:p>
            <a:pPr lvl="1"/>
            <a:r>
              <a:rPr lang="en-US" sz="2000" dirty="0" smtClean="0"/>
              <a:t>Elaborate </a:t>
            </a:r>
            <a:r>
              <a:rPr lang="en-US" sz="2000" dirty="0"/>
              <a:t>Deployment Diagrams </a:t>
            </a:r>
            <a:endParaRPr lang="en-US" sz="2000" dirty="0" smtClean="0"/>
          </a:p>
          <a:p>
            <a:pPr lvl="1"/>
            <a:r>
              <a:rPr lang="en-US" sz="2000" dirty="0" smtClean="0"/>
              <a:t>Refactor </a:t>
            </a:r>
            <a:r>
              <a:rPr lang="en-US" sz="2000" dirty="0"/>
              <a:t>Design And Consider Alternatives </a:t>
            </a:r>
            <a:endParaRPr lang="en-GB" sz="2000" dirty="0"/>
          </a:p>
          <a:p>
            <a:endParaRPr lang="en-GB" sz="2646" dirty="0"/>
          </a:p>
        </p:txBody>
      </p:sp>
      <p:sp>
        <p:nvSpPr>
          <p:cNvPr id="7" name="Rectangle 1"/>
          <p:cNvSpPr>
            <a:spLocks noGrp="1" noChangeArrowheads="1"/>
          </p:cNvSpPr>
          <p:nvPr>
            <p:ph type="title"/>
          </p:nvPr>
        </p:nvSpPr>
        <p:spPr>
          <a:xfrm>
            <a:off x="504508" y="428731"/>
            <a:ext cx="9061110" cy="1251197"/>
          </a:xfrm>
        </p:spPr>
        <p:txBody>
          <a:bodyPr>
            <a:normAutofit/>
          </a:bodyPr>
          <a:lstStyle/>
          <a:p>
            <a:pPr eaLnBrk="1" hangingPunct="1"/>
            <a:endParaRPr lang="en-US" dirty="0" smtClean="0"/>
          </a:p>
        </p:txBody>
      </p:sp>
      <p:sp>
        <p:nvSpPr>
          <p:cNvPr id="3" name="Content Placeholder 2"/>
          <p:cNvSpPr>
            <a:spLocks noGrp="1"/>
          </p:cNvSpPr>
          <p:nvPr>
            <p:ph idx="1"/>
          </p:nvPr>
        </p:nvSpPr>
        <p:spPr/>
        <p:txBody>
          <a:bodyPr/>
          <a:lstStyle/>
          <a:p>
            <a:endParaRPr lang=""/>
          </a:p>
        </p:txBody>
      </p:sp>
    </p:spTree>
    <p:extLst>
      <p:ext uri="{BB962C8B-B14F-4D97-AF65-F5344CB8AC3E}">
        <p14:creationId xmlns:p14="http://schemas.microsoft.com/office/powerpoint/2010/main" val="1411638471"/>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a:r>
              <a:rPr lang="en-US" dirty="0" smtClean="0"/>
              <a:t>Component Design Steps</a:t>
            </a:r>
          </a:p>
        </p:txBody>
      </p:sp>
      <p:sp>
        <p:nvSpPr>
          <p:cNvPr id="20483" name="Content Placeholder 2"/>
          <p:cNvSpPr>
            <a:spLocks noGrp="1"/>
          </p:cNvSpPr>
          <p:nvPr>
            <p:ph idx="1"/>
          </p:nvPr>
        </p:nvSpPr>
        <p:spPr/>
        <p:txBody>
          <a:bodyPr/>
          <a:lstStyle/>
          <a:p>
            <a:pPr marL="207962" indent="0" eaLnBrk="1">
              <a:buSzPct val="7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Steps 1 &amp; 2 – Identify </a:t>
            </a:r>
            <a:r>
              <a:rPr lang="en-US" dirty="0" smtClean="0"/>
              <a:t>Classes</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Most </a:t>
            </a:r>
            <a:r>
              <a:rPr lang="en-US" dirty="0"/>
              <a:t>classes from the problem domain are analysis classes created as part of the analysis model </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The </a:t>
            </a:r>
            <a:r>
              <a:rPr lang="en-US" dirty="0"/>
              <a:t>infrastructure design classes are introduced as components during architectural design </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dirty="0" smtClean="0"/>
          </a:p>
          <a:p>
            <a:pPr marL="207962" indent="0" eaLnBrk="1">
              <a:buSzPct val="7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Step 3 – Class Elaboration</a:t>
            </a:r>
            <a:endParaRPr lang="en-US" dirty="0"/>
          </a:p>
          <a:p>
            <a:pPr marL="1465262" lvl="2" indent="-457200" eaLnBrk="1">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Collaboration Details</a:t>
            </a:r>
          </a:p>
          <a:p>
            <a:pPr marL="1465262" lvl="2" indent="-457200" eaLnBrk="1">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Appropriate Interfaces</a:t>
            </a:r>
          </a:p>
          <a:p>
            <a:pPr marL="1465262" lvl="2" indent="-457200" eaLnBrk="1">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Attributes Elaboration</a:t>
            </a:r>
          </a:p>
          <a:p>
            <a:pPr marL="1465262" lvl="2" indent="-457200" eaLnBrk="1">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Describing Flow </a:t>
            </a:r>
          </a:p>
          <a:p>
            <a:pPr marL="1465262" lvl="2" indent="-457200" eaLnBrk="1">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dirty="0" smtClean="0"/>
          </a:p>
        </p:txBody>
      </p:sp>
    </p:spTree>
    <p:extLst>
      <p:ext uri="{BB962C8B-B14F-4D97-AF65-F5344CB8AC3E}">
        <p14:creationId xmlns:p14="http://schemas.microsoft.com/office/powerpoint/2010/main" val="8910341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a:r>
              <a:rPr lang="en-US" dirty="0" smtClean="0"/>
              <a:t>Component Design Steps</a:t>
            </a:r>
          </a:p>
        </p:txBody>
      </p:sp>
      <p:sp>
        <p:nvSpPr>
          <p:cNvPr id="20483" name="Content Placeholder 2"/>
          <p:cNvSpPr>
            <a:spLocks noGrp="1"/>
          </p:cNvSpPr>
          <p:nvPr>
            <p:ph idx="1"/>
          </p:nvPr>
        </p:nvSpPr>
        <p:spPr/>
        <p:txBody>
          <a:bodyPr/>
          <a:lstStyle/>
          <a:p>
            <a:pPr marL="207962" indent="0" eaLnBrk="1">
              <a:buSzPct val="7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Step 4 – Persistent Data</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The persistent data sources are described (databases and files) and the classes required to manage them are identified</a:t>
            </a:r>
            <a:endParaRPr lang="en-US" dirty="0" smtClean="0"/>
          </a:p>
          <a:p>
            <a:pPr marL="207962" indent="0" eaLnBrk="1">
              <a:buSzPct val="7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Step 5  </a:t>
            </a:r>
            <a:r>
              <a:rPr lang="en-US" dirty="0"/>
              <a:t>– Elaborate </a:t>
            </a:r>
            <a:r>
              <a:rPr lang="en-US" dirty="0" smtClean="0"/>
              <a:t>Behavior</a:t>
            </a:r>
          </a:p>
          <a:p>
            <a:pPr marL="1465262" lvl="2" indent="-457200" eaLnBrk="1">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sometimes necessary to model the behavior of a design </a:t>
            </a:r>
            <a:r>
              <a:rPr lang="en-US" dirty="0" smtClean="0"/>
              <a:t>class</a:t>
            </a:r>
          </a:p>
          <a:p>
            <a:pPr marL="1465262" lvl="2" indent="-457200" eaLnBrk="1">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State diagram is used to elaborate the behavior</a:t>
            </a:r>
            <a:endParaRPr lang="en-US" dirty="0"/>
          </a:p>
          <a:p>
            <a:pPr marL="207962" indent="0" eaLnBrk="1">
              <a:buSzPct val="7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Step 6 – Elaborate Deployment</a:t>
            </a:r>
          </a:p>
          <a:p>
            <a:pPr marL="1465262" lvl="2" indent="-457200" eaLnBrk="1">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Deployment </a:t>
            </a:r>
            <a:r>
              <a:rPr lang="en-US" dirty="0"/>
              <a:t>diagrams are elaborated to represent the location of key packages or components</a:t>
            </a:r>
            <a:endParaRPr lang="en-US" dirty="0" smtClean="0"/>
          </a:p>
          <a:p>
            <a:pPr marL="207962" indent="0" eaLnBrk="1">
              <a:buSzPct val="7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Step 7 – Redesign </a:t>
            </a:r>
          </a:p>
        </p:txBody>
      </p:sp>
    </p:spTree>
    <p:extLst>
      <p:ext uri="{BB962C8B-B14F-4D97-AF65-F5344CB8AC3E}">
        <p14:creationId xmlns:p14="http://schemas.microsoft.com/office/powerpoint/2010/main" val="5425266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a:r>
              <a:rPr lang="en-US" dirty="0" smtClean="0"/>
              <a:t>Component Design Steps</a:t>
            </a:r>
          </a:p>
        </p:txBody>
      </p:sp>
      <p:sp>
        <p:nvSpPr>
          <p:cNvPr id="20483" name="Content Placeholder 2"/>
          <p:cNvSpPr>
            <a:spLocks noGrp="1"/>
          </p:cNvSpPr>
          <p:nvPr>
            <p:ph idx="1"/>
          </p:nvPr>
        </p:nvSpPr>
        <p:spPr/>
        <p:txBody>
          <a:bodyPr/>
          <a:lstStyle/>
          <a:p>
            <a:pPr marL="207962" indent="0" eaLnBrk="1">
              <a:buSzPct val="7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Step 4 – Persistent Data</a:t>
            </a:r>
          </a:p>
          <a:p>
            <a:pPr marL="1295400" lvl="2" indent="-287338" eaLnBrk="1">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The persistent data sources are described (databases and files) and the classes required to manage them are identified</a:t>
            </a:r>
            <a:endParaRPr lang="en-US" dirty="0" smtClean="0"/>
          </a:p>
          <a:p>
            <a:pPr marL="207962" indent="0" eaLnBrk="1">
              <a:buSzPct val="7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Step 5  </a:t>
            </a:r>
            <a:r>
              <a:rPr lang="en-US" dirty="0"/>
              <a:t>– Elaborate </a:t>
            </a:r>
            <a:r>
              <a:rPr lang="en-US" dirty="0" smtClean="0"/>
              <a:t>Behavior</a:t>
            </a:r>
          </a:p>
          <a:p>
            <a:pPr marL="1465262" lvl="2" indent="-457200" eaLnBrk="1">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sometimes necessary to model the behavior of a design </a:t>
            </a:r>
            <a:r>
              <a:rPr lang="en-US" dirty="0" smtClean="0"/>
              <a:t>class</a:t>
            </a:r>
          </a:p>
          <a:p>
            <a:pPr marL="1465262" lvl="2" indent="-457200" eaLnBrk="1">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State diagram is used to elaborate the behavior</a:t>
            </a:r>
            <a:endParaRPr lang="en-US" dirty="0"/>
          </a:p>
          <a:p>
            <a:pPr marL="207962" indent="0" eaLnBrk="1">
              <a:buSzPct val="7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Step 6 – Elaborate Deployment</a:t>
            </a:r>
          </a:p>
          <a:p>
            <a:pPr marL="1465262" lvl="2" indent="-457200" eaLnBrk="1">
              <a:buSzPct val="7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Deployment </a:t>
            </a:r>
            <a:r>
              <a:rPr lang="en-US" dirty="0"/>
              <a:t>diagrams are elaborated to represent the location of key packages or components</a:t>
            </a:r>
            <a:endParaRPr lang="en-US" dirty="0" smtClean="0"/>
          </a:p>
          <a:p>
            <a:pPr marL="207962" indent="0" eaLnBrk="1">
              <a:buSzPct val="7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Step 7 – Redesign </a:t>
            </a:r>
          </a:p>
        </p:txBody>
      </p:sp>
    </p:spTree>
    <p:extLst>
      <p:ext uri="{BB962C8B-B14F-4D97-AF65-F5344CB8AC3E}">
        <p14:creationId xmlns:p14="http://schemas.microsoft.com/office/powerpoint/2010/main" val="19271099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 4</a:t>
            </a:r>
            <a:endParaRPr lang="en-US" dirty="0"/>
          </a:p>
        </p:txBody>
      </p:sp>
      <p:sp>
        <p:nvSpPr>
          <p:cNvPr id="3" name="Content Placeholder 2"/>
          <p:cNvSpPr>
            <a:spLocks noGrp="1"/>
          </p:cNvSpPr>
          <p:nvPr>
            <p:ph idx="1"/>
          </p:nvPr>
        </p:nvSpPr>
        <p:spPr/>
        <p:txBody>
          <a:bodyPr/>
          <a:lstStyle/>
          <a:p>
            <a:pPr>
              <a:buFontTx/>
              <a:buChar char="-"/>
            </a:pPr>
            <a:r>
              <a:rPr lang="en-US" dirty="0" smtClean="0"/>
              <a:t>Mention your group number</a:t>
            </a:r>
          </a:p>
          <a:p>
            <a:pPr>
              <a:buFontTx/>
              <a:buChar char="-"/>
            </a:pPr>
            <a:endParaRPr lang="en-US" dirty="0"/>
          </a:p>
          <a:p>
            <a:pPr>
              <a:buFontTx/>
              <a:buChar char="-"/>
            </a:pPr>
            <a:r>
              <a:rPr lang="en-US" dirty="0" smtClean="0"/>
              <a:t>You recently completed homework with three different architectural styles. </a:t>
            </a:r>
          </a:p>
          <a:p>
            <a:pPr>
              <a:buFontTx/>
              <a:buChar char="-"/>
            </a:pPr>
            <a:endParaRPr lang="en-US" dirty="0"/>
          </a:p>
          <a:p>
            <a:pPr>
              <a:buFontTx/>
              <a:buChar char="-"/>
            </a:pPr>
            <a:r>
              <a:rPr lang="en-US" dirty="0" smtClean="0"/>
              <a:t>Mention the three styles that you mentioned and discuss the best style. </a:t>
            </a:r>
          </a:p>
        </p:txBody>
      </p:sp>
    </p:spTree>
    <p:extLst>
      <p:ext uri="{BB962C8B-B14F-4D97-AF65-F5344CB8AC3E}">
        <p14:creationId xmlns:p14="http://schemas.microsoft.com/office/powerpoint/2010/main" val="3364106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
          <p:cNvSpPr>
            <a:spLocks noGrp="1" noChangeArrowheads="1"/>
          </p:cNvSpPr>
          <p:nvPr>
            <p:ph type="title"/>
          </p:nvPr>
        </p:nvSpPr>
        <p:spPr>
          <a:xfrm>
            <a:off x="503238" y="346075"/>
            <a:ext cx="9070975" cy="1171575"/>
          </a:xfrm>
        </p:spPr>
        <p:txBody>
          <a:bodyPr tIns="38807"/>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t>Component</a:t>
            </a:r>
          </a:p>
        </p:txBody>
      </p:sp>
      <p:sp>
        <p:nvSpPr>
          <p:cNvPr id="3076" name="Rectangle 2"/>
          <p:cNvSpPr>
            <a:spLocks noGrp="1" noChangeArrowheads="1"/>
          </p:cNvSpPr>
          <p:nvPr>
            <p:ph type="body" idx="1"/>
          </p:nvPr>
        </p:nvSpPr>
        <p:spPr>
          <a:xfrm>
            <a:off x="503238" y="1768475"/>
            <a:ext cx="9070975" cy="4989513"/>
          </a:xfrm>
        </p:spPr>
        <p:txBody>
          <a:bodyPr/>
          <a:lstStyle/>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 a modular, deployable and </a:t>
            </a:r>
            <a:r>
              <a:rPr lang="en-US" dirty="0" err="1" smtClean="0"/>
              <a:t>replacable</a:t>
            </a:r>
            <a:r>
              <a:rPr lang="en-US" dirty="0" smtClean="0"/>
              <a:t> part of the system that </a:t>
            </a:r>
            <a:r>
              <a:rPr lang="en-US" b="1" dirty="0" smtClean="0"/>
              <a:t>encapsulates implementation</a:t>
            </a:r>
            <a:r>
              <a:rPr lang="en-US" dirty="0" smtClean="0"/>
              <a:t> and exposes a set of </a:t>
            </a:r>
            <a:r>
              <a:rPr lang="en-US" b="1" dirty="0" smtClean="0"/>
              <a:t>interfaces</a:t>
            </a:r>
            <a:r>
              <a:rPr lang="en-US" dirty="0" smtClean="0"/>
              <a:t>”</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Has an internal and external view</a:t>
            </a:r>
          </a:p>
          <a:p>
            <a:pPr marL="431800" indent="-323850"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Object-oriented view</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idx="1"/>
          </p:nvPr>
        </p:nvSpPr>
        <p:spPr>
          <a:xfrm>
            <a:off x="504507" y="1749924"/>
            <a:ext cx="9052361" cy="5137779"/>
          </a:xfrm>
        </p:spPr>
        <p:txBody>
          <a:bodyPr/>
          <a:lstStyle/>
          <a:p>
            <a:r>
              <a:rPr lang="en-US" dirty="0" smtClean="0"/>
              <a:t>Object oriented methodologies are the most popular and sophisticated design methodologies</a:t>
            </a:r>
          </a:p>
          <a:p>
            <a:r>
              <a:rPr lang="en-US" dirty="0" smtClean="0"/>
              <a:t>A design is </a:t>
            </a:r>
            <a:r>
              <a:rPr lang="en-US" b="1" dirty="0" smtClean="0"/>
              <a:t>object oriented </a:t>
            </a:r>
            <a:r>
              <a:rPr lang="en-US" dirty="0" smtClean="0"/>
              <a:t>if it decomposes a system into a collection of runtime components called objects that encapsulate data and functionality</a:t>
            </a:r>
          </a:p>
          <a:p>
            <a:pPr lvl="1"/>
            <a:r>
              <a:rPr lang="en-US" sz="1764" dirty="0" smtClean="0"/>
              <a:t>The </a:t>
            </a:r>
            <a:r>
              <a:rPr lang="en-US" sz="1764" dirty="0"/>
              <a:t>implementation of an object can be reused and extended via </a:t>
            </a:r>
            <a:r>
              <a:rPr lang="en-US" sz="1764" b="1" dirty="0"/>
              <a:t>inheritance</a:t>
            </a:r>
            <a:r>
              <a:rPr lang="en-US" sz="1764" dirty="0"/>
              <a:t>,  to define the implementation of other objects</a:t>
            </a:r>
          </a:p>
          <a:p>
            <a:pPr lvl="1"/>
            <a:r>
              <a:rPr lang="en-US" sz="1764" dirty="0"/>
              <a:t>OO code can be </a:t>
            </a:r>
            <a:r>
              <a:rPr lang="en-US" sz="1764" b="1" dirty="0"/>
              <a:t>polymorphic: </a:t>
            </a:r>
            <a:r>
              <a:rPr lang="en-US" sz="1764" dirty="0"/>
              <a:t>written in generic code that works with objects of different but related types</a:t>
            </a:r>
            <a:endParaRPr lang="en-US" sz="1764" dirty="0">
              <a:latin typeface="Courier New" pitchFamily="49" charset="0"/>
              <a:cs typeface="Courier New" pitchFamily="49" charset="0"/>
            </a:endParaRPr>
          </a:p>
        </p:txBody>
      </p:sp>
      <p:sp>
        <p:nvSpPr>
          <p:cNvPr id="5" name="Rectangle 1"/>
          <p:cNvSpPr>
            <a:spLocks noGrp="1" noChangeArrowheads="1"/>
          </p:cNvSpPr>
          <p:nvPr>
            <p:ph type="title"/>
          </p:nvPr>
        </p:nvSpPr>
        <p:spPr>
          <a:xfrm>
            <a:off x="504508" y="428731"/>
            <a:ext cx="9061110" cy="1251197"/>
          </a:xfrm>
        </p:spPr>
        <p:txBody>
          <a:bodyPr>
            <a:normAutofit/>
          </a:bodyPr>
          <a:lstStyle/>
          <a:p>
            <a:pPr eaLnBrk="1" hangingPunct="1"/>
            <a:r>
              <a:rPr lang="en-US" dirty="0" smtClean="0"/>
              <a:t>OO Design</a:t>
            </a:r>
          </a:p>
        </p:txBody>
      </p:sp>
    </p:spTree>
    <p:extLst>
      <p:ext uri="{BB962C8B-B14F-4D97-AF65-F5344CB8AC3E}">
        <p14:creationId xmlns:p14="http://schemas.microsoft.com/office/powerpoint/2010/main" val="271076258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idx="1"/>
          </p:nvPr>
        </p:nvSpPr>
        <p:spPr>
          <a:xfrm>
            <a:off x="504507" y="1511935"/>
            <a:ext cx="8987614" cy="5137779"/>
          </a:xfrm>
        </p:spPr>
        <p:txBody>
          <a:bodyPr/>
          <a:lstStyle/>
          <a:p>
            <a:r>
              <a:rPr lang="en-US" dirty="0" smtClean="0"/>
              <a:t>A key design decision is determining how best to structure and relate complex objects  </a:t>
            </a:r>
          </a:p>
          <a:p>
            <a:r>
              <a:rPr lang="en-US" dirty="0" smtClean="0"/>
              <a:t>In an OO system, there are two main techniques for constructing large objects</a:t>
            </a:r>
          </a:p>
          <a:p>
            <a:pPr lvl="1"/>
            <a:r>
              <a:rPr lang="en-US" dirty="0" smtClean="0"/>
              <a:t>Inheritance</a:t>
            </a:r>
          </a:p>
          <a:p>
            <a:pPr lvl="1"/>
            <a:r>
              <a:rPr lang="en-US" dirty="0" smtClean="0"/>
              <a:t>composition</a:t>
            </a:r>
          </a:p>
          <a:p>
            <a:r>
              <a:rPr lang="en-US" dirty="0" smtClean="0"/>
              <a:t>A new class can be created by extending and overriding the behavior of an existing class, or it can be created by combining simpler classes to form a composite class.</a:t>
            </a:r>
            <a:endParaRPr lang="en-US" dirty="0" smtClean="0">
              <a:latin typeface="Courier New" pitchFamily="49" charset="0"/>
              <a:cs typeface="Courier New" pitchFamily="49" charset="0"/>
            </a:endParaRPr>
          </a:p>
        </p:txBody>
      </p:sp>
      <p:sp>
        <p:nvSpPr>
          <p:cNvPr id="5" name="Rectangle 1"/>
          <p:cNvSpPr>
            <a:spLocks noGrp="1" noChangeArrowheads="1"/>
          </p:cNvSpPr>
          <p:nvPr>
            <p:ph type="title"/>
          </p:nvPr>
        </p:nvSpPr>
        <p:spPr>
          <a:xfrm>
            <a:off x="504508" y="428731"/>
            <a:ext cx="9061110" cy="1251197"/>
          </a:xfrm>
        </p:spPr>
        <p:txBody>
          <a:bodyPr>
            <a:normAutofit/>
          </a:bodyPr>
          <a:lstStyle/>
          <a:p>
            <a:pPr eaLnBrk="1" hangingPunct="1"/>
            <a:r>
              <a:rPr lang="en-US" dirty="0" smtClean="0"/>
              <a:t>OO Design: Inheritance </a:t>
            </a:r>
            <a:r>
              <a:rPr lang="en-US" dirty="0" err="1" smtClean="0"/>
              <a:t>vs</a:t>
            </a:r>
            <a:r>
              <a:rPr lang="en-US" dirty="0" smtClean="0"/>
              <a:t> Composition</a:t>
            </a:r>
          </a:p>
        </p:txBody>
      </p:sp>
    </p:spTree>
    <p:extLst>
      <p:ext uri="{BB962C8B-B14F-4D97-AF65-F5344CB8AC3E}">
        <p14:creationId xmlns:p14="http://schemas.microsoft.com/office/powerpoint/2010/main" val="177923529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idx="1"/>
          </p:nvPr>
        </p:nvSpPr>
        <p:spPr>
          <a:xfrm>
            <a:off x="504507" y="1539933"/>
            <a:ext cx="9052361" cy="5137779"/>
          </a:xfrm>
        </p:spPr>
        <p:txBody>
          <a:bodyPr>
            <a:normAutofit fontScale="92500"/>
          </a:bodyPr>
          <a:lstStyle/>
          <a:p>
            <a:r>
              <a:rPr lang="en-US" sz="2646"/>
              <a:t>Each construction paradigm has advantages and disadvantages</a:t>
            </a:r>
          </a:p>
          <a:p>
            <a:r>
              <a:rPr lang="en-US" sz="2646"/>
              <a:t>Composition is better than inheritance at preserving the encapsulation of the reused code, because a composite object accesses the component only through its advertised interface</a:t>
            </a:r>
          </a:p>
          <a:p>
            <a:r>
              <a:rPr lang="en-US" sz="2646"/>
              <a:t>By contrast, using the inheritance approach, the subclass’s implementation is determined at design time and is static</a:t>
            </a:r>
          </a:p>
          <a:p>
            <a:r>
              <a:rPr lang="en-US" sz="2646"/>
              <a:t>The resulting objects are less flexible than objects instantiated from composite classes because the methods they inherit from their parent class cannot be changed at runtime</a:t>
            </a:r>
          </a:p>
          <a:p>
            <a:r>
              <a:rPr lang="en-US" sz="2646"/>
              <a:t>The greatest advantage of inheritance is the ability to change and specialize the behaviors of inherited methods, by selectively overriding inherited definitions</a:t>
            </a:r>
            <a:endParaRPr lang="en-US" sz="2646">
              <a:latin typeface="Courier New" pitchFamily="49" charset="0"/>
              <a:cs typeface="Courier New" pitchFamily="49" charset="0"/>
            </a:endParaRPr>
          </a:p>
        </p:txBody>
      </p:sp>
      <p:sp>
        <p:nvSpPr>
          <p:cNvPr id="5" name="Rectangle 1"/>
          <p:cNvSpPr>
            <a:spLocks noGrp="1" noChangeArrowheads="1"/>
          </p:cNvSpPr>
          <p:nvPr>
            <p:ph type="title"/>
          </p:nvPr>
        </p:nvSpPr>
        <p:spPr>
          <a:xfrm>
            <a:off x="504508" y="428731"/>
            <a:ext cx="9061110" cy="1251197"/>
          </a:xfrm>
        </p:spPr>
        <p:txBody>
          <a:bodyPr>
            <a:normAutofit/>
          </a:bodyPr>
          <a:lstStyle/>
          <a:p>
            <a:pPr eaLnBrk="1" hangingPunct="1"/>
            <a:r>
              <a:rPr lang="en-US" dirty="0" smtClean="0"/>
              <a:t>OO Design: Inheritance </a:t>
            </a:r>
            <a:r>
              <a:rPr lang="en-US" dirty="0" err="1" smtClean="0"/>
              <a:t>vs</a:t>
            </a:r>
            <a:r>
              <a:rPr lang="en-US" dirty="0" smtClean="0"/>
              <a:t> Composition</a:t>
            </a:r>
          </a:p>
        </p:txBody>
      </p:sp>
    </p:spTree>
    <p:extLst>
      <p:ext uri="{BB962C8B-B14F-4D97-AF65-F5344CB8AC3E}">
        <p14:creationId xmlns:p14="http://schemas.microsoft.com/office/powerpoint/2010/main" val="368148701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idx="1"/>
          </p:nvPr>
        </p:nvSpPr>
        <p:spPr>
          <a:xfrm>
            <a:off x="504507" y="1539933"/>
            <a:ext cx="9052361" cy="5137779"/>
          </a:xfrm>
        </p:spPr>
        <p:txBody>
          <a:bodyPr/>
          <a:lstStyle/>
          <a:p>
            <a:endParaRPr lang="en-US" sz="2646">
              <a:cs typeface="Courier New" pitchFamily="49" charset="0"/>
            </a:endParaRPr>
          </a:p>
        </p:txBody>
      </p:sp>
      <p:pic>
        <p:nvPicPr>
          <p:cNvPr id="36868" name="Picture 2"/>
          <p:cNvPicPr>
            <a:picLocks noChangeAspect="1" noChangeArrowheads="1"/>
          </p:cNvPicPr>
          <p:nvPr/>
        </p:nvPicPr>
        <p:blipFill>
          <a:blip r:embed="rId3" cstate="print"/>
          <a:srcRect/>
          <a:stretch>
            <a:fillRect/>
          </a:stretch>
        </p:blipFill>
        <p:spPr bwMode="auto">
          <a:xfrm>
            <a:off x="756496" y="2939873"/>
            <a:ext cx="8448637" cy="2267903"/>
          </a:xfrm>
          <a:prstGeom prst="rect">
            <a:avLst/>
          </a:prstGeom>
          <a:noFill/>
          <a:ln w="12700">
            <a:noFill/>
            <a:miter lim="800000"/>
            <a:headEnd/>
            <a:tailEnd/>
          </a:ln>
        </p:spPr>
      </p:pic>
      <p:sp>
        <p:nvSpPr>
          <p:cNvPr id="6" name="Rectangle 1"/>
          <p:cNvSpPr>
            <a:spLocks noGrp="1" noChangeArrowheads="1"/>
          </p:cNvSpPr>
          <p:nvPr>
            <p:ph type="title"/>
          </p:nvPr>
        </p:nvSpPr>
        <p:spPr>
          <a:xfrm>
            <a:off x="504508" y="428731"/>
            <a:ext cx="9061110" cy="1251197"/>
          </a:xfrm>
        </p:spPr>
        <p:txBody>
          <a:bodyPr>
            <a:normAutofit/>
          </a:bodyPr>
          <a:lstStyle/>
          <a:p>
            <a:pPr eaLnBrk="1" hangingPunct="1"/>
            <a:r>
              <a:rPr lang="en-US" dirty="0" smtClean="0"/>
              <a:t>OO Design: Inheritance </a:t>
            </a:r>
            <a:r>
              <a:rPr lang="en-US" dirty="0" err="1" smtClean="0"/>
              <a:t>vs</a:t>
            </a:r>
            <a:r>
              <a:rPr lang="en-US" dirty="0" smtClean="0"/>
              <a:t> Composition</a:t>
            </a:r>
          </a:p>
        </p:txBody>
      </p:sp>
    </p:spTree>
    <p:extLst>
      <p:ext uri="{BB962C8B-B14F-4D97-AF65-F5344CB8AC3E}">
        <p14:creationId xmlns:p14="http://schemas.microsoft.com/office/powerpoint/2010/main" val="403980583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19161</TotalTime>
  <Words>1756</Words>
  <Application>Microsoft Office PowerPoint</Application>
  <PresentationFormat>Custom</PresentationFormat>
  <Paragraphs>268</Paragraphs>
  <Slides>45</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Bradley Hand ITC</vt:lpstr>
      <vt:lpstr>Calibri</vt:lpstr>
      <vt:lpstr>Courier New</vt:lpstr>
      <vt:lpstr>DejaVu Sans</vt:lpstr>
      <vt:lpstr>Lucida Sans Unicode</vt:lpstr>
      <vt:lpstr>Symbol</vt:lpstr>
      <vt:lpstr>Times New Roman</vt:lpstr>
      <vt:lpstr>Wingdings</vt:lpstr>
      <vt:lpstr>Office Theme</vt:lpstr>
      <vt:lpstr>Architectural Design</vt:lpstr>
      <vt:lpstr>Peer to Peer</vt:lpstr>
      <vt:lpstr>Publish Subscribe</vt:lpstr>
      <vt:lpstr>PowerPoint Presentation</vt:lpstr>
      <vt:lpstr>Component</vt:lpstr>
      <vt:lpstr>OO Design</vt:lpstr>
      <vt:lpstr>OO Design: Inheritance vs Composition</vt:lpstr>
      <vt:lpstr>OO Design: Inheritance vs Composition</vt:lpstr>
      <vt:lpstr>OO Design: Inheritance vs Composition</vt:lpstr>
      <vt:lpstr>Representing OO Design using UML</vt:lpstr>
      <vt:lpstr>Representing OO Design using UML</vt:lpstr>
      <vt:lpstr>Representing OO Design using UML</vt:lpstr>
      <vt:lpstr>Representing OO Designs in the UML Usecase Diagram</vt:lpstr>
      <vt:lpstr>Representing OO Designs in the UML Other UML Diagrams: Package Diagram</vt:lpstr>
      <vt:lpstr>Representing OO Designs in the UML Other UML Diagrams: Sequence Diagram</vt:lpstr>
      <vt:lpstr>Representing OO Designs in the UML Other UML Diagrams: Communication/Collaboration Diagram</vt:lpstr>
      <vt:lpstr>Representing OO Designs in the UML Other UML Diagrams: State Diagram</vt:lpstr>
      <vt:lpstr>Representing OO Designs in the UML Other UML Diagrams: Activity Diagram</vt:lpstr>
      <vt:lpstr>Representing OO Designs in the UML Other UML Diagrams: Activity Diagram</vt:lpstr>
      <vt:lpstr>Other Design Considerations Data Management for the Royal Service Station </vt:lpstr>
      <vt:lpstr>Class Elaboration</vt:lpstr>
      <vt:lpstr>Class Elaboration</vt:lpstr>
      <vt:lpstr>External View</vt:lpstr>
      <vt:lpstr>Internal View</vt:lpstr>
      <vt:lpstr>Internal View</vt:lpstr>
      <vt:lpstr>Component sub-parts</vt:lpstr>
      <vt:lpstr>Interface</vt:lpstr>
      <vt:lpstr>Interface</vt:lpstr>
      <vt:lpstr>Connector - Assembly</vt:lpstr>
      <vt:lpstr>Connector - Delegation</vt:lpstr>
      <vt:lpstr>OO Component Design Principles</vt:lpstr>
      <vt:lpstr>Design Documentation Design by Contract</vt:lpstr>
      <vt:lpstr>Open Closed Principle</vt:lpstr>
      <vt:lpstr>Dependency Inversion Principle</vt:lpstr>
      <vt:lpstr>Interface Segregation Principles</vt:lpstr>
      <vt:lpstr>Packaging Principles</vt:lpstr>
      <vt:lpstr>Common Reuse Principle </vt:lpstr>
      <vt:lpstr>Common Closure Principle </vt:lpstr>
      <vt:lpstr>Modularity: Coupling: Types of Coupling</vt:lpstr>
      <vt:lpstr>Modularity: Cohesion: Types of Cohesion</vt:lpstr>
      <vt:lpstr>PowerPoint Presentation</vt:lpstr>
      <vt:lpstr>Component Design Steps</vt:lpstr>
      <vt:lpstr>Component Design Steps</vt:lpstr>
      <vt:lpstr>Component Design Steps</vt:lpstr>
      <vt:lpstr>Quiz # 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Ishrat Fatima</dc:creator>
  <cp:lastModifiedBy>fast</cp:lastModifiedBy>
  <cp:revision>256</cp:revision>
  <cp:lastPrinted>1601-01-01T00:00:00Z</cp:lastPrinted>
  <dcterms:created xsi:type="dcterms:W3CDTF">2011-01-30T20:47:17Z</dcterms:created>
  <dcterms:modified xsi:type="dcterms:W3CDTF">2019-11-03T01:57:26Z</dcterms:modified>
</cp:coreProperties>
</file>