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2" r:id="rId22"/>
    <p:sldId id="284" r:id="rId23"/>
    <p:sldId id="286" r:id="rId24"/>
    <p:sldId id="285" r:id="rId25"/>
    <p:sldId id="287" r:id="rId26"/>
    <p:sldId id="288" r:id="rId27"/>
    <p:sldId id="289" r:id="rId28"/>
    <p:sldId id="290" r:id="rId29"/>
    <p:sldId id="291" r:id="rId30"/>
    <p:sldId id="293" r:id="rId31"/>
    <p:sldId id="292" r:id="rId32"/>
    <p:sldId id="301" r:id="rId33"/>
    <p:sldId id="294" r:id="rId34"/>
    <p:sldId id="295" r:id="rId35"/>
    <p:sldId id="297" r:id="rId36"/>
    <p:sldId id="300" r:id="rId37"/>
    <p:sldId id="299" r:id="rId38"/>
    <p:sldId id="298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9AE1-41FD-410F-B481-2508E25D8C3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DCB28-8506-423C-8803-5CCEDFD7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702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5328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301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389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952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Peripheral devices: printers,</a:t>
            </a:r>
            <a:r>
              <a:rPr lang="en-US" baseline="0" dirty="0" smtClean="0"/>
              <a:t> mouse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96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658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74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031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9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805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84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S/W cost and effort estimation will never be an exact science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2"/>
            <a:r>
              <a:rPr lang="en-US" dirty="0" smtClean="0"/>
              <a:t>Human</a:t>
            </a:r>
          </a:p>
          <a:p>
            <a:pPr lvl="2"/>
            <a:r>
              <a:rPr lang="en-US" dirty="0" smtClean="0"/>
              <a:t>Technical</a:t>
            </a:r>
          </a:p>
          <a:p>
            <a:pPr lvl="2"/>
            <a:r>
              <a:rPr lang="en-US" dirty="0" smtClean="0"/>
              <a:t>Environmental</a:t>
            </a:r>
          </a:p>
          <a:p>
            <a:pPr lvl="2"/>
            <a:r>
              <a:rPr lang="en-US" dirty="0" smtClean="0"/>
              <a:t>Political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323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27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132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179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B88FA7-5AA6-47E1-A099-8FCF12012D03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076911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5951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KDSI</a:t>
            </a:r>
            <a:r>
              <a:rPr lang="en-US" baseline="0" dirty="0" smtClean="0"/>
              <a:t> is similar as KLOC. Stands </a:t>
            </a:r>
            <a:r>
              <a:rPr lang="en-US" baseline="0" dirty="0" smtClean="0"/>
              <a:t>for </a:t>
            </a:r>
            <a:r>
              <a:rPr lang="en-US" baseline="0" dirty="0" smtClean="0"/>
              <a:t>delivered source instructions.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CB28-8506-423C-8803-5CCEDFD778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2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 total =</a:t>
            </a:r>
            <a:r>
              <a:rPr lang="en-US" baseline="0" dirty="0" smtClean="0"/>
              <a:t> unadjusted function points.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CB28-8506-423C-8803-5CCEDFD778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2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Files: group of logically related data or control information maintained within the boundary of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Interfaces:</a:t>
            </a:r>
            <a:r>
              <a:rPr lang="en-US" baseline="0" dirty="0" smtClean="0"/>
              <a:t> </a:t>
            </a:r>
            <a:r>
              <a:rPr lang="en-US" dirty="0" smtClean="0"/>
              <a:t>group of logically related data or control information referenced by the application, but maintained within the boundary of another application</a:t>
            </a:r>
            <a:endParaRPr lang="en-US" dirty="0" smtClean="0"/>
          </a:p>
          <a:p>
            <a:r>
              <a:rPr lang="en-US" dirty="0" smtClean="0"/>
              <a:t>Inquiry: process made up of an input-output combination that results in data retrieval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CB28-8506-423C-8803-5CCEDFD778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CB28-8506-423C-8803-5CCEDFD778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00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A002D42-BA66-4DFF-8449-E8D3CC58D3F5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3378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DCB28-8506-423C-8803-5CCEDFD778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37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144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56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58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10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2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44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81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53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55867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447801"/>
            <a:ext cx="10955867" cy="46656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6427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1EB1-B338-43CA-A8B8-C446568FAD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3EC0-FA3A-4EDA-ADDD-C61400D8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565151"/>
            <a:ext cx="3429000" cy="1706563"/>
          </a:xfrm>
        </p:spPr>
        <p:txBody>
          <a:bodyPr/>
          <a:lstStyle/>
          <a:p>
            <a:pPr eaLnBrk="1" hangingPunct="1"/>
            <a:r>
              <a:rPr lang="en-US" smtClean="0"/>
              <a:t>Chapter 10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95514" y="1906588"/>
            <a:ext cx="3443287" cy="44180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r>
              <a:rPr lang="en-GB" b="1" smtClean="0"/>
              <a:t>Delivering the</a:t>
            </a:r>
          </a:p>
          <a:p>
            <a:pPr eaLnBrk="1" hangingPunct="1">
              <a:buFont typeface="Lucida Sans Unicode" pitchFamily="34" charset="0"/>
              <a:buNone/>
            </a:pPr>
            <a:r>
              <a:rPr lang="en-GB" b="1" smtClean="0"/>
              <a:t>System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r>
              <a:rPr lang="en-GB" sz="2400"/>
              <a:t>Shari L. Pfleeger</a:t>
            </a:r>
          </a:p>
          <a:p>
            <a:pPr eaLnBrk="1" hangingPunct="1">
              <a:buFont typeface="Lucida Sans Unicode" pitchFamily="34" charset="0"/>
              <a:buNone/>
            </a:pPr>
            <a:r>
              <a:rPr lang="en-GB" sz="2400"/>
              <a:t>Joann M. Atlee</a:t>
            </a:r>
          </a:p>
          <a:p>
            <a:pPr eaLnBrk="1" hangingPunct="1">
              <a:buFont typeface="Lucida Sans Unicode" pitchFamily="34" charset="0"/>
              <a:buNone/>
            </a:pPr>
            <a:endParaRPr lang="en-GB" sz="2400"/>
          </a:p>
          <a:p>
            <a:pPr eaLnBrk="1" hangingPunct="1">
              <a:buFont typeface="Lucida Sans Unicode" pitchFamily="34" charset="0"/>
              <a:buNone/>
            </a:pPr>
            <a:endParaRPr lang="en-GB" sz="2400"/>
          </a:p>
          <a:p>
            <a:pPr eaLnBrk="1" hangingPunct="1">
              <a:buFont typeface="Lucida Sans Unicode" pitchFamily="34" charset="0"/>
              <a:buNone/>
            </a:pPr>
            <a:r>
              <a:rPr lang="en-GB" sz="2400"/>
              <a:t>4</a:t>
            </a:r>
            <a:r>
              <a:rPr lang="en-GB" sz="2400" baseline="30000"/>
              <a:t>th</a:t>
            </a:r>
            <a:r>
              <a:rPr lang="en-GB" sz="2400"/>
              <a:t> Edition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eaLnBrk="1" hangingPunct="1">
              <a:buFont typeface="Lucida Sans Unicode" pitchFamily="34" charset="0"/>
              <a:buNone/>
            </a:pPr>
            <a:r>
              <a:rPr lang="en-US" smtClean="0"/>
              <a:t>4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5715000" y="457200"/>
            <a:ext cx="4191000" cy="586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25438" indent="-325438" defTabSz="457200">
              <a:spcBef>
                <a:spcPts val="700"/>
              </a:spcBef>
              <a:buClr>
                <a:srgbClr val="003399"/>
              </a:buClr>
              <a:buSzPct val="100000"/>
              <a:defRPr/>
            </a:pPr>
            <a:endParaRPr lang="en-US" sz="2800" kern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32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Considering the Audiences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to understand the intended audience</a:t>
            </a:r>
          </a:p>
          <a:p>
            <a:pPr lvl="1" eaLnBrk="1" hangingPunct="1"/>
            <a:r>
              <a:rPr lang="en-US" smtClean="0"/>
              <a:t>Users</a:t>
            </a:r>
          </a:p>
          <a:p>
            <a:pPr lvl="1" eaLnBrk="1" hangingPunct="1"/>
            <a:r>
              <a:rPr lang="en-US" smtClean="0"/>
              <a:t>Operators</a:t>
            </a:r>
          </a:p>
          <a:p>
            <a:pPr lvl="1" eaLnBrk="1" hangingPunct="1"/>
            <a:r>
              <a:rPr lang="en-US" smtClean="0"/>
              <a:t>Customer staff </a:t>
            </a:r>
          </a:p>
          <a:p>
            <a:pPr lvl="1" eaLnBrk="1" hangingPunct="1"/>
            <a:r>
              <a:rPr lang="en-US" smtClean="0"/>
              <a:t>Other member of development team</a:t>
            </a:r>
          </a:p>
          <a:p>
            <a:pPr eaLnBrk="1" hangingPunct="1"/>
            <a:r>
              <a:rPr lang="en-US" smtClean="0"/>
              <a:t>Design different document for different audience</a:t>
            </a:r>
          </a:p>
          <a:p>
            <a:pPr lvl="1" eaLnBrk="1" hangingPunct="1"/>
            <a:r>
              <a:rPr lang="en-US" smtClean="0"/>
              <a:t>Include a  “gentle” introduction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4256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Types of Documentations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User’s manual</a:t>
            </a:r>
          </a:p>
          <a:p>
            <a:pPr eaLnBrk="1" hangingPunct="1"/>
            <a:r>
              <a:rPr lang="en-US" smtClean="0"/>
              <a:t>Operator’s manual</a:t>
            </a:r>
          </a:p>
          <a:p>
            <a:pPr eaLnBrk="1" hangingPunct="1"/>
            <a:r>
              <a:rPr lang="en-US" smtClean="0"/>
              <a:t>General system guide</a:t>
            </a:r>
          </a:p>
          <a:p>
            <a:pPr eaLnBrk="1" hangingPunct="1"/>
            <a:r>
              <a:rPr lang="en-US" smtClean="0"/>
              <a:t>Tutorials and automated overviews</a:t>
            </a:r>
          </a:p>
          <a:p>
            <a:pPr eaLnBrk="1" hangingPunct="1"/>
            <a:r>
              <a:rPr lang="en-US" smtClean="0"/>
              <a:t>Other documentation: Programmer guide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261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User’s Manuals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Beginning with the general purpose, and progressing to detailed functional description</a:t>
            </a:r>
          </a:p>
          <a:p>
            <a:pPr lvl="1" eaLnBrk="1" hangingPunct="1"/>
            <a:r>
              <a:rPr lang="en-US" smtClean="0"/>
              <a:t>system’s purpose or objectives</a:t>
            </a:r>
          </a:p>
          <a:p>
            <a:pPr lvl="1" eaLnBrk="1" hangingPunct="1"/>
            <a:r>
              <a:rPr lang="en-US" smtClean="0"/>
              <a:t>system’s capabilities and functions</a:t>
            </a:r>
          </a:p>
          <a:p>
            <a:pPr lvl="1" eaLnBrk="1" hangingPunct="1"/>
            <a:r>
              <a:rPr lang="en-US" smtClean="0"/>
              <a:t>system features, characteristics, advantages</a:t>
            </a:r>
          </a:p>
          <a:p>
            <a:pPr eaLnBrk="1" hangingPunct="1">
              <a:buFont typeface="Lucida Sans Unicode" pitchFamily="34" charset="0"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3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Operator’s Manuals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configuration</a:t>
            </a:r>
          </a:p>
          <a:p>
            <a:pPr eaLnBrk="1" hangingPunct="1"/>
            <a:r>
              <a:rPr lang="en-US" smtClean="0"/>
              <a:t>Methods of granting and denying access to a user</a:t>
            </a:r>
          </a:p>
          <a:p>
            <a:pPr eaLnBrk="1" hangingPunct="1"/>
            <a:r>
              <a:rPr lang="en-US" smtClean="0"/>
              <a:t>Procedures for adding and removing peripherals from system</a:t>
            </a:r>
          </a:p>
          <a:p>
            <a:pPr eaLnBrk="1" hangingPunct="1"/>
            <a:r>
              <a:rPr lang="en-US" smtClean="0"/>
              <a:t>Techniques for duplicating or backing up files and documents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18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General System Guide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system details in the terms that customer can understand</a:t>
            </a:r>
          </a:p>
          <a:p>
            <a:pPr eaLnBrk="1" hangingPunct="1"/>
            <a:r>
              <a:rPr lang="en-US" smtClean="0"/>
              <a:t>The system hardware and software configuration</a:t>
            </a:r>
          </a:p>
          <a:p>
            <a:pPr eaLnBrk="1" hangingPunct="1"/>
            <a:r>
              <a:rPr lang="en-US" smtClean="0"/>
              <a:t>The philosophy behind the system’s construction</a:t>
            </a:r>
          </a:p>
          <a:p>
            <a:pPr eaLnBrk="1" hangingPunct="1"/>
            <a:r>
              <a:rPr lang="en-US" smtClean="0"/>
              <a:t>Provide cross-referencing </a:t>
            </a:r>
          </a:p>
        </p:txBody>
      </p:sp>
    </p:spTree>
    <p:extLst>
      <p:ext uri="{BB962C8B-B14F-4D97-AF65-F5344CB8AC3E}">
        <p14:creationId xmlns:p14="http://schemas.microsoft.com/office/powerpoint/2010/main" val="318720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Tutorials and Automated System Overviews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Multimedia-based, step-by-step, automated tutorials</a:t>
            </a:r>
          </a:p>
        </p:txBody>
      </p:sp>
    </p:spTree>
    <p:extLst>
      <p:ext uri="{BB962C8B-B14F-4D97-AF65-F5344CB8AC3E}">
        <p14:creationId xmlns:p14="http://schemas.microsoft.com/office/powerpoint/2010/main" val="3106727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Other Documentation: Programmer’s Guide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overview of how the software and hardware are configured</a:t>
            </a:r>
          </a:p>
          <a:p>
            <a:pPr eaLnBrk="1" hangingPunct="1"/>
            <a:r>
              <a:rPr lang="en-US" smtClean="0"/>
              <a:t>Software components detailed and their functions performed</a:t>
            </a:r>
          </a:p>
          <a:p>
            <a:pPr eaLnBrk="1" hangingPunct="1"/>
            <a:r>
              <a:rPr lang="en-US" smtClean="0"/>
              <a:t>System support functions</a:t>
            </a:r>
          </a:p>
          <a:p>
            <a:pPr eaLnBrk="1" hangingPunct="1"/>
            <a:r>
              <a:rPr lang="en-US" smtClean="0"/>
              <a:t>System enhancements</a:t>
            </a:r>
          </a:p>
        </p:txBody>
      </p:sp>
    </p:spTree>
    <p:extLst>
      <p:ext uri="{BB962C8B-B14F-4D97-AF65-F5344CB8AC3E}">
        <p14:creationId xmlns:p14="http://schemas.microsoft.com/office/powerpoint/2010/main" val="864257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User Helps and Troubleshooting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Failure message reference guide</a:t>
            </a:r>
          </a:p>
          <a:p>
            <a:pPr eaLnBrk="1" hangingPunct="1"/>
            <a:r>
              <a:rPr lang="en-US" dirty="0" smtClean="0"/>
              <a:t>Online help files</a:t>
            </a:r>
          </a:p>
          <a:p>
            <a:pPr eaLnBrk="1" hangingPunct="1"/>
            <a:r>
              <a:rPr lang="en-US" dirty="0" smtClean="0"/>
              <a:t>Quick reference guide (a quick summary of primary uses, configuration)</a:t>
            </a:r>
          </a:p>
          <a:p>
            <a:pPr eaLnBrk="1" hangingPunct="1"/>
            <a:r>
              <a:rPr lang="en-US" dirty="0" smtClean="0"/>
              <a:t>Bug Reporting Mechanism</a:t>
            </a:r>
          </a:p>
        </p:txBody>
      </p:sp>
    </p:spTree>
    <p:extLst>
      <p:ext uri="{BB962C8B-B14F-4D97-AF65-F5344CB8AC3E}">
        <p14:creationId xmlns:p14="http://schemas.microsoft.com/office/powerpoint/2010/main" val="298205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10.2 Documentation</a:t>
            </a:r>
            <a:br>
              <a:rPr lang="en-US" smtClean="0"/>
            </a:br>
            <a:r>
              <a:rPr lang="en-US" sz="2800"/>
              <a:t>Guidelines for Failure Messages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name of code component executing when the failure occurred</a:t>
            </a:r>
          </a:p>
          <a:p>
            <a:pPr eaLnBrk="1" hangingPunct="1"/>
            <a:r>
              <a:rPr lang="en-US" sz="2400"/>
              <a:t>The source code line number in the component that was executing</a:t>
            </a:r>
          </a:p>
          <a:p>
            <a:pPr eaLnBrk="1" hangingPunct="1"/>
            <a:r>
              <a:rPr lang="en-US" sz="2400"/>
              <a:t>The failure severity and its impact on the system</a:t>
            </a:r>
          </a:p>
          <a:p>
            <a:pPr eaLnBrk="1" hangingPunct="1"/>
            <a:r>
              <a:rPr lang="en-US" sz="2400"/>
              <a:t>The contents of any relevant system memory or data pointers, such as registers or stack pointers</a:t>
            </a:r>
          </a:p>
          <a:p>
            <a:pPr eaLnBrk="1" hangingPunct="1"/>
            <a:r>
              <a:rPr lang="en-US" sz="2400"/>
              <a:t>The nature of the failure, or a failure message number (for cross-reference with the failure message reference guide)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740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Management: Effort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Delivering </a:t>
            </a:r>
            <a:r>
              <a:rPr lang="en-US" dirty="0" smtClean="0"/>
              <a:t>the System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is more than just putting the system in place</a:t>
            </a:r>
          </a:p>
          <a:p>
            <a:pPr eaLnBrk="1" hangingPunct="1"/>
            <a:r>
              <a:rPr lang="en-US" dirty="0" smtClean="0"/>
              <a:t>It is also helping users to understand and feel comfortable with the system</a:t>
            </a:r>
          </a:p>
          <a:p>
            <a:pPr lvl="1" eaLnBrk="1" hangingPunct="1"/>
            <a:r>
              <a:rPr lang="en-US" dirty="0" smtClean="0"/>
              <a:t>Training</a:t>
            </a:r>
          </a:p>
          <a:p>
            <a:pPr lvl="1" eaLnBrk="1" hangingPunct="1"/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58926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1981201" y="1447800"/>
            <a:ext cx="8220075" cy="474345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Estimating project costs is one of the crucial aspects of project planning and management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Estimating cost has to be done as early as possible during the project life cycle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Type of costs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facilities: hardware, space, furniture, telephone,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software tools for designing software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staff (effort): the biggest component of cost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1"/>
            <a:ext cx="8220075" cy="1135063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</a:t>
            </a:r>
          </a:p>
        </p:txBody>
      </p:sp>
    </p:spTree>
    <p:extLst>
      <p:ext uri="{BB962C8B-B14F-4D97-AF65-F5344CB8AC3E}">
        <p14:creationId xmlns:p14="http://schemas.microsoft.com/office/powerpoint/2010/main" val="24855696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981201" y="1447800"/>
            <a:ext cx="8220075" cy="4668838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Key causes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Frequent request for change by users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Overlooked tasks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User's lack of understanding of the requirements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Insufficient analysis when developing estimates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Lack of coordination of system development, technical services, operations, data administration, and other functions during development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Lack of an adequate method or guidelines for estimating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Project </a:t>
            </a:r>
            <a:r>
              <a:rPr lang="en-GB" dirty="0" smtClean="0"/>
              <a:t>team's experience with the application, the programming language, and hardware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Capabilities of the project team members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1"/>
            <a:ext cx="8220075" cy="1135063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/>
              <a:t>Causes of Inaccurate Estimates</a:t>
            </a:r>
          </a:p>
        </p:txBody>
      </p:sp>
    </p:spTree>
    <p:extLst>
      <p:ext uri="{BB962C8B-B14F-4D97-AF65-F5344CB8AC3E}">
        <p14:creationId xmlns:p14="http://schemas.microsoft.com/office/powerpoint/2010/main" val="3221814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382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Options for estimation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Delay estimation until late in the project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Attractive, but not 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Base estimates on similar projects that have already been completed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Unfortunately, past experience has not always been a good indicator of future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relatively simple decomposition techniques to generate project cost and effort estimates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“Divide and conquer”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one or more empirical models for software cost and effort estimation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Can be used as a cross-check for the previous option and vice versa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7D53C97-FB02-4208-A8A2-76230615909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Project Estimation</a:t>
            </a:r>
          </a:p>
        </p:txBody>
      </p:sp>
    </p:spTree>
    <p:extLst>
      <p:ext uri="{BB962C8B-B14F-4D97-AF65-F5344CB8AC3E}">
        <p14:creationId xmlns:p14="http://schemas.microsoft.com/office/powerpoint/2010/main" val="16184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981201" y="1447800"/>
            <a:ext cx="8220075" cy="4668838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Introduced by Boehm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Three different models that reflect the complexity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Basis Model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Intermediate Model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Detailed Model</a:t>
            </a: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1" y="160338"/>
            <a:ext cx="8220075" cy="1135063"/>
          </a:xfrm>
        </p:spPr>
        <p:txBody>
          <a:bodyPr/>
          <a:lstStyle/>
          <a:p>
            <a:pPr>
              <a:lnSpc>
                <a:spcPts val="32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Effort Estimation </a:t>
            </a:r>
            <a:br>
              <a:rPr lang="en-GB" dirty="0" smtClean="0"/>
            </a:br>
            <a:r>
              <a:rPr lang="en-GB" sz="2800" dirty="0"/>
              <a:t>COCOMO model</a:t>
            </a:r>
          </a:p>
        </p:txBody>
      </p:sp>
    </p:spTree>
    <p:extLst>
      <p:ext uri="{BB962C8B-B14F-4D97-AF65-F5344CB8AC3E}">
        <p14:creationId xmlns:p14="http://schemas.microsoft.com/office/powerpoint/2010/main" val="15950123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Development Modes: Project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Organic Mode</a:t>
            </a:r>
          </a:p>
          <a:p>
            <a:pPr lvl="1"/>
            <a:r>
              <a:rPr lang="en-US" dirty="0" smtClean="0"/>
              <a:t>Relatively small, simple projects</a:t>
            </a:r>
          </a:p>
          <a:p>
            <a:pPr lvl="1"/>
            <a:r>
              <a:rPr lang="en-US" dirty="0" smtClean="0"/>
              <a:t>Small teams with application experience work to a set of less rigid requirements. </a:t>
            </a:r>
          </a:p>
          <a:p>
            <a:pPr lvl="1"/>
            <a:r>
              <a:rPr lang="en-US" dirty="0" smtClean="0"/>
              <a:t>Similar to the previously developed projects</a:t>
            </a:r>
          </a:p>
          <a:p>
            <a:pPr lvl="1"/>
            <a:r>
              <a:rPr lang="en-US" dirty="0" smtClean="0"/>
              <a:t>Relatively small and require little innovation</a:t>
            </a:r>
            <a:endParaRPr lang="en-US" dirty="0"/>
          </a:p>
          <a:p>
            <a:r>
              <a:rPr lang="en-US" dirty="0" smtClean="0"/>
              <a:t>Semidetached Mode:</a:t>
            </a:r>
          </a:p>
          <a:p>
            <a:pPr lvl="1"/>
            <a:r>
              <a:rPr lang="en-US" dirty="0" smtClean="0"/>
              <a:t>Intermediate (in size and complexity) projects in which teams with mixed experience levels must meet a mix of rigid and less than rigid requirements</a:t>
            </a:r>
          </a:p>
          <a:p>
            <a:r>
              <a:rPr lang="en-US" dirty="0" smtClean="0"/>
              <a:t>Embedded Mode	</a:t>
            </a:r>
          </a:p>
          <a:p>
            <a:pPr lvl="1"/>
            <a:r>
              <a:rPr lang="en-US" dirty="0" smtClean="0"/>
              <a:t>Software projects that must be developed within a set of tight hardware, software, and operational constraints.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COCOMO: Some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cost driver is the number of Lines of codes delivered by the project.</a:t>
            </a:r>
          </a:p>
          <a:p>
            <a:endParaRPr lang="en-US" dirty="0"/>
          </a:p>
          <a:p>
            <a:r>
              <a:rPr lang="en-US" dirty="0" smtClean="0"/>
              <a:t>Estimates assume that the project will enjoy good management by both the developer and the customer</a:t>
            </a:r>
          </a:p>
          <a:p>
            <a:endParaRPr lang="en-US" dirty="0"/>
          </a:p>
          <a:p>
            <a:r>
              <a:rPr lang="en-US" dirty="0" smtClean="0"/>
              <a:t>Assumes the requirements will not substantially change after the requirements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COCOMO Model: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Effort (E) = a (KLOC)</a:t>
            </a:r>
            <a:r>
              <a:rPr lang="en-GB" baseline="30000" dirty="0" smtClean="0"/>
              <a:t>b </a:t>
            </a:r>
            <a:r>
              <a:rPr lang="en-GB" i="1" dirty="0" err="1" smtClean="0"/>
              <a:t>person_months</a:t>
            </a:r>
            <a:endParaRPr lang="en-GB" i="1" dirty="0" smtClean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Development Time (D) = c x E </a:t>
            </a:r>
            <a:r>
              <a:rPr lang="en-GB" baseline="30000" dirty="0" smtClean="0"/>
              <a:t>d </a:t>
            </a:r>
            <a:r>
              <a:rPr lang="en-GB" i="1" dirty="0" smtClean="0"/>
              <a:t>months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P = E/D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i="1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E is the effort applied in person months, D is the development time in chronological months, P is the number of people required.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i="1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 smtClean="0"/>
              <a:t>The coefficients a, b, c, and d are constants given in the next slide.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i="1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2809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999538"/>
              </p:ext>
            </p:extLst>
          </p:nvPr>
        </p:nvGraphicFramePr>
        <p:xfrm>
          <a:off x="1674867" y="1993051"/>
          <a:ext cx="8842266" cy="294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4"/>
                <a:gridCol w="1386840"/>
                <a:gridCol w="1279087"/>
                <a:gridCol w="1287887"/>
                <a:gridCol w="1622738"/>
              </a:tblGrid>
              <a:tr h="7355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Software Project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</a:tr>
              <a:tr h="7355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Organic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2.4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1.05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0.38</a:t>
                      </a:r>
                      <a:endParaRPr lang="en-US" sz="3200" dirty="0"/>
                    </a:p>
                  </a:txBody>
                  <a:tcPr/>
                </a:tc>
              </a:tr>
              <a:tr h="7355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Semi-Detached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1.12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0.35</a:t>
                      </a:r>
                      <a:endParaRPr lang="en-US" sz="3200" dirty="0"/>
                    </a:p>
                  </a:txBody>
                  <a:tcPr/>
                </a:tc>
              </a:tr>
              <a:tr h="7355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Embedded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3.6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1.2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2.5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0.32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COCOMO Model :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87" y="2348706"/>
            <a:ext cx="74390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project fits the characteristics of Semi-Detached mode	</a:t>
            </a:r>
          </a:p>
          <a:p>
            <a:r>
              <a:rPr lang="en-US" dirty="0" smtClean="0"/>
              <a:t>Assume 32,000 delivered source instructions: </a:t>
            </a:r>
          </a:p>
          <a:p>
            <a:r>
              <a:rPr lang="en-US" dirty="0" smtClean="0"/>
              <a:t>Using the formulas, we can estimate: </a:t>
            </a:r>
          </a:p>
          <a:p>
            <a:pPr lvl="1"/>
            <a:r>
              <a:rPr lang="en-US" dirty="0" smtClean="0"/>
              <a:t>Effort = 3 * (32)^1.12 = 146 man months</a:t>
            </a:r>
          </a:p>
          <a:p>
            <a:pPr lvl="1"/>
            <a:r>
              <a:rPr lang="en-US" dirty="0" smtClean="0"/>
              <a:t>Schedule = 2.5 * (146)^0.35 = 14 months</a:t>
            </a:r>
          </a:p>
          <a:p>
            <a:pPr lvl="1"/>
            <a:r>
              <a:rPr lang="en-US" dirty="0" smtClean="0"/>
              <a:t>Productivity = 32000 / 146 = 219 DSI/MM</a:t>
            </a:r>
          </a:p>
          <a:p>
            <a:pPr lvl="1"/>
            <a:r>
              <a:rPr lang="en-US" dirty="0" smtClean="0"/>
              <a:t>Average Staffing = 146/14 = 11 (round off to nearest number)</a:t>
            </a:r>
          </a:p>
        </p:txBody>
      </p:sp>
    </p:spTree>
    <p:extLst>
      <p:ext uri="{BB962C8B-B14F-4D97-AF65-F5344CB8AC3E}">
        <p14:creationId xmlns:p14="http://schemas.microsoft.com/office/powerpoint/2010/main" val="21343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Types of People Who Use a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Users: exercise the main system functions</a:t>
            </a:r>
          </a:p>
          <a:p>
            <a:pPr eaLnBrk="1" hangingPunct="1"/>
            <a:r>
              <a:rPr lang="en-US" smtClean="0"/>
              <a:t>Operators: perform supplementary functions</a:t>
            </a:r>
          </a:p>
          <a:p>
            <a:pPr lvl="1" eaLnBrk="1" hangingPunct="1"/>
            <a:r>
              <a:rPr lang="en-US" smtClean="0"/>
              <a:t>create back up copies of data files</a:t>
            </a:r>
          </a:p>
          <a:p>
            <a:pPr lvl="1" eaLnBrk="1" hangingPunct="1"/>
            <a:r>
              <a:rPr lang="en-US" smtClean="0"/>
              <a:t>define who has access to the system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596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05800" cy="4114800"/>
          </a:xfrm>
        </p:spPr>
        <p:txBody>
          <a:bodyPr>
            <a:noAutofit/>
          </a:bodyPr>
          <a:lstStyle/>
          <a:p>
            <a:pPr marL="533400" indent="-533400"/>
            <a:r>
              <a:rPr lang="en-US" sz="2400" dirty="0"/>
              <a:t>Can be used effectively as a means for measuring the functionality delivered by a system</a:t>
            </a:r>
          </a:p>
          <a:p>
            <a:pPr marL="533400" indent="-533400"/>
            <a:r>
              <a:rPr lang="en-US" sz="2400" dirty="0"/>
              <a:t>Using historical data, function points can be used to</a:t>
            </a:r>
          </a:p>
          <a:p>
            <a:pPr marL="914400" lvl="1" indent="-457200"/>
            <a:r>
              <a:rPr lang="en-US" sz="2000" dirty="0"/>
              <a:t>Estimate the cost or effort required to design, code, and test the software</a:t>
            </a:r>
          </a:p>
          <a:p>
            <a:pPr marL="914400" lvl="1" indent="-457200"/>
            <a:r>
              <a:rPr lang="en-US" sz="2000" dirty="0"/>
              <a:t>Predict the number of errors that will be encountered during testing</a:t>
            </a:r>
          </a:p>
          <a:p>
            <a:pPr marL="914400" lvl="1" indent="-457200"/>
            <a:r>
              <a:rPr lang="en-US" sz="2000" dirty="0"/>
              <a:t>Forecast the number of components and/or the number of projected source code lines in the implemented system</a:t>
            </a:r>
          </a:p>
          <a:p>
            <a:pPr marL="533400" indent="-533400"/>
            <a:r>
              <a:rPr lang="en-US" sz="2400" dirty="0"/>
              <a:t>Derived using an empirical relationship based on </a:t>
            </a:r>
          </a:p>
          <a:p>
            <a:pPr marL="914400" lvl="1" indent="-457200">
              <a:buFontTx/>
              <a:buAutoNum type="arabicParenR"/>
            </a:pPr>
            <a:r>
              <a:rPr lang="en-US" sz="2000" dirty="0"/>
              <a:t>Countable (direct) measures of the software’s </a:t>
            </a:r>
            <a:r>
              <a:rPr lang="en-US" sz="2000" u="sng" dirty="0"/>
              <a:t>information domain</a:t>
            </a:r>
          </a:p>
          <a:p>
            <a:pPr marL="914400" lvl="1" indent="-457200">
              <a:buFontTx/>
              <a:buAutoNum type="arabicParenR"/>
            </a:pPr>
            <a:r>
              <a:rPr lang="en-US" sz="2000" dirty="0"/>
              <a:t>Assessments of the software’s complexity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038E9-A32D-464E-9733-A660C961271B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Introduction to Function 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5710536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FP = count total * [0.65 + 0.01 * sum(F</a:t>
            </a:r>
            <a:r>
              <a:rPr lang="en-US" sz="2400" baseline="-25000" dirty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)]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8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Analysis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from the project design specifications, the following system functions are measured (counted): </a:t>
            </a:r>
          </a:p>
          <a:p>
            <a:pPr lvl="1"/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Outputs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Inquiry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endParaRPr lang="en-US" dirty="0"/>
          </a:p>
          <a:p>
            <a:pPr marL="533400" indent="-533400">
              <a:defRPr/>
            </a:pPr>
            <a:r>
              <a:rPr lang="en-US" dirty="0" smtClean="0"/>
              <a:t>Value </a:t>
            </a:r>
            <a:r>
              <a:rPr lang="en-US" dirty="0"/>
              <a:t>Adjustment Factors (VAF)</a:t>
            </a:r>
          </a:p>
          <a:p>
            <a:pPr marL="933450" lvl="1" indent="-533400">
              <a:defRPr/>
            </a:pPr>
            <a:r>
              <a:rPr lang="en-US" dirty="0"/>
              <a:t>14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237" y="1862931"/>
            <a:ext cx="68675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function points counts are then weighed (multiplied) by their degree of complexity: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65443"/>
              </p:ext>
            </p:extLst>
          </p:nvPr>
        </p:nvGraphicFramePr>
        <p:xfrm>
          <a:off x="1887069" y="3580902"/>
          <a:ext cx="9247095" cy="2927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3717"/>
                <a:gridCol w="2449094"/>
                <a:gridCol w="1140895"/>
                <a:gridCol w="2743389"/>
              </a:tblGrid>
              <a:tr h="854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Component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Simple (Low complexity)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Average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Complex (High complexity)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Inputs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Inquiries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Files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Interface Files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Outputs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48118" y="2934571"/>
            <a:ext cx="136268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Weighting factors are as follows: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arenR"/>
            </a:pPr>
            <a:r>
              <a:rPr lang="en-US" sz="2000" dirty="0" smtClean="0"/>
              <a:t>Identify/collect the information domain values</a:t>
            </a:r>
          </a:p>
          <a:p>
            <a:pPr marL="609600" indent="-609600">
              <a:buFontTx/>
              <a:buAutoNum type="arabicParenR"/>
            </a:pPr>
            <a:r>
              <a:rPr lang="en-US" sz="2000" dirty="0" smtClean="0"/>
              <a:t>Complete the table shown below to get the count total</a:t>
            </a:r>
          </a:p>
          <a:p>
            <a:pPr marL="990600" lvl="1" indent="-533400">
              <a:buFontTx/>
              <a:buChar char="•"/>
            </a:pPr>
            <a:r>
              <a:rPr lang="en-US" sz="1800" dirty="0" smtClean="0"/>
              <a:t>Associate a weighting factor (i.e., complexity value) with each count based on criteria established by the software development organization  </a:t>
            </a:r>
          </a:p>
          <a:p>
            <a:pPr marL="609600" indent="-609600">
              <a:buFontTx/>
              <a:buAutoNum type="arabicParenR"/>
            </a:pPr>
            <a:r>
              <a:rPr lang="en-US" sz="2000" dirty="0" smtClean="0"/>
              <a:t>Evaluate and sum up the adjustment factors (see example in the next few slides)</a:t>
            </a:r>
          </a:p>
          <a:p>
            <a:pPr marL="990600" lvl="1" indent="-533400">
              <a:buFontTx/>
              <a:buChar char="•"/>
            </a:pPr>
            <a:r>
              <a:rPr lang="en-US" sz="1800" dirty="0" smtClean="0"/>
              <a:t>“</a:t>
            </a:r>
            <a:r>
              <a:rPr lang="en-US" sz="1800" dirty="0" smtClean="0">
                <a:latin typeface="Courier New" pitchFamily="49" charset="0"/>
              </a:rPr>
              <a:t>F</a:t>
            </a:r>
            <a:r>
              <a:rPr lang="en-US" sz="1800" baseline="-25000" dirty="0" smtClean="0">
                <a:latin typeface="Courier New" pitchFamily="49" charset="0"/>
              </a:rPr>
              <a:t>i</a:t>
            </a:r>
            <a:r>
              <a:rPr lang="en-US" sz="1800" dirty="0" smtClean="0"/>
              <a:t>” refers to 14 value adjustment factors, with each ranging in value from 0 (not important) to 5 (absolutely essential)</a:t>
            </a:r>
          </a:p>
          <a:p>
            <a:pPr marL="609600" indent="-609600">
              <a:buFontTx/>
              <a:buAutoNum type="arabicParenR"/>
            </a:pPr>
            <a:r>
              <a:rPr lang="en-US" sz="2000" dirty="0" smtClean="0"/>
              <a:t>Compute the number of function points (FP)</a:t>
            </a:r>
            <a:r>
              <a:rPr lang="en-US" sz="2000" dirty="0" smtClean="0">
                <a:latin typeface="Courier New" pitchFamily="49" charset="0"/>
              </a:rPr>
              <a:t>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FP = count total * [0.65 + 0.01 * sum(F</a:t>
            </a:r>
            <a:r>
              <a:rPr lang="en-US" sz="2000" baseline="-25000" dirty="0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)]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038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4191000"/>
            <a:ext cx="8153400" cy="1676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ourier New" pitchFamily="49" charset="0"/>
              </a:rPr>
              <a:t>FP = count total * [0.65 + 0.01 * </a:t>
            </a:r>
            <a:r>
              <a:rPr lang="en-US" sz="2400" dirty="0">
                <a:latin typeface="Courier New" pitchFamily="49" charset="0"/>
                <a:sym typeface="Symbol" pitchFamily="18" charset="2"/>
              </a:rPr>
              <a:t>sum</a:t>
            </a:r>
            <a:r>
              <a:rPr lang="en-US" sz="2400" dirty="0">
                <a:latin typeface="Courier New" pitchFamily="49" charset="0"/>
              </a:rPr>
              <a:t>(F</a:t>
            </a:r>
            <a:r>
              <a:rPr lang="en-US" sz="2400" baseline="-25000" dirty="0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)]</a:t>
            </a:r>
          </a:p>
          <a:p>
            <a:pPr eaLnBrk="1" hangingPunct="1"/>
            <a:endParaRPr lang="en-US" sz="2400" dirty="0">
              <a:latin typeface="Courier New" pitchFamily="49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BF36E1-5207-4DB3-8DCC-7EE7C947AE77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Function Point Example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6019800" y="19812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2286000" y="1371600"/>
            <a:ext cx="7696200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/>
              <a:t>Information 		        	       Weighting Factor</a:t>
            </a:r>
          </a:p>
          <a:p>
            <a:pPr eaLnBrk="1" hangingPunct="1"/>
            <a:r>
              <a:rPr lang="en-US" sz="1800" b="1" u="sng"/>
              <a:t>Domain Value</a:t>
            </a:r>
            <a:r>
              <a:rPr lang="en-US" sz="1800" b="1"/>
              <a:t>		</a:t>
            </a:r>
            <a:r>
              <a:rPr lang="en-US" sz="1800" b="1" u="sng"/>
              <a:t>Count</a:t>
            </a:r>
            <a:r>
              <a:rPr lang="en-US" sz="1800" b="1"/>
              <a:t>	</a:t>
            </a:r>
            <a:r>
              <a:rPr lang="en-US" sz="1800" b="1" u="sng"/>
              <a:t>Simple</a:t>
            </a:r>
            <a:r>
              <a:rPr lang="en-US" sz="1800" b="1"/>
              <a:t>	A</a:t>
            </a:r>
            <a:r>
              <a:rPr lang="en-US" sz="1800" b="1" u="sng"/>
              <a:t>verage</a:t>
            </a:r>
            <a:r>
              <a:rPr lang="en-US" sz="1800" b="1"/>
              <a:t>	</a:t>
            </a:r>
            <a:r>
              <a:rPr lang="en-US" sz="1800" b="1" u="sng"/>
              <a:t>Complex</a:t>
            </a:r>
          </a:p>
          <a:p>
            <a:pPr eaLnBrk="1" hangingPunct="1"/>
            <a:r>
              <a:rPr lang="en-US" sz="1800"/>
              <a:t>External Inputs		3          x	     3	     4	     6	=   9</a:t>
            </a:r>
          </a:p>
          <a:p>
            <a:pPr eaLnBrk="1" hangingPunct="1"/>
            <a:r>
              <a:rPr lang="en-US" sz="1800"/>
              <a:t>External Outputs		2          x	     4	     5	     7	=   8</a:t>
            </a:r>
          </a:p>
          <a:p>
            <a:pPr eaLnBrk="1" hangingPunct="1"/>
            <a:r>
              <a:rPr lang="en-US" sz="1800"/>
              <a:t>External Inquiries		2          x	     3	     4	     6	=   6</a:t>
            </a:r>
          </a:p>
          <a:p>
            <a:pPr eaLnBrk="1" hangingPunct="1"/>
            <a:r>
              <a:rPr lang="en-US" sz="1800"/>
              <a:t>Internal Logical Files	1          x	     7	     10	    15	=   7</a:t>
            </a:r>
          </a:p>
          <a:p>
            <a:pPr eaLnBrk="1" hangingPunct="1"/>
            <a:r>
              <a:rPr lang="en-US" sz="1800"/>
              <a:t>External Interface Files	4          x	     5	     7	    10	= 20</a:t>
            </a:r>
            <a:br>
              <a:rPr lang="en-US" sz="1800"/>
            </a:br>
            <a:r>
              <a:rPr lang="en-US" sz="1800" b="1"/>
              <a:t>Count total</a:t>
            </a:r>
            <a:r>
              <a:rPr lang="en-US" sz="1800"/>
              <a:t>						   </a:t>
            </a:r>
            <a:r>
              <a:rPr lang="en-US" sz="1800" b="1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3854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Added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are some examples of these factors: </a:t>
            </a:r>
          </a:p>
          <a:p>
            <a:pPr lvl="1"/>
            <a:r>
              <a:rPr lang="en-US" dirty="0" smtClean="0"/>
              <a:t>Is high performance critical? </a:t>
            </a:r>
          </a:p>
          <a:p>
            <a:pPr lvl="1"/>
            <a:r>
              <a:rPr lang="en-US" dirty="0" smtClean="0"/>
              <a:t>Is the internal processing complex? </a:t>
            </a:r>
          </a:p>
          <a:p>
            <a:pPr lvl="1"/>
            <a:r>
              <a:rPr lang="en-US" dirty="0" smtClean="0"/>
              <a:t>Is the system to be used in multiple sites and/or by multiple organizations?</a:t>
            </a:r>
          </a:p>
          <a:p>
            <a:pPr lvl="1"/>
            <a:r>
              <a:rPr lang="en-US" dirty="0" smtClean="0"/>
              <a:t>Is the code designed to be reusable? </a:t>
            </a:r>
          </a:p>
          <a:p>
            <a:pPr lvl="1"/>
            <a:r>
              <a:rPr lang="en-US" dirty="0" smtClean="0"/>
              <a:t>Is the processing to be distributed? </a:t>
            </a:r>
          </a:p>
          <a:p>
            <a:pPr lvl="1"/>
            <a:r>
              <a:rPr lang="en-US" dirty="0" smtClean="0"/>
              <a:t>and so forth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471CED-3F4B-46FB-81AF-93B5E408D453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 Example of FP-Based Estimation</a:t>
            </a:r>
          </a:p>
        </p:txBody>
      </p:sp>
      <p:pic>
        <p:nvPicPr>
          <p:cNvPr id="24580" name="Picture 4" descr="6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"/>
          <a:stretch>
            <a:fillRect/>
          </a:stretch>
        </p:blipFill>
        <p:spPr bwMode="auto">
          <a:xfrm>
            <a:off x="3886200" y="1828800"/>
            <a:ext cx="487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95800" y="6172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Value Adjustment Factors</a:t>
            </a:r>
          </a:p>
        </p:txBody>
      </p:sp>
    </p:spTree>
    <p:extLst>
      <p:ext uri="{BB962C8B-B14F-4D97-AF65-F5344CB8AC3E}">
        <p14:creationId xmlns:p14="http://schemas.microsoft.com/office/powerpoint/2010/main" val="31423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FP</a:t>
            </a:r>
            <a:r>
              <a:rPr lang="en-US" baseline="-25000" dirty="0" err="1"/>
              <a:t>estimated</a:t>
            </a:r>
            <a:r>
              <a:rPr lang="en-US" dirty="0"/>
              <a:t> = </a:t>
            </a:r>
            <a:r>
              <a:rPr lang="en-US" dirty="0" err="1"/>
              <a:t>count_total</a:t>
            </a:r>
            <a:r>
              <a:rPr lang="en-US" dirty="0"/>
              <a:t> </a:t>
            </a:r>
            <a:r>
              <a:rPr lang="en-US" sz="2000" dirty="0" smtClean="0">
                <a:sym typeface="Symbol" pitchFamily="18" charset="2"/>
              </a:rPr>
              <a:t></a:t>
            </a:r>
            <a:r>
              <a:rPr lang="en-US" dirty="0"/>
              <a:t> [0.65 + 0.01 </a:t>
            </a:r>
            <a:r>
              <a:rPr lang="en-US" sz="2000" dirty="0" smtClean="0">
                <a:sym typeface="Symbol" pitchFamily="18" charset="2"/>
              </a:rPr>
              <a:t>  (</a:t>
            </a:r>
            <a:r>
              <a:rPr lang="en-US" sz="2000" i="1" dirty="0" smtClean="0">
                <a:sym typeface="Symbol" pitchFamily="18" charset="2"/>
              </a:rPr>
              <a:t>F</a:t>
            </a:r>
            <a:r>
              <a:rPr lang="en-US" sz="2000" i="1" baseline="-25000" dirty="0" smtClean="0">
                <a:sym typeface="Symbol" pitchFamily="18" charset="2"/>
              </a:rPr>
              <a:t>i</a:t>
            </a:r>
            <a:r>
              <a:rPr lang="en-US" sz="2000" dirty="0" smtClean="0">
                <a:sym typeface="Symbol" pitchFamily="18" charset="2"/>
              </a:rPr>
              <a:t>)</a:t>
            </a:r>
            <a:r>
              <a:rPr lang="en-US" dirty="0"/>
              <a:t>]</a:t>
            </a:r>
          </a:p>
          <a:p>
            <a:pPr lvl="2"/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(</a:t>
            </a:r>
            <a:r>
              <a:rPr lang="en-US" i="1" dirty="0" err="1"/>
              <a:t>i</a:t>
            </a:r>
            <a:r>
              <a:rPr lang="en-US" dirty="0"/>
              <a:t> = 1 to 14 are value adjustment factors)</a:t>
            </a:r>
          </a:p>
          <a:p>
            <a:r>
              <a:rPr lang="en-US" dirty="0"/>
              <a:t>So,</a:t>
            </a:r>
          </a:p>
          <a:p>
            <a:pPr lvl="1"/>
            <a:r>
              <a:rPr lang="en-US" dirty="0" err="1"/>
              <a:t>FP</a:t>
            </a:r>
            <a:r>
              <a:rPr lang="en-US" baseline="-25000" dirty="0" err="1"/>
              <a:t>estimated</a:t>
            </a:r>
            <a:r>
              <a:rPr lang="en-US" dirty="0"/>
              <a:t> = W = </a:t>
            </a:r>
            <a:r>
              <a:rPr lang="en-US" dirty="0" smtClean="0"/>
              <a:t>50 </a:t>
            </a:r>
            <a:r>
              <a:rPr lang="en-US" sz="2000" dirty="0" smtClean="0">
                <a:sym typeface="Symbol" pitchFamily="18" charset="2"/>
              </a:rPr>
              <a:t> [0.65 + 0.01  52]  = 58.5 (approx.)</a:t>
            </a:r>
          </a:p>
          <a:p>
            <a:pPr lvl="1"/>
            <a:endParaRPr lang="en-US" sz="2000" dirty="0">
              <a:sym typeface="Symbol" pitchFamily="18" charset="2"/>
            </a:endParaRPr>
          </a:p>
          <a:p>
            <a:pPr marL="457200" lvl="1" indent="0">
              <a:buNone/>
            </a:pPr>
            <a:endParaRPr lang="en-US" sz="2000" dirty="0" smtClean="0">
              <a:sym typeface="Symbol" pitchFamily="18" charset="2"/>
            </a:endParaRPr>
          </a:p>
          <a:p>
            <a:r>
              <a:rPr lang="en-US" sz="2400" dirty="0" smtClean="0">
                <a:sym typeface="Symbol" pitchFamily="18" charset="2"/>
              </a:rPr>
              <a:t>Let,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Average Productivity = X = 6.5 FP/m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Labor rate = Y = $8,000 per month</a:t>
            </a:r>
          </a:p>
          <a:p>
            <a:r>
              <a:rPr lang="en-US" sz="2400" dirty="0" smtClean="0">
                <a:sym typeface="Symbol" pitchFamily="18" charset="2"/>
              </a:rPr>
              <a:t>So,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Cost per FP = Z = Y/X = $1,230 (approx.)</a:t>
            </a:r>
          </a:p>
          <a:p>
            <a:pPr lvl="1"/>
            <a:r>
              <a:rPr lang="en-US" sz="2000" dirty="0" smtClean="0"/>
              <a:t>Total estimated project cost = W*Z = $71,955 (approx.)</a:t>
            </a:r>
          </a:p>
          <a:p>
            <a:pPr lvl="1"/>
            <a:r>
              <a:rPr lang="en-US" sz="2000" dirty="0" smtClean="0"/>
              <a:t>Estimated effort = W/X = 9 person-months (</a:t>
            </a:r>
            <a:r>
              <a:rPr lang="en-US" sz="2000" dirty="0" err="1" smtClean="0"/>
              <a:t>approx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42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on Wednesday – Section B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students copied in quiz 5. Caught </a:t>
            </a:r>
            <a:r>
              <a:rPr lang="en-US" dirty="0" smtClean="0"/>
              <a:t>some </a:t>
            </a:r>
            <a:r>
              <a:rPr lang="en-US" dirty="0" smtClean="0"/>
              <a:t>while checking</a:t>
            </a:r>
          </a:p>
          <a:p>
            <a:r>
              <a:rPr lang="en-US" dirty="0" smtClean="0"/>
              <a:t>Will be given 0 in quiz 5 + 0 in at least one other quiz. </a:t>
            </a:r>
          </a:p>
          <a:p>
            <a:r>
              <a:rPr lang="en-US" dirty="0" smtClean="0"/>
              <a:t>If a student emails by Wednesday evening that they have cheated or let other student cheat of them </a:t>
            </a:r>
            <a:r>
              <a:rPr lang="en-US" dirty="0" smtClean="0">
                <a:sym typeface="Wingdings" panose="05000000000000000000" pitchFamily="2" charset="2"/>
              </a:rPr>
              <a:t> they will get 0 only in quiz 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Otherwise 0 in </a:t>
            </a:r>
            <a:r>
              <a:rPr lang="en-US" b="1" dirty="0" smtClean="0">
                <a:sym typeface="Wingdings" panose="05000000000000000000" pitchFamily="2" charset="2"/>
              </a:rPr>
              <a:t>at least </a:t>
            </a:r>
            <a:r>
              <a:rPr lang="en-US" dirty="0" smtClean="0">
                <a:sym typeface="Wingdings" panose="05000000000000000000" pitchFamily="2" charset="2"/>
              </a:rPr>
              <a:t>2 quizzes.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smtClean="0">
                <a:sym typeface="Wingdings" panose="05000000000000000000" pitchFamily="2" charset="2"/>
              </a:rPr>
              <a:t>need to come to my office. Email is sufficient.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the marks are up, no </a:t>
            </a:r>
            <a:r>
              <a:rPr lang="en-US" dirty="0" smtClean="0">
                <a:sym typeface="Wingdings" panose="05000000000000000000" pitchFamily="2" charset="2"/>
              </a:rPr>
              <a:t>changes </a:t>
            </a:r>
            <a:r>
              <a:rPr lang="en-US" dirty="0" smtClean="0">
                <a:sym typeface="Wingdings" panose="05000000000000000000" pitchFamily="2" charset="2"/>
              </a:rPr>
              <a:t>will be made.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4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User and Operators Functions</a:t>
            </a:r>
          </a:p>
        </p:txBody>
      </p:sp>
      <p:graphicFrame>
        <p:nvGraphicFramePr>
          <p:cNvPr id="175174" name="Group 70"/>
          <p:cNvGraphicFramePr>
            <a:graphicFrameLocks noGrp="1"/>
          </p:cNvGraphicFramePr>
          <p:nvPr>
            <p:ph idx="1"/>
          </p:nvPr>
        </p:nvGraphicFramePr>
        <p:xfrm>
          <a:off x="1981200" y="2057400"/>
          <a:ext cx="8216900" cy="3291842"/>
        </p:xfrm>
        <a:graphic>
          <a:graphicData uri="http://schemas.openxmlformats.org/drawingml/2006/table">
            <a:tbl>
              <a:tblPr/>
              <a:tblGrid>
                <a:gridCol w="4108450"/>
                <a:gridCol w="41084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User Functions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Operator Functions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Manipulating data files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Granting user access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Simulating activities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Granting file access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Analyzing data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Performing backups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Communicating data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Installing new devices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Drawing graphs and charts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Installing new software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Recovering damage files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56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Types of Training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User training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Operator </a:t>
            </a:r>
            <a:r>
              <a:rPr lang="en-US" dirty="0" smtClean="0"/>
              <a:t>training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561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User Training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Introduces the primary functions</a:t>
            </a:r>
          </a:p>
          <a:p>
            <a:pPr lvl="1" eaLnBrk="1" hangingPunct="1"/>
            <a:r>
              <a:rPr lang="en-US" dirty="0" smtClean="0"/>
              <a:t>Record management: record creation, deletion, retrieval, sorting</a:t>
            </a:r>
          </a:p>
          <a:p>
            <a:pPr lvl="1" eaLnBrk="1" hangingPunct="1"/>
            <a:r>
              <a:rPr lang="en-US" dirty="0" smtClean="0"/>
              <a:t>Navigation thru the system</a:t>
            </a:r>
          </a:p>
          <a:p>
            <a:pPr lvl="1" eaLnBrk="1" hangingPunct="1"/>
            <a:r>
              <a:rPr lang="en-US" dirty="0" smtClean="0"/>
              <a:t>No need </a:t>
            </a:r>
            <a:r>
              <a:rPr lang="en-US" smtClean="0"/>
              <a:t>to provide internal </a:t>
            </a:r>
            <a:r>
              <a:rPr lang="en-US" dirty="0" smtClean="0"/>
              <a:t>mechanism (e.g., sorting algorithms, data structures)</a:t>
            </a:r>
          </a:p>
          <a:p>
            <a:pPr eaLnBrk="1" hangingPunct="1"/>
            <a:r>
              <a:rPr lang="en-US" dirty="0" smtClean="0"/>
              <a:t>Relates how the functions are performed now, how to perform later with the new system</a:t>
            </a:r>
          </a:p>
          <a:p>
            <a:pPr lvl="1" eaLnBrk="1" hangingPunct="1"/>
            <a:r>
              <a:rPr lang="en-US" dirty="0" smtClean="0"/>
              <a:t>Need to take into account the difficulty of transition learning</a:t>
            </a:r>
          </a:p>
        </p:txBody>
      </p:sp>
    </p:spTree>
    <p:extLst>
      <p:ext uri="{BB962C8B-B14F-4D97-AF65-F5344CB8AC3E}">
        <p14:creationId xmlns:p14="http://schemas.microsoft.com/office/powerpoint/2010/main" val="3251498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Operator Training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Focuses on support functions and addresses how the system works rather than what the system does</a:t>
            </a:r>
          </a:p>
          <a:p>
            <a:pPr eaLnBrk="1" hangingPunct="1"/>
            <a:r>
              <a:rPr lang="en-US" smtClean="0"/>
              <a:t>Runs in two levels</a:t>
            </a:r>
          </a:p>
          <a:p>
            <a:pPr lvl="1" eaLnBrk="1" hangingPunct="1"/>
            <a:r>
              <a:rPr lang="en-US" smtClean="0"/>
              <a:t>how to bring up and run the new system</a:t>
            </a:r>
          </a:p>
          <a:p>
            <a:pPr lvl="1" eaLnBrk="1" hangingPunct="1"/>
            <a:r>
              <a:rPr lang="en-US" smtClean="0"/>
              <a:t>how to support users</a:t>
            </a:r>
          </a:p>
        </p:txBody>
      </p:sp>
    </p:spTree>
    <p:extLst>
      <p:ext uri="{BB962C8B-B14F-4D97-AF65-F5344CB8AC3E}">
        <p14:creationId xmlns:p14="http://schemas.microsoft.com/office/powerpoint/2010/main" val="4265794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Training Aids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Formal documentation, manuals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small percentages of the users read them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Icons and online help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Metaphors (for objects and functions)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Online manuals provide hypertext links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Demonstrations and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More individualized, more dynamic; uses of multimedia (hearing, seeing)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Expert users (and trained individuals)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Role models can be convincing </a:t>
            </a:r>
          </a:p>
        </p:txBody>
      </p:sp>
    </p:spTree>
    <p:extLst>
      <p:ext uri="{BB962C8B-B14F-4D97-AF65-F5344CB8AC3E}">
        <p14:creationId xmlns:p14="http://schemas.microsoft.com/office/powerpoint/2010/main" val="3347946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10.1 Training</a:t>
            </a:r>
            <a:br>
              <a:rPr lang="en-US" smtClean="0"/>
            </a:br>
            <a:r>
              <a:rPr lang="en-US" sz="2800"/>
              <a:t>Guidelines for</a:t>
            </a:r>
            <a:r>
              <a:rPr lang="en-US" smtClean="0"/>
              <a:t> </a:t>
            </a:r>
            <a:r>
              <a:rPr lang="en-US" sz="2800"/>
              <a:t>Training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Understand the personal preferences, work styles, and organizational pressures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Need to accommodate different types of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individualized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Divide a training class or demonstration into presentation units with short, limited scope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Determines the type of training based on the location of the participants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Hundreds of students all over? Use web-based training</a:t>
            </a:r>
          </a:p>
          <a:p>
            <a:pPr eaLnBrk="1" hangingPunct="1">
              <a:lnSpc>
                <a:spcPct val="90000"/>
              </a:lnSpc>
              <a:buFont typeface="Lucida Sans Unicode" pitchFamily="34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4310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1724</Words>
  <Application>Microsoft Office PowerPoint</Application>
  <PresentationFormat>Widescreen</PresentationFormat>
  <Paragraphs>323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Lucida Sans Unicode</vt:lpstr>
      <vt:lpstr>Symbol</vt:lpstr>
      <vt:lpstr>Times New Roman</vt:lpstr>
      <vt:lpstr>Wingdings</vt:lpstr>
      <vt:lpstr>Office Theme</vt:lpstr>
      <vt:lpstr>Chapter 10</vt:lpstr>
      <vt:lpstr>Delivering the System</vt:lpstr>
      <vt:lpstr>10.1 Training Types of People Who Use a System</vt:lpstr>
      <vt:lpstr>10.1 Training User and Operators Functions</vt:lpstr>
      <vt:lpstr>10.1 Training Types of Training</vt:lpstr>
      <vt:lpstr>10.1 Training User Training</vt:lpstr>
      <vt:lpstr>10.1 Training Operator Training</vt:lpstr>
      <vt:lpstr>10.1 Training Training Aids</vt:lpstr>
      <vt:lpstr>10.1 Training Guidelines for Training</vt:lpstr>
      <vt:lpstr>10.2 Documentation Considering the Audiences</vt:lpstr>
      <vt:lpstr>10.2 Documentation Types of Documentations</vt:lpstr>
      <vt:lpstr>10.2 Documentation User’s Manuals</vt:lpstr>
      <vt:lpstr>10.2 Documentation Operator’s Manuals</vt:lpstr>
      <vt:lpstr>10.2 Documentation General System Guide</vt:lpstr>
      <vt:lpstr>10.2 Documentation Tutorials and Automated System Overviews</vt:lpstr>
      <vt:lpstr>10.2 Documentation Other Documentation: Programmer’s Guide</vt:lpstr>
      <vt:lpstr>10.2 Documentation User Helps and Troubleshooting</vt:lpstr>
      <vt:lpstr>10.2 Documentation Guidelines for Failure Messages</vt:lpstr>
      <vt:lpstr>Project Management: Effort Estimation</vt:lpstr>
      <vt:lpstr>Effort Estimation</vt:lpstr>
      <vt:lpstr> Causes of Inaccurate Estimates</vt:lpstr>
      <vt:lpstr>Software Project Estimation</vt:lpstr>
      <vt:lpstr>Effort Estimation  COCOMO model</vt:lpstr>
      <vt:lpstr>The Development Modes: Project Characteristics</vt:lpstr>
      <vt:lpstr>COCOMO: Some Assumptions</vt:lpstr>
      <vt:lpstr>Basic COCOMO Model: Formula</vt:lpstr>
      <vt:lpstr>PowerPoint Presentation</vt:lpstr>
      <vt:lpstr>Basic COCOMO Model : Equation</vt:lpstr>
      <vt:lpstr>Example:</vt:lpstr>
      <vt:lpstr>Introduction to Function Points</vt:lpstr>
      <vt:lpstr>Function Point Analysis </vt:lpstr>
      <vt:lpstr>PowerPoint Presentation</vt:lpstr>
      <vt:lpstr>PowerPoint Presentation</vt:lpstr>
      <vt:lpstr>Function Point Analysis</vt:lpstr>
      <vt:lpstr>Function Point Example</vt:lpstr>
      <vt:lpstr>Value Added Factors</vt:lpstr>
      <vt:lpstr>An Example of FP-Based Estimation</vt:lpstr>
      <vt:lpstr>PowerPoint Presentation</vt:lpstr>
      <vt:lpstr>Quiz on Wednesday – Section B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fast</dc:creator>
  <cp:lastModifiedBy>fast</cp:lastModifiedBy>
  <cp:revision>20</cp:revision>
  <dcterms:created xsi:type="dcterms:W3CDTF">2019-11-24T11:47:10Z</dcterms:created>
  <dcterms:modified xsi:type="dcterms:W3CDTF">2019-11-27T06:07:10Z</dcterms:modified>
</cp:coreProperties>
</file>