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95" r:id="rId4"/>
    <p:sldId id="297" r:id="rId5"/>
    <p:sldId id="299" r:id="rId6"/>
    <p:sldId id="304" r:id="rId7"/>
    <p:sldId id="305" r:id="rId8"/>
    <p:sldId id="259" r:id="rId9"/>
    <p:sldId id="261" r:id="rId10"/>
    <p:sldId id="260" r:id="rId11"/>
    <p:sldId id="262" r:id="rId12"/>
    <p:sldId id="263" r:id="rId13"/>
    <p:sldId id="298" r:id="rId14"/>
    <p:sldId id="300" r:id="rId15"/>
    <p:sldId id="301" r:id="rId16"/>
    <p:sldId id="302" r:id="rId17"/>
    <p:sldId id="303" r:id="rId18"/>
    <p:sldId id="278" r:id="rId19"/>
    <p:sldId id="306" r:id="rId20"/>
    <p:sldId id="307" r:id="rId21"/>
    <p:sldId id="308" r:id="rId22"/>
    <p:sldId id="309" r:id="rId23"/>
    <p:sldId id="279" r:id="rId24"/>
    <p:sldId id="280" r:id="rId25"/>
    <p:sldId id="281" r:id="rId26"/>
    <p:sldId id="282" r:id="rId27"/>
    <p:sldId id="283" r:id="rId28"/>
    <p:sldId id="315" r:id="rId29"/>
    <p:sldId id="284" r:id="rId30"/>
    <p:sldId id="285" r:id="rId31"/>
    <p:sldId id="286" r:id="rId32"/>
    <p:sldId id="310" r:id="rId33"/>
    <p:sldId id="312" r:id="rId34"/>
    <p:sldId id="313" r:id="rId35"/>
    <p:sldId id="314" r:id="rId36"/>
    <p:sldId id="287" r:id="rId37"/>
    <p:sldId id="288" r:id="rId38"/>
    <p:sldId id="291" r:id="rId39"/>
  </p:sldIdLst>
  <p:sldSz cx="9105900" cy="6832600"/>
  <p:notesSz cx="6858000" cy="97663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711" autoAdjust="0"/>
  </p:normalViewPr>
  <p:slideViewPr>
    <p:cSldViewPr>
      <p:cViewPr varScale="1">
        <p:scale>
          <a:sx n="54" d="100"/>
          <a:sy n="54" d="100"/>
        </p:scale>
        <p:origin x="1896" y="72"/>
      </p:cViewPr>
      <p:guideLst>
        <p:guide orient="horz" pos="2152"/>
        <p:guide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972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Click to edit Master notes styles</a:t>
            </a:r>
          </a:p>
          <a:p>
            <a:pPr lvl="1"/>
            <a:r>
              <a:rPr lang="es-ES" noProof="0" smtClean="0"/>
              <a:t>Second Level</a:t>
            </a:r>
          </a:p>
          <a:p>
            <a:pPr lvl="2"/>
            <a:r>
              <a:rPr lang="es-ES" noProof="0" smtClean="0"/>
              <a:t>Third Level</a:t>
            </a:r>
          </a:p>
          <a:p>
            <a:pPr lvl="3"/>
            <a:r>
              <a:rPr lang="es-ES" noProof="0" smtClean="0"/>
              <a:t>Fourth Level</a:t>
            </a:r>
          </a:p>
          <a:p>
            <a:pPr lvl="4"/>
            <a:r>
              <a:rPr lang="es-ES" noProof="0" smtClean="0"/>
              <a:t>Fifth Level</a:t>
            </a:r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63288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smtClean="0"/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10175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468322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84029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5413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smtClean="0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45880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dirty="0" smtClean="0"/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12470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dirty="0" smtClean="0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38727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smtClean="0"/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  <p:extLst>
      <p:ext uri="{BB962C8B-B14F-4D97-AF65-F5344CB8AC3E}">
        <p14:creationId xmlns:p14="http://schemas.microsoft.com/office/powerpoint/2010/main" val="449202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smtClean="0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50626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smtClean="0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65733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smtClean="0"/>
          </a:p>
        </p:txBody>
      </p:sp>
      <p:sp>
        <p:nvSpPr>
          <p:cNvPr id="61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7867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smtClean="0"/>
          </a:p>
        </p:txBody>
      </p:sp>
    </p:spTree>
    <p:extLst>
      <p:ext uri="{BB962C8B-B14F-4D97-AF65-F5344CB8AC3E}">
        <p14:creationId xmlns:p14="http://schemas.microsoft.com/office/powerpoint/2010/main" val="124292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smtClean="0"/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66678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smtClean="0"/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77836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smtClean="0"/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603322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smtClean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014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smtClean="0"/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27459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smtClean="0"/>
          </a:p>
        </p:txBody>
      </p:sp>
      <p:sp>
        <p:nvSpPr>
          <p:cNvPr id="67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42536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smtClean="0"/>
          </a:p>
        </p:txBody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52428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smtClean="0"/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4550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smtClean="0"/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4404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smtClean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67248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dirty="0" smtClean="0"/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73868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smtClean="0"/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12576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smtClean="0"/>
          </a:p>
        </p:txBody>
      </p:sp>
    </p:spTree>
    <p:extLst>
      <p:ext uri="{BB962C8B-B14F-4D97-AF65-F5344CB8AC3E}">
        <p14:creationId xmlns:p14="http://schemas.microsoft.com/office/powerpoint/2010/main" val="3825647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" smtClean="0"/>
          </a:p>
        </p:txBody>
      </p:sp>
      <p:sp>
        <p:nvSpPr>
          <p:cNvPr id="55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1542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2625" y="2122488"/>
            <a:ext cx="7740650" cy="14652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65250" y="3871913"/>
            <a:ext cx="6375400" cy="17462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23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69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64325" y="261938"/>
            <a:ext cx="2093913" cy="55229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79413" y="261938"/>
            <a:ext cx="6132512" cy="552291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91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69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9138" y="4391025"/>
            <a:ext cx="7740650" cy="13573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19138" y="2895600"/>
            <a:ext cx="7740650" cy="1495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270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85838" y="16700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48238" y="16700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47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5613" y="273050"/>
            <a:ext cx="8194675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5613" y="1528763"/>
            <a:ext cx="40227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5613" y="2166938"/>
            <a:ext cx="4022725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25975" y="1528763"/>
            <a:ext cx="4024313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25975" y="2166938"/>
            <a:ext cx="4024313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03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84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69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5613" y="271463"/>
            <a:ext cx="2995612" cy="11588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60763" y="271463"/>
            <a:ext cx="5089525" cy="5832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5613" y="1430338"/>
            <a:ext cx="2995612" cy="467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1561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84350" y="4783138"/>
            <a:ext cx="5464175" cy="56356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84350" y="611188"/>
            <a:ext cx="5464175" cy="40989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84350" y="5346700"/>
            <a:ext cx="5464175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2048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366838"/>
            <a:ext cx="7993063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s-ES"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261938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6700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41350" y="6497638"/>
            <a:ext cx="7262813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" sz="1200">
                <a:solidFill>
                  <a:schemeClr val="tx2"/>
                </a:solidFill>
              </a:rPr>
              <a:t>Sommerville, Mejia-Alvarez, 2009		Software Engineering, 		Slide </a:t>
            </a:r>
            <a:fld id="{7F768A18-79B4-491C-BD7E-948244659AA6}" type="slidenum">
              <a:rPr lang="es-ES" sz="1200">
                <a:solidFill>
                  <a:schemeClr val="tx2"/>
                </a:solidFill>
              </a:rPr>
              <a:pPr/>
              <a:t>‹#›</a:t>
            </a:fld>
            <a:endParaRPr lang="es-ES" sz="12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5138" indent="-4651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1035050" indent="-4556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2pPr>
      <a:lvl3pPr marL="1377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400">
          <a:solidFill>
            <a:schemeClr val="tx1"/>
          </a:solidFill>
          <a:latin typeface="+mn-lt"/>
        </a:defRPr>
      </a:lvl3pPr>
      <a:lvl4pPr marL="1720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637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20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81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353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92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Software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3438" y="2127250"/>
            <a:ext cx="7772400" cy="4114800"/>
          </a:xfrm>
        </p:spPr>
        <p:txBody>
          <a:bodyPr/>
          <a:lstStyle/>
          <a:p>
            <a:r>
              <a:rPr lang="es-ES" sz="4400" smtClean="0"/>
              <a:t>Deriving a solution which satisfies software requirements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The design process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/>
              <a:buNone/>
            </a:pPr>
            <a:endParaRPr lang="es-ES" smtClean="0"/>
          </a:p>
          <a:p>
            <a:r>
              <a:rPr lang="es-ES" smtClean="0"/>
              <a:t>The system should be described at several </a:t>
            </a:r>
            <a:br>
              <a:rPr lang="es-ES" smtClean="0"/>
            </a:br>
            <a:r>
              <a:rPr lang="es-ES" smtClean="0"/>
              <a:t>different levels of abstraction</a:t>
            </a:r>
          </a:p>
          <a:p>
            <a:r>
              <a:rPr lang="es-ES" smtClean="0"/>
              <a:t>Design takes place in overlapping stages. It is </a:t>
            </a:r>
            <a:br>
              <a:rPr lang="es-ES" smtClean="0"/>
            </a:br>
            <a:r>
              <a:rPr lang="es-ES" smtClean="0"/>
              <a:t>artificial to separate it into distinct phases but </a:t>
            </a:r>
            <a:br>
              <a:rPr lang="es-ES" smtClean="0"/>
            </a:br>
            <a:r>
              <a:rPr lang="es-ES" smtClean="0"/>
              <a:t>some separation is usually necessary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Phases in the design process</a:t>
            </a:r>
          </a:p>
        </p:txBody>
      </p:sp>
      <p:pic>
        <p:nvPicPr>
          <p:cNvPr id="1638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2032000"/>
            <a:ext cx="885190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Design phases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err="1" smtClean="0"/>
              <a:t>Architectural</a:t>
            </a:r>
            <a:r>
              <a:rPr lang="es-ES" i="1" dirty="0" smtClean="0"/>
              <a:t> </a:t>
            </a:r>
            <a:r>
              <a:rPr lang="es-ES" i="1" dirty="0" err="1" smtClean="0"/>
              <a:t>design</a:t>
            </a:r>
            <a:r>
              <a:rPr lang="es-ES" dirty="0" smtClean="0"/>
              <a:t>  </a:t>
            </a:r>
            <a:r>
              <a:rPr lang="es-ES" dirty="0" err="1" smtClean="0"/>
              <a:t>Identify</a:t>
            </a:r>
            <a:r>
              <a:rPr lang="es-ES" dirty="0" smtClean="0"/>
              <a:t> sub-</a:t>
            </a:r>
            <a:r>
              <a:rPr lang="es-ES" dirty="0" err="1" smtClean="0"/>
              <a:t>systems</a:t>
            </a:r>
            <a:endParaRPr lang="es-ES" dirty="0" smtClean="0"/>
          </a:p>
          <a:p>
            <a:r>
              <a:rPr lang="es-ES" i="1" dirty="0" err="1" smtClean="0"/>
              <a:t>Abstract</a:t>
            </a:r>
            <a:r>
              <a:rPr lang="es-ES" i="1" dirty="0" smtClean="0"/>
              <a:t> </a:t>
            </a:r>
            <a:r>
              <a:rPr lang="es-ES" i="1" dirty="0" err="1" smtClean="0"/>
              <a:t>specification</a:t>
            </a:r>
            <a:r>
              <a:rPr lang="es-ES" i="1" dirty="0" smtClean="0"/>
              <a:t> </a:t>
            </a:r>
            <a:r>
              <a:rPr lang="es-ES" dirty="0" smtClean="0"/>
              <a:t> </a:t>
            </a:r>
            <a:r>
              <a:rPr lang="es-ES" dirty="0" err="1" smtClean="0"/>
              <a:t>Specify</a:t>
            </a:r>
            <a:r>
              <a:rPr lang="es-ES" dirty="0" smtClean="0"/>
              <a:t> sub-</a:t>
            </a:r>
            <a:r>
              <a:rPr lang="es-ES" dirty="0" err="1" smtClean="0"/>
              <a:t>systems</a:t>
            </a:r>
            <a:r>
              <a:rPr lang="es-ES" dirty="0" smtClean="0"/>
              <a:t> </a:t>
            </a:r>
          </a:p>
          <a:p>
            <a:r>
              <a:rPr lang="es-ES" i="1" dirty="0" smtClean="0"/>
              <a:t>Interface </a:t>
            </a:r>
            <a:r>
              <a:rPr lang="es-ES" i="1" dirty="0" err="1" smtClean="0"/>
              <a:t>design</a:t>
            </a:r>
            <a:r>
              <a:rPr lang="es-ES" i="1" dirty="0" smtClean="0"/>
              <a:t> </a:t>
            </a:r>
            <a:r>
              <a:rPr lang="es-ES" dirty="0" smtClean="0"/>
              <a:t> Describe sub-</a:t>
            </a:r>
            <a:r>
              <a:rPr lang="es-ES" dirty="0" err="1" smtClean="0"/>
              <a:t>system</a:t>
            </a:r>
            <a:r>
              <a:rPr lang="es-ES" dirty="0" smtClean="0"/>
              <a:t>  interfaces</a:t>
            </a:r>
          </a:p>
          <a:p>
            <a:r>
              <a:rPr lang="es-ES" i="1" dirty="0" err="1" smtClean="0"/>
              <a:t>Component</a:t>
            </a:r>
            <a:r>
              <a:rPr lang="es-ES" i="1" dirty="0" smtClean="0"/>
              <a:t> </a:t>
            </a:r>
            <a:r>
              <a:rPr lang="es-ES" i="1" dirty="0" err="1" smtClean="0"/>
              <a:t>design</a:t>
            </a:r>
            <a:r>
              <a:rPr lang="es-ES" i="1" dirty="0" smtClean="0"/>
              <a:t> </a:t>
            </a:r>
            <a:r>
              <a:rPr lang="es-ES" dirty="0" smtClean="0"/>
              <a:t> </a:t>
            </a:r>
            <a:r>
              <a:rPr lang="es-ES" dirty="0" err="1" smtClean="0"/>
              <a:t>Decompose</a:t>
            </a:r>
            <a:r>
              <a:rPr lang="es-ES" dirty="0" smtClean="0"/>
              <a:t> sub-</a:t>
            </a:r>
            <a:r>
              <a:rPr lang="es-ES" dirty="0" err="1" smtClean="0"/>
              <a:t>systems</a:t>
            </a:r>
            <a:r>
              <a:rPr lang="es-ES" dirty="0" smtClean="0"/>
              <a:t> </a:t>
            </a:r>
            <a:br>
              <a:rPr lang="es-ES" dirty="0" smtClean="0"/>
            </a:br>
            <a:r>
              <a:rPr lang="es-ES" dirty="0" err="1" smtClean="0"/>
              <a:t>into</a:t>
            </a:r>
            <a:r>
              <a:rPr lang="es-ES" dirty="0" smtClean="0"/>
              <a:t> </a:t>
            </a:r>
            <a:r>
              <a:rPr lang="es-ES" dirty="0" err="1" smtClean="0"/>
              <a:t>components</a:t>
            </a:r>
            <a:endParaRPr lang="es-ES" dirty="0" smtClean="0"/>
          </a:p>
          <a:p>
            <a:r>
              <a:rPr lang="es-ES" i="1" dirty="0" smtClean="0"/>
              <a:t>Data </a:t>
            </a:r>
            <a:r>
              <a:rPr lang="es-ES" i="1" dirty="0" err="1" smtClean="0"/>
              <a:t>structure</a:t>
            </a:r>
            <a:r>
              <a:rPr lang="es-ES" i="1" dirty="0" smtClean="0"/>
              <a:t> </a:t>
            </a:r>
            <a:r>
              <a:rPr lang="es-ES" i="1" dirty="0" err="1" smtClean="0"/>
              <a:t>design</a:t>
            </a:r>
            <a:r>
              <a:rPr lang="es-ES" dirty="0" smtClean="0"/>
              <a:t>  </a:t>
            </a:r>
            <a:r>
              <a:rPr lang="es-ES" dirty="0" err="1" smtClean="0"/>
              <a:t>Design</a:t>
            </a:r>
            <a:r>
              <a:rPr lang="es-ES" dirty="0" smtClean="0"/>
              <a:t> data </a:t>
            </a:r>
            <a:r>
              <a:rPr lang="es-ES" dirty="0" err="1" smtClean="0"/>
              <a:t>structures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hold</a:t>
            </a:r>
            <a:r>
              <a:rPr lang="es-ES" dirty="0" smtClean="0"/>
              <a:t> </a:t>
            </a:r>
            <a:r>
              <a:rPr lang="es-ES" dirty="0" err="1" smtClean="0"/>
              <a:t>problem</a:t>
            </a:r>
            <a:r>
              <a:rPr lang="es-ES" dirty="0" smtClean="0"/>
              <a:t> data</a:t>
            </a:r>
          </a:p>
          <a:p>
            <a:r>
              <a:rPr lang="es-ES" i="1" dirty="0" err="1" smtClean="0"/>
              <a:t>Algorithm</a:t>
            </a:r>
            <a:r>
              <a:rPr lang="es-ES" i="1" dirty="0" smtClean="0"/>
              <a:t> </a:t>
            </a:r>
            <a:r>
              <a:rPr lang="es-ES" i="1" dirty="0" err="1" smtClean="0"/>
              <a:t>design</a:t>
            </a:r>
            <a:r>
              <a:rPr lang="es-ES" dirty="0" smtClean="0"/>
              <a:t>  </a:t>
            </a:r>
            <a:r>
              <a:rPr lang="es-ES" dirty="0" err="1" smtClean="0"/>
              <a:t>Design</a:t>
            </a:r>
            <a:r>
              <a:rPr lang="es-ES" dirty="0" smtClean="0"/>
              <a:t> </a:t>
            </a:r>
            <a:r>
              <a:rPr lang="es-ES" dirty="0" err="1" smtClean="0"/>
              <a:t>algorithms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problem</a:t>
            </a:r>
            <a:r>
              <a:rPr lang="es-ES" dirty="0" smtClean="0"/>
              <a:t> </a:t>
            </a:r>
            <a:r>
              <a:rPr lang="es-ES" dirty="0" err="1" smtClean="0"/>
              <a:t>functions</a:t>
            </a:r>
            <a:endParaRPr lang="es-E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14413"/>
            <a:r>
              <a:rPr lang="en-US" sz="4000" smtClean="0"/>
              <a:t>From Requirements to Architecture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1436688"/>
            <a:ext cx="8253413" cy="4337050"/>
          </a:xfrm>
        </p:spPr>
        <p:txBody>
          <a:bodyPr/>
          <a:lstStyle/>
          <a:p>
            <a:pPr marL="346075" indent="-346075" defTabSz="1014413"/>
            <a:r>
              <a:rPr lang="en-US" sz="2400" smtClean="0"/>
              <a:t>From problem definition to requirements specification</a:t>
            </a:r>
          </a:p>
          <a:p>
            <a:pPr marL="790575" lvl="1" indent="-331788" defTabSz="1014413"/>
            <a:r>
              <a:rPr lang="en-US" smtClean="0"/>
              <a:t>Determine exactly what the customer and user want</a:t>
            </a:r>
          </a:p>
          <a:p>
            <a:pPr marL="790575" lvl="1" indent="-331788" defTabSz="1014413"/>
            <a:r>
              <a:rPr lang="en-US" smtClean="0"/>
              <a:t>Specifies what the software product is to do</a:t>
            </a:r>
          </a:p>
          <a:p>
            <a:pPr marL="346075" indent="-346075" defTabSz="1014413"/>
            <a:r>
              <a:rPr lang="en-US" sz="2400" smtClean="0"/>
              <a:t>From requirements specification to architecture</a:t>
            </a:r>
          </a:p>
          <a:p>
            <a:pPr marL="790575" lvl="1" indent="-331788" defTabSz="1014413"/>
            <a:r>
              <a:rPr lang="en-US" smtClean="0"/>
              <a:t>How do we plan to build (design) the system ?</a:t>
            </a:r>
          </a:p>
          <a:p>
            <a:pPr marL="790575" lvl="1" indent="-331788" defTabSz="1014413"/>
            <a:r>
              <a:rPr lang="en-US" smtClean="0"/>
              <a:t>Decompose software into modules with interfaces</a:t>
            </a:r>
          </a:p>
          <a:p>
            <a:pPr marL="790575" lvl="1" indent="-331788" defTabSz="1014413"/>
            <a:r>
              <a:rPr lang="en-US" smtClean="0"/>
              <a:t>Specify high-level behavior, interactions, and non-functional properties</a:t>
            </a:r>
          </a:p>
          <a:p>
            <a:pPr marL="790575" lvl="1" indent="-331788" defTabSz="1014413"/>
            <a:r>
              <a:rPr lang="en-US" smtClean="0"/>
              <a:t>Consider key tradeoffs</a:t>
            </a:r>
          </a:p>
          <a:p>
            <a:pPr marL="1244600" lvl="2" indent="-334963" defTabSz="1014413"/>
            <a:r>
              <a:rPr lang="en-US" sz="1400" smtClean="0"/>
              <a:t>Schedule vs. Budget</a:t>
            </a:r>
          </a:p>
          <a:p>
            <a:pPr marL="1244600" lvl="2" indent="-334963" defTabSz="1014413"/>
            <a:r>
              <a:rPr lang="en-US" sz="1400" smtClean="0"/>
              <a:t>Cost vs. Robustness</a:t>
            </a:r>
          </a:p>
          <a:p>
            <a:pPr marL="1244600" lvl="2" indent="-334963" defTabSz="1014413"/>
            <a:r>
              <a:rPr lang="en-US" sz="1400" smtClean="0"/>
              <a:t>Fault Tolerance vs. Size</a:t>
            </a:r>
          </a:p>
          <a:p>
            <a:pPr marL="1244600" lvl="2" indent="-334963" defTabSz="1014413"/>
            <a:r>
              <a:rPr lang="en-US" sz="1400" smtClean="0"/>
              <a:t>Security vs. Speed</a:t>
            </a:r>
          </a:p>
          <a:p>
            <a:pPr marL="790575" lvl="1" indent="-331788" defTabSz="1014413"/>
            <a:r>
              <a:rPr lang="en-US" smtClean="0"/>
              <a:t>Maintain a record of design decisions and traceability</a:t>
            </a:r>
          </a:p>
          <a:p>
            <a:pPr marL="790575" lvl="1" indent="-331788" defTabSz="1014413"/>
            <a:r>
              <a:rPr lang="en-US" smtClean="0"/>
              <a:t>Specifies how the software product is to do its tasks (from design to programming).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125" tIns="44272" rIns="90125" bIns="44272"/>
          <a:lstStyle/>
          <a:p>
            <a:r>
              <a:rPr lang="en-GB" smtClean="0"/>
              <a:t>Architectural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lIns="90125" tIns="44272" rIns="90125" bIns="44272"/>
          <a:lstStyle/>
          <a:p>
            <a:r>
              <a:rPr lang="en-GB" sz="2600" smtClean="0"/>
              <a:t>An early stage of the system design process.</a:t>
            </a:r>
          </a:p>
          <a:p>
            <a:r>
              <a:rPr lang="en-GB" sz="2600" smtClean="0"/>
              <a:t>Represents the link between specification and design processes.</a:t>
            </a:r>
          </a:p>
          <a:p>
            <a:r>
              <a:rPr lang="en-GB" sz="2600" smtClean="0"/>
              <a:t>Where do we finish requirements and start design ?.</a:t>
            </a:r>
          </a:p>
          <a:p>
            <a:r>
              <a:rPr lang="en-GB" sz="2600" smtClean="0"/>
              <a:t>Often carried out in parallel with some specification activities.</a:t>
            </a:r>
          </a:p>
          <a:p>
            <a:r>
              <a:rPr lang="en-GB" sz="2600" smtClean="0"/>
              <a:t>It involves identifying major system components and their communications.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smtClean="0"/>
              <a:t>Advantages of explicit architecture</a:t>
            </a:r>
            <a:endParaRPr lang="en-GB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85838" y="1670050"/>
            <a:ext cx="7772400" cy="4603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From Requirements to Design</a:t>
            </a:r>
          </a:p>
          <a:p>
            <a:pPr>
              <a:lnSpc>
                <a:spcPct val="90000"/>
              </a:lnSpc>
            </a:pPr>
            <a:r>
              <a:rPr lang="en-GB" smtClean="0"/>
              <a:t>Stakeholder communication</a:t>
            </a:r>
          </a:p>
          <a:p>
            <a:pPr lvl="1">
              <a:lnSpc>
                <a:spcPct val="90000"/>
              </a:lnSpc>
            </a:pPr>
            <a:r>
              <a:rPr lang="en-GB" smtClean="0"/>
              <a:t>Architecture may be used as a focus of discussion by system stakeholders.</a:t>
            </a:r>
          </a:p>
          <a:p>
            <a:pPr>
              <a:lnSpc>
                <a:spcPct val="90000"/>
              </a:lnSpc>
            </a:pPr>
            <a:r>
              <a:rPr lang="en-GB" smtClean="0"/>
              <a:t>System analysis</a:t>
            </a:r>
          </a:p>
          <a:p>
            <a:pPr lvl="1">
              <a:lnSpc>
                <a:spcPct val="90000"/>
              </a:lnSpc>
            </a:pPr>
            <a:r>
              <a:rPr lang="en-GB" smtClean="0"/>
              <a:t>Means that analysis of whether the system can meet its non-functional requirements is possible.</a:t>
            </a:r>
          </a:p>
          <a:p>
            <a:pPr>
              <a:lnSpc>
                <a:spcPct val="90000"/>
              </a:lnSpc>
            </a:pPr>
            <a:r>
              <a:rPr lang="en-GB" smtClean="0"/>
              <a:t>Large-scale reuse</a:t>
            </a:r>
          </a:p>
          <a:p>
            <a:pPr lvl="1">
              <a:lnSpc>
                <a:spcPct val="90000"/>
              </a:lnSpc>
            </a:pPr>
            <a:r>
              <a:rPr lang="en-GB" smtClean="0"/>
              <a:t>The architecture may be reusable across a range of systems.</a:t>
            </a:r>
          </a:p>
          <a:p>
            <a:pPr>
              <a:lnSpc>
                <a:spcPct val="90000"/>
              </a:lnSpc>
            </a:pPr>
            <a:r>
              <a:rPr lang="en-GB" smtClean="0"/>
              <a:t>From Design to Programming ,Testing &amp; Mantenaince.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304800"/>
            <a:ext cx="8270875" cy="914400"/>
          </a:xfrm>
        </p:spPr>
        <p:txBody>
          <a:bodyPr/>
          <a:lstStyle/>
          <a:p>
            <a:r>
              <a:rPr lang="en-US" sz="3600" smtClean="0"/>
              <a:t>Architecture and system characteristics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593850"/>
            <a:ext cx="8194675" cy="411638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sz="2400" smtClean="0"/>
              <a:t>How the system must be designed to achieve: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Performance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Security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Safety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Reliability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Availability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Maintainability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Architectural design process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System structuring</a:t>
            </a:r>
          </a:p>
          <a:p>
            <a:pPr lvl="1"/>
            <a:r>
              <a:rPr lang="es-ES" smtClean="0"/>
              <a:t>The system is decomposed into several principal sub-systems and communications between these sub-systems are identified</a:t>
            </a:r>
          </a:p>
          <a:p>
            <a:r>
              <a:rPr lang="es-ES" smtClean="0"/>
              <a:t>Control modelling</a:t>
            </a:r>
          </a:p>
          <a:p>
            <a:pPr lvl="1"/>
            <a:r>
              <a:rPr lang="es-ES" smtClean="0"/>
              <a:t>A model of the control relationships between the different parts of the system is established</a:t>
            </a:r>
          </a:p>
          <a:p>
            <a:r>
              <a:rPr lang="es-ES" smtClean="0"/>
              <a:t>Modular decomposition</a:t>
            </a:r>
          </a:p>
          <a:p>
            <a:pPr lvl="1"/>
            <a:r>
              <a:rPr lang="es-ES" smtClean="0"/>
              <a:t>The identified sub-systems are decomposed into modules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Design quality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Design quality is an elusive concept. Quality depends on specific organisational priorities</a:t>
            </a:r>
          </a:p>
          <a:p>
            <a:r>
              <a:rPr lang="es-ES" smtClean="0"/>
              <a:t>A 'good' design may be the most efficient, the </a:t>
            </a:r>
            <a:br>
              <a:rPr lang="es-ES" smtClean="0"/>
            </a:br>
            <a:r>
              <a:rPr lang="es-ES" smtClean="0"/>
              <a:t>cheapest, the most maintainable, the most </a:t>
            </a:r>
            <a:br>
              <a:rPr lang="es-ES" smtClean="0"/>
            </a:br>
            <a:r>
              <a:rPr lang="es-ES" smtClean="0"/>
              <a:t>reliable, etc.</a:t>
            </a:r>
          </a:p>
          <a:p>
            <a:r>
              <a:rPr lang="es-ES" smtClean="0"/>
              <a:t>The attributes discussed here are concerned </a:t>
            </a:r>
            <a:br>
              <a:rPr lang="es-ES" smtClean="0"/>
            </a:br>
            <a:r>
              <a:rPr lang="es-ES" smtClean="0"/>
              <a:t>with the maintainability of the design</a:t>
            </a:r>
          </a:p>
          <a:p>
            <a:r>
              <a:rPr lang="es-ES" smtClean="0"/>
              <a:t>Quality characteristics are equally applicable to </a:t>
            </a:r>
            <a:br>
              <a:rPr lang="es-ES" smtClean="0"/>
            </a:br>
            <a:r>
              <a:rPr lang="es-ES" smtClean="0"/>
              <a:t>function-oriented and object-oriented designs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principles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/>
            <a:endParaRPr lang="en-US" smtClean="0"/>
          </a:p>
          <a:p>
            <a:pPr marL="341313" indent="-341313"/>
            <a:r>
              <a:rPr lang="en-US" smtClean="0"/>
              <a:t>Abstraction</a:t>
            </a:r>
          </a:p>
          <a:p>
            <a:pPr marL="341313" indent="-341313"/>
            <a:r>
              <a:rPr lang="en-US" smtClean="0"/>
              <a:t>Modularity, coupling and cohesion</a:t>
            </a:r>
          </a:p>
          <a:p>
            <a:pPr marL="341313" indent="-341313"/>
            <a:r>
              <a:rPr lang="en-US" smtClean="0"/>
              <a:t>Information hiding</a:t>
            </a:r>
          </a:p>
          <a:p>
            <a:pPr marL="341313" indent="-341313"/>
            <a:r>
              <a:rPr lang="en-US" smtClean="0"/>
              <a:t>Limit complexity</a:t>
            </a:r>
          </a:p>
          <a:p>
            <a:pPr marL="341313" indent="-341313"/>
            <a:r>
              <a:rPr lang="en-US" smtClean="0"/>
              <a:t>Hierarchical structure</a:t>
            </a:r>
          </a:p>
          <a:p>
            <a:pPr marL="341313" indent="-341313"/>
            <a:r>
              <a:rPr lang="en-US" smtClean="0"/>
              <a:t>Understandability</a:t>
            </a:r>
          </a:p>
          <a:p>
            <a:pPr marL="341313" indent="-341313"/>
            <a:r>
              <a:rPr lang="en-US" smtClean="0"/>
              <a:t>Adaptability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To introduce the process of software design</a:t>
            </a:r>
          </a:p>
          <a:p>
            <a:r>
              <a:rPr lang="es-ES" smtClean="0"/>
              <a:t>To describe the different stages in this design process</a:t>
            </a:r>
          </a:p>
          <a:p>
            <a:r>
              <a:rPr lang="es-ES" smtClean="0"/>
              <a:t>To show how object-oriented and functional design strategies are complementary</a:t>
            </a:r>
          </a:p>
          <a:p>
            <a:r>
              <a:rPr lang="es-ES" smtClean="0"/>
              <a:t>To discuss some design quality attributes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/>
            <a:r>
              <a:rPr lang="en-US" dirty="0" smtClean="0"/>
              <a:t>procedural abstraction: </a:t>
            </a:r>
            <a:r>
              <a:rPr lang="en-US" i="1" dirty="0"/>
              <a:t>what</a:t>
            </a:r>
            <a:r>
              <a:rPr lang="en-US" dirty="0"/>
              <a:t> we want a subprogram to </a:t>
            </a:r>
            <a:r>
              <a:rPr lang="en-US" dirty="0" smtClean="0"/>
              <a:t>do</a:t>
            </a:r>
          </a:p>
          <a:p>
            <a:pPr marL="341313" indent="-341313"/>
            <a:r>
              <a:rPr lang="en-US" dirty="0" smtClean="0"/>
              <a:t>Can be refined to lower levels with more details. 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3152775" y="3263900"/>
            <a:ext cx="2100263" cy="9175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074" tIns="45537" rIns="91074" bIns="4553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1928813" y="3492500"/>
            <a:ext cx="0" cy="1062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74" tIns="45537" rIns="91074" bIns="45537" anchor="ctr">
            <a:spAutoFit/>
          </a:bodyPr>
          <a:lstStyle/>
          <a:p>
            <a:endParaRPr lang="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6499225" y="3492500"/>
            <a:ext cx="0" cy="1062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74" tIns="45537" rIns="91074" bIns="45537" anchor="ctr">
            <a:spAutoFit/>
          </a:bodyPr>
          <a:lstStyle/>
          <a:p>
            <a:endParaRPr lang="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330325" y="4783138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74" tIns="45537" rIns="91074" bIns="4553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/>
              <a:t>abstraction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815013" y="4783138"/>
            <a:ext cx="1363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74" tIns="45537" rIns="91074" bIns="4553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/>
              <a:t>subproblems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3711575" y="5694363"/>
            <a:ext cx="982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74" tIns="45537" rIns="91074" bIns="45537" anchor="ctr">
            <a:spAutoFit/>
          </a:bodyPr>
          <a:lstStyle/>
          <a:p>
            <a:endParaRPr lang="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919538" y="5768975"/>
            <a:ext cx="59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74" tIns="45537" rIns="91074" bIns="4553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/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6706" y="-38894"/>
            <a:ext cx="7772400" cy="1104900"/>
          </a:xfrm>
        </p:spPr>
        <p:txBody>
          <a:bodyPr/>
          <a:lstStyle/>
          <a:p>
            <a:r>
              <a:rPr lang="en-US" dirty="0" smtClean="0"/>
              <a:t>Abstraction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510" y="1370806"/>
            <a:ext cx="7772400" cy="4114800"/>
          </a:xfrm>
        </p:spPr>
        <p:txBody>
          <a:bodyPr/>
          <a:lstStyle/>
          <a:p>
            <a:pPr marL="341313" indent="-341313"/>
            <a:r>
              <a:rPr lang="en-US" sz="1800" b="1" dirty="0" smtClean="0"/>
              <a:t>data abstraction</a:t>
            </a:r>
            <a:r>
              <a:rPr lang="en-US" sz="1800" dirty="0" smtClean="0"/>
              <a:t>: </a:t>
            </a:r>
            <a:r>
              <a:rPr lang="en-US" sz="1800" dirty="0"/>
              <a:t>Data abstraction refers to providing only essential information to the outside world and hiding their background details, i.e., to represent the needed information in program without presenting the details.</a:t>
            </a:r>
            <a:endParaRPr lang="en-US" sz="1800" dirty="0" smtClean="0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3152775" y="3263900"/>
            <a:ext cx="2100263" cy="9175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074" tIns="45537" rIns="91074" bIns="4553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V="1">
            <a:off x="1958975" y="3421063"/>
            <a:ext cx="0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74" tIns="45537" rIns="91074" bIns="45537" anchor="ctr">
            <a:spAutoFit/>
          </a:bodyPr>
          <a:lstStyle/>
          <a:p>
            <a:endParaRPr lang="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6499225" y="3492500"/>
            <a:ext cx="0" cy="1062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74" tIns="45537" rIns="91074" bIns="45537" anchor="ctr">
            <a:spAutoFit/>
          </a:bodyPr>
          <a:lstStyle/>
          <a:p>
            <a:endParaRPr lang="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957263" y="2657475"/>
            <a:ext cx="2044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74" tIns="45537" rIns="91074" bIns="4553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 dirty="0"/>
              <a:t>application-oriented</a:t>
            </a:r>
          </a:p>
          <a:p>
            <a:pPr algn="ctr"/>
            <a:r>
              <a:rPr lang="en-US" sz="1800" dirty="0"/>
              <a:t>data structures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843588" y="4783138"/>
            <a:ext cx="1317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74" tIns="45537" rIns="91074" bIns="4553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/>
              <a:t>simpler data</a:t>
            </a:r>
          </a:p>
          <a:p>
            <a:pPr algn="ctr"/>
            <a:r>
              <a:rPr lang="en-US" sz="1800"/>
              <a:t>structure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179513" y="516255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74" tIns="45537" rIns="91074" bIns="4553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/>
              <a:t>general</a:t>
            </a:r>
          </a:p>
          <a:p>
            <a:pPr algn="ctr"/>
            <a:r>
              <a:rPr lang="en-US" sz="1800"/>
              <a:t>data structures</a:t>
            </a: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1958975" y="4354513"/>
            <a:ext cx="0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74" tIns="45537" rIns="91074" bIns="45537" anchor="ctr">
            <a:spAutoFit/>
          </a:bodyPr>
          <a:lstStyle/>
          <a:p>
            <a:endParaRPr lang="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977900" y="4210493"/>
            <a:ext cx="196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74" tIns="45537" rIns="91074" bIns="45537" anchor="ctr">
            <a:spAutoFit/>
          </a:bodyPr>
          <a:lstStyle/>
          <a:p>
            <a:endParaRPr lang="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Modularity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/>
            <a:r>
              <a:rPr lang="en-US" smtClean="0"/>
              <a:t>structural criteria which tell us something about individual modules and their interconnections</a:t>
            </a:r>
          </a:p>
          <a:p>
            <a:pPr marL="341313" indent="-341313"/>
            <a:endParaRPr lang="en-US" smtClean="0"/>
          </a:p>
          <a:p>
            <a:pPr marL="341313" indent="-341313"/>
            <a:r>
              <a:rPr lang="en-US" smtClean="0"/>
              <a:t>cohesion and coupling</a:t>
            </a:r>
          </a:p>
          <a:p>
            <a:pPr marL="341313" indent="-341313"/>
            <a:endParaRPr lang="en-US" smtClean="0"/>
          </a:p>
          <a:p>
            <a:pPr marL="341313" indent="-341313"/>
            <a:r>
              <a:rPr lang="en-US" smtClean="0"/>
              <a:t>cohesion: the glue that keeps a module together</a:t>
            </a:r>
          </a:p>
          <a:p>
            <a:pPr marL="341313" indent="-341313"/>
            <a:endParaRPr lang="en-US" smtClean="0"/>
          </a:p>
          <a:p>
            <a:pPr marL="341313" indent="-341313"/>
            <a:r>
              <a:rPr lang="en-US" smtClean="0"/>
              <a:t>coupling: the strength of the connection between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Cohesion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A measure of how well a component 'fits </a:t>
            </a:r>
            <a:br>
              <a:rPr lang="es-ES" smtClean="0"/>
            </a:br>
            <a:r>
              <a:rPr lang="es-ES" smtClean="0"/>
              <a:t>together'</a:t>
            </a:r>
          </a:p>
          <a:p>
            <a:r>
              <a:rPr lang="es-ES" smtClean="0"/>
              <a:t>A component should implement a single logical </a:t>
            </a:r>
            <a:br>
              <a:rPr lang="es-ES" smtClean="0"/>
            </a:br>
            <a:r>
              <a:rPr lang="es-ES" smtClean="0"/>
              <a:t>entity or function</a:t>
            </a:r>
          </a:p>
          <a:p>
            <a:r>
              <a:rPr lang="es-ES" smtClean="0"/>
              <a:t>Cohesion is a desirable design component </a:t>
            </a:r>
            <a:br>
              <a:rPr lang="es-ES" smtClean="0"/>
            </a:br>
            <a:r>
              <a:rPr lang="es-ES" smtClean="0"/>
              <a:t>attribute as when a change has to be made, it </a:t>
            </a:r>
            <a:br>
              <a:rPr lang="es-ES" smtClean="0"/>
            </a:br>
            <a:r>
              <a:rPr lang="es-ES" smtClean="0"/>
              <a:t>is localised in a single cohesive component</a:t>
            </a:r>
          </a:p>
          <a:p>
            <a:r>
              <a:rPr lang="es-ES" smtClean="0"/>
              <a:t>Various levels of cohesion have been identified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Cohesion levels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Coincidental</a:t>
            </a:r>
            <a:r>
              <a:rPr lang="es-ES" dirty="0" smtClean="0"/>
              <a:t> </a:t>
            </a:r>
            <a:r>
              <a:rPr lang="es-ES" dirty="0" err="1" smtClean="0"/>
              <a:t>cohesion</a:t>
            </a:r>
            <a:r>
              <a:rPr lang="es-ES" dirty="0" smtClean="0"/>
              <a:t> (</a:t>
            </a:r>
            <a:r>
              <a:rPr lang="es-ES" dirty="0" err="1" smtClean="0"/>
              <a:t>weakest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Parts</a:t>
            </a:r>
            <a:r>
              <a:rPr lang="es-ES" dirty="0" smtClean="0"/>
              <a:t> of a </a:t>
            </a:r>
            <a:r>
              <a:rPr lang="es-ES" dirty="0" err="1" smtClean="0"/>
              <a:t>component</a:t>
            </a:r>
            <a:r>
              <a:rPr lang="es-ES" dirty="0" smtClean="0"/>
              <a:t> are </a:t>
            </a:r>
            <a:r>
              <a:rPr lang="es-ES" dirty="0" err="1" smtClean="0"/>
              <a:t>simply</a:t>
            </a:r>
            <a:r>
              <a:rPr lang="es-ES" dirty="0" smtClean="0"/>
              <a:t> </a:t>
            </a:r>
            <a:r>
              <a:rPr lang="es-ES" dirty="0" err="1" smtClean="0"/>
              <a:t>bundled</a:t>
            </a:r>
            <a:r>
              <a:rPr lang="es-ES" dirty="0" smtClean="0"/>
              <a:t> </a:t>
            </a:r>
            <a:r>
              <a:rPr lang="es-ES" dirty="0" err="1" smtClean="0"/>
              <a:t>together</a:t>
            </a:r>
            <a:endParaRPr lang="es-ES" dirty="0" smtClean="0"/>
          </a:p>
          <a:p>
            <a:r>
              <a:rPr lang="es-ES" dirty="0" err="1" smtClean="0"/>
              <a:t>Logical</a:t>
            </a:r>
            <a:r>
              <a:rPr lang="es-ES" dirty="0" smtClean="0"/>
              <a:t> </a:t>
            </a:r>
            <a:r>
              <a:rPr lang="es-ES" dirty="0" err="1" smtClean="0"/>
              <a:t>cohesion</a:t>
            </a:r>
            <a:r>
              <a:rPr lang="es-ES" dirty="0" smtClean="0"/>
              <a:t>(</a:t>
            </a:r>
            <a:r>
              <a:rPr lang="es-ES" dirty="0" err="1" smtClean="0"/>
              <a:t>weak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Components</a:t>
            </a:r>
            <a:r>
              <a:rPr lang="es-ES" dirty="0" smtClean="0"/>
              <a:t>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perform</a:t>
            </a:r>
            <a:r>
              <a:rPr lang="es-ES" dirty="0" smtClean="0"/>
              <a:t> similar </a:t>
            </a:r>
            <a:r>
              <a:rPr lang="es-ES" dirty="0" err="1" smtClean="0"/>
              <a:t>functions</a:t>
            </a:r>
            <a:r>
              <a:rPr lang="es-ES" dirty="0" smtClean="0"/>
              <a:t> are </a:t>
            </a:r>
            <a:r>
              <a:rPr lang="es-ES" dirty="0" err="1" smtClean="0"/>
              <a:t>grouped</a:t>
            </a:r>
            <a:r>
              <a:rPr lang="es-ES" dirty="0" smtClean="0"/>
              <a:t> </a:t>
            </a:r>
            <a:r>
              <a:rPr lang="es-ES" dirty="0" err="1" smtClean="0"/>
              <a:t>even</a:t>
            </a:r>
            <a:r>
              <a:rPr lang="es-ES" dirty="0" smtClean="0"/>
              <a:t> </a:t>
            </a:r>
            <a:r>
              <a:rPr lang="es-ES" dirty="0" err="1" smtClean="0"/>
              <a:t>though</a:t>
            </a:r>
            <a:r>
              <a:rPr lang="es-ES" dirty="0" smtClean="0"/>
              <a:t> </a:t>
            </a:r>
            <a:r>
              <a:rPr lang="es-ES" dirty="0" err="1" smtClean="0"/>
              <a:t>they</a:t>
            </a:r>
            <a:r>
              <a:rPr lang="es-ES" dirty="0" smtClean="0"/>
              <a:t> are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nature</a:t>
            </a:r>
            <a:endParaRPr lang="es-ES" dirty="0" smtClean="0"/>
          </a:p>
          <a:p>
            <a:r>
              <a:rPr lang="es-ES" dirty="0" smtClean="0"/>
              <a:t>Temporal </a:t>
            </a:r>
            <a:r>
              <a:rPr lang="es-ES" dirty="0" err="1" smtClean="0"/>
              <a:t>cohesion</a:t>
            </a:r>
            <a:r>
              <a:rPr lang="es-ES" dirty="0" smtClean="0"/>
              <a:t> (</a:t>
            </a:r>
            <a:r>
              <a:rPr lang="es-ES" dirty="0" err="1" smtClean="0"/>
              <a:t>weak</a:t>
            </a:r>
            <a:r>
              <a:rPr lang="es-ES" dirty="0" smtClean="0"/>
              <a:t>)</a:t>
            </a:r>
          </a:p>
          <a:p>
            <a:pPr lvl="1"/>
            <a:r>
              <a:rPr lang="en-US" dirty="0"/>
              <a:t>parts of a module are grouped by when they are </a:t>
            </a:r>
            <a:r>
              <a:rPr lang="en-US" dirty="0" smtClean="0"/>
              <a:t>processed</a:t>
            </a:r>
          </a:p>
          <a:p>
            <a:pPr marL="579437" lvl="1" indent="0">
              <a:buNone/>
            </a:pPr>
            <a:endParaRPr lang="en-US" dirty="0"/>
          </a:p>
          <a:p>
            <a:pPr marL="579437" lvl="1" indent="0">
              <a:buNone/>
            </a:pPr>
            <a:r>
              <a:rPr lang="es-ES" sz="2400" b="1" dirty="0" smtClean="0"/>
              <a:t>Procedural </a:t>
            </a:r>
            <a:r>
              <a:rPr lang="es-ES" sz="2400" b="1" dirty="0" err="1" smtClean="0"/>
              <a:t>cohesion</a:t>
            </a:r>
            <a:r>
              <a:rPr lang="es-ES" sz="2400" b="1" dirty="0" smtClean="0"/>
              <a:t> (</a:t>
            </a:r>
            <a:r>
              <a:rPr lang="es-ES" sz="2400" b="1" dirty="0" err="1" smtClean="0"/>
              <a:t>weak</a:t>
            </a:r>
            <a:r>
              <a:rPr lang="es-ES" sz="2400" b="1" dirty="0" smtClean="0"/>
              <a:t>)</a:t>
            </a:r>
          </a:p>
          <a:p>
            <a:pPr lvl="1"/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elements</a:t>
            </a:r>
            <a:r>
              <a:rPr lang="es-ES" dirty="0" smtClean="0"/>
              <a:t> in a </a:t>
            </a:r>
            <a:r>
              <a:rPr lang="es-ES" dirty="0" err="1" smtClean="0"/>
              <a:t>component</a:t>
            </a:r>
            <a:r>
              <a:rPr lang="es-ES" dirty="0" smtClean="0"/>
              <a:t> </a:t>
            </a:r>
            <a:r>
              <a:rPr lang="es-ES" dirty="0" err="1" smtClean="0"/>
              <a:t>make</a:t>
            </a:r>
            <a:r>
              <a:rPr lang="es-ES" dirty="0" smtClean="0"/>
              <a:t> up a single control </a:t>
            </a:r>
            <a:r>
              <a:rPr lang="es-ES" dirty="0" err="1" smtClean="0"/>
              <a:t>sequence</a:t>
            </a:r>
            <a:endParaRPr lang="es-E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Cohesion levels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33438" y="1517650"/>
            <a:ext cx="7772400" cy="4114800"/>
          </a:xfrm>
        </p:spPr>
        <p:txBody>
          <a:bodyPr/>
          <a:lstStyle/>
          <a:p>
            <a:r>
              <a:rPr lang="es-ES" dirty="0" err="1" smtClean="0"/>
              <a:t>Communicational</a:t>
            </a:r>
            <a:r>
              <a:rPr lang="es-ES" dirty="0" smtClean="0"/>
              <a:t> </a:t>
            </a:r>
            <a:r>
              <a:rPr lang="es-ES" dirty="0" err="1" smtClean="0"/>
              <a:t>cohesion</a:t>
            </a:r>
            <a:r>
              <a:rPr lang="es-ES" dirty="0" smtClean="0"/>
              <a:t> (</a:t>
            </a:r>
            <a:r>
              <a:rPr lang="es-ES" dirty="0" err="1" smtClean="0"/>
              <a:t>medium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elements</a:t>
            </a:r>
            <a:r>
              <a:rPr lang="es-ES" dirty="0" smtClean="0"/>
              <a:t> of a </a:t>
            </a:r>
            <a:r>
              <a:rPr lang="es-ES" dirty="0" err="1" smtClean="0"/>
              <a:t>component</a:t>
            </a:r>
            <a:r>
              <a:rPr lang="es-ES" dirty="0" smtClean="0"/>
              <a:t> </a:t>
            </a:r>
            <a:r>
              <a:rPr lang="es-ES" dirty="0" err="1" smtClean="0"/>
              <a:t>operate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data</a:t>
            </a:r>
          </a:p>
          <a:p>
            <a:r>
              <a:rPr lang="es-ES" dirty="0" err="1" smtClean="0"/>
              <a:t>Sequential</a:t>
            </a:r>
            <a:r>
              <a:rPr lang="es-ES" dirty="0" smtClean="0"/>
              <a:t> </a:t>
            </a:r>
            <a:r>
              <a:rPr lang="es-ES" dirty="0" err="1" smtClean="0"/>
              <a:t>cohesion</a:t>
            </a:r>
            <a:r>
              <a:rPr lang="es-ES" dirty="0" smtClean="0"/>
              <a:t> (</a:t>
            </a:r>
            <a:r>
              <a:rPr lang="es-ES" dirty="0" err="1" smtClean="0"/>
              <a:t>medium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The</a:t>
            </a:r>
            <a:r>
              <a:rPr lang="es-ES" dirty="0" smtClean="0"/>
              <a:t> output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part</a:t>
            </a:r>
            <a:r>
              <a:rPr lang="es-ES" dirty="0" smtClean="0"/>
              <a:t> of a </a:t>
            </a:r>
            <a:r>
              <a:rPr lang="es-ES" dirty="0" err="1" smtClean="0"/>
              <a:t>component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input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another</a:t>
            </a:r>
            <a:r>
              <a:rPr lang="es-ES" dirty="0" smtClean="0"/>
              <a:t> </a:t>
            </a:r>
            <a:r>
              <a:rPr lang="es-ES" dirty="0" err="1" smtClean="0"/>
              <a:t>part</a:t>
            </a:r>
            <a:endParaRPr lang="es-ES" dirty="0" smtClean="0"/>
          </a:p>
          <a:p>
            <a:r>
              <a:rPr lang="es-ES" dirty="0" err="1" smtClean="0"/>
              <a:t>Functional</a:t>
            </a:r>
            <a:r>
              <a:rPr lang="es-ES" dirty="0" smtClean="0"/>
              <a:t> </a:t>
            </a:r>
            <a:r>
              <a:rPr lang="es-ES" dirty="0" err="1" smtClean="0"/>
              <a:t>cohesion</a:t>
            </a:r>
            <a:r>
              <a:rPr lang="es-ES" dirty="0" smtClean="0"/>
              <a:t> (</a:t>
            </a:r>
            <a:r>
              <a:rPr lang="es-ES" dirty="0" err="1" smtClean="0"/>
              <a:t>strong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part</a:t>
            </a:r>
            <a:r>
              <a:rPr lang="es-ES" dirty="0" smtClean="0"/>
              <a:t> of a </a:t>
            </a:r>
            <a:r>
              <a:rPr lang="es-ES" dirty="0" err="1" smtClean="0"/>
              <a:t>component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necessary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execution</a:t>
            </a:r>
            <a:r>
              <a:rPr lang="es-ES" dirty="0" smtClean="0"/>
              <a:t> of a single </a:t>
            </a:r>
            <a:r>
              <a:rPr lang="es-ES" dirty="0" err="1" smtClean="0"/>
              <a:t>function</a:t>
            </a:r>
            <a:endParaRPr lang="es-ES" dirty="0" smtClean="0"/>
          </a:p>
          <a:p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cohesion</a:t>
            </a:r>
            <a:r>
              <a:rPr lang="es-ES" dirty="0" smtClean="0"/>
              <a:t> (</a:t>
            </a:r>
            <a:r>
              <a:rPr lang="es-ES" dirty="0" err="1" smtClean="0"/>
              <a:t>strong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operation</a:t>
            </a:r>
            <a:r>
              <a:rPr lang="es-ES" dirty="0" smtClean="0"/>
              <a:t> </a:t>
            </a:r>
            <a:r>
              <a:rPr lang="es-ES" dirty="0" err="1" smtClean="0"/>
              <a:t>provides</a:t>
            </a:r>
            <a:r>
              <a:rPr lang="es-ES" dirty="0" smtClean="0"/>
              <a:t> </a:t>
            </a:r>
            <a:r>
              <a:rPr lang="es-ES" dirty="0" err="1" smtClean="0"/>
              <a:t>functionality</a:t>
            </a:r>
            <a:r>
              <a:rPr lang="es-ES" dirty="0" smtClean="0"/>
              <a:t>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allows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attributes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be </a:t>
            </a:r>
            <a:r>
              <a:rPr lang="es-ES" dirty="0" err="1" smtClean="0"/>
              <a:t>modified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inspected</a:t>
            </a:r>
            <a:endParaRPr lang="es-E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Cohesion as a design attribute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Not well-defined. Often difficult to classify </a:t>
            </a:r>
            <a:br>
              <a:rPr lang="es-ES" smtClean="0"/>
            </a:br>
            <a:r>
              <a:rPr lang="es-ES" smtClean="0"/>
              <a:t>cohesion</a:t>
            </a:r>
          </a:p>
          <a:p>
            <a:r>
              <a:rPr lang="es-ES" smtClean="0"/>
              <a:t>Inheriting attributes from super-classes </a:t>
            </a:r>
            <a:br>
              <a:rPr lang="es-ES" smtClean="0"/>
            </a:br>
            <a:r>
              <a:rPr lang="es-ES" smtClean="0"/>
              <a:t>weakens cohesion</a:t>
            </a:r>
          </a:p>
          <a:p>
            <a:r>
              <a:rPr lang="es-ES" smtClean="0"/>
              <a:t>To understand a component, the super-classes </a:t>
            </a:r>
            <a:br>
              <a:rPr lang="es-ES" smtClean="0"/>
            </a:br>
            <a:r>
              <a:rPr lang="es-ES" smtClean="0"/>
              <a:t>as well as the component class must be </a:t>
            </a:r>
            <a:br>
              <a:rPr lang="es-ES" smtClean="0"/>
            </a:br>
            <a:r>
              <a:rPr lang="es-ES" smtClean="0"/>
              <a:t>examined</a:t>
            </a:r>
          </a:p>
          <a:p>
            <a:r>
              <a:rPr lang="es-ES" smtClean="0"/>
              <a:t>Object class browsers assist with this process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Coupling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A measure of the strength of the inter-connections between system components</a:t>
            </a:r>
          </a:p>
          <a:p>
            <a:r>
              <a:rPr lang="es-ES" smtClean="0"/>
              <a:t>Loose coupling means component changes are unlikely to affect other components</a:t>
            </a:r>
          </a:p>
          <a:p>
            <a:r>
              <a:rPr lang="es-ES" smtClean="0"/>
              <a:t>Shared variables or control information </a:t>
            </a:r>
            <a:br>
              <a:rPr lang="es-ES" smtClean="0"/>
            </a:br>
            <a:r>
              <a:rPr lang="es-ES" smtClean="0"/>
              <a:t>exchange lead to tight coupling</a:t>
            </a:r>
          </a:p>
          <a:p>
            <a:r>
              <a:rPr lang="es-ES" smtClean="0"/>
              <a:t>Loose coupling can be achieved by state </a:t>
            </a:r>
            <a:br>
              <a:rPr lang="es-ES" smtClean="0"/>
            </a:br>
            <a:r>
              <a:rPr lang="es-ES" smtClean="0"/>
              <a:t>decentralisation (as in objects) and component </a:t>
            </a:r>
            <a:br>
              <a:rPr lang="es-ES" smtClean="0"/>
            </a:br>
            <a:r>
              <a:rPr lang="es-ES" smtClean="0"/>
              <a:t>communication via parameters or message </a:t>
            </a:r>
            <a:br>
              <a:rPr lang="es-ES" smtClean="0"/>
            </a:br>
            <a:r>
              <a:rPr lang="es-ES" smtClean="0"/>
              <a:t>passing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7937500" y="6400800"/>
            <a:ext cx="279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s-ES" sz="1000">
                <a:solidFill>
                  <a:srgbClr val="000000"/>
                </a:solidFill>
                <a:latin typeface="Arial" panose="020B0604020202020204" pitchFamily="34" charset="0"/>
              </a:rPr>
              <a:t>28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165100" y="-372855"/>
            <a:ext cx="7772400" cy="1104900"/>
          </a:xfrm>
        </p:spPr>
        <p:txBody>
          <a:bodyPr/>
          <a:lstStyle/>
          <a:p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Coupling</a:t>
            </a:r>
            <a:endParaRPr lang="es-ES" dirty="0" smtClean="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7937500" y="6400800"/>
            <a:ext cx="279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s-ES" sz="1000">
                <a:solidFill>
                  <a:srgbClr val="000000"/>
                </a:solidFill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0" y="721685"/>
            <a:ext cx="8784976" cy="57868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Content coupling (high)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one module uses the code of other module. This violates information hiding - a basic design concept.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several modules have access to the same global data. But it can lead to uncontrolled error propagation and unforeseen side-effects when changes are made.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External coupling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modules share an externally imposed data format, communication protocol, or device interface. This is basically related to the communication to external tools and devices.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module controlling the flow of another, by passing it information on what to do (e.g., passing a what-to-do flag).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Stamp coupling (data-structured coupling)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modules share a composite data structure and use only parts of it, possibly different parts (e.g., passing a whole record to a function that needs only one field of it).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modules share data through, for example, parameters. Each datum is an elementary piece, and these are the only data shared (e.g., passing an integer to a function that computes a square root).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5836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Tight coupling</a:t>
            </a:r>
          </a:p>
        </p:txBody>
      </p:sp>
      <p:pic>
        <p:nvPicPr>
          <p:cNvPr id="3379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803400"/>
            <a:ext cx="624840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Programmer’s Approach to </a:t>
            </a:r>
            <a:br>
              <a:rPr lang="en-US" smtClean="0"/>
            </a:br>
            <a:r>
              <a:rPr lang="en-US" smtClean="0"/>
              <a:t>Software Engineering</a:t>
            </a:r>
          </a:p>
        </p:txBody>
      </p:sp>
      <p:pic>
        <p:nvPicPr>
          <p:cNvPr id="5123" name="Picture 4" descr="j007871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7388" y="3344863"/>
            <a:ext cx="2141537" cy="2663825"/>
          </a:xfrm>
        </p:spPr>
      </p:pic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5263" y="1670050"/>
            <a:ext cx="7772400" cy="4114800"/>
          </a:xfrm>
        </p:spPr>
        <p:txBody>
          <a:bodyPr/>
          <a:lstStyle/>
          <a:p>
            <a:pPr marL="341313" indent="-341313">
              <a:buClr>
                <a:schemeClr val="tx1"/>
              </a:buClr>
              <a:buFontTx/>
              <a:buChar char=" "/>
            </a:pPr>
            <a:endParaRPr lang="en-US" smtClean="0"/>
          </a:p>
          <a:p>
            <a:pPr marL="341313" indent="-341313">
              <a:buClr>
                <a:schemeClr val="tx1"/>
              </a:buClr>
              <a:buFontTx/>
              <a:buChar char=" "/>
            </a:pPr>
            <a:endParaRPr lang="en-US" smtClean="0"/>
          </a:p>
          <a:p>
            <a:pPr marL="341313" indent="-341313">
              <a:buClr>
                <a:schemeClr val="tx1"/>
              </a:buClr>
              <a:buFontTx/>
              <a:buChar char=" "/>
            </a:pPr>
            <a:r>
              <a:rPr lang="en-US" smtClean="0"/>
              <a:t>Skip requirements engineering and design phases;</a:t>
            </a:r>
          </a:p>
          <a:p>
            <a:pPr marL="341313" indent="-341313">
              <a:buClr>
                <a:schemeClr val="tx1"/>
              </a:buClr>
              <a:buFontTx/>
              <a:buChar char=" "/>
            </a:pPr>
            <a:r>
              <a:rPr lang="en-US" smtClean="0"/>
              <a:t>start writing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Loose coupling</a:t>
            </a:r>
          </a:p>
        </p:txBody>
      </p:sp>
      <p:pic>
        <p:nvPicPr>
          <p:cNvPr id="34819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638300"/>
            <a:ext cx="68580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Coupling and inheritance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Object-oriented systems are loosely </a:t>
            </a:r>
            <a:br>
              <a:rPr lang="es-ES" smtClean="0"/>
            </a:br>
            <a:r>
              <a:rPr lang="es-ES" smtClean="0"/>
              <a:t>coupled because there is no shared state and </a:t>
            </a:r>
            <a:br>
              <a:rPr lang="es-ES" smtClean="0"/>
            </a:br>
            <a:r>
              <a:rPr lang="es-ES" smtClean="0"/>
              <a:t>objects communicate using message passing</a:t>
            </a:r>
          </a:p>
          <a:p>
            <a:r>
              <a:rPr lang="es-ES" smtClean="0"/>
              <a:t>However, an object class is coupled to its </a:t>
            </a:r>
            <a:br>
              <a:rPr lang="es-ES" smtClean="0"/>
            </a:br>
            <a:r>
              <a:rPr lang="es-ES" smtClean="0"/>
              <a:t>super-classes. Changes made to the attributes </a:t>
            </a:r>
            <a:br>
              <a:rPr lang="es-ES" smtClean="0"/>
            </a:br>
            <a:r>
              <a:rPr lang="es-ES" smtClean="0"/>
              <a:t>or operations in a super-class propagate to all </a:t>
            </a:r>
            <a:br>
              <a:rPr lang="es-ES" smtClean="0"/>
            </a:br>
            <a:r>
              <a:rPr lang="es-ES" smtClean="0"/>
              <a:t>sub-classes. Such changes must be carefully </a:t>
            </a:r>
            <a:br>
              <a:rPr lang="es-ES" smtClean="0"/>
            </a:br>
            <a:r>
              <a:rPr lang="es-ES" smtClean="0"/>
              <a:t>controlled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hiding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1741488"/>
            <a:ext cx="7772400" cy="4818062"/>
          </a:xfrm>
        </p:spPr>
        <p:txBody>
          <a:bodyPr/>
          <a:lstStyle/>
          <a:p>
            <a:pPr marL="341313" indent="-341313"/>
            <a:r>
              <a:rPr lang="en-US" dirty="0" smtClean="0"/>
              <a:t>each module has attributes not visible to other modules.</a:t>
            </a:r>
          </a:p>
          <a:p>
            <a:pPr marL="341313" indent="-341313"/>
            <a:r>
              <a:rPr lang="en-US" dirty="0" smtClean="0"/>
              <a:t>design involves a series of decision: for each such decision, wonder who needs to know and who can be kept in the dark</a:t>
            </a:r>
          </a:p>
          <a:p>
            <a:pPr marL="341313" indent="-341313"/>
            <a:r>
              <a:rPr lang="en-US" dirty="0" smtClean="0"/>
              <a:t>information hiding is strongly related to</a:t>
            </a:r>
          </a:p>
          <a:p>
            <a:pPr marL="739775" lvl="1" indent="-284163"/>
            <a:r>
              <a:rPr lang="en-US" dirty="0" smtClean="0"/>
              <a:t>abstraction: if you hide something, the user may abstract from that fact</a:t>
            </a:r>
          </a:p>
          <a:p>
            <a:pPr marL="739775" lvl="1" indent="-284163"/>
            <a:r>
              <a:rPr lang="en-US" dirty="0" smtClean="0"/>
              <a:t>coupling: the hidden information decreases coupling between a module and its environment</a:t>
            </a:r>
          </a:p>
          <a:p>
            <a:pPr marL="739775" lvl="1" indent="-284163"/>
            <a:r>
              <a:rPr lang="en-US" dirty="0" smtClean="0"/>
              <a:t>cohesion: the secret is what binds the parts of the module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/>
            <a:r>
              <a:rPr lang="en-US" smtClean="0"/>
              <a:t>measure certain aspects of the software (lines of code, # of if-statements, depth of nesting, …)</a:t>
            </a:r>
          </a:p>
          <a:p>
            <a:pPr marL="341313" indent="-341313"/>
            <a:r>
              <a:rPr lang="en-US" smtClean="0"/>
              <a:t>use these numbers as a criterion to assess a design, or to guide the design</a:t>
            </a:r>
          </a:p>
          <a:p>
            <a:pPr marL="341313" indent="-341313"/>
            <a:r>
              <a:rPr lang="en-US" smtClean="0"/>
              <a:t>interpretation: higher value </a:t>
            </a:r>
            <a:r>
              <a:rPr lang="en-US" smtClean="0">
                <a:sym typeface="Symbol" panose="05050102010706020507" pitchFamily="18" charset="2"/>
              </a:rPr>
              <a:t> higher complexity  more effort required (= worse design)</a:t>
            </a:r>
          </a:p>
          <a:p>
            <a:pPr marL="341313" indent="-341313"/>
            <a:r>
              <a:rPr lang="en-US" smtClean="0">
                <a:sym typeface="Symbol" panose="05050102010706020507" pitchFamily="18" charset="2"/>
              </a:rPr>
              <a:t>two kinds:</a:t>
            </a:r>
          </a:p>
          <a:p>
            <a:pPr marL="739775" lvl="1" indent="-284163"/>
            <a:r>
              <a:rPr lang="en-US" b="1" smtClean="0">
                <a:sym typeface="Symbol" panose="05050102010706020507" pitchFamily="18" charset="2"/>
              </a:rPr>
              <a:t>intra-modular: </a:t>
            </a:r>
            <a:r>
              <a:rPr lang="en-US" smtClean="0">
                <a:sym typeface="Symbol" panose="05050102010706020507" pitchFamily="18" charset="2"/>
              </a:rPr>
              <a:t>inside one module</a:t>
            </a:r>
            <a:endParaRPr lang="en-US" b="1" smtClean="0">
              <a:sym typeface="Symbol" panose="05050102010706020507" pitchFamily="18" charset="2"/>
            </a:endParaRPr>
          </a:p>
          <a:p>
            <a:pPr marL="739775" lvl="1" indent="-284163"/>
            <a:r>
              <a:rPr lang="en-US" b="1" smtClean="0">
                <a:sym typeface="Symbol" panose="05050102010706020507" pitchFamily="18" charset="2"/>
              </a:rPr>
              <a:t>inter-modular: </a:t>
            </a:r>
            <a:r>
              <a:rPr lang="en-US" smtClean="0">
                <a:sym typeface="Symbol" panose="05050102010706020507" pitchFamily="18" charset="2"/>
              </a:rPr>
              <a:t>between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Top-down design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In principle, top-down design involves starting </a:t>
            </a:r>
            <a:br>
              <a:rPr lang="es-ES" smtClean="0"/>
            </a:br>
            <a:r>
              <a:rPr lang="es-ES" smtClean="0"/>
              <a:t>at the uppermost components in the hierarchy </a:t>
            </a:r>
            <a:br>
              <a:rPr lang="es-ES" smtClean="0"/>
            </a:br>
            <a:r>
              <a:rPr lang="es-ES" smtClean="0"/>
              <a:t>and working down the hierarchy level by level</a:t>
            </a:r>
          </a:p>
          <a:p>
            <a:r>
              <a:rPr lang="es-ES" smtClean="0"/>
              <a:t>In practice, large systems design is never </a:t>
            </a:r>
            <a:br>
              <a:rPr lang="es-ES" smtClean="0"/>
            </a:br>
            <a:r>
              <a:rPr lang="es-ES" smtClean="0"/>
              <a:t>truly top-down. Some branches are designed before others. Designers reuse experience (and </a:t>
            </a:r>
            <a:br>
              <a:rPr lang="es-ES" smtClean="0"/>
            </a:br>
            <a:r>
              <a:rPr lang="es-ES" smtClean="0"/>
              <a:t>sometimes components) during the design </a:t>
            </a:r>
            <a:br>
              <a:rPr lang="es-ES" smtClean="0"/>
            </a:br>
            <a:r>
              <a:rPr lang="es-ES" smtClean="0"/>
              <a:t>process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Hierarchical design structure</a:t>
            </a:r>
          </a:p>
        </p:txBody>
      </p:sp>
      <p:pic>
        <p:nvPicPr>
          <p:cNvPr id="39939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765300"/>
            <a:ext cx="85725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Understandability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Related to several component characteristics</a:t>
            </a:r>
          </a:p>
          <a:p>
            <a:pPr lvl="1"/>
            <a:r>
              <a:rPr lang="es-ES" i="1" smtClean="0"/>
              <a:t>Cohesion</a:t>
            </a:r>
            <a:r>
              <a:rPr lang="es-ES" smtClean="0"/>
              <a:t>. Can the component be understood on its own?</a:t>
            </a:r>
          </a:p>
          <a:p>
            <a:pPr lvl="1"/>
            <a:r>
              <a:rPr lang="es-ES" i="1" smtClean="0"/>
              <a:t>Naming</a:t>
            </a:r>
            <a:r>
              <a:rPr lang="es-ES" smtClean="0"/>
              <a:t>. Are meaningful names used?</a:t>
            </a:r>
          </a:p>
          <a:p>
            <a:pPr lvl="1"/>
            <a:r>
              <a:rPr lang="es-ES" i="1" smtClean="0"/>
              <a:t>Documentation</a:t>
            </a:r>
            <a:r>
              <a:rPr lang="es-ES" smtClean="0"/>
              <a:t>. Is the design well-documented?</a:t>
            </a:r>
          </a:p>
          <a:p>
            <a:pPr lvl="1"/>
            <a:r>
              <a:rPr lang="es-ES" i="1" smtClean="0"/>
              <a:t>Complexity</a:t>
            </a:r>
            <a:r>
              <a:rPr lang="es-ES" smtClean="0"/>
              <a:t>. Are complex algorithms used?</a:t>
            </a:r>
          </a:p>
          <a:p>
            <a:r>
              <a:rPr lang="es-ES" smtClean="0"/>
              <a:t>Informally, high complexity means many </a:t>
            </a:r>
            <a:br>
              <a:rPr lang="es-ES" smtClean="0"/>
            </a:br>
            <a:r>
              <a:rPr lang="es-ES" smtClean="0"/>
              <a:t>relationships between different parts of the </a:t>
            </a:r>
            <a:br>
              <a:rPr lang="es-ES" smtClean="0"/>
            </a:br>
            <a:r>
              <a:rPr lang="es-ES" smtClean="0"/>
              <a:t>design. hence it is hard to understand</a:t>
            </a:r>
          </a:p>
          <a:p>
            <a:r>
              <a:rPr lang="es-ES" smtClean="0"/>
              <a:t>Most design quality metrics are oriented </a:t>
            </a:r>
            <a:br>
              <a:rPr lang="es-ES" smtClean="0"/>
            </a:br>
            <a:r>
              <a:rPr lang="es-ES" smtClean="0"/>
              <a:t>towards complexity measurement. They are </a:t>
            </a:r>
            <a:br>
              <a:rPr lang="es-ES" smtClean="0"/>
            </a:br>
            <a:r>
              <a:rPr lang="es-ES" smtClean="0"/>
              <a:t>of limited use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7937500" y="6400800"/>
            <a:ext cx="279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s-ES" sz="1000">
                <a:solidFill>
                  <a:srgbClr val="000000"/>
                </a:solidFill>
                <a:latin typeface="Arial" panose="020B0604020202020204" pitchFamily="34" charset="0"/>
              </a:rPr>
              <a:t>32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Adaptability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A design is adaptable if:</a:t>
            </a:r>
          </a:p>
          <a:p>
            <a:pPr lvl="1"/>
            <a:r>
              <a:rPr lang="es-ES" smtClean="0"/>
              <a:t>Its components are loosely coupled</a:t>
            </a:r>
          </a:p>
          <a:p>
            <a:pPr lvl="1"/>
            <a:r>
              <a:rPr lang="es-ES" smtClean="0"/>
              <a:t>It is well-documented and the documentation is up to date</a:t>
            </a:r>
          </a:p>
          <a:p>
            <a:pPr lvl="1"/>
            <a:r>
              <a:rPr lang="es-ES" smtClean="0"/>
              <a:t>There is an obvious correspondence between design levels (design visibility)</a:t>
            </a:r>
          </a:p>
          <a:p>
            <a:pPr lvl="1"/>
            <a:r>
              <a:rPr lang="es-ES" smtClean="0"/>
              <a:t>Each component is a self-contained entity (tightly cohesive)</a:t>
            </a:r>
          </a:p>
          <a:p>
            <a:r>
              <a:rPr lang="es-ES" smtClean="0"/>
              <a:t>To adapt a design, it must be possible to trace the links between design components so that change consequences can be analysed 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7937500" y="6400800"/>
            <a:ext cx="279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s-ES" sz="1000">
                <a:solidFill>
                  <a:srgbClr val="000000"/>
                </a:solidFill>
                <a:latin typeface="Arial" panose="020B0604020202020204" pitchFamily="34" charset="0"/>
              </a:rPr>
              <a:t>33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Key points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Design is a creative process</a:t>
            </a:r>
          </a:p>
          <a:p>
            <a:r>
              <a:rPr lang="es-ES" smtClean="0"/>
              <a:t>Design activities include architectural design, </a:t>
            </a:r>
            <a:br>
              <a:rPr lang="es-ES" smtClean="0"/>
            </a:br>
            <a:r>
              <a:rPr lang="es-ES" smtClean="0"/>
              <a:t>system specification, component design, data </a:t>
            </a:r>
            <a:br>
              <a:rPr lang="es-ES" smtClean="0"/>
            </a:br>
            <a:r>
              <a:rPr lang="es-ES" smtClean="0"/>
              <a:t>structure design and algorithm design</a:t>
            </a:r>
          </a:p>
          <a:p>
            <a:endParaRPr lang="es-ES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7937500" y="6400800"/>
            <a:ext cx="279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s-ES" sz="1000">
                <a:solidFill>
                  <a:srgbClr val="000000"/>
                </a:solidFill>
                <a:latin typeface="Arial" panose="020B0604020202020204" pitchFamily="34" charset="0"/>
              </a:rPr>
              <a:t>36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Why this programmer’s approach?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/>
            <a:r>
              <a:rPr lang="en-US" smtClean="0"/>
              <a:t>Design is a waste of time</a:t>
            </a:r>
          </a:p>
          <a:p>
            <a:pPr marL="341313" indent="-341313"/>
            <a:endParaRPr lang="en-US" smtClean="0"/>
          </a:p>
          <a:p>
            <a:pPr marL="341313" indent="-341313"/>
            <a:r>
              <a:rPr lang="en-US" smtClean="0"/>
              <a:t>We need to show something to the customer real quick</a:t>
            </a:r>
          </a:p>
          <a:p>
            <a:pPr marL="341313" indent="-341313"/>
            <a:endParaRPr lang="en-US" smtClean="0"/>
          </a:p>
          <a:p>
            <a:pPr marL="341313" indent="-341313"/>
            <a:r>
              <a:rPr lang="en-US" smtClean="0"/>
              <a:t>We are judged by the amount of LOC/month</a:t>
            </a:r>
          </a:p>
          <a:p>
            <a:pPr marL="341313" indent="-341313"/>
            <a:endParaRPr lang="en-US" smtClean="0"/>
          </a:p>
          <a:p>
            <a:pPr marL="341313" indent="-341313"/>
            <a:r>
              <a:rPr lang="en-US" smtClean="0"/>
              <a:t>We expect or know that the schedule is too tight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14413"/>
            <a:r>
              <a:rPr lang="en-US" sz="4000" smtClean="0"/>
              <a:t>What is not Design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2263" y="1630363"/>
            <a:ext cx="8302625" cy="5002212"/>
          </a:xfrm>
        </p:spPr>
        <p:txBody>
          <a:bodyPr/>
          <a:lstStyle/>
          <a:p>
            <a:pPr marL="346075" indent="-346075" defTabSz="1014413"/>
            <a:r>
              <a:rPr lang="en-US" sz="2400" smtClean="0"/>
              <a:t>Design is not  programming.</a:t>
            </a:r>
          </a:p>
          <a:p>
            <a:pPr marL="346075" indent="-346075" defTabSz="1014413"/>
            <a:r>
              <a:rPr lang="en-US" sz="2400" smtClean="0"/>
              <a:t>Design is not modeling. Modeling is part of the architectural design.</a:t>
            </a:r>
          </a:p>
          <a:p>
            <a:pPr marL="346075" indent="-346075" defTabSz="1014413"/>
            <a:r>
              <a:rPr lang="en-US" sz="2400" smtClean="0"/>
              <a:t>Design is not part of requirements. </a:t>
            </a:r>
          </a:p>
          <a:p>
            <a:pPr marL="346075" indent="-346075" defTabSz="1014413"/>
            <a:r>
              <a:rPr lang="en-US" sz="2400" smtClean="0"/>
              <a:t>Where requirements finishes and where design starts ?.</a:t>
            </a:r>
          </a:p>
          <a:p>
            <a:pPr marL="346075" indent="-346075" defTabSz="1014413"/>
            <a:r>
              <a:rPr lang="en-US" sz="2400" smtClean="0"/>
              <a:t>Requirements = What the system is supposed to do.</a:t>
            </a:r>
          </a:p>
          <a:p>
            <a:pPr marL="346075" indent="-346075" defTabSz="1014413"/>
            <a:r>
              <a:rPr lang="en-US" sz="2400" smtClean="0"/>
              <a:t>Design = How the system is built.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14413"/>
            <a:r>
              <a:rPr lang="en-US" sz="4000" smtClean="0"/>
              <a:t>What is Design (or Architecture?)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98425" y="1557338"/>
            <a:ext cx="8526463" cy="4716462"/>
          </a:xfrm>
        </p:spPr>
        <p:txBody>
          <a:bodyPr/>
          <a:lstStyle/>
          <a:p>
            <a:pPr marL="346075" indent="-346075" defTabSz="1014413"/>
            <a:r>
              <a:rPr lang="en-US" sz="2400" smtClean="0"/>
              <a:t>A high-level model of a software system </a:t>
            </a:r>
          </a:p>
          <a:p>
            <a:pPr marL="790575" lvl="1" indent="-331788" defTabSz="1014413"/>
            <a:r>
              <a:rPr lang="en-US" smtClean="0"/>
              <a:t>Describes the structure, functionality and characteristics of the software system.</a:t>
            </a:r>
          </a:p>
          <a:p>
            <a:pPr marL="790575" lvl="1" indent="-331788" defTabSz="1014413"/>
            <a:r>
              <a:rPr lang="en-US" smtClean="0"/>
              <a:t>Understandable to many stakeholders</a:t>
            </a:r>
          </a:p>
          <a:p>
            <a:pPr marL="790575" lvl="1" indent="-331788" defTabSz="1014413"/>
            <a:r>
              <a:rPr lang="en-US" smtClean="0"/>
              <a:t>Allows evaluation of the system’s properties before it is built</a:t>
            </a:r>
          </a:p>
          <a:p>
            <a:pPr marL="790575" lvl="1" indent="-331788" defTabSz="1014413">
              <a:spcAft>
                <a:spcPct val="20000"/>
              </a:spcAft>
            </a:pPr>
            <a:r>
              <a:rPr lang="en-US" smtClean="0"/>
              <a:t>Provides well understood tools and techniques for constructing the thing from its blueprint</a:t>
            </a:r>
          </a:p>
          <a:p>
            <a:pPr marL="346075" indent="-346075" defTabSz="1014413">
              <a:lnSpc>
                <a:spcPct val="80000"/>
              </a:lnSpc>
            </a:pPr>
            <a:r>
              <a:rPr lang="en-US" sz="2400" smtClean="0"/>
              <a:t>A software system’s blueprint</a:t>
            </a:r>
          </a:p>
          <a:p>
            <a:pPr marL="790575" lvl="1" indent="-331788" defTabSz="1014413">
              <a:lnSpc>
                <a:spcPct val="80000"/>
              </a:lnSpc>
            </a:pPr>
            <a:r>
              <a:rPr lang="en-US" smtClean="0"/>
              <a:t>Its components</a:t>
            </a:r>
          </a:p>
          <a:p>
            <a:pPr marL="790575" lvl="1" indent="-331788" defTabSz="1014413">
              <a:lnSpc>
                <a:spcPct val="80000"/>
              </a:lnSpc>
            </a:pPr>
            <a:r>
              <a:rPr lang="en-US" smtClean="0"/>
              <a:t>Their interactions</a:t>
            </a:r>
          </a:p>
          <a:p>
            <a:pPr marL="790575" lvl="1" indent="-331788" defTabSz="1014413">
              <a:lnSpc>
                <a:spcPct val="80000"/>
              </a:lnSpc>
            </a:pPr>
            <a:r>
              <a:rPr lang="en-US" smtClean="0"/>
              <a:t>Their interconnections</a:t>
            </a:r>
            <a:endParaRPr lang="en-US" sz="2400" smtClean="0"/>
          </a:p>
          <a:p>
            <a:pPr marL="346075" indent="-346075" defTabSz="1014413"/>
            <a:r>
              <a:rPr lang="en-US" sz="2400" smtClean="0"/>
              <a:t>Which aspects of a software system are architecturally relevant?</a:t>
            </a:r>
          </a:p>
          <a:p>
            <a:pPr marL="346075" indent="-346075" defTabSz="1014413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14413"/>
            <a:r>
              <a:rPr lang="en-US" sz="4000" smtClean="0"/>
              <a:t>What is Design (or Architecture?)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8425" y="1700213"/>
            <a:ext cx="8455025" cy="3859212"/>
          </a:xfrm>
        </p:spPr>
        <p:txBody>
          <a:bodyPr/>
          <a:lstStyle/>
          <a:p>
            <a:pPr marL="346075" indent="-346075" defTabSz="1014413"/>
            <a:r>
              <a:rPr lang="en-US" sz="2400" smtClean="0"/>
              <a:t>How should they be represented most effectively to enable stakeholders to understand, reason, and communicate about a system before it is built?</a:t>
            </a:r>
          </a:p>
          <a:p>
            <a:pPr marL="346075" indent="-346075" defTabSz="1014413"/>
            <a:r>
              <a:rPr lang="en-US" sz="2400" smtClean="0"/>
              <a:t>What tools and techniques are useful for implementing an architecture in a manner that preserves its properties?</a:t>
            </a:r>
          </a:p>
          <a:p>
            <a:pPr marL="346075" indent="-346075" defTabSz="1014413"/>
            <a:r>
              <a:rPr lang="en-US" sz="2400" smtClean="0"/>
              <a:t>We design the software but we must consider the hardware (and the environment).</a:t>
            </a:r>
          </a:p>
          <a:p>
            <a:pPr marL="346075" indent="-346075" defTabSz="1014413"/>
            <a:r>
              <a:rPr lang="en-US" sz="2400" smtClean="0"/>
              <a:t>Design must reflect requirements, and we must be able to relate each requirements with parts of the design.</a:t>
            </a:r>
          </a:p>
          <a:p>
            <a:pPr marL="346075" indent="-346075" defTabSz="1014413"/>
            <a:r>
              <a:rPr lang="en-US" sz="2400" smtClean="0"/>
              <a:t>How can we include non-functional requirements into the design?</a:t>
            </a:r>
          </a:p>
          <a:p>
            <a:pPr marL="346075" indent="-346075" defTabSz="1014413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Stages of design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57238" y="1593850"/>
            <a:ext cx="7772400" cy="4114800"/>
          </a:xfrm>
        </p:spPr>
        <p:txBody>
          <a:bodyPr/>
          <a:lstStyle/>
          <a:p>
            <a:r>
              <a:rPr lang="es-ES" smtClean="0"/>
              <a:t>Problem understanding</a:t>
            </a:r>
          </a:p>
          <a:p>
            <a:pPr lvl="1"/>
            <a:r>
              <a:rPr lang="es-ES" smtClean="0"/>
              <a:t>Look at the problem from different angles to discover the </a:t>
            </a:r>
            <a:br>
              <a:rPr lang="es-ES" smtClean="0"/>
            </a:br>
            <a:r>
              <a:rPr lang="es-ES" smtClean="0"/>
              <a:t>design requirements</a:t>
            </a:r>
          </a:p>
          <a:p>
            <a:r>
              <a:rPr lang="es-ES" smtClean="0"/>
              <a:t>Identify one or more solutions</a:t>
            </a:r>
          </a:p>
          <a:p>
            <a:pPr lvl="1"/>
            <a:r>
              <a:rPr lang="es-ES" smtClean="0"/>
              <a:t>Evaluate possible solutions and choose the most </a:t>
            </a:r>
            <a:br>
              <a:rPr lang="es-ES" smtClean="0"/>
            </a:br>
            <a:r>
              <a:rPr lang="es-ES" smtClean="0"/>
              <a:t>appropriate depending on the designer's experience and </a:t>
            </a:r>
            <a:br>
              <a:rPr lang="es-ES" smtClean="0"/>
            </a:br>
            <a:r>
              <a:rPr lang="es-ES" smtClean="0"/>
              <a:t>available resources</a:t>
            </a:r>
          </a:p>
          <a:p>
            <a:r>
              <a:rPr lang="es-ES" smtClean="0"/>
              <a:t>Describe solution abstractions</a:t>
            </a:r>
          </a:p>
          <a:p>
            <a:pPr lvl="1"/>
            <a:r>
              <a:rPr lang="es-ES" smtClean="0"/>
              <a:t>Use graphical, formal or other descriptive notations to </a:t>
            </a:r>
            <a:br>
              <a:rPr lang="es-ES" smtClean="0"/>
            </a:br>
            <a:r>
              <a:rPr lang="es-ES" smtClean="0"/>
              <a:t>describe the components of the design</a:t>
            </a:r>
          </a:p>
          <a:p>
            <a:r>
              <a:rPr lang="es-ES" smtClean="0"/>
              <a:t>Repeat process for each identified abstraction </a:t>
            </a:r>
            <a:br>
              <a:rPr lang="es-ES" smtClean="0"/>
            </a:br>
            <a:r>
              <a:rPr lang="es-ES" smtClean="0"/>
              <a:t>until the design is expressed in primitive terms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From informal to formal design</a:t>
            </a:r>
          </a:p>
        </p:txBody>
      </p:sp>
      <p:pic>
        <p:nvPicPr>
          <p:cNvPr id="14339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667000"/>
            <a:ext cx="861695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971550" y="4940300"/>
            <a:ext cx="701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. 31 Process improvement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h. 31 Process improveme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h. 31 Process improvem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1 Process improveme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1 Process improveme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1 Process improveme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1 Process improveme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1 Process improveme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. 31 Process improveme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. 31 Process improveme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. 31 Process improveme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. 31 Process improveme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. 31 Process improveme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. 31 Process improveme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17675</TotalTime>
  <Pages>36</Pages>
  <Words>1465</Words>
  <Application>Microsoft Office PowerPoint</Application>
  <PresentationFormat>Custom</PresentationFormat>
  <Paragraphs>241</Paragraphs>
  <Slides>38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Symbol</vt:lpstr>
      <vt:lpstr>Times New Roman</vt:lpstr>
      <vt:lpstr>Monotype Sorts</vt:lpstr>
      <vt:lpstr>Ch. 31 Process improvement</vt:lpstr>
      <vt:lpstr>Software Design</vt:lpstr>
      <vt:lpstr>Objectives</vt:lpstr>
      <vt:lpstr>Programmer’s Approach to  Software Engineering</vt:lpstr>
      <vt:lpstr>Why this programmer’s approach?</vt:lpstr>
      <vt:lpstr>What is not Design</vt:lpstr>
      <vt:lpstr>What is Design (or Architecture?)</vt:lpstr>
      <vt:lpstr>What is Design (or Architecture?)</vt:lpstr>
      <vt:lpstr>Stages of design</vt:lpstr>
      <vt:lpstr>From informal to formal design</vt:lpstr>
      <vt:lpstr>The design process</vt:lpstr>
      <vt:lpstr>Phases in the design process</vt:lpstr>
      <vt:lpstr>Design phases</vt:lpstr>
      <vt:lpstr>From Requirements to Architecture</vt:lpstr>
      <vt:lpstr>Architectural design</vt:lpstr>
      <vt:lpstr>Advantages of explicit architecture</vt:lpstr>
      <vt:lpstr>Architecture and system characteristics</vt:lpstr>
      <vt:lpstr>Architectural design process</vt:lpstr>
      <vt:lpstr>Design quality</vt:lpstr>
      <vt:lpstr>Design principles</vt:lpstr>
      <vt:lpstr>Abstraction</vt:lpstr>
      <vt:lpstr>Abstraction</vt:lpstr>
      <vt:lpstr>Modularity</vt:lpstr>
      <vt:lpstr>Cohesion</vt:lpstr>
      <vt:lpstr>Cohesion levels</vt:lpstr>
      <vt:lpstr>Cohesion levels</vt:lpstr>
      <vt:lpstr>Cohesion as a design attribute</vt:lpstr>
      <vt:lpstr>Coupling</vt:lpstr>
      <vt:lpstr>Types of Coupling</vt:lpstr>
      <vt:lpstr>Tight coupling</vt:lpstr>
      <vt:lpstr>Loose coupling</vt:lpstr>
      <vt:lpstr>Coupling and inheritance</vt:lpstr>
      <vt:lpstr>Information hiding</vt:lpstr>
      <vt:lpstr>Complexity</vt:lpstr>
      <vt:lpstr>Top-down design</vt:lpstr>
      <vt:lpstr>Hierarchical design structure</vt:lpstr>
      <vt:lpstr>Understandability</vt:lpstr>
      <vt:lpstr>Adaptability</vt:lpstr>
      <vt:lpstr>Key points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</dc:title>
  <dc:subject/>
  <dc:creator>LENOVO</dc:creator>
  <cp:keywords/>
  <dc:description/>
  <cp:lastModifiedBy>fast</cp:lastModifiedBy>
  <cp:revision>33</cp:revision>
  <cp:lastPrinted>1601-01-01T00:00:00Z</cp:lastPrinted>
  <dcterms:created xsi:type="dcterms:W3CDTF">1995-11-21T18:19:22Z</dcterms:created>
  <dcterms:modified xsi:type="dcterms:W3CDTF">2019-10-15T09:48:21Z</dcterms:modified>
</cp:coreProperties>
</file>