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4381" autoAdjust="0"/>
  </p:normalViewPr>
  <p:slideViewPr>
    <p:cSldViewPr snapToGrid="0">
      <p:cViewPr varScale="1">
        <p:scale>
          <a:sx n="98" d="100"/>
          <a:sy n="98" d="100"/>
        </p:scale>
        <p:origin x="47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51603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80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2309add4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2309add4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699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bd5d0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bd5d0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4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2bd5d0a7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2bd5d0a7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25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2bd5d0a7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2bd5d0a7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676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2bd5d0a7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2bd5d0a7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5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2409b04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2409b04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712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2409b049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2409b049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850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2409b049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2409b049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625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2409b049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2409b049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092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2409b049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2409b049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030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2309add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2309add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800">
                <a:solidFill>
                  <a:srgbClr val="0BD0D9"/>
                </a:solidFill>
              </a:rPr>
              <a:t></a:t>
            </a:r>
            <a:r>
              <a:rPr lang="en" sz="800">
                <a:solidFill>
                  <a:schemeClr val="dk1"/>
                </a:solidFill>
              </a:rPr>
              <a:t>Requirements focus on the customer needs, not on the solution or implementation</a:t>
            </a:r>
            <a:endParaRPr sz="800">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11930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2409b049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2409b049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342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xfrm>
            <a:off x="381000" y="685800"/>
            <a:ext cx="6096000" cy="3429000"/>
          </a:xfrm>
          <a:ln/>
        </p:spPr>
      </p:sp>
      <p:sp>
        <p:nvSpPr>
          <p:cNvPr id="11059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947171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xfrm>
            <a:off x="381000" y="685800"/>
            <a:ext cx="6096000" cy="3429000"/>
          </a:xfrm>
          <a:ln/>
        </p:spPr>
      </p:sp>
      <p:sp>
        <p:nvSpPr>
          <p:cNvPr id="11161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876300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bd5d0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bd5d0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988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bd5d0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bd5d0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478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bd5d0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bd5d0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803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bd5d0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bd5d0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938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bd5d0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bd5d0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545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bd5d0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bd5d0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686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bd5d0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bd5d0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66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2309add4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2309add4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021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bd5d0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bd5d0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63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bd5d0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bd5d0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471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2bd5d0a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2bd5d0a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Realistic: specifying</a:t>
            </a:r>
            <a:r>
              <a:rPr lang="en-US" baseline="0" dirty="0" smtClean="0"/>
              <a:t> unattainable requirements cannot be met</a:t>
            </a:r>
          </a:p>
          <a:p>
            <a:pPr marL="0" lvl="0" indent="0" algn="l" rtl="0">
              <a:spcBef>
                <a:spcPts val="0"/>
              </a:spcBef>
              <a:spcAft>
                <a:spcPts val="0"/>
              </a:spcAft>
              <a:buNone/>
            </a:pPr>
            <a:r>
              <a:rPr lang="en-US" baseline="0" dirty="0" smtClean="0"/>
              <a:t>Correct: not containing errors. </a:t>
            </a:r>
            <a:endParaRPr dirty="0"/>
          </a:p>
        </p:txBody>
      </p:sp>
    </p:spTree>
    <p:extLst>
      <p:ext uri="{BB962C8B-B14F-4D97-AF65-F5344CB8AC3E}">
        <p14:creationId xmlns:p14="http://schemas.microsoft.com/office/powerpoint/2010/main" val="96053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2309add4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2309add4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22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2309add4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2309add4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62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2309add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2309add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19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309add4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309add4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63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2309add4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2309add4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Software requirements</a:t>
            </a:r>
            <a:r>
              <a:rPr lang="en-US" baseline="0" dirty="0" smtClean="0"/>
              <a:t> specification</a:t>
            </a:r>
            <a:endParaRPr dirty="0"/>
          </a:p>
        </p:txBody>
      </p:sp>
    </p:spTree>
    <p:extLst>
      <p:ext uri="{BB962C8B-B14F-4D97-AF65-F5344CB8AC3E}">
        <p14:creationId xmlns:p14="http://schemas.microsoft.com/office/powerpoint/2010/main" val="2302382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2309add4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2309add4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30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C3173D3E-08EC-4E65-995F-34869A3E30B2}" type="datetimeFigureOut">
              <a:rPr lang="en-US" smtClean="0"/>
              <a:pPr/>
              <a:t>9/12/2019</a:t>
            </a:fld>
            <a:endParaRPr lang="en-US"/>
          </a:p>
        </p:txBody>
      </p:sp>
      <p:sp>
        <p:nvSpPr>
          <p:cNvPr id="5" name="Footer Placeholder 4"/>
          <p:cNvSpPr>
            <a:spLocks noGrp="1"/>
          </p:cNvSpPr>
          <p:nvPr>
            <p:ph type="ftr" sz="quarter" idx="11"/>
          </p:nvPr>
        </p:nvSpPr>
        <p:spPr>
          <a:xfrm>
            <a:off x="2667000" y="4767263"/>
            <a:ext cx="33528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240015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Requirement Engineering</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Requirements Management</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Project team performs a set of activities to identify, control and track requirements and changes to the requirements at any time as the project proceeds</a:t>
            </a:r>
            <a:endParaRPr/>
          </a:p>
          <a:p>
            <a:pPr marL="457200" lvl="0" indent="-342900" algn="l" rtl="0">
              <a:spcBef>
                <a:spcPts val="0"/>
              </a:spcBef>
              <a:spcAft>
                <a:spcPts val="0"/>
              </a:spcAft>
              <a:buSzPts val="1800"/>
              <a:buChar char="-"/>
            </a:pPr>
            <a:r>
              <a:rPr lang="en"/>
              <a:t>Each requirement is assigned a unique identifier</a:t>
            </a:r>
            <a:endParaRPr/>
          </a:p>
          <a:p>
            <a:pPr marL="457200" lvl="0" indent="-342900" algn="l" rtl="0">
              <a:spcBef>
                <a:spcPts val="0"/>
              </a:spcBef>
              <a:spcAft>
                <a:spcPts val="0"/>
              </a:spcAft>
              <a:buSzPts val="1800"/>
              <a:buChar char="-"/>
            </a:pPr>
            <a:r>
              <a:rPr lang="en"/>
              <a:t>Places the requirements into one or traceability tables</a:t>
            </a:r>
            <a:endParaRPr/>
          </a:p>
          <a:p>
            <a:pPr marL="457200" lvl="0" indent="-342900" algn="l" rtl="0">
              <a:spcBef>
                <a:spcPts val="0"/>
              </a:spcBef>
              <a:spcAft>
                <a:spcPts val="0"/>
              </a:spcAft>
              <a:buSzPts val="1800"/>
              <a:buChar char="-"/>
            </a:pPr>
            <a:r>
              <a:rPr lang="en"/>
              <a:t>Tables may be stored in a database that relate features, sources, dependencies subsystems and interfaces to the requirements. </a:t>
            </a:r>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Requirements	</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Customer Requirements</a:t>
            </a:r>
            <a:endParaRPr b="1"/>
          </a:p>
          <a:p>
            <a:pPr marL="914400" lvl="1" indent="-317500" algn="l" rtl="0">
              <a:spcBef>
                <a:spcPts val="0"/>
              </a:spcBef>
              <a:spcAft>
                <a:spcPts val="0"/>
              </a:spcAft>
              <a:buSzPts val="1400"/>
              <a:buChar char="-"/>
            </a:pPr>
            <a:r>
              <a:rPr lang="en"/>
              <a:t>Define the expectations in terms of </a:t>
            </a:r>
            <a:r>
              <a:rPr lang="en" b="1"/>
              <a:t>Mission Objectives, Environment, Constraints </a:t>
            </a:r>
            <a:r>
              <a:rPr lang="en"/>
              <a:t>and </a:t>
            </a:r>
            <a:r>
              <a:rPr lang="en" b="1"/>
              <a:t>Measures of Effectiveness and Suitability (MOE/MOS)</a:t>
            </a:r>
            <a:endParaRPr b="1"/>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b="1"/>
              <a:t>Functional Requirements</a:t>
            </a:r>
            <a:endParaRPr b="1"/>
          </a:p>
          <a:p>
            <a:pPr marL="914400" lvl="1" indent="-317500" algn="l" rtl="0">
              <a:spcBef>
                <a:spcPts val="0"/>
              </a:spcBef>
              <a:spcAft>
                <a:spcPts val="0"/>
              </a:spcAft>
              <a:buSzPts val="1400"/>
              <a:buChar char="-"/>
            </a:pPr>
            <a:r>
              <a:rPr lang="en"/>
              <a:t>Explain what has to be done</a:t>
            </a:r>
            <a:endParaRPr/>
          </a:p>
          <a:p>
            <a:pPr marL="914400" lvl="1" indent="-317500" algn="l" rtl="0">
              <a:spcBef>
                <a:spcPts val="0"/>
              </a:spcBef>
              <a:spcAft>
                <a:spcPts val="0"/>
              </a:spcAft>
              <a:buSzPts val="1400"/>
              <a:buChar char="-"/>
            </a:pPr>
            <a:r>
              <a:rPr lang="en"/>
              <a:t>Identify the necessary action or activity and task</a:t>
            </a:r>
            <a:endParaRPr/>
          </a:p>
          <a:p>
            <a:pPr marL="914400" lvl="1" indent="-317500" algn="l" rtl="0">
              <a:spcBef>
                <a:spcPts val="0"/>
              </a:spcBef>
              <a:spcAft>
                <a:spcPts val="0"/>
              </a:spcAft>
              <a:buSzPts val="1400"/>
              <a:buChar char="-"/>
            </a:pPr>
            <a:r>
              <a:rPr lang="en"/>
              <a:t>Used as the top level functions for functional analysis.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Requirements (continued)	</a:t>
            </a:r>
            <a:endParaRPr/>
          </a:p>
        </p:txBody>
      </p:sp>
      <p:sp>
        <p:nvSpPr>
          <p:cNvPr id="121" name="Google Shape;121;p24"/>
          <p:cNvSpPr txBox="1">
            <a:spLocks noGrp="1"/>
          </p:cNvSpPr>
          <p:nvPr>
            <p:ph type="body" idx="1"/>
          </p:nvPr>
        </p:nvSpPr>
        <p:spPr>
          <a:xfrm>
            <a:off x="311700" y="572700"/>
            <a:ext cx="8520600" cy="4094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Non functional Requirements</a:t>
            </a:r>
            <a:endParaRPr b="1"/>
          </a:p>
          <a:p>
            <a:pPr marL="914400" lvl="1" indent="-317500" algn="l" rtl="0">
              <a:spcBef>
                <a:spcPts val="0"/>
              </a:spcBef>
              <a:spcAft>
                <a:spcPts val="0"/>
              </a:spcAft>
              <a:buSzPts val="1400"/>
              <a:buChar char="-"/>
            </a:pPr>
            <a:r>
              <a:rPr lang="en"/>
              <a:t>Specify criteria that can be used to judge the operation of a system rather than behavior. </a:t>
            </a:r>
            <a:endParaRPr/>
          </a:p>
          <a:p>
            <a:pPr marL="914400" lvl="1" indent="-317500" algn="l" rtl="0">
              <a:spcBef>
                <a:spcPts val="0"/>
              </a:spcBef>
              <a:spcAft>
                <a:spcPts val="0"/>
              </a:spcAft>
              <a:buSzPts val="1400"/>
              <a:buChar char="-"/>
            </a:pPr>
            <a:r>
              <a:rPr lang="en"/>
              <a:t>Also known as </a:t>
            </a:r>
            <a:r>
              <a:rPr lang="en" b="1"/>
              <a:t>Quality requirements</a:t>
            </a:r>
            <a:endParaRPr b="1"/>
          </a:p>
          <a:p>
            <a:pPr marL="914400" lvl="1" indent="-317500" algn="l" rtl="0">
              <a:spcBef>
                <a:spcPts val="0"/>
              </a:spcBef>
              <a:spcAft>
                <a:spcPts val="0"/>
              </a:spcAft>
              <a:buSzPts val="1400"/>
              <a:buChar char="-"/>
            </a:pPr>
            <a:r>
              <a:rPr lang="en" b="1"/>
              <a:t>Usability </a:t>
            </a:r>
            <a:r>
              <a:rPr lang="en"/>
              <a:t>goals</a:t>
            </a:r>
            <a:endParaRPr/>
          </a:p>
          <a:p>
            <a:pPr marL="1371600" lvl="2" indent="-317500" algn="l" rtl="0">
              <a:spcBef>
                <a:spcPts val="0"/>
              </a:spcBef>
              <a:spcAft>
                <a:spcPts val="0"/>
              </a:spcAft>
              <a:buSzPts val="1400"/>
              <a:buChar char="-"/>
            </a:pPr>
            <a:r>
              <a:rPr lang="en"/>
              <a:t>Concerned with human computer interaction</a:t>
            </a:r>
            <a:endParaRPr/>
          </a:p>
          <a:p>
            <a:pPr marL="914400" lvl="1" indent="-317500" algn="l" rtl="0">
              <a:spcBef>
                <a:spcPts val="0"/>
              </a:spcBef>
              <a:spcAft>
                <a:spcPts val="0"/>
              </a:spcAft>
              <a:buSzPts val="1400"/>
              <a:buChar char="-"/>
            </a:pPr>
            <a:r>
              <a:rPr lang="en" b="1"/>
              <a:t>Reliability </a:t>
            </a:r>
            <a:r>
              <a:rPr lang="en"/>
              <a:t>goals</a:t>
            </a:r>
            <a:endParaRPr/>
          </a:p>
          <a:p>
            <a:pPr marL="914400" lvl="1" indent="-317500" algn="l" rtl="0">
              <a:spcBef>
                <a:spcPts val="0"/>
              </a:spcBef>
              <a:spcAft>
                <a:spcPts val="0"/>
              </a:spcAft>
              <a:buSzPts val="1400"/>
              <a:buChar char="-"/>
            </a:pPr>
            <a:r>
              <a:rPr lang="en" b="1"/>
              <a:t>Performance </a:t>
            </a:r>
            <a:r>
              <a:rPr lang="en"/>
              <a:t>goals</a:t>
            </a:r>
            <a:endParaRPr/>
          </a:p>
          <a:p>
            <a:pPr marL="1371600" lvl="2" indent="-317500" algn="l" rtl="0">
              <a:spcBef>
                <a:spcPts val="0"/>
              </a:spcBef>
              <a:spcAft>
                <a:spcPts val="0"/>
              </a:spcAft>
              <a:buSzPts val="1400"/>
              <a:buChar char="-"/>
            </a:pPr>
            <a:r>
              <a:rPr lang="en"/>
              <a:t>Example: system must respond in 1 second</a:t>
            </a:r>
            <a:endParaRPr/>
          </a:p>
          <a:p>
            <a:pPr marL="914400" lvl="1" indent="-317500" algn="l" rtl="0">
              <a:spcBef>
                <a:spcPts val="0"/>
              </a:spcBef>
              <a:spcAft>
                <a:spcPts val="0"/>
              </a:spcAft>
              <a:buSzPts val="1400"/>
              <a:buChar char="-"/>
            </a:pPr>
            <a:r>
              <a:rPr lang="en" b="1"/>
              <a:t>Supportability </a:t>
            </a:r>
            <a:r>
              <a:rPr lang="en"/>
              <a:t>goals</a:t>
            </a:r>
            <a:endParaRPr/>
          </a:p>
          <a:p>
            <a:pPr marL="1371600" lvl="2" indent="-317500" algn="l" rtl="0">
              <a:spcBef>
                <a:spcPts val="0"/>
              </a:spcBef>
              <a:spcAft>
                <a:spcPts val="0"/>
              </a:spcAft>
              <a:buSzPts val="1400"/>
              <a:buChar char="-"/>
            </a:pPr>
            <a:r>
              <a:rPr lang="en"/>
              <a:t>Concerned with compatibility and portability of software from one platform to another. </a:t>
            </a:r>
            <a:endParaRPr/>
          </a:p>
          <a:p>
            <a:pPr marL="914400" lvl="1" indent="-317500" algn="l" rtl="0">
              <a:spcBef>
                <a:spcPts val="0"/>
              </a:spcBef>
              <a:spcAft>
                <a:spcPts val="0"/>
              </a:spcAft>
              <a:buSzPts val="1400"/>
              <a:buChar char="-"/>
            </a:pPr>
            <a:r>
              <a:rPr lang="en" b="1"/>
              <a:t>Security </a:t>
            </a:r>
            <a:r>
              <a:rPr lang="en"/>
              <a:t>goals</a:t>
            </a:r>
            <a:endParaRPr/>
          </a:p>
          <a:p>
            <a:pPr marL="1371600" lvl="2" indent="-317500" algn="l" rtl="0">
              <a:spcBef>
                <a:spcPts val="0"/>
              </a:spcBef>
              <a:spcAft>
                <a:spcPts val="0"/>
              </a:spcAft>
              <a:buSzPts val="1400"/>
              <a:buChar char="-"/>
            </a:pPr>
            <a:r>
              <a:rPr lang="en"/>
              <a:t>Authentication, confidentiality etc. </a:t>
            </a:r>
            <a:endParaRPr/>
          </a:p>
          <a:p>
            <a:pPr marL="457200" lvl="0" indent="-342900" algn="l" rtl="0">
              <a:spcBef>
                <a:spcPts val="0"/>
              </a:spcBef>
              <a:spcAft>
                <a:spcPts val="0"/>
              </a:spcAft>
              <a:buSzPts val="1800"/>
              <a:buChar char="-"/>
            </a:pPr>
            <a:r>
              <a:rPr lang="en"/>
              <a:t>Non functional requirements may or may not be verifiable.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 Engineering</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Feasibility Study</a:t>
            </a:r>
            <a:endParaRPr/>
          </a:p>
          <a:p>
            <a:pPr marL="914400" lvl="1" indent="-317500" algn="l" rtl="0">
              <a:spcBef>
                <a:spcPts val="0"/>
              </a:spcBef>
              <a:spcAft>
                <a:spcPts val="0"/>
              </a:spcAft>
              <a:buSzPts val="1400"/>
              <a:buChar char="-"/>
            </a:pPr>
            <a:r>
              <a:rPr lang="en"/>
              <a:t>Find out the current user needs</a:t>
            </a:r>
            <a:endParaRPr/>
          </a:p>
          <a:p>
            <a:pPr marL="914400" lvl="1" indent="-317500" algn="l" rtl="0">
              <a:spcBef>
                <a:spcPts val="0"/>
              </a:spcBef>
              <a:spcAft>
                <a:spcPts val="0"/>
              </a:spcAft>
              <a:buSzPts val="1400"/>
              <a:buChar char="-"/>
            </a:pPr>
            <a:r>
              <a:rPr lang="en"/>
              <a:t>Budget</a:t>
            </a:r>
            <a:endParaRPr/>
          </a:p>
          <a:p>
            <a:pPr marL="457200" lvl="0" indent="-342900" algn="l" rtl="0">
              <a:spcBef>
                <a:spcPts val="0"/>
              </a:spcBef>
              <a:spcAft>
                <a:spcPts val="0"/>
              </a:spcAft>
              <a:buSzPts val="1800"/>
              <a:buChar char="-"/>
            </a:pPr>
            <a:r>
              <a:rPr lang="en"/>
              <a:t>Requirement Analysis</a:t>
            </a:r>
            <a:endParaRPr/>
          </a:p>
          <a:p>
            <a:pPr marL="914400" lvl="1" indent="-317500" algn="l" rtl="0">
              <a:spcBef>
                <a:spcPts val="0"/>
              </a:spcBef>
              <a:spcAft>
                <a:spcPts val="0"/>
              </a:spcAft>
              <a:buSzPts val="1400"/>
              <a:buChar char="-"/>
            </a:pPr>
            <a:r>
              <a:rPr lang="en"/>
              <a:t>What the stakeholders require from the system</a:t>
            </a:r>
            <a:endParaRPr/>
          </a:p>
          <a:p>
            <a:pPr marL="457200" lvl="0" indent="-342900" algn="l" rtl="0">
              <a:spcBef>
                <a:spcPts val="0"/>
              </a:spcBef>
              <a:spcAft>
                <a:spcPts val="0"/>
              </a:spcAft>
              <a:buSzPts val="1800"/>
              <a:buChar char="-"/>
            </a:pPr>
            <a:r>
              <a:rPr lang="en"/>
              <a:t>Requirements Definition</a:t>
            </a:r>
            <a:endParaRPr/>
          </a:p>
          <a:p>
            <a:pPr marL="914400" lvl="1" indent="-317500" algn="l" rtl="0">
              <a:spcBef>
                <a:spcPts val="0"/>
              </a:spcBef>
              <a:spcAft>
                <a:spcPts val="0"/>
              </a:spcAft>
              <a:buSzPts val="1400"/>
              <a:buChar char="-"/>
            </a:pPr>
            <a:r>
              <a:rPr lang="en"/>
              <a:t>Define the requirements in a form understandable to the customer</a:t>
            </a:r>
            <a:endParaRPr/>
          </a:p>
          <a:p>
            <a:pPr marL="457200" lvl="0" indent="-342900" algn="l" rtl="0">
              <a:spcBef>
                <a:spcPts val="0"/>
              </a:spcBef>
              <a:spcAft>
                <a:spcPts val="0"/>
              </a:spcAft>
              <a:buSzPts val="1800"/>
              <a:buChar char="-"/>
            </a:pPr>
            <a:r>
              <a:rPr lang="en"/>
              <a:t>Requirements Specification</a:t>
            </a:r>
            <a:endParaRPr/>
          </a:p>
          <a:p>
            <a:pPr marL="914400" lvl="1" indent="-317500" algn="l" rtl="0">
              <a:spcBef>
                <a:spcPts val="0"/>
              </a:spcBef>
              <a:spcAft>
                <a:spcPts val="0"/>
              </a:spcAft>
              <a:buSzPts val="1400"/>
              <a:buChar char="-"/>
            </a:pPr>
            <a:r>
              <a:rPr lang="en"/>
              <a:t>Define the requirements in detail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Requirements Document</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Official Statement</a:t>
            </a:r>
            <a:endParaRPr/>
          </a:p>
          <a:p>
            <a:pPr marL="457200" lvl="0" indent="-342900" algn="l" rtl="0">
              <a:spcBef>
                <a:spcPts val="0"/>
              </a:spcBef>
              <a:spcAft>
                <a:spcPts val="0"/>
              </a:spcAft>
              <a:buSzPts val="1800"/>
              <a:buChar char="-"/>
            </a:pPr>
            <a:r>
              <a:rPr lang="en"/>
              <a:t>Include both a definition and specification</a:t>
            </a:r>
            <a:endParaRPr/>
          </a:p>
          <a:p>
            <a:pPr marL="457200" lvl="0" indent="-342900" algn="l" rtl="0">
              <a:spcBef>
                <a:spcPts val="0"/>
              </a:spcBef>
              <a:spcAft>
                <a:spcPts val="0"/>
              </a:spcAft>
              <a:buSzPts val="1800"/>
              <a:buChar char="-"/>
            </a:pPr>
            <a:r>
              <a:rPr lang="en"/>
              <a:t>Specify external system behavior</a:t>
            </a:r>
            <a:endParaRPr/>
          </a:p>
          <a:p>
            <a:pPr marL="457200" lvl="0" indent="-342900" algn="l" rtl="0">
              <a:spcBef>
                <a:spcPts val="0"/>
              </a:spcBef>
              <a:spcAft>
                <a:spcPts val="0"/>
              </a:spcAft>
              <a:buSzPts val="1800"/>
              <a:buChar char="-"/>
            </a:pPr>
            <a:r>
              <a:rPr lang="en"/>
              <a:t>Specify implementation constraints</a:t>
            </a:r>
            <a:endParaRPr/>
          </a:p>
          <a:p>
            <a:pPr marL="457200" lvl="0" indent="-342900" algn="l" rtl="0">
              <a:spcBef>
                <a:spcPts val="0"/>
              </a:spcBef>
              <a:spcAft>
                <a:spcPts val="0"/>
              </a:spcAft>
              <a:buSzPts val="1800"/>
              <a:buChar char="-"/>
            </a:pPr>
            <a:r>
              <a:rPr lang="en"/>
              <a:t>Easy to change</a:t>
            </a:r>
            <a:endParaRPr/>
          </a:p>
          <a:p>
            <a:pPr marL="457200" lvl="0" indent="-342900" algn="l" rtl="0">
              <a:spcBef>
                <a:spcPts val="0"/>
              </a:spcBef>
              <a:spcAft>
                <a:spcPts val="0"/>
              </a:spcAft>
              <a:buSzPts val="1800"/>
              <a:buChar char="-"/>
            </a:pPr>
            <a:r>
              <a:rPr lang="en" b="1"/>
              <a:t>Problems</a:t>
            </a:r>
            <a:endParaRPr b="1"/>
          </a:p>
          <a:p>
            <a:pPr marL="914400" lvl="1" indent="-317500" algn="l" rtl="0">
              <a:spcBef>
                <a:spcPts val="0"/>
              </a:spcBef>
              <a:spcAft>
                <a:spcPts val="0"/>
              </a:spcAft>
              <a:buSzPts val="1400"/>
              <a:buChar char="-"/>
            </a:pPr>
            <a:r>
              <a:rPr lang="en"/>
              <a:t>Stakeholders don’t know what they really want</a:t>
            </a:r>
            <a:endParaRPr/>
          </a:p>
          <a:p>
            <a:pPr marL="914400" lvl="1" indent="-317500" algn="l" rtl="0">
              <a:spcBef>
                <a:spcPts val="0"/>
              </a:spcBef>
              <a:spcAft>
                <a:spcPts val="0"/>
              </a:spcAft>
              <a:buSzPts val="1400"/>
              <a:buChar char="-"/>
            </a:pPr>
            <a:r>
              <a:rPr lang="en"/>
              <a:t>Stakeholders express requirements in their own terms</a:t>
            </a:r>
            <a:endParaRPr/>
          </a:p>
          <a:p>
            <a:pPr marL="914400" lvl="1" indent="-317500" algn="l" rtl="0">
              <a:spcBef>
                <a:spcPts val="0"/>
              </a:spcBef>
              <a:spcAft>
                <a:spcPts val="0"/>
              </a:spcAft>
              <a:buSzPts val="1400"/>
              <a:buChar char="-"/>
            </a:pPr>
            <a:r>
              <a:rPr lang="en"/>
              <a:t>Requirements change during the analysis process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Groundwork Establishment</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Identify Stakeholders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Recognize viewpoints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Establishing collaboration among stakeholders through conversations and questionnaires among the stakeholders.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Viewpoint recognition</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Marketing Group is interested in functions and features (easy to sell) </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Support Engineers may focus on maintainability of the software</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Business Managers are interested in a feature that will be ready to meet defined market windows. </a:t>
            </a:r>
            <a:endParaRPr/>
          </a:p>
          <a:p>
            <a:pPr marL="91440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Collaboration</a:t>
            </a:r>
            <a:endParaRPr/>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Each stakeholder has a different opinion about the set of requirements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Requirement engineer must identify areas of commonality. </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Identify areas of inconsistency</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Reduce dependencies among engineers.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Elicitation</a:t>
            </a:r>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Discovering the requirements for the system</a:t>
            </a:r>
            <a:endParaRPr/>
          </a:p>
          <a:p>
            <a:pPr marL="457200" lvl="0" indent="-342900" algn="l" rtl="0">
              <a:spcBef>
                <a:spcPts val="0"/>
              </a:spcBef>
              <a:spcAft>
                <a:spcPts val="0"/>
              </a:spcAft>
              <a:buSzPts val="1800"/>
              <a:buChar char="-"/>
            </a:pPr>
            <a:r>
              <a:rPr lang="en"/>
              <a:t>Identify the requirements by communicating with the customers, system users and others</a:t>
            </a:r>
            <a:endParaRPr/>
          </a:p>
          <a:p>
            <a:pPr marL="457200" lvl="0" indent="-342900" algn="l" rtl="0">
              <a:spcBef>
                <a:spcPts val="0"/>
              </a:spcBef>
              <a:spcAft>
                <a:spcPts val="0"/>
              </a:spcAft>
              <a:buSzPts val="1800"/>
              <a:buChar char="-"/>
            </a:pPr>
            <a:r>
              <a:rPr lang="en"/>
              <a:t>Requirements sources</a:t>
            </a:r>
            <a:endParaRPr/>
          </a:p>
          <a:p>
            <a:pPr marL="914400" lvl="1" indent="-317500" algn="l" rtl="0">
              <a:spcBef>
                <a:spcPts val="0"/>
              </a:spcBef>
              <a:spcAft>
                <a:spcPts val="0"/>
              </a:spcAft>
              <a:buSzPts val="1400"/>
              <a:buChar char="-"/>
            </a:pPr>
            <a:r>
              <a:rPr lang="en"/>
              <a:t>Domain knowledge</a:t>
            </a:r>
            <a:endParaRPr/>
          </a:p>
          <a:p>
            <a:pPr marL="914400" lvl="1" indent="-317500" algn="l" rtl="0">
              <a:spcBef>
                <a:spcPts val="0"/>
              </a:spcBef>
              <a:spcAft>
                <a:spcPts val="0"/>
              </a:spcAft>
              <a:buSzPts val="1400"/>
              <a:buChar char="-"/>
            </a:pPr>
            <a:r>
              <a:rPr lang="en"/>
              <a:t>Stakeholders</a:t>
            </a:r>
            <a:endParaRPr/>
          </a:p>
          <a:p>
            <a:pPr marL="457200" lvl="0" indent="-342900" algn="l" rtl="0">
              <a:spcBef>
                <a:spcPts val="0"/>
              </a:spcBef>
              <a:spcAft>
                <a:spcPts val="0"/>
              </a:spcAft>
              <a:buSzPts val="1800"/>
              <a:buChar char="-"/>
            </a:pPr>
            <a:r>
              <a:rPr lang="en"/>
              <a:t>Elicitation techniques</a:t>
            </a:r>
            <a:endParaRPr/>
          </a:p>
          <a:p>
            <a:pPr marL="914400" lvl="1" indent="-317500" algn="l" rtl="0">
              <a:spcBef>
                <a:spcPts val="0"/>
              </a:spcBef>
              <a:spcAft>
                <a:spcPts val="0"/>
              </a:spcAft>
              <a:buSzPts val="1400"/>
              <a:buChar char="-"/>
            </a:pPr>
            <a:r>
              <a:rPr lang="en"/>
              <a:t>Interviews</a:t>
            </a:r>
            <a:endParaRPr/>
          </a:p>
          <a:p>
            <a:pPr marL="914400" lvl="1" indent="-317500" algn="l" rtl="0">
              <a:spcBef>
                <a:spcPts val="0"/>
              </a:spcBef>
              <a:spcAft>
                <a:spcPts val="0"/>
              </a:spcAft>
              <a:buSzPts val="1400"/>
              <a:buChar char="-"/>
            </a:pPr>
            <a:r>
              <a:rPr lang="en"/>
              <a:t>Scenarios</a:t>
            </a:r>
            <a:endParaRPr/>
          </a:p>
          <a:p>
            <a:pPr marL="914400" lvl="1" indent="-317500" algn="l" rtl="0">
              <a:spcBef>
                <a:spcPts val="0"/>
              </a:spcBef>
              <a:spcAft>
                <a:spcPts val="0"/>
              </a:spcAft>
              <a:buSzPts val="1400"/>
              <a:buChar char="-"/>
            </a:pPr>
            <a:r>
              <a:rPr lang="en"/>
              <a:t>Prototypes</a:t>
            </a:r>
            <a:endParaRPr/>
          </a:p>
          <a:p>
            <a:pPr marL="914400" lvl="1" indent="-317500" algn="l" rtl="0">
              <a:spcBef>
                <a:spcPts val="0"/>
              </a:spcBef>
              <a:spcAft>
                <a:spcPts val="0"/>
              </a:spcAft>
              <a:buSzPts val="1400"/>
              <a:buChar char="-"/>
            </a:pPr>
            <a:r>
              <a:rPr lang="en"/>
              <a:t>Observation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Cases</a:t>
            </a:r>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Use cases describe the interactions between a user and a system</a:t>
            </a:r>
            <a:endParaRPr/>
          </a:p>
          <a:p>
            <a:pPr marL="457200" lvl="0" indent="-342900" algn="l" rtl="0">
              <a:spcBef>
                <a:spcPts val="0"/>
              </a:spcBef>
              <a:spcAft>
                <a:spcPts val="0"/>
              </a:spcAft>
              <a:buSzPts val="1800"/>
              <a:buChar char="-"/>
            </a:pPr>
            <a:r>
              <a:rPr lang="en"/>
              <a:t>Focusing on What the system DOES for the user</a:t>
            </a:r>
            <a:endParaRPr/>
          </a:p>
          <a:p>
            <a:pPr marL="457200" lvl="0" indent="-342900" algn="l" rtl="0">
              <a:spcBef>
                <a:spcPts val="0"/>
              </a:spcBef>
              <a:spcAft>
                <a:spcPts val="0"/>
              </a:spcAft>
              <a:buSzPts val="1800"/>
              <a:buChar char="-"/>
            </a:pPr>
            <a:r>
              <a:rPr lang="en"/>
              <a:t>Describe the totality of the system and behavior of the system</a:t>
            </a:r>
            <a:endParaRPr/>
          </a:p>
          <a:p>
            <a:pPr marL="457200" lvl="0" indent="-342900" algn="l" rtl="0">
              <a:spcBef>
                <a:spcPts val="0"/>
              </a:spcBef>
              <a:spcAft>
                <a:spcPts val="0"/>
              </a:spcAft>
              <a:buSzPts val="1800"/>
              <a:buChar char="-"/>
            </a:pPr>
            <a:r>
              <a:rPr lang="en"/>
              <a:t>Includes </a:t>
            </a:r>
            <a:endParaRPr/>
          </a:p>
          <a:p>
            <a:pPr marL="914400" lvl="1" indent="-317500" algn="l" rtl="0">
              <a:spcBef>
                <a:spcPts val="0"/>
              </a:spcBef>
              <a:spcAft>
                <a:spcPts val="0"/>
              </a:spcAft>
              <a:buSzPts val="1400"/>
              <a:buChar char="-"/>
            </a:pPr>
            <a:r>
              <a:rPr lang="en"/>
              <a:t>Actors list</a:t>
            </a:r>
            <a:endParaRPr/>
          </a:p>
          <a:p>
            <a:pPr marL="914400" lvl="1" indent="-317500" algn="l" rtl="0">
              <a:spcBef>
                <a:spcPts val="0"/>
              </a:spcBef>
              <a:spcAft>
                <a:spcPts val="0"/>
              </a:spcAft>
              <a:buSzPts val="1400"/>
              <a:buChar char="-"/>
            </a:pPr>
            <a:r>
              <a:rPr lang="en"/>
              <a:t>Use case packages</a:t>
            </a:r>
            <a:endParaRPr/>
          </a:p>
          <a:p>
            <a:pPr marL="914400" lvl="1" indent="-317500" algn="l" rtl="0">
              <a:spcBef>
                <a:spcPts val="0"/>
              </a:spcBef>
              <a:spcAft>
                <a:spcPts val="0"/>
              </a:spcAft>
              <a:buSzPts val="1400"/>
              <a:buChar char="-"/>
            </a:pPr>
            <a:r>
              <a:rPr lang="en"/>
              <a:t>Use case diagrams</a:t>
            </a:r>
            <a:endParaRPr/>
          </a:p>
          <a:p>
            <a:pPr marL="914400" lvl="1" indent="-317500" algn="l" rtl="0">
              <a:spcBef>
                <a:spcPts val="0"/>
              </a:spcBef>
              <a:spcAft>
                <a:spcPts val="0"/>
              </a:spcAft>
              <a:buSzPts val="1400"/>
              <a:buChar char="-"/>
            </a:pPr>
            <a:r>
              <a:rPr lang="en"/>
              <a:t>Use case text</a:t>
            </a:r>
            <a:endParaRPr/>
          </a:p>
          <a:p>
            <a:pPr marL="914400" lvl="1" indent="-317500" algn="l" rtl="0">
              <a:spcBef>
                <a:spcPts val="0"/>
              </a:spcBef>
              <a:spcAft>
                <a:spcPts val="0"/>
              </a:spcAft>
              <a:buSzPts val="1400"/>
              <a:buChar char="-"/>
            </a:pPr>
            <a:r>
              <a:rPr lang="en"/>
              <a:t>Use case views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Requirements Engineering Process	</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Helps software engineer to better understand the problem</a:t>
            </a:r>
            <a:endParaRPr/>
          </a:p>
          <a:p>
            <a:pPr marL="457200" lvl="0" indent="-342900" algn="l" rtl="0">
              <a:spcBef>
                <a:spcPts val="0"/>
              </a:spcBef>
              <a:spcAft>
                <a:spcPts val="0"/>
              </a:spcAft>
              <a:buSzPts val="1800"/>
              <a:buChar char="-"/>
            </a:pPr>
            <a:r>
              <a:rPr lang="en"/>
              <a:t>Participants involved</a:t>
            </a:r>
            <a:endParaRPr/>
          </a:p>
          <a:p>
            <a:pPr marL="914400" lvl="1" indent="-317500" algn="l" rtl="0">
              <a:spcBef>
                <a:spcPts val="0"/>
              </a:spcBef>
              <a:spcAft>
                <a:spcPts val="0"/>
              </a:spcAft>
              <a:buSzPts val="1400"/>
              <a:buChar char="-"/>
            </a:pPr>
            <a:r>
              <a:rPr lang="en"/>
              <a:t>Software Engineers</a:t>
            </a:r>
            <a:endParaRPr/>
          </a:p>
          <a:p>
            <a:pPr marL="914400" lvl="1" indent="-317500" algn="l" rtl="0">
              <a:spcBef>
                <a:spcPts val="0"/>
              </a:spcBef>
              <a:spcAft>
                <a:spcPts val="0"/>
              </a:spcAft>
              <a:buSzPts val="1400"/>
              <a:buChar char="-"/>
            </a:pPr>
            <a:r>
              <a:rPr lang="en"/>
              <a:t>Managers</a:t>
            </a:r>
            <a:endParaRPr/>
          </a:p>
          <a:p>
            <a:pPr marL="914400" lvl="1" indent="-317500" algn="l" rtl="0">
              <a:spcBef>
                <a:spcPts val="0"/>
              </a:spcBef>
              <a:spcAft>
                <a:spcPts val="0"/>
              </a:spcAft>
              <a:buSzPts val="1400"/>
              <a:buChar char="-"/>
            </a:pPr>
            <a:r>
              <a:rPr lang="en"/>
              <a:t>Customer</a:t>
            </a:r>
            <a:endParaRPr/>
          </a:p>
          <a:p>
            <a:pPr marL="914400" lvl="1" indent="-317500" algn="l" rtl="0">
              <a:spcBef>
                <a:spcPts val="0"/>
              </a:spcBef>
              <a:spcAft>
                <a:spcPts val="0"/>
              </a:spcAft>
              <a:buSzPts val="1400"/>
              <a:buChar char="-"/>
            </a:pPr>
            <a:r>
              <a:rPr lang="en"/>
              <a:t>Users</a:t>
            </a:r>
            <a:endParaRPr/>
          </a:p>
          <a:p>
            <a:pPr marL="457200" lvl="0" indent="-342900" algn="l" rtl="0">
              <a:spcBef>
                <a:spcPts val="0"/>
              </a:spcBef>
              <a:spcAft>
                <a:spcPts val="0"/>
              </a:spcAft>
              <a:buSzPts val="1800"/>
              <a:buChar char="-"/>
            </a:pPr>
            <a:r>
              <a:rPr lang="en"/>
              <a:t>Requirements focus on the customer needs, not on the solution or implementation</a:t>
            </a:r>
            <a:endParaRPr/>
          </a:p>
          <a:p>
            <a:pPr marL="914400" lvl="1" indent="-317500" algn="l" rtl="0">
              <a:spcBef>
                <a:spcPts val="0"/>
              </a:spcBef>
              <a:spcAft>
                <a:spcPts val="0"/>
              </a:spcAft>
              <a:buSzPts val="1400"/>
              <a:buChar char="-"/>
            </a:pPr>
            <a:r>
              <a:rPr lang="en"/>
              <a:t>Designate WHAT behavior, without saying HOW that behavior will be realized</a:t>
            </a:r>
            <a:endParaRPr/>
          </a:p>
          <a:p>
            <a:pPr marL="0" lvl="0" indent="0" algn="l" rtl="0">
              <a:spcBef>
                <a:spcPts val="1600"/>
              </a:spcBef>
              <a:spcAft>
                <a:spcPts val="0"/>
              </a:spcAft>
              <a:buNone/>
            </a:pPr>
            <a:endParaRPr sz="2400">
              <a:solidFill>
                <a:schemeClr val="dk1"/>
              </a:solidFill>
            </a:endParaRPr>
          </a:p>
          <a:p>
            <a:pPr marL="0" lvl="0" indent="0" algn="l" rtl="0">
              <a:spcBef>
                <a:spcPts val="0"/>
              </a:spcBef>
              <a:spcAft>
                <a:spcPts val="1600"/>
              </a:spcAft>
              <a:buNone/>
            </a:pPr>
            <a:r>
              <a:rPr lang="en"/>
              <a:t> </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for developing use case diagram</a:t>
            </a:r>
            <a:endParaRPr/>
          </a:p>
        </p:txBody>
      </p:sp>
      <p:sp>
        <p:nvSpPr>
          <p:cNvPr id="169" name="Google Shape;16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Use abstract idea</a:t>
            </a:r>
            <a:endParaRPr/>
          </a:p>
          <a:p>
            <a:pPr marL="457200" lvl="0" indent="-342900" algn="l" rtl="0">
              <a:spcBef>
                <a:spcPts val="0"/>
              </a:spcBef>
              <a:spcAft>
                <a:spcPts val="0"/>
              </a:spcAft>
              <a:buSzPts val="1800"/>
              <a:buChar char="-"/>
            </a:pPr>
            <a:r>
              <a:rPr lang="en"/>
              <a:t>Define use case actors</a:t>
            </a:r>
            <a:endParaRPr/>
          </a:p>
          <a:p>
            <a:pPr marL="457200" lvl="0" indent="-342900" algn="l" rtl="0">
              <a:spcBef>
                <a:spcPts val="0"/>
              </a:spcBef>
              <a:spcAft>
                <a:spcPts val="0"/>
              </a:spcAft>
              <a:buSzPts val="1800"/>
              <a:buChar char="-"/>
            </a:pPr>
            <a:r>
              <a:rPr lang="en"/>
              <a:t>Define use case actor goals</a:t>
            </a:r>
            <a:endParaRPr/>
          </a:p>
          <a:p>
            <a:pPr marL="457200" lvl="0" indent="-342900" algn="l" rtl="0">
              <a:spcBef>
                <a:spcPts val="0"/>
              </a:spcBef>
              <a:spcAft>
                <a:spcPts val="0"/>
              </a:spcAft>
              <a:buSzPts val="1800"/>
              <a:buChar char="-"/>
            </a:pPr>
            <a:r>
              <a:rPr lang="en"/>
              <a:t>Identify reuse opportunity for use case</a:t>
            </a:r>
            <a:endParaRPr/>
          </a:p>
          <a:p>
            <a:pPr marL="457200" lvl="0" indent="-342900" algn="l" rtl="0">
              <a:spcBef>
                <a:spcPts val="0"/>
              </a:spcBef>
              <a:spcAft>
                <a:spcPts val="0"/>
              </a:spcAft>
              <a:buSzPts val="1800"/>
              <a:buChar char="-"/>
            </a:pPr>
            <a:r>
              <a:rPr lang="en"/>
              <a:t>Create use case index</a:t>
            </a:r>
            <a:endParaRPr/>
          </a:p>
          <a:p>
            <a:pPr marL="457200" lvl="0" indent="-342900" algn="l" rtl="0">
              <a:spcBef>
                <a:spcPts val="0"/>
              </a:spcBef>
              <a:spcAft>
                <a:spcPts val="0"/>
              </a:spcAft>
              <a:buSzPts val="1800"/>
              <a:buChar char="-"/>
            </a:pPr>
            <a:r>
              <a:rPr lang="en"/>
              <a:t>Identify the key components</a:t>
            </a:r>
            <a:endParaRPr/>
          </a:p>
          <a:p>
            <a:pPr marL="457200" lvl="0" indent="-342900" algn="l" rtl="0">
              <a:spcBef>
                <a:spcPts val="0"/>
              </a:spcBef>
              <a:spcAft>
                <a:spcPts val="0"/>
              </a:spcAft>
              <a:buSzPts val="1800"/>
              <a:buChar char="-"/>
            </a:pPr>
            <a:r>
              <a:rPr lang="en"/>
              <a:t>Name and briefly describe the use case</a:t>
            </a:r>
            <a:endParaRPr/>
          </a:p>
          <a:p>
            <a:pPr marL="457200" lvl="0" indent="-342900" algn="l" rtl="0">
              <a:spcBef>
                <a:spcPts val="0"/>
              </a:spcBef>
              <a:spcAft>
                <a:spcPts val="0"/>
              </a:spcAft>
              <a:buSzPts val="1800"/>
              <a:buChar char="-"/>
            </a:pPr>
            <a:r>
              <a:rPr lang="en"/>
              <a:t>Create use case basic view</a:t>
            </a:r>
            <a:endParaRPr/>
          </a:p>
          <a:p>
            <a:pPr marL="457200" lvl="0" indent="-342900" algn="l" rtl="0">
              <a:spcBef>
                <a:spcPts val="0"/>
              </a:spcBef>
              <a:spcAft>
                <a:spcPts val="0"/>
              </a:spcAft>
              <a:buSzPts val="1800"/>
              <a:buChar char="-"/>
            </a:pPr>
            <a:r>
              <a:rPr lang="en"/>
              <a:t>Create use case alternative view</a:t>
            </a:r>
            <a:endParaRPr/>
          </a:p>
          <a:p>
            <a:pPr marL="457200" lvl="0" indent="-342900" algn="l" rtl="0">
              <a:spcBef>
                <a:spcPts val="0"/>
              </a:spcBef>
              <a:spcAft>
                <a:spcPts val="0"/>
              </a:spcAft>
              <a:buSzPts val="1800"/>
              <a:buChar char="-"/>
            </a:pPr>
            <a:r>
              <a:rPr lang="en"/>
              <a:t>Produce the use case document</a:t>
            </a:r>
            <a:endParaRPr/>
          </a:p>
          <a:p>
            <a:pPr marL="457200" lvl="0" indent="-342900" algn="l" rtl="0">
              <a:spcBef>
                <a:spcPts val="0"/>
              </a:spcBef>
              <a:spcAft>
                <a:spcPts val="0"/>
              </a:spcAft>
              <a:buSzPts val="1800"/>
              <a:buChar char="-"/>
            </a:pPr>
            <a:r>
              <a:rPr lang="en"/>
              <a:t>Generate a use case model diagram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body" idx="4294967295"/>
          </p:nvPr>
        </p:nvSpPr>
        <p:spPr>
          <a:xfrm>
            <a:off x="1485900" y="1085850"/>
            <a:ext cx="6321029" cy="3502819"/>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mtClean="0"/>
              <a:t>Components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mtClean="0"/>
              <a:t>A large box: </a:t>
            </a:r>
            <a:r>
              <a:rPr lang="en-GB" i="1" smtClean="0"/>
              <a:t>system boundary</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mtClean="0"/>
              <a:t>Stick figures outside the box: </a:t>
            </a:r>
            <a:r>
              <a:rPr lang="en-GB" i="1" smtClean="0"/>
              <a:t>actors</a:t>
            </a:r>
            <a:r>
              <a:rPr lang="en-GB" smtClean="0"/>
              <a:t>, both human and systems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mtClean="0"/>
              <a:t>Each oval inside the box: a use case that represents some major required functionality and its variant</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mtClean="0"/>
              <a:t>A line between an actor and use case: the actor participates in the use case</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mtClean="0"/>
              <a:t>Use cases do not model all the tasks, instead they are used to specify user views of essential system behavior</a:t>
            </a:r>
          </a:p>
        </p:txBody>
      </p:sp>
      <p:sp>
        <p:nvSpPr>
          <p:cNvPr id="4" name="Rectangle 1"/>
          <p:cNvSpPr>
            <a:spLocks noGrp="1" noChangeArrowheads="1"/>
          </p:cNvSpPr>
          <p:nvPr>
            <p:ph type="title" idx="4294967295"/>
          </p:nvPr>
        </p:nvSpPr>
        <p:spPr>
          <a:xfrm>
            <a:off x="1485900" y="228600"/>
            <a:ext cx="6162675" cy="848916"/>
          </a:xfrm>
        </p:spPr>
        <p:txBody>
          <a:bodyP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t>Use Case Diagram</a:t>
            </a:r>
          </a:p>
        </p:txBody>
      </p:sp>
    </p:spTree>
    <p:extLst>
      <p:ext uri="{BB962C8B-B14F-4D97-AF65-F5344CB8AC3E}">
        <p14:creationId xmlns:p14="http://schemas.microsoft.com/office/powerpoint/2010/main" val="67202248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body" idx="4294967295"/>
          </p:nvPr>
        </p:nvSpPr>
        <p:spPr>
          <a:xfrm>
            <a:off x="1485900" y="1085851"/>
            <a:ext cx="6161485" cy="3498056"/>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1650"/>
              <a:t>Library use cases including borrowing a book, returning a borrowed book, and paying a library fine</a:t>
            </a:r>
          </a:p>
        </p:txBody>
      </p:sp>
      <p:pic>
        <p:nvPicPr>
          <p:cNvPr id="53252" name="Picture 64"/>
          <p:cNvPicPr>
            <a:picLocks noChangeAspect="1" noChangeArrowheads="1"/>
          </p:cNvPicPr>
          <p:nvPr/>
        </p:nvPicPr>
        <p:blipFill>
          <a:blip r:embed="rId3" cstate="print"/>
          <a:srcRect/>
          <a:stretch>
            <a:fillRect/>
          </a:stretch>
        </p:blipFill>
        <p:spPr bwMode="auto">
          <a:xfrm>
            <a:off x="2514600" y="1731169"/>
            <a:ext cx="4207669" cy="2897981"/>
          </a:xfrm>
          <a:prstGeom prst="rect">
            <a:avLst/>
          </a:prstGeom>
          <a:noFill/>
          <a:ln w="9525">
            <a:noFill/>
            <a:miter lim="800000"/>
            <a:headEnd/>
            <a:tailEnd/>
          </a:ln>
        </p:spPr>
      </p:pic>
      <p:sp>
        <p:nvSpPr>
          <p:cNvPr id="5" name="Rectangle 1"/>
          <p:cNvSpPr>
            <a:spLocks noGrp="1" noChangeArrowheads="1"/>
          </p:cNvSpPr>
          <p:nvPr>
            <p:ph type="title" idx="4294967295"/>
          </p:nvPr>
        </p:nvSpPr>
        <p:spPr>
          <a:xfrm>
            <a:off x="1485900" y="228600"/>
            <a:ext cx="6162675" cy="848916"/>
          </a:xfrm>
        </p:spPr>
        <p:txBody>
          <a:bodyP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t>Use Case Diagram</a:t>
            </a:r>
          </a:p>
        </p:txBody>
      </p:sp>
    </p:spTree>
    <p:extLst>
      <p:ext uri="{BB962C8B-B14F-4D97-AF65-F5344CB8AC3E}">
        <p14:creationId xmlns:p14="http://schemas.microsoft.com/office/powerpoint/2010/main" val="106374930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r>
              <a:rPr lang="en-US" dirty="0" err="1" smtClean="0"/>
              <a:t>Usecases</a:t>
            </a:r>
            <a:endParaRPr lang="en-US" dirty="0"/>
          </a:p>
        </p:txBody>
      </p:sp>
      <p:sp>
        <p:nvSpPr>
          <p:cNvPr id="3" name="Content Placeholder 2"/>
          <p:cNvSpPr>
            <a:spLocks noGrp="1"/>
          </p:cNvSpPr>
          <p:nvPr>
            <p:ph idx="1"/>
          </p:nvPr>
        </p:nvSpPr>
        <p:spPr/>
        <p:txBody>
          <a:bodyPr/>
          <a:lstStyle/>
          <a:p>
            <a:r>
              <a:rPr lang="en-US" dirty="0" smtClean="0"/>
              <a:t>Mark Attendance </a:t>
            </a:r>
            <a:r>
              <a:rPr lang="en-US" dirty="0" err="1" smtClean="0"/>
              <a:t>Usecase</a:t>
            </a:r>
            <a:endParaRPr lang="en-US" dirty="0"/>
          </a:p>
        </p:txBody>
      </p:sp>
    </p:spTree>
    <p:extLst>
      <p:ext uri="{BB962C8B-B14F-4D97-AF65-F5344CB8AC3E}">
        <p14:creationId xmlns:p14="http://schemas.microsoft.com/office/powerpoint/2010/main" val="74965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Requirements</a:t>
            </a: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b="1" dirty="0" smtClean="0"/>
              <a:t>Functional Requirements </a:t>
            </a:r>
            <a:r>
              <a:rPr lang="en-US" dirty="0" smtClean="0"/>
              <a:t>specify features (functionalities) the software must have/perform</a:t>
            </a:r>
          </a:p>
          <a:p>
            <a:pPr lvl="1" indent="-342900">
              <a:spcBef>
                <a:spcPts val="0"/>
              </a:spcBef>
              <a:buSzPts val="1800"/>
              <a:buChar char="-"/>
            </a:pPr>
            <a:r>
              <a:rPr lang="en-US" sz="1600" dirty="0" smtClean="0"/>
              <a:t>The system must produce daily reports summarizing all transactions for a 24-hour period. </a:t>
            </a:r>
            <a:endParaRPr lang="en-US" sz="1600" dirty="0"/>
          </a:p>
          <a:p>
            <a:pPr lvl="1" indent="-342900">
              <a:spcBef>
                <a:spcPts val="0"/>
              </a:spcBef>
              <a:buSzPts val="1800"/>
              <a:buChar char="-"/>
            </a:pPr>
            <a:endParaRPr lang="en-US" b="1" dirty="0"/>
          </a:p>
          <a:p>
            <a:pPr>
              <a:buChar char="-"/>
            </a:pPr>
            <a:r>
              <a:rPr lang="en-US" b="1" dirty="0" smtClean="0"/>
              <a:t>Non Functional Requirements</a:t>
            </a:r>
            <a:r>
              <a:rPr lang="en-US" dirty="0" smtClean="0"/>
              <a:t> specify other properties that the system must have</a:t>
            </a:r>
          </a:p>
          <a:p>
            <a:pPr lvl="1">
              <a:buChar char="-"/>
            </a:pPr>
            <a:r>
              <a:rPr lang="en-US" sz="1600" dirty="0" smtClean="0"/>
              <a:t>The system must be available at least 96% of the time. </a:t>
            </a:r>
          </a:p>
        </p:txBody>
      </p:sp>
    </p:spTree>
    <p:extLst>
      <p:ext uri="{BB962C8B-B14F-4D97-AF65-F5344CB8AC3E}">
        <p14:creationId xmlns:p14="http://schemas.microsoft.com/office/powerpoint/2010/main" val="1215191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Requirements vs Design Goals</a:t>
            </a: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sz="2400" dirty="0" smtClean="0"/>
              <a:t>Requirements are concrete specifications that </a:t>
            </a:r>
            <a:r>
              <a:rPr lang="en-US" sz="2400" b="1" dirty="0" smtClean="0"/>
              <a:t>MUST </a:t>
            </a:r>
            <a:r>
              <a:rPr lang="en-US" sz="2400" dirty="0" smtClean="0"/>
              <a:t>be met for a product to be acceptable</a:t>
            </a:r>
          </a:p>
          <a:p>
            <a:pPr lvl="1"/>
            <a:r>
              <a:rPr lang="en-US" sz="2000" dirty="0" smtClean="0"/>
              <a:t>The system must be able to process at least 1000 transactions per hour</a:t>
            </a:r>
          </a:p>
          <a:p>
            <a:r>
              <a:rPr lang="en-US" sz="2400" b="1" dirty="0" smtClean="0"/>
              <a:t>Design goals</a:t>
            </a:r>
            <a:r>
              <a:rPr lang="en-US" sz="2400" dirty="0" smtClean="0"/>
              <a:t> are properties that it is desirable to optimize without specific limits. </a:t>
            </a:r>
          </a:p>
          <a:p>
            <a:pPr lvl="1"/>
            <a:r>
              <a:rPr lang="en-US" sz="2000" dirty="0" smtClean="0"/>
              <a:t>The system </a:t>
            </a:r>
            <a:r>
              <a:rPr lang="en-US" sz="2000" b="1" dirty="0" smtClean="0"/>
              <a:t>should</a:t>
            </a:r>
            <a:r>
              <a:rPr lang="en-US" sz="2000" dirty="0" smtClean="0"/>
              <a:t> process as many transactions per hour as possible. </a:t>
            </a:r>
            <a:endParaRPr sz="2000" dirty="0"/>
          </a:p>
        </p:txBody>
      </p:sp>
    </p:spTree>
    <p:extLst>
      <p:ext uri="{BB962C8B-B14F-4D97-AF65-F5344CB8AC3E}">
        <p14:creationId xmlns:p14="http://schemas.microsoft.com/office/powerpoint/2010/main" val="641098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Functional Requirements				</a:t>
            </a: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sz="2000" dirty="0" smtClean="0"/>
              <a:t>One of the easiest way to determine functional requirements is to look at the actions the system must take during a use case:</a:t>
            </a:r>
          </a:p>
          <a:p>
            <a:pPr lvl="1"/>
            <a:r>
              <a:rPr lang="en-US" sz="1600" dirty="0" smtClean="0"/>
              <a:t>Use case step: “The system presents a form for the user to enter personal data”</a:t>
            </a:r>
          </a:p>
          <a:p>
            <a:pPr lvl="1"/>
            <a:r>
              <a:rPr lang="en-US" sz="1600" dirty="0" smtClean="0"/>
              <a:t>Obvious requirement: “The system must present a form for the user to enter personal data</a:t>
            </a:r>
          </a:p>
          <a:p>
            <a:pPr lvl="1"/>
            <a:r>
              <a:rPr lang="en-US" sz="1600" dirty="0" smtClean="0"/>
              <a:t>Better requirement: “The system must provide a means for user to submit personal data. </a:t>
            </a:r>
            <a:endParaRPr sz="1600" dirty="0"/>
          </a:p>
        </p:txBody>
      </p:sp>
    </p:spTree>
    <p:extLst>
      <p:ext uri="{BB962C8B-B14F-4D97-AF65-F5344CB8AC3E}">
        <p14:creationId xmlns:p14="http://schemas.microsoft.com/office/powerpoint/2010/main" val="2779557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Requirements describe the system, not the user</a:t>
            </a: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sz="2000" dirty="0" smtClean="0"/>
              <a:t>Wrong: 	The user must enter their data</a:t>
            </a:r>
          </a:p>
          <a:p>
            <a:r>
              <a:rPr lang="en-US" sz="2000" dirty="0" smtClean="0"/>
              <a:t>Right:  	The system must provide a means for the user to enter 			their data</a:t>
            </a:r>
          </a:p>
          <a:p>
            <a:endParaRPr lang="en-US" sz="2000" dirty="0"/>
          </a:p>
          <a:p>
            <a:r>
              <a:rPr lang="en-US" sz="2000" dirty="0" smtClean="0"/>
              <a:t>Wrong: 	The user must have 12 years of education</a:t>
            </a:r>
          </a:p>
          <a:p>
            <a:r>
              <a:rPr lang="en-US" sz="2000" dirty="0" smtClean="0"/>
              <a:t>Right: 	The system must be designed for users having 12 years 			of education</a:t>
            </a:r>
            <a:endParaRPr sz="2000" dirty="0"/>
          </a:p>
        </p:txBody>
      </p:sp>
    </p:spTree>
    <p:extLst>
      <p:ext uri="{BB962C8B-B14F-4D97-AF65-F5344CB8AC3E}">
        <p14:creationId xmlns:p14="http://schemas.microsoft.com/office/powerpoint/2010/main" val="3031228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17265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Well written requirements include three major components</a:t>
            </a:r>
            <a:br>
              <a:rPr lang="en" dirty="0" smtClean="0"/>
            </a:br>
            <a:r>
              <a:rPr lang="en" dirty="0" smtClean="0"/>
              <a:t/>
            </a:r>
            <a:br>
              <a:rPr lang="en" dirty="0" smtClean="0"/>
            </a:b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sz="2000" b="1" dirty="0" smtClean="0"/>
              <a:t>Description: </a:t>
            </a:r>
            <a:r>
              <a:rPr lang="en-US" sz="2000" dirty="0" smtClean="0"/>
              <a:t>States the requirement in a brief, easy to understand sentence, often beginning with “The system must …”</a:t>
            </a:r>
            <a:r>
              <a:rPr lang="en-US" sz="2000" b="1" dirty="0" smtClean="0"/>
              <a:t> </a:t>
            </a:r>
          </a:p>
          <a:p>
            <a:endParaRPr lang="en-US" sz="2000" b="1" dirty="0"/>
          </a:p>
          <a:p>
            <a:r>
              <a:rPr lang="en-US" sz="2000" b="1" dirty="0" smtClean="0"/>
              <a:t>Rationale</a:t>
            </a:r>
            <a:r>
              <a:rPr lang="en-US" sz="2000" dirty="0" smtClean="0"/>
              <a:t>:  Describes why the requirement is necessary, often clarifying description</a:t>
            </a:r>
          </a:p>
          <a:p>
            <a:endParaRPr lang="en-US" sz="2000" dirty="0"/>
          </a:p>
          <a:p>
            <a:r>
              <a:rPr lang="en-US" sz="2000" b="1" dirty="0" smtClean="0"/>
              <a:t>Fit Criterion: </a:t>
            </a:r>
            <a:r>
              <a:rPr lang="en-US" sz="2000" dirty="0" smtClean="0"/>
              <a:t>Further clarifies requirement, and provides a means of determining whether or not it has been met. </a:t>
            </a:r>
            <a:endParaRPr sz="2000" b="1" dirty="0"/>
          </a:p>
        </p:txBody>
      </p:sp>
    </p:spTree>
    <p:extLst>
      <p:ext uri="{BB962C8B-B14F-4D97-AF65-F5344CB8AC3E}">
        <p14:creationId xmlns:p14="http://schemas.microsoft.com/office/powerpoint/2010/main" val="2096944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Non Functional Requirements</a:t>
            </a: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sz="2000" dirty="0" smtClean="0"/>
              <a:t>Less obvious: therefore harder to develop</a:t>
            </a:r>
            <a:endParaRPr lang="en-US" sz="2000" dirty="0"/>
          </a:p>
          <a:p>
            <a:r>
              <a:rPr lang="en-US" sz="2000" dirty="0" smtClean="0"/>
              <a:t>These include</a:t>
            </a:r>
          </a:p>
          <a:p>
            <a:pPr lvl="1"/>
            <a:r>
              <a:rPr lang="en-US" sz="1600" dirty="0" smtClean="0"/>
              <a:t>Usability</a:t>
            </a:r>
          </a:p>
          <a:p>
            <a:pPr lvl="1"/>
            <a:r>
              <a:rPr lang="en-US" sz="1600" dirty="0" smtClean="0"/>
              <a:t>Reliability</a:t>
            </a:r>
          </a:p>
          <a:p>
            <a:pPr lvl="1"/>
            <a:r>
              <a:rPr lang="en-US" sz="1600" dirty="0" smtClean="0"/>
              <a:t>Performance</a:t>
            </a:r>
          </a:p>
          <a:p>
            <a:pPr lvl="1"/>
            <a:r>
              <a:rPr lang="en-US" sz="1600" dirty="0" smtClean="0"/>
              <a:t>Supportability</a:t>
            </a:r>
          </a:p>
          <a:p>
            <a:pPr lvl="1"/>
            <a:r>
              <a:rPr lang="en-US" sz="1600" dirty="0" smtClean="0"/>
              <a:t>Others (Legal, operations, implementation </a:t>
            </a:r>
            <a:r>
              <a:rPr lang="en-US" sz="1600" dirty="0" err="1" smtClean="0"/>
              <a:t>etc</a:t>
            </a:r>
            <a:r>
              <a:rPr lang="en-US" sz="1600" dirty="0" smtClean="0"/>
              <a:t>) </a:t>
            </a:r>
          </a:p>
        </p:txBody>
      </p:sp>
    </p:spTree>
    <p:extLst>
      <p:ext uri="{BB962C8B-B14F-4D97-AF65-F5344CB8AC3E}">
        <p14:creationId xmlns:p14="http://schemas.microsoft.com/office/powerpoint/2010/main" val="1264898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rgbClr val="04617B"/>
                </a:solidFill>
              </a:rPr>
              <a:t>Requirements Engineering</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50">
                <a:solidFill>
                  <a:srgbClr val="0BD0D9"/>
                </a:solidFill>
              </a:rPr>
              <a:t></a:t>
            </a:r>
            <a:r>
              <a:rPr lang="en" sz="2600">
                <a:solidFill>
                  <a:schemeClr val="dk1"/>
                </a:solidFill>
              </a:rPr>
              <a:t>Seven tasks:</a:t>
            </a:r>
            <a:endParaRPr sz="2600">
              <a:solidFill>
                <a:schemeClr val="dk1"/>
              </a:solidFill>
            </a:endParaRPr>
          </a:p>
          <a:p>
            <a:pPr marL="457200" lvl="0" indent="0" algn="l" rtl="0">
              <a:spcBef>
                <a:spcPts val="600"/>
              </a:spcBef>
              <a:spcAft>
                <a:spcPts val="0"/>
              </a:spcAft>
              <a:buClr>
                <a:schemeClr val="dk1"/>
              </a:buClr>
              <a:buSzPts val="1100"/>
              <a:buFont typeface="Arial"/>
              <a:buNone/>
            </a:pPr>
            <a:r>
              <a:rPr lang="en" sz="1400">
                <a:solidFill>
                  <a:srgbClr val="0F6FC6"/>
                </a:solidFill>
              </a:rPr>
              <a:t></a:t>
            </a:r>
            <a:r>
              <a:rPr lang="en" sz="1400">
                <a:solidFill>
                  <a:schemeClr val="dk1"/>
                </a:solidFill>
              </a:rPr>
              <a:t>Inception</a:t>
            </a:r>
            <a:endParaRPr sz="1400">
              <a:solidFill>
                <a:schemeClr val="dk1"/>
              </a:solidFill>
            </a:endParaRPr>
          </a:p>
          <a:p>
            <a:pPr marL="457200" lvl="0" indent="0" algn="l" rtl="0">
              <a:spcBef>
                <a:spcPts val="600"/>
              </a:spcBef>
              <a:spcAft>
                <a:spcPts val="0"/>
              </a:spcAft>
              <a:buClr>
                <a:schemeClr val="dk1"/>
              </a:buClr>
              <a:buSzPts val="1100"/>
              <a:buFont typeface="Arial"/>
              <a:buNone/>
            </a:pPr>
            <a:r>
              <a:rPr lang="en" sz="1400">
                <a:solidFill>
                  <a:srgbClr val="0F6FC6"/>
                </a:solidFill>
              </a:rPr>
              <a:t></a:t>
            </a:r>
            <a:r>
              <a:rPr lang="en" sz="1400">
                <a:solidFill>
                  <a:schemeClr val="dk1"/>
                </a:solidFill>
              </a:rPr>
              <a:t>Elicitation</a:t>
            </a:r>
            <a:endParaRPr sz="1400">
              <a:solidFill>
                <a:schemeClr val="dk1"/>
              </a:solidFill>
            </a:endParaRPr>
          </a:p>
          <a:p>
            <a:pPr marL="457200" lvl="0" indent="0" algn="l" rtl="0">
              <a:spcBef>
                <a:spcPts val="600"/>
              </a:spcBef>
              <a:spcAft>
                <a:spcPts val="0"/>
              </a:spcAft>
              <a:buClr>
                <a:schemeClr val="dk1"/>
              </a:buClr>
              <a:buSzPts val="1100"/>
              <a:buFont typeface="Arial"/>
              <a:buNone/>
            </a:pPr>
            <a:r>
              <a:rPr lang="en" sz="1400">
                <a:solidFill>
                  <a:srgbClr val="0F6FC6"/>
                </a:solidFill>
              </a:rPr>
              <a:t></a:t>
            </a:r>
            <a:r>
              <a:rPr lang="en" sz="1400">
                <a:solidFill>
                  <a:schemeClr val="dk1"/>
                </a:solidFill>
              </a:rPr>
              <a:t>Elaboration</a:t>
            </a:r>
            <a:endParaRPr sz="1400">
              <a:solidFill>
                <a:schemeClr val="dk1"/>
              </a:solidFill>
            </a:endParaRPr>
          </a:p>
          <a:p>
            <a:pPr marL="457200" lvl="0" indent="0" algn="l" rtl="0">
              <a:spcBef>
                <a:spcPts val="600"/>
              </a:spcBef>
              <a:spcAft>
                <a:spcPts val="0"/>
              </a:spcAft>
              <a:buClr>
                <a:schemeClr val="dk1"/>
              </a:buClr>
              <a:buSzPts val="1100"/>
              <a:buFont typeface="Arial"/>
              <a:buNone/>
            </a:pPr>
            <a:r>
              <a:rPr lang="en" sz="1400">
                <a:solidFill>
                  <a:srgbClr val="0F6FC6"/>
                </a:solidFill>
              </a:rPr>
              <a:t></a:t>
            </a:r>
            <a:r>
              <a:rPr lang="en" sz="1400">
                <a:solidFill>
                  <a:schemeClr val="dk1"/>
                </a:solidFill>
              </a:rPr>
              <a:t>Negotiation</a:t>
            </a:r>
            <a:endParaRPr sz="1400">
              <a:solidFill>
                <a:schemeClr val="dk1"/>
              </a:solidFill>
            </a:endParaRPr>
          </a:p>
          <a:p>
            <a:pPr marL="457200" lvl="0" indent="0" algn="l" rtl="0">
              <a:spcBef>
                <a:spcPts val="600"/>
              </a:spcBef>
              <a:spcAft>
                <a:spcPts val="0"/>
              </a:spcAft>
              <a:buClr>
                <a:schemeClr val="dk1"/>
              </a:buClr>
              <a:buSzPts val="1100"/>
              <a:buFont typeface="Arial"/>
              <a:buNone/>
            </a:pPr>
            <a:r>
              <a:rPr lang="en" sz="1400">
                <a:solidFill>
                  <a:srgbClr val="0F6FC6"/>
                </a:solidFill>
              </a:rPr>
              <a:t></a:t>
            </a:r>
            <a:r>
              <a:rPr lang="en" sz="1400">
                <a:solidFill>
                  <a:schemeClr val="dk1"/>
                </a:solidFill>
              </a:rPr>
              <a:t>Specification</a:t>
            </a:r>
            <a:endParaRPr sz="1400">
              <a:solidFill>
                <a:schemeClr val="dk1"/>
              </a:solidFill>
            </a:endParaRPr>
          </a:p>
          <a:p>
            <a:pPr marL="457200" lvl="0" indent="0" algn="l" rtl="0">
              <a:spcBef>
                <a:spcPts val="600"/>
              </a:spcBef>
              <a:spcAft>
                <a:spcPts val="0"/>
              </a:spcAft>
              <a:buClr>
                <a:schemeClr val="dk1"/>
              </a:buClr>
              <a:buSzPts val="1100"/>
              <a:buFont typeface="Arial"/>
              <a:buNone/>
            </a:pPr>
            <a:r>
              <a:rPr lang="en" sz="1400">
                <a:solidFill>
                  <a:srgbClr val="0F6FC6"/>
                </a:solidFill>
              </a:rPr>
              <a:t></a:t>
            </a:r>
            <a:r>
              <a:rPr lang="en" sz="1400">
                <a:solidFill>
                  <a:schemeClr val="dk1"/>
                </a:solidFill>
              </a:rPr>
              <a:t>Validation</a:t>
            </a:r>
            <a:endParaRPr sz="1400">
              <a:solidFill>
                <a:schemeClr val="dk1"/>
              </a:solidFill>
            </a:endParaRPr>
          </a:p>
          <a:p>
            <a:pPr marL="457200" lvl="0" indent="0" algn="l" rtl="0">
              <a:spcBef>
                <a:spcPts val="600"/>
              </a:spcBef>
              <a:spcAft>
                <a:spcPts val="0"/>
              </a:spcAft>
              <a:buNone/>
            </a:pPr>
            <a:r>
              <a:rPr lang="en" sz="1400">
                <a:solidFill>
                  <a:srgbClr val="0F6FC6"/>
                </a:solidFill>
              </a:rPr>
              <a:t></a:t>
            </a:r>
            <a:r>
              <a:rPr lang="en" sz="1400">
                <a:solidFill>
                  <a:schemeClr val="dk1"/>
                </a:solidFill>
              </a:rPr>
              <a:t>Management</a:t>
            </a:r>
            <a:endParaRPr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Usability</a:t>
            </a: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sz="2000" dirty="0" smtClean="0"/>
              <a:t>Specifies the ease with which the user uses the product correctly, and the difficulty with which the use it incorrectly</a:t>
            </a:r>
          </a:p>
          <a:p>
            <a:pPr lvl="1"/>
            <a:r>
              <a:rPr lang="en-US" sz="1600" dirty="0" smtClean="0"/>
              <a:t>The system must be easy for new users to use. Fit Criteria: “90% of the users should be able to create a new document within 10 minutes without </a:t>
            </a:r>
          </a:p>
        </p:txBody>
      </p:sp>
    </p:spTree>
    <p:extLst>
      <p:ext uri="{BB962C8B-B14F-4D97-AF65-F5344CB8AC3E}">
        <p14:creationId xmlns:p14="http://schemas.microsoft.com/office/powerpoint/2010/main" val="2498201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Reliability (Dependability)</a:t>
            </a:r>
            <a:endParaRPr dirty="0"/>
          </a:p>
        </p:txBody>
      </p:sp>
      <p:sp>
        <p:nvSpPr>
          <p:cNvPr id="115" name="Google Shape;115;p23"/>
          <p:cNvSpPr txBox="1">
            <a:spLocks noGrp="1"/>
          </p:cNvSpPr>
          <p:nvPr>
            <p:ph type="body" idx="1"/>
          </p:nvPr>
        </p:nvSpPr>
        <p:spPr>
          <a:xfrm>
            <a:off x="311700" y="1113565"/>
            <a:ext cx="8520600" cy="3416400"/>
          </a:xfrm>
          <a:prstGeom prst="rect">
            <a:avLst/>
          </a:prstGeom>
        </p:spPr>
        <p:txBody>
          <a:bodyPr spcFirstLastPara="1" wrap="square" lIns="91425" tIns="91425" rIns="91425" bIns="91425" anchor="t" anchorCtr="0">
            <a:noAutofit/>
          </a:bodyPr>
          <a:lstStyle/>
          <a:p>
            <a:r>
              <a:rPr lang="en-US" sz="2000" dirty="0" smtClean="0"/>
              <a:t>May have different metrics</a:t>
            </a:r>
          </a:p>
          <a:p>
            <a:pPr lvl="1"/>
            <a:r>
              <a:rPr lang="en-US" sz="1600" dirty="0" smtClean="0"/>
              <a:t>Percentage availability (uptime)</a:t>
            </a:r>
          </a:p>
          <a:p>
            <a:pPr lvl="1"/>
            <a:r>
              <a:rPr lang="en-US" sz="1600" dirty="0" smtClean="0"/>
              <a:t>Maximum duration of a service outage</a:t>
            </a:r>
          </a:p>
          <a:p>
            <a:pPr lvl="1"/>
            <a:r>
              <a:rPr lang="en-US" sz="1600" dirty="0" smtClean="0"/>
              <a:t>Percentage of time “yielding” correct behavior</a:t>
            </a:r>
          </a:p>
          <a:p>
            <a:pPr lvl="1"/>
            <a:r>
              <a:rPr lang="en-US" sz="1600" dirty="0" smtClean="0"/>
              <a:t>No loss of data</a:t>
            </a:r>
          </a:p>
          <a:p>
            <a:pPr lvl="1"/>
            <a:r>
              <a:rPr lang="en-US" sz="1600" dirty="0" smtClean="0"/>
              <a:t>Some include security in this category too</a:t>
            </a:r>
            <a:endParaRPr sz="1600" dirty="0"/>
          </a:p>
        </p:txBody>
      </p:sp>
    </p:spTree>
    <p:extLst>
      <p:ext uri="{BB962C8B-B14F-4D97-AF65-F5344CB8AC3E}">
        <p14:creationId xmlns:p14="http://schemas.microsoft.com/office/powerpoint/2010/main" val="11023450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Performance</a:t>
            </a: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sz="2000" dirty="0" smtClean="0"/>
              <a:t>May include</a:t>
            </a:r>
          </a:p>
          <a:p>
            <a:pPr lvl="1"/>
            <a:r>
              <a:rPr lang="en-US" sz="1600" dirty="0" smtClean="0"/>
              <a:t>Speed, operations per time</a:t>
            </a:r>
          </a:p>
          <a:p>
            <a:pPr lvl="1"/>
            <a:r>
              <a:rPr lang="en-US" sz="1600" dirty="0" smtClean="0"/>
              <a:t>Lag allowed: time between a command and execution</a:t>
            </a:r>
          </a:p>
          <a:p>
            <a:pPr lvl="1"/>
            <a:r>
              <a:rPr lang="en-US" sz="1600" dirty="0" smtClean="0"/>
              <a:t>Capacity (number of records </a:t>
            </a:r>
            <a:r>
              <a:rPr lang="en-US" sz="1600" dirty="0" err="1" smtClean="0"/>
              <a:t>etc</a:t>
            </a:r>
            <a:r>
              <a:rPr lang="en-US" sz="1600" dirty="0" smtClean="0"/>
              <a:t>)</a:t>
            </a:r>
          </a:p>
          <a:p>
            <a:pPr lvl="1"/>
            <a:r>
              <a:rPr lang="en-US" sz="1600" dirty="0" smtClean="0"/>
              <a:t>Space required </a:t>
            </a:r>
            <a:endParaRPr sz="1600" dirty="0"/>
          </a:p>
        </p:txBody>
      </p:sp>
    </p:spTree>
    <p:extLst>
      <p:ext uri="{BB962C8B-B14F-4D97-AF65-F5344CB8AC3E}">
        <p14:creationId xmlns:p14="http://schemas.microsoft.com/office/powerpoint/2010/main" val="14921831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Quality Requirements</a:t>
            </a:r>
            <a:endParaRPr dirty="0"/>
          </a:p>
        </p:txBody>
      </p:sp>
      <p:sp>
        <p:nvSpPr>
          <p:cNvPr id="115" name="Google Shape;115;p23"/>
          <p:cNvSpPr txBox="1">
            <a:spLocks noGrp="1"/>
          </p:cNvSpPr>
          <p:nvPr>
            <p:ph type="body" idx="1"/>
          </p:nvPr>
        </p:nvSpPr>
        <p:spPr>
          <a:xfrm>
            <a:off x="311700" y="572700"/>
            <a:ext cx="8520600" cy="3416400"/>
          </a:xfrm>
          <a:prstGeom prst="rect">
            <a:avLst/>
          </a:prstGeom>
        </p:spPr>
        <p:txBody>
          <a:bodyPr spcFirstLastPara="1" wrap="square" lIns="91425" tIns="91425" rIns="91425" bIns="91425" anchor="t" anchorCtr="0">
            <a:noAutofit/>
          </a:bodyPr>
          <a:lstStyle/>
          <a:p>
            <a:r>
              <a:rPr lang="en-US" sz="2000" dirty="0" smtClean="0"/>
              <a:t>High Quality requirements must be</a:t>
            </a:r>
          </a:p>
          <a:p>
            <a:pPr lvl="1"/>
            <a:r>
              <a:rPr lang="en-US" sz="1600" b="1" dirty="0" smtClean="0"/>
              <a:t>Traceable</a:t>
            </a:r>
            <a:r>
              <a:rPr lang="en-US" sz="1600" dirty="0" smtClean="0"/>
              <a:t>: maintain connections between requirements and sources, code and tests etc. </a:t>
            </a:r>
          </a:p>
          <a:p>
            <a:pPr lvl="1"/>
            <a:r>
              <a:rPr lang="en-US" sz="1600" b="1" dirty="0" smtClean="0"/>
              <a:t>Verifiable</a:t>
            </a:r>
            <a:r>
              <a:rPr lang="en-US" sz="1600" dirty="0" smtClean="0"/>
              <a:t>: Any requirement that cannot be verified or tested is useless. Quality assurance of the final product begins during requirements development. In particular, acceptance tests are often derived as part of the requirements development process</a:t>
            </a:r>
          </a:p>
          <a:p>
            <a:pPr lvl="1"/>
            <a:r>
              <a:rPr lang="en-US" sz="1600" b="1" dirty="0" smtClean="0"/>
              <a:t>Clear and unambiguous</a:t>
            </a:r>
          </a:p>
          <a:p>
            <a:pPr lvl="1"/>
            <a:r>
              <a:rPr lang="en-US" sz="1600" b="1" dirty="0" smtClean="0"/>
              <a:t>Realistic</a:t>
            </a:r>
            <a:r>
              <a:rPr lang="en-US" sz="1600" dirty="0" smtClean="0"/>
              <a:t>:</a:t>
            </a:r>
          </a:p>
          <a:p>
            <a:pPr lvl="1"/>
            <a:r>
              <a:rPr lang="en-US" sz="1600" b="1" dirty="0" smtClean="0"/>
              <a:t>Correct</a:t>
            </a:r>
          </a:p>
        </p:txBody>
      </p:sp>
    </p:spTree>
    <p:extLst>
      <p:ext uri="{BB962C8B-B14F-4D97-AF65-F5344CB8AC3E}">
        <p14:creationId xmlns:p14="http://schemas.microsoft.com/office/powerpoint/2010/main" val="1479716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Inception (Beginning)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During inception, the requirements </a:t>
            </a:r>
            <a:r>
              <a:rPr lang="en" dirty="0" smtClean="0"/>
              <a:t>ask </a:t>
            </a:r>
            <a:r>
              <a:rPr lang="en" dirty="0"/>
              <a:t>a set of questions to establish</a:t>
            </a:r>
            <a:endParaRPr dirty="0"/>
          </a:p>
          <a:p>
            <a:pPr marL="914400" lvl="1" indent="-317500" algn="l" rtl="0">
              <a:spcBef>
                <a:spcPts val="0"/>
              </a:spcBef>
              <a:spcAft>
                <a:spcPts val="0"/>
              </a:spcAft>
              <a:buSzPts val="1400"/>
              <a:buChar char="-"/>
            </a:pPr>
            <a:r>
              <a:rPr lang="en" dirty="0"/>
              <a:t>Basic understanding of the problem</a:t>
            </a:r>
            <a:endParaRPr dirty="0"/>
          </a:p>
          <a:p>
            <a:pPr marL="914400" lvl="1" indent="-317500" algn="l" rtl="0">
              <a:spcBef>
                <a:spcPts val="0"/>
              </a:spcBef>
              <a:spcAft>
                <a:spcPts val="0"/>
              </a:spcAft>
              <a:buSzPts val="1400"/>
              <a:buChar char="-"/>
            </a:pPr>
            <a:r>
              <a:rPr lang="en" dirty="0"/>
              <a:t>Nature of the solution that is desired</a:t>
            </a:r>
            <a:endParaRPr dirty="0"/>
          </a:p>
          <a:p>
            <a:pPr marL="914400" lvl="0" indent="0" algn="l" rtl="0">
              <a:spcBef>
                <a:spcPts val="1600"/>
              </a:spcBef>
              <a:spcAft>
                <a:spcPts val="0"/>
              </a:spcAft>
              <a:buNone/>
            </a:pPr>
            <a:endParaRPr dirty="0"/>
          </a:p>
          <a:p>
            <a:pPr marL="457200" lvl="0" indent="-342900" algn="l" rtl="0">
              <a:spcBef>
                <a:spcPts val="1600"/>
              </a:spcBef>
              <a:spcAft>
                <a:spcPts val="0"/>
              </a:spcAft>
              <a:buSzPts val="1800"/>
              <a:buChar char="-"/>
            </a:pPr>
            <a:r>
              <a:rPr lang="en" dirty="0"/>
              <a:t>Requirements Engineers need to identify the stakeholders, recognize multiple viewpoints, work towards collaboration and initiate the communication. </a:t>
            </a:r>
            <a:endParaRPr dirty="0"/>
          </a:p>
          <a:p>
            <a:pPr marL="4572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Elicitation (Extraction)	</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dk1"/>
                </a:solidFill>
              </a:rPr>
              <a:t>Ask questions about objectives, targets etc</a:t>
            </a:r>
            <a:endParaRPr dirty="0">
              <a:solidFill>
                <a:schemeClr val="dk1"/>
              </a:solidFill>
            </a:endParaRPr>
          </a:p>
          <a:p>
            <a:pPr marL="914400" lvl="0" indent="0" algn="l" rtl="0">
              <a:spcBef>
                <a:spcPts val="1600"/>
              </a:spcBef>
              <a:spcAft>
                <a:spcPts val="0"/>
              </a:spcAft>
              <a:buNone/>
            </a:pPr>
            <a:endParaRPr dirty="0">
              <a:solidFill>
                <a:schemeClr val="dk1"/>
              </a:solidFill>
            </a:endParaRPr>
          </a:p>
          <a:p>
            <a:pPr marL="457200" lvl="0" indent="-342900" algn="l" rtl="0">
              <a:spcBef>
                <a:spcPts val="1600"/>
              </a:spcBef>
              <a:spcAft>
                <a:spcPts val="0"/>
              </a:spcAft>
              <a:buSzPts val="1800"/>
              <a:buChar char="-"/>
            </a:pPr>
            <a:r>
              <a:rPr lang="en" dirty="0"/>
              <a:t>Eliciting requirements is difficult because of</a:t>
            </a:r>
            <a:endParaRPr dirty="0"/>
          </a:p>
          <a:p>
            <a:pPr marL="914400" lvl="1" indent="-317500" algn="l" rtl="0">
              <a:spcBef>
                <a:spcPts val="0"/>
              </a:spcBef>
              <a:spcAft>
                <a:spcPts val="0"/>
              </a:spcAft>
              <a:buSzPts val="1400"/>
              <a:buChar char="-"/>
            </a:pPr>
            <a:r>
              <a:rPr lang="en" dirty="0"/>
              <a:t>Problems of scope → identify the boundaries of the system</a:t>
            </a:r>
            <a:endParaRPr dirty="0"/>
          </a:p>
          <a:p>
            <a:pPr marL="914400" lvl="1" indent="-317500" algn="l" rtl="0">
              <a:spcBef>
                <a:spcPts val="0"/>
              </a:spcBef>
              <a:spcAft>
                <a:spcPts val="0"/>
              </a:spcAft>
              <a:buSzPts val="1400"/>
              <a:buChar char="-"/>
            </a:pPr>
            <a:r>
              <a:rPr lang="en" dirty="0"/>
              <a:t>Problems of understanding → domain, computing environment</a:t>
            </a:r>
            <a:endParaRPr dirty="0"/>
          </a:p>
          <a:p>
            <a:pPr marL="914400" lvl="1" indent="-317500" algn="l" rtl="0">
              <a:spcBef>
                <a:spcPts val="0"/>
              </a:spcBef>
              <a:spcAft>
                <a:spcPts val="0"/>
              </a:spcAft>
              <a:buSzPts val="1400"/>
              <a:buChar char="-"/>
            </a:pPr>
            <a:r>
              <a:rPr lang="en" dirty="0"/>
              <a:t>Problems of Volatility → requirements may change over time</a:t>
            </a:r>
            <a:endParaRPr dirty="0"/>
          </a:p>
          <a:p>
            <a:pPr marL="914400" lvl="0" indent="0" algn="l" rtl="0">
              <a:spcBef>
                <a:spcPts val="1600"/>
              </a:spcBef>
              <a:spcAft>
                <a:spcPts val="0"/>
              </a:spcAft>
              <a:buNone/>
            </a:pPr>
            <a:endParaRPr dirty="0">
              <a:solidFill>
                <a:schemeClr val="bg1"/>
              </a:solidFill>
            </a:endParaRPr>
          </a:p>
          <a:p>
            <a:pPr marL="457200" lvl="0" indent="-342900" algn="l" rtl="0">
              <a:spcBef>
                <a:spcPts val="1600"/>
              </a:spcBef>
              <a:spcAft>
                <a:spcPts val="0"/>
              </a:spcAft>
              <a:buSzPts val="1800"/>
              <a:buChar char="-"/>
            </a:pPr>
            <a:r>
              <a:rPr lang="en" dirty="0">
                <a:solidFill>
                  <a:schemeClr val="bg1"/>
                </a:solidFill>
              </a:rPr>
              <a:t>Elicitation may be accomplished through two activities</a:t>
            </a:r>
            <a:endParaRPr dirty="0">
              <a:solidFill>
                <a:schemeClr val="bg1"/>
              </a:solidFill>
            </a:endParaRPr>
          </a:p>
          <a:p>
            <a:pPr marL="914400" lvl="1" indent="-317500" algn="l" rtl="0">
              <a:spcBef>
                <a:spcPts val="0"/>
              </a:spcBef>
              <a:spcAft>
                <a:spcPts val="0"/>
              </a:spcAft>
              <a:buSzPts val="1400"/>
              <a:buChar char="-"/>
            </a:pPr>
            <a:r>
              <a:rPr lang="en" dirty="0">
                <a:solidFill>
                  <a:schemeClr val="bg1"/>
                </a:solidFill>
              </a:rPr>
              <a:t>Collaborative Requirements Gathering</a:t>
            </a:r>
            <a:endParaRPr dirty="0">
              <a:solidFill>
                <a:schemeClr val="bg1"/>
              </a:solidFill>
            </a:endParaRPr>
          </a:p>
          <a:p>
            <a:pPr marL="914400" lvl="1" indent="-317500" algn="l" rtl="0">
              <a:spcBef>
                <a:spcPts val="0"/>
              </a:spcBef>
              <a:spcAft>
                <a:spcPts val="0"/>
              </a:spcAft>
              <a:buSzPts val="1400"/>
              <a:buChar char="-"/>
            </a:pPr>
            <a:r>
              <a:rPr lang="en" dirty="0">
                <a:solidFill>
                  <a:schemeClr val="bg1"/>
                </a:solidFill>
              </a:rPr>
              <a:t>Quality Function Deployment</a:t>
            </a:r>
            <a:endParaRPr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Elaboration (explanation)</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Takes the information obtained during inception and elicitation</a:t>
            </a:r>
            <a:endParaRPr/>
          </a:p>
          <a:p>
            <a:pPr marL="457200" lvl="0" indent="-342900" algn="l" rtl="0">
              <a:spcBef>
                <a:spcPts val="0"/>
              </a:spcBef>
              <a:spcAft>
                <a:spcPts val="0"/>
              </a:spcAft>
              <a:buSzPts val="1800"/>
              <a:buChar char="-"/>
            </a:pPr>
            <a:r>
              <a:rPr lang="en"/>
              <a:t>Focuses on developing a refined model of software functions, features and constraints</a:t>
            </a:r>
            <a:endParaRPr/>
          </a:p>
          <a:p>
            <a:pPr marL="457200" lvl="0" indent="-342900" algn="l" rtl="0">
              <a:spcBef>
                <a:spcPts val="0"/>
              </a:spcBef>
              <a:spcAft>
                <a:spcPts val="0"/>
              </a:spcAft>
              <a:buSzPts val="1800"/>
              <a:buChar char="-"/>
            </a:pPr>
            <a:r>
              <a:rPr lang="en"/>
              <a:t>This is an </a:t>
            </a:r>
            <a:r>
              <a:rPr lang="en" b="1"/>
              <a:t>analyzing phase</a:t>
            </a:r>
            <a:endParaRPr/>
          </a:p>
          <a:p>
            <a:pPr marL="457200" lvl="0" indent="-342900" algn="l" rtl="0">
              <a:spcBef>
                <a:spcPts val="0"/>
              </a:spcBef>
              <a:spcAft>
                <a:spcPts val="0"/>
              </a:spcAft>
              <a:buSzPts val="1800"/>
              <a:buChar char="-"/>
            </a:pPr>
            <a:r>
              <a:rPr lang="en"/>
              <a:t>It defines the functional informational and behavioral constraints of the problem domain. </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Negotiation (Cooperation) </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Software Engineer reconciles the conflicts between what the customer wants and what can be achieved. </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Requirements are ranked by the customer, users and other stakeholders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Risks associated with each requirement is identified</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Specifications</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Final work product produced by the requirements engineer</a:t>
            </a:r>
            <a:endParaRPr/>
          </a:p>
          <a:p>
            <a:pPr marL="457200" lvl="0" indent="-342900" algn="l" rtl="0">
              <a:spcBef>
                <a:spcPts val="0"/>
              </a:spcBef>
              <a:spcAft>
                <a:spcPts val="0"/>
              </a:spcAft>
              <a:buSzPts val="1800"/>
              <a:buChar char="-"/>
            </a:pPr>
            <a:r>
              <a:rPr lang="en"/>
              <a:t>Form of SRS</a:t>
            </a:r>
            <a:endParaRPr/>
          </a:p>
          <a:p>
            <a:pPr marL="457200" lvl="0" indent="-342900" algn="l" rtl="0">
              <a:spcBef>
                <a:spcPts val="0"/>
              </a:spcBef>
              <a:spcAft>
                <a:spcPts val="0"/>
              </a:spcAft>
              <a:buSzPts val="1800"/>
              <a:buChar char="-"/>
            </a:pPr>
            <a:r>
              <a:rPr lang="en"/>
              <a:t>Serves as a foundation of the project</a:t>
            </a:r>
            <a:endParaRPr/>
          </a:p>
          <a:p>
            <a:pPr marL="457200" lvl="0" indent="-342900" algn="l" rtl="0">
              <a:spcBef>
                <a:spcPts val="0"/>
              </a:spcBef>
              <a:spcAft>
                <a:spcPts val="0"/>
              </a:spcAft>
              <a:buSzPts val="1800"/>
              <a:buChar char="-"/>
            </a:pPr>
            <a:r>
              <a:rPr lang="en"/>
              <a:t>It formalizes the functional and behavioral requirements of the software in both the graphical and textual format.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Validation</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Specification is examined to ensure that all the software requirements have been stated unambiguously</a:t>
            </a:r>
            <a:endParaRPr/>
          </a:p>
          <a:p>
            <a:pPr marL="457200" lvl="0" indent="-342900" algn="l" rtl="0">
              <a:spcBef>
                <a:spcPts val="0"/>
              </a:spcBef>
              <a:spcAft>
                <a:spcPts val="0"/>
              </a:spcAft>
              <a:buSzPts val="1800"/>
              <a:buChar char="-"/>
            </a:pPr>
            <a:r>
              <a:rPr lang="en"/>
              <a:t>Errors have been detected and corrected. </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16628</TotalTime>
  <Words>1417</Words>
  <Application>Microsoft Office PowerPoint</Application>
  <PresentationFormat>On-screen Show (16:9)</PresentationFormat>
  <Paragraphs>231</Paragraphs>
  <Slides>33</Slides>
  <Notes>32</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Simple Light</vt:lpstr>
      <vt:lpstr>Requirement Engineering</vt:lpstr>
      <vt:lpstr>Requirements Engineering Process </vt:lpstr>
      <vt:lpstr>Requirements Engineering</vt:lpstr>
      <vt:lpstr>Inception (Beginning) </vt:lpstr>
      <vt:lpstr>Elicitation (Extraction) </vt:lpstr>
      <vt:lpstr>Elaboration (explanation)</vt:lpstr>
      <vt:lpstr>Negotiation (Cooperation) </vt:lpstr>
      <vt:lpstr>Specifications</vt:lpstr>
      <vt:lpstr>Validation</vt:lpstr>
      <vt:lpstr>Requirements Management</vt:lpstr>
      <vt:lpstr>Types of Requirements </vt:lpstr>
      <vt:lpstr>Types of Requirements (continued) </vt:lpstr>
      <vt:lpstr>Requirement Engineering</vt:lpstr>
      <vt:lpstr>Requirements Document</vt:lpstr>
      <vt:lpstr>Groundwork Establishment</vt:lpstr>
      <vt:lpstr>Multiple Viewpoint recognition</vt:lpstr>
      <vt:lpstr>Collaboration</vt:lpstr>
      <vt:lpstr>Elicitation</vt:lpstr>
      <vt:lpstr>Use Cases</vt:lpstr>
      <vt:lpstr>Steps for developing use case diagram</vt:lpstr>
      <vt:lpstr>Use Case Diagram</vt:lpstr>
      <vt:lpstr>Use Case Diagram</vt:lpstr>
      <vt:lpstr>Writing Usecases</vt:lpstr>
      <vt:lpstr>Requirements</vt:lpstr>
      <vt:lpstr>Requirements vs Design Goals</vt:lpstr>
      <vt:lpstr>Functional Requirements    </vt:lpstr>
      <vt:lpstr>Requirements describe the system, not the user</vt:lpstr>
      <vt:lpstr>Well written requirements include three major components  </vt:lpstr>
      <vt:lpstr>Non Functional Requirements</vt:lpstr>
      <vt:lpstr>Usability</vt:lpstr>
      <vt:lpstr>Reliability (Dependability)</vt:lpstr>
      <vt:lpstr>Performance</vt:lpstr>
      <vt:lpstr>Quality Requirements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Engineering</dc:title>
  <dc:creator>LENOVO</dc:creator>
  <cp:lastModifiedBy>Windows User</cp:lastModifiedBy>
  <cp:revision>16</cp:revision>
  <dcterms:modified xsi:type="dcterms:W3CDTF">2019-09-12T06:08:27Z</dcterms:modified>
</cp:coreProperties>
</file>