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303" r:id="rId2"/>
    <p:sldId id="383" r:id="rId3"/>
    <p:sldId id="384" r:id="rId4"/>
    <p:sldId id="385" r:id="rId5"/>
    <p:sldId id="437" r:id="rId6"/>
    <p:sldId id="386" r:id="rId7"/>
    <p:sldId id="349" r:id="rId8"/>
    <p:sldId id="438" r:id="rId9"/>
    <p:sldId id="439" r:id="rId10"/>
    <p:sldId id="440" r:id="rId11"/>
    <p:sldId id="441" r:id="rId12"/>
    <p:sldId id="350" r:id="rId13"/>
    <p:sldId id="442" r:id="rId14"/>
    <p:sldId id="443" r:id="rId15"/>
    <p:sldId id="435" r:id="rId16"/>
    <p:sldId id="436" r:id="rId17"/>
    <p:sldId id="376" r:id="rId18"/>
    <p:sldId id="377" r:id="rId19"/>
    <p:sldId id="378" r:id="rId20"/>
    <p:sldId id="379" r:id="rId21"/>
    <p:sldId id="380" r:id="rId22"/>
    <p:sldId id="381" r:id="rId23"/>
    <p:sldId id="401" r:id="rId24"/>
    <p:sldId id="402" r:id="rId25"/>
    <p:sldId id="403" r:id="rId26"/>
    <p:sldId id="406" r:id="rId27"/>
    <p:sldId id="407" r:id="rId28"/>
    <p:sldId id="408" r:id="rId29"/>
    <p:sldId id="409" r:id="rId30"/>
    <p:sldId id="411" r:id="rId31"/>
    <p:sldId id="413" r:id="rId32"/>
    <p:sldId id="414" r:id="rId33"/>
    <p:sldId id="415" r:id="rId34"/>
    <p:sldId id="416" r:id="rId35"/>
    <p:sldId id="32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1634" autoAdjust="0"/>
  </p:normalViewPr>
  <p:slideViewPr>
    <p:cSldViewPr>
      <p:cViewPr varScale="1">
        <p:scale>
          <a:sx n="53" d="100"/>
          <a:sy n="53" d="100"/>
        </p:scale>
        <p:origin x="19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Petri Net is a collection of directed arcs connecting places and transitions. Places may hold tokens. The state or marking of a net is its assignment of tokens to places.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49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2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087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428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43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29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142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806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423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671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67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76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9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78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042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014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389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8747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51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852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3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14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063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13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Mutually exclusive conditions should be combined to be one condition with multiple alternatives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8B157-7CD0-4B3B-9669-778326D8A8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77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9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5105400" cy="1524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Petri Nets + Decision Tables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Decision Tables –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condition alternatives. Start with the first condition and divide the number of columns by the number of alternatives for that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10000"/>
            <a:ext cx="903068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Decision Tables – Steps 6 – 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/>
              <a:t>the table by inserting an X where rules suggest certain actions. </a:t>
            </a:r>
          </a:p>
          <a:p>
            <a:r>
              <a:rPr lang="en-US" dirty="0" smtClean="0"/>
              <a:t>Combine </a:t>
            </a:r>
            <a:r>
              <a:rPr lang="en-US" dirty="0"/>
              <a:t>rules where it is apparent that an alternative does not make a difference in the outcome 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Check </a:t>
            </a:r>
            <a:r>
              <a:rPr lang="en-US" dirty="0"/>
              <a:t>the table for any impossible situations, contradictions, redundancies. </a:t>
            </a:r>
          </a:p>
          <a:p>
            <a:r>
              <a:rPr lang="en-US" dirty="0" smtClean="0"/>
              <a:t>Rearrange </a:t>
            </a:r>
            <a:r>
              <a:rPr lang="en-US" dirty="0"/>
              <a:t>the conditions and actions (or even rules) to make the decision table more understandable.</a:t>
            </a:r>
          </a:p>
        </p:txBody>
      </p:sp>
    </p:spTree>
    <p:extLst>
      <p:ext uri="{BB962C8B-B14F-4D97-AF65-F5344CB8AC3E}">
        <p14:creationId xmlns:p14="http://schemas.microsoft.com/office/powerpoint/2010/main" val="22477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latin typeface="Courier New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 (Contd.)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782" y="1447800"/>
            <a:ext cx="9439275" cy="5410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burglar alarm sounds, if it is in one of students’ houses where alarm sounds every week, ignore it. Otherwise have a look outside and if the house looks not broken into and there is nobody moving inside it, ignore the alarm. Otherwise call police.</a:t>
            </a:r>
          </a:p>
        </p:txBody>
      </p:sp>
    </p:spTree>
    <p:extLst>
      <p:ext uri="{BB962C8B-B14F-4D97-AF65-F5344CB8AC3E}">
        <p14:creationId xmlns:p14="http://schemas.microsoft.com/office/powerpoint/2010/main" val="14390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3134519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What is the discount for a frequent flyer who want to make an early reservation?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 smtClean="0">
              <a:latin typeface="Courier New" pitchFamily="49" charset="0"/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Infant passengers under two years old are offered a discount of 80% on domestic flights. Infant passengers under two years old are offered a discount of 70% on international flights. Youth passengers (between two and sixteen) are offered a discount of 10%, for any kind of destination. Passengers who make reservation five months before their journey are offered a discount of 10%. For international flights, passengers are offered 15% discount if they travel during off-seasons. There would be no discount for international flights, except that when the passenger is an infant passenger or when travelling during off-season. Frequent flyer enjoys a discount of 15%. The amount of discount is accumulated. The maximum amount of discount for infant passengers is 80% The maximum amount of discount for non-infant passengers is 20%.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 (Contd.)</a:t>
            </a:r>
          </a:p>
        </p:txBody>
      </p:sp>
    </p:spTree>
    <p:extLst>
      <p:ext uri="{BB962C8B-B14F-4D97-AF65-F5344CB8AC3E}">
        <p14:creationId xmlns:p14="http://schemas.microsoft.com/office/powerpoint/2010/main" val="3595027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" y="1436688"/>
            <a:ext cx="8153400" cy="5172587"/>
          </a:xfrm>
          <a:prstGeom prst="rect">
            <a:avLst/>
          </a:prstGeom>
        </p:spPr>
      </p:pic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664075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>
              <a:latin typeface="Courier New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 (Contd.)</a:t>
            </a:r>
          </a:p>
        </p:txBody>
      </p:sp>
    </p:spTree>
    <p:extLst>
      <p:ext uri="{BB962C8B-B14F-4D97-AF65-F5344CB8AC3E}">
        <p14:creationId xmlns:p14="http://schemas.microsoft.com/office/powerpoint/2010/main" val="3922657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 elicit the details of proposed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To solicit feedback from potential users about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aspects they would like to see/improve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which features are not so useful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what functionality is missing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Determine whether the customer's problem has a feasible solution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Assist in exploring options for optimizing quality requirements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Prototype for building a tool to track how much a user exercises each day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Graphical respresentation of first prototype, in which the user must type the day, month and year 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2590800" y="3048000"/>
            <a:ext cx="3957638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Example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Second prototype shows a more interesting and sophisticated interface involving a calendar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User uses a mouse to select the month and year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The system displays the chart for that month, and the user selects the appropriate date in the chart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52800"/>
            <a:ext cx="37338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1311275"/>
            <a:ext cx="8215313" cy="49641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form or state-transition notation that is used to model concurrent activities and their interaction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Circles (</a:t>
            </a:r>
            <a:r>
              <a:rPr lang="en-GB" i="1" dirty="0" smtClean="0"/>
              <a:t>places</a:t>
            </a:r>
            <a:r>
              <a:rPr lang="en-GB" dirty="0" smtClean="0"/>
              <a:t>) represent activities or conditions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Bars represents </a:t>
            </a:r>
            <a:r>
              <a:rPr lang="en-GB" i="1" dirty="0" smtClean="0"/>
              <a:t>transitions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Arcs</a:t>
            </a:r>
            <a:r>
              <a:rPr lang="en-GB" dirty="0" smtClean="0"/>
              <a:t> connect a transition with its input places and its output places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places are populated with </a:t>
            </a:r>
            <a:r>
              <a:rPr lang="en-GB" i="1" dirty="0" smtClean="0"/>
              <a:t>tokens, </a:t>
            </a:r>
            <a:r>
              <a:rPr lang="en-GB" dirty="0" smtClean="0"/>
              <a:t>which act as enabling conditions for the transitions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Each arc can be assigned</a:t>
            </a:r>
            <a:r>
              <a:rPr lang="en-GB" i="1" dirty="0" smtClean="0"/>
              <a:t> a weight </a:t>
            </a:r>
            <a:r>
              <a:rPr lang="en-GB" dirty="0" smtClean="0"/>
              <a:t>that specifies how many tokens are removed from arc's input place, when the transition fires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Third prototype shows that instead of calendar, the user is presented with three slide bars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User uses the mouse to slide each bar left or right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The box at the bottom of the screen changes to show the selected day, month, and year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76600"/>
            <a:ext cx="3914775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Requirements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76800"/>
          </a:xfrm>
        </p:spPr>
        <p:txBody>
          <a:bodyPr/>
          <a:lstStyle/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smtClean="0"/>
              <a:t>Throwaway approach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Developed to learn more about a problem or a proposed solution, and that is never intended to be part of the delivered software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Allow us to write “quick-and-dirty”</a:t>
            </a:r>
          </a:p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smtClean="0"/>
              <a:t>Evolutionary approach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Developed not only to help us answer questions but also to be incorporated into the final product</a:t>
            </a:r>
          </a:p>
          <a:p>
            <a:pPr marL="725488" lvl="1" indent="-26828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smtClean="0"/>
              <a:t>Prototype has to eventually exhibit the quality requirements of the final product, and these qualities cannot be retrofitted</a:t>
            </a:r>
          </a:p>
          <a:p>
            <a:pPr marL="325438" indent="-325438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smtClean="0"/>
              <a:t>Both techniques are sometimes called rapid prototyping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Approaches to Prototyping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Prototyping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Good for answering questions about the user interfaces 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/>
              <a:t>Modelling </a:t>
            </a:r>
            <a:endParaRPr lang="en-GB" dirty="0" smtClean="0"/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Quickly answer questions about constraints on the order in which events should occur, or about the synchronization of activities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Prototyping </a:t>
            </a:r>
            <a:r>
              <a:rPr lang="en-GB" dirty="0" err="1" smtClean="0"/>
              <a:t>vs</a:t>
            </a:r>
            <a:r>
              <a:rPr lang="en-GB" dirty="0" smtClean="0"/>
              <a:t> Modelling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057400" y="685800"/>
            <a:ext cx="7008813" cy="106680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895600"/>
            <a:ext cx="5105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DOCUMENTING REQUIREMENTS</a:t>
            </a:r>
            <a:endParaRPr lang="en-US" sz="2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UCF Slides</a:t>
            </a:r>
          </a:p>
        </p:txBody>
      </p:sp>
    </p:spTree>
    <p:extLst>
      <p:ext uri="{BB962C8B-B14F-4D97-AF65-F5344CB8AC3E}">
        <p14:creationId xmlns:p14="http://schemas.microsoft.com/office/powerpoint/2010/main" val="10002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Requirements Documentation</a:t>
            </a:r>
            <a:br>
              <a:rPr lang="en-GB" sz="4800" dirty="0" smtClean="0"/>
            </a:br>
            <a:r>
              <a:rPr lang="en-GB" sz="2400" dirty="0" smtClean="0"/>
              <a:t>Requirement Definition: Steps Documenting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98725"/>
            <a:ext cx="8215313" cy="40544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Outline the general purpose and scope of the system, including relevant benefits, objectives, and goals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Describe the background and the rationale behind proposal for new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Describe the essential characteristics of an acceptable solution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Describe the environment in which the system will operate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Outline a description of the proposal, if the customer has a proposal for solving the problem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List any assumptions we make about how the environment behaves</a:t>
            </a:r>
          </a:p>
        </p:txBody>
      </p:sp>
    </p:spTree>
    <p:extLst>
      <p:ext uri="{BB962C8B-B14F-4D97-AF65-F5344CB8AC3E}">
        <p14:creationId xmlns:p14="http://schemas.microsoft.com/office/powerpoint/2010/main" val="259960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1512"/>
            <a:ext cx="8213725" cy="4687888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Describe all inputs and outputs in detail, including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sources of inputs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destinations of outputs, 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value ranges 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data format of inputs and output data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data protocols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window formats and organizations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timing constraint 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Restate the required functionality in terms of the interfaces' inputs and outputs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Devise fit criteria for each of the customer's quality requirements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Requirements Documentation</a:t>
            </a:r>
            <a:br>
              <a:rPr lang="en-GB" sz="4800" dirty="0" smtClean="0"/>
            </a:br>
            <a:r>
              <a:rPr lang="en-GB" sz="2400" dirty="0" smtClean="0"/>
              <a:t>Requirement Specification: Steps Documenting Process</a:t>
            </a:r>
          </a:p>
        </p:txBody>
      </p:sp>
    </p:spTree>
    <p:extLst>
      <p:ext uri="{BB962C8B-B14F-4D97-AF65-F5344CB8AC3E}">
        <p14:creationId xmlns:p14="http://schemas.microsoft.com/office/powerpoint/2010/main" val="777433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533400" y="1960563"/>
            <a:ext cx="3490356" cy="4748096"/>
          </a:xfrm>
          <a:prstGeom prst="roundRect">
            <a:avLst>
              <a:gd name="adj" fmla="val 4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 </a:t>
            </a:r>
            <a:r>
              <a:rPr lang="en-GB" sz="1200" dirty="0" smtClean="0">
                <a:latin typeface="Comic Sans MS" pitchFamily="66" charset="0"/>
                <a:ea typeface="Lucida Sans Unicode" pitchFamily="34" charset="0"/>
              </a:rPr>
              <a:t>Introduction </a:t>
            </a: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to the Document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1.1  Purpose of the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1.2  Scope of the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1.3  Acronyms, Abbreviations, Definitions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1.4  References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1.5  Outline of the rest of the SRS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General Description of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2.1  Context of Product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2.2  Product Functions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2.3  User Characteristics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2.4  Constraints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2.5  Assumptions and Dependencies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Specific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  External Interface Requirements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3.1.1  User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3.1.2  Hardware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3.1.3  Software Interfaces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3.1.4  Communications Interfaces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  Functional Requirements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3.2.1  Class 1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3.2.2  Class 2</a:t>
            </a:r>
          </a:p>
          <a:p>
            <a:pPr marL="1933575" lvl="2" indent="-135890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…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3.3  Performance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3.4  Design Constraints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3.5  Quality Requirements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3.6  Other Requirements</a:t>
            </a:r>
          </a:p>
          <a:p>
            <a:pPr marL="220663" indent="-220663"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buAutoNum type="arabicPeriod"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r>
              <a:rPr lang="en-GB" sz="1200" dirty="0">
                <a:latin typeface="Comic Sans MS" pitchFamily="66" charset="0"/>
                <a:ea typeface="Lucida Sans Unicode" pitchFamily="34" charset="0"/>
              </a:rPr>
              <a:t>Appendices</a:t>
            </a:r>
          </a:p>
          <a:p>
            <a:pPr lvl="1" indent="-120650">
              <a:lnSpc>
                <a:spcPct val="90000"/>
              </a:lnSpc>
              <a:buClr>
                <a:srgbClr val="000000"/>
              </a:buClr>
              <a:buSzPct val="100000"/>
              <a:buFont typeface="Times" charset="0"/>
              <a:buNone/>
              <a:tabLst>
                <a:tab pos="220663" algn="l"/>
                <a:tab pos="677863" algn="l"/>
                <a:tab pos="1135063" algn="l"/>
                <a:tab pos="1592263" algn="l"/>
                <a:tab pos="2049463" algn="l"/>
                <a:tab pos="2506663" algn="l"/>
                <a:tab pos="2963863" algn="l"/>
                <a:tab pos="3421063" algn="l"/>
                <a:tab pos="3878263" algn="l"/>
                <a:tab pos="4335463" algn="l"/>
                <a:tab pos="4792663" algn="l"/>
                <a:tab pos="5249863" algn="l"/>
                <a:tab pos="5707063" algn="l"/>
                <a:tab pos="6164263" algn="l"/>
                <a:tab pos="6621463" algn="l"/>
                <a:tab pos="7078663" algn="l"/>
                <a:tab pos="7535863" algn="l"/>
                <a:tab pos="7993063" algn="l"/>
                <a:tab pos="8450263" algn="l"/>
                <a:tab pos="8907463" algn="l"/>
                <a:tab pos="9364663" algn="l"/>
              </a:tabLst>
            </a:pPr>
            <a:endParaRPr lang="en-GB" sz="1200" dirty="0">
              <a:solidFill>
                <a:srgbClr val="000000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Requirements Documentation</a:t>
            </a:r>
            <a:br>
              <a:rPr lang="en-GB" sz="4800" dirty="0" smtClean="0"/>
            </a:br>
            <a:r>
              <a:rPr lang="en-GB" sz="2400" dirty="0" smtClean="0"/>
              <a:t>IEEE Standard for SRS Organized by Object</a:t>
            </a:r>
          </a:p>
        </p:txBody>
      </p:sp>
    </p:spTree>
    <p:extLst>
      <p:ext uri="{BB962C8B-B14F-4D97-AF65-F5344CB8AC3E}">
        <p14:creationId xmlns:p14="http://schemas.microsoft.com/office/powerpoint/2010/main" val="2248450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325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Process management is a set of procedures that track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the requirements that define what the system should do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the design modules that are generated from the requirement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the program code that implements the design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the tests that verify the functionality of the system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the documents that describe the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It provides the threads that tie the system parts together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Requirements Documentation</a:t>
            </a:r>
            <a:br>
              <a:rPr lang="en-GB" sz="4800" dirty="0" smtClean="0"/>
            </a:br>
            <a:r>
              <a:rPr lang="en-GB" sz="2400" dirty="0" smtClean="0"/>
              <a:t>Process Management and Requirements Traceability</a:t>
            </a:r>
          </a:p>
        </p:txBody>
      </p:sp>
    </p:spTree>
    <p:extLst>
      <p:ext uri="{BB962C8B-B14F-4D97-AF65-F5344CB8AC3E}">
        <p14:creationId xmlns:p14="http://schemas.microsoft.com/office/powerpoint/2010/main" val="2516016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2925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Horizontal threads show the coordination between development activities</a:t>
            </a:r>
          </a:p>
        </p:txBody>
      </p:sp>
      <p:pic>
        <p:nvPicPr>
          <p:cNvPr id="13316" name="Picture 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616200"/>
            <a:ext cx="5791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Requirements Documentation</a:t>
            </a:r>
            <a:br>
              <a:rPr lang="en-GB" sz="4800" dirty="0" smtClean="0"/>
            </a:br>
            <a:r>
              <a:rPr lang="en-GB" sz="2400" dirty="0" smtClean="0"/>
              <a:t>Development Activities and Traceability</a:t>
            </a:r>
          </a:p>
        </p:txBody>
      </p:sp>
    </p:spTree>
    <p:extLst>
      <p:ext uri="{BB962C8B-B14F-4D97-AF65-F5344CB8AC3E}">
        <p14:creationId xmlns:p14="http://schemas.microsoft.com/office/powerpoint/2010/main" val="57402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 requirements validation, we check that our requirements definition accurately reflects the customer's needs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 verification, we check that one document or artefact conforms to another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Verification ensures that we build the system right, whereas validation ensures that we build the right system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424" y="685800"/>
            <a:ext cx="8215313" cy="1130300"/>
          </a:xfrm>
        </p:spPr>
        <p:txBody>
          <a:bodyPr>
            <a:no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 smtClean="0"/>
              <a:t>Validation and Verification</a:t>
            </a:r>
            <a:br>
              <a:rPr lang="en-GB" sz="4800" dirty="0" smtClean="0"/>
            </a:b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9407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9" y="1828800"/>
            <a:ext cx="7428342" cy="34782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8500"/>
            <a:ext cx="8215313" cy="11303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Validation and Verification</a:t>
            </a:r>
            <a:br>
              <a:rPr lang="en-GB" dirty="0" smtClean="0"/>
            </a:br>
            <a:r>
              <a:rPr lang="en-GB" sz="2800" dirty="0" smtClean="0"/>
              <a:t>Requirements 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9125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Review the stated goals and objectives of the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Compare the requirements with the goals and objectives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Review the environment in which the system is to operate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Review the information flow and proposed functions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Assess and document the risk, discuss and compare alternatives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Testing the system: how the requirements will be revalidated as the requirements grow and change</a:t>
            </a:r>
          </a:p>
        </p:txBody>
      </p:sp>
    </p:spTree>
    <p:extLst>
      <p:ext uri="{BB962C8B-B14F-4D97-AF65-F5344CB8AC3E}">
        <p14:creationId xmlns:p14="http://schemas.microsoft.com/office/powerpoint/2010/main" val="3310852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8863"/>
            <a:ext cx="8215313" cy="11303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Validation and Verification</a:t>
            </a:r>
            <a:br>
              <a:rPr lang="en-GB" dirty="0" smtClean="0"/>
            </a:br>
            <a:r>
              <a:rPr lang="en-GB" sz="2800" dirty="0" smtClean="0"/>
              <a:t>Verification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325"/>
            <a:ext cx="8215313" cy="32924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Check that the requirements-specification document corresponds to the requirements-definition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Make sure that if we implement a system that meets the specification, then the system will satisfy the customer's requirements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Ensure that each requirement in the definition document is traceable to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55124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8215313" cy="11303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Measuring Requirements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3362"/>
            <a:ext cx="8213725" cy="4821238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Measurements focus on three areas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product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process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resources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Number of requirements can give us a sense of the size of the developed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Number of changes to requirements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Many changes indicate some instability or uncertainty in our understanding of the system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Requirement-size and change measurements  should be recorded by requirements type</a:t>
            </a:r>
          </a:p>
        </p:txBody>
      </p:sp>
    </p:spTree>
    <p:extLst>
      <p:ext uri="{BB962C8B-B14F-4D97-AF65-F5344CB8AC3E}">
        <p14:creationId xmlns:p14="http://schemas.microsoft.com/office/powerpoint/2010/main" val="4277597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2300"/>
            <a:ext cx="8215313" cy="11303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Measuring Requirements</a:t>
            </a:r>
            <a:br>
              <a:rPr lang="en-GB" dirty="0" smtClean="0"/>
            </a:br>
            <a:r>
              <a:rPr lang="en-GB" sz="2800" dirty="0" smtClean="0"/>
              <a:t>Rating Scheme on Scale from 1 to 5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4037"/>
            <a:ext cx="8213725" cy="4729163"/>
          </a:xfrm>
        </p:spPr>
        <p:txBody>
          <a:bodyPr/>
          <a:lstStyle/>
          <a:p>
            <a:pPr marL="325438" indent="-325438" eaLnBrk="1" hangingPunct="1">
              <a:buFont typeface="Lucida Sans Unicode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You understand this requirement completely, have designed systems from similar requirements, and  have no trouble developing a design from this requirement</a:t>
            </a:r>
          </a:p>
          <a:p>
            <a:pPr marL="325438" indent="-325438" eaLnBrk="1" hangingPunct="1">
              <a:buFont typeface="Lucida Sans Unicode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Some elements of this requirement are new, but they are not radically different from requirements that have been successfully designed in the past</a:t>
            </a:r>
          </a:p>
          <a:p>
            <a:pPr marL="325438" indent="-325438" eaLnBrk="1" hangingPunct="1">
              <a:buFont typeface="Lucida Sans Unicode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Some elements of this requirement are very different from requirements in the past, but you understand the requirement and can develop a good design from it</a:t>
            </a:r>
          </a:p>
          <a:p>
            <a:pPr marL="325438" indent="-325438" eaLnBrk="1" hangingPunct="1">
              <a:buFont typeface="Lucida Sans Unicode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You cannot understand some parts of this requirement, and are not sure that you can develop a good design</a:t>
            </a:r>
          </a:p>
          <a:p>
            <a:pPr marL="325438" indent="-325438" eaLnBrk="1" hangingPunct="1">
              <a:buFont typeface="Lucida Sans Unicode" pitchFamily="34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You do not understand this requirement at all, and can not develop a design</a:t>
            </a:r>
          </a:p>
        </p:txBody>
      </p:sp>
    </p:spTree>
    <p:extLst>
      <p:ext uri="{BB962C8B-B14F-4D97-AF65-F5344CB8AC3E}">
        <p14:creationId xmlns:p14="http://schemas.microsoft.com/office/powerpoint/2010/main" val="1026307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13725" cy="12446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Measuring Requirements:</a:t>
            </a:r>
            <a:br>
              <a:rPr lang="en-GB" dirty="0" smtClean="0"/>
            </a:br>
            <a:r>
              <a:rPr lang="en-GB" dirty="0" smtClean="0"/>
              <a:t>Testers/Designers Profiles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65325"/>
            <a:ext cx="8215313" cy="4664075"/>
          </a:xfrm>
        </p:spPr>
        <p:txBody>
          <a:bodyPr/>
          <a:lstStyle/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Figure (a) shows profiles with mostly 1s and 2s 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requirements are in good shape</a:t>
            </a:r>
          </a:p>
          <a:p>
            <a:pPr marL="325438" indent="-32543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 smtClean="0"/>
              <a:t>Figure (b) shows profiles with mostly 4s and 5s</a:t>
            </a:r>
          </a:p>
          <a:p>
            <a:pPr marL="725488" lvl="1" indent="-268288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requirements should be revised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44888"/>
            <a:ext cx="419100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83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Pfleeger</a:t>
            </a:r>
            <a:r>
              <a:rPr lang="en-US" dirty="0" smtClean="0"/>
              <a:t> 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 smtClean="0"/>
              <a:t>slides have been reused 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211388"/>
            <a:ext cx="8683185" cy="3746500"/>
          </a:xfrm>
          <a:prstGeom prst="rect">
            <a:avLst/>
          </a:prstGeom>
        </p:spPr>
      </p:pic>
      <p:sp>
        <p:nvSpPr>
          <p:cNvPr id="4710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13725" cy="4662488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777240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13725" cy="4662488"/>
          </a:xfrm>
        </p:spPr>
        <p:txBody>
          <a:bodyPr/>
          <a:lstStyle/>
          <a:p>
            <a:pPr eaLnBrk="1" hangingPunct="1"/>
            <a:r>
              <a:rPr lang="en-US" smtClean="0"/>
              <a:t>Petri net of book loan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  <p:extLst>
      <p:ext uri="{BB962C8B-B14F-4D97-AF65-F5344CB8AC3E}">
        <p14:creationId xmlns:p14="http://schemas.microsoft.com/office/powerpoint/2010/main" val="2256005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86788" cy="4664075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A high level Petri net specification for the library problem</a:t>
            </a:r>
          </a:p>
        </p:txBody>
      </p:sp>
      <p:pic>
        <p:nvPicPr>
          <p:cNvPr id="48132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519863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Petri Nets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2913" y="1284288"/>
            <a:ext cx="8216900" cy="4967287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It is a tabular representation of a functional specification that maps events and conditions to appropriate responses or action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specification is formal because the inputs (events and conditions) and outputs (actions) may be expressed in natural language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Combinations map to the same set of result can be combined into a single column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Decision Tables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Decision Tables – Steps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number of conditions that may affect the decision.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Combine rows that overlap, for example, conditions that are mutually exclusive e.g. gender, education etc.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conditions becomes the number of rows in the top half of the decision table. </a:t>
            </a:r>
          </a:p>
          <a:p>
            <a:r>
              <a:rPr lang="en-US" dirty="0" smtClean="0"/>
              <a:t>Determine </a:t>
            </a:r>
            <a:r>
              <a:rPr lang="en-US" dirty="0"/>
              <a:t>the number of possible actions that can be taken.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becomes the number of rows in the lower half of the decision table.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Decision Tables – Steps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number of condition alternatives for each condition.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simplest form of decision table, there would be two alternatives (Y or N) for each condition. </a:t>
            </a:r>
            <a:endParaRPr lang="en-US" dirty="0" smtClean="0"/>
          </a:p>
          <a:p>
            <a:pPr lvl="1"/>
            <a:endParaRPr lang="en-US" dirty="0"/>
          </a:p>
          <a:p>
            <a:pPr marL="484632" indent="-457200"/>
            <a:r>
              <a:rPr lang="en-US" dirty="0" smtClean="0"/>
              <a:t>Calculate </a:t>
            </a:r>
            <a:r>
              <a:rPr lang="en-US" dirty="0"/>
              <a:t>the maximum number of columns in the decision table by multiplying the number of alternatives for each condition. • </a:t>
            </a:r>
            <a:endParaRPr lang="en-US" dirty="0" smtClean="0"/>
          </a:p>
          <a:p>
            <a:pPr marL="850392" lvl="1" indent="-457200"/>
            <a:r>
              <a:rPr lang="en-US" dirty="0" smtClean="0"/>
              <a:t>If </a:t>
            </a:r>
            <a:r>
              <a:rPr lang="en-US" dirty="0"/>
              <a:t>there are four conditions and two alternatives for each of them, there will be </a:t>
            </a:r>
            <a:r>
              <a:rPr lang="en-US" dirty="0" smtClean="0"/>
              <a:t>2*2*2*2 </a:t>
            </a:r>
            <a:r>
              <a:rPr lang="en-US" dirty="0"/>
              <a:t>= 16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5478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16239</TotalTime>
  <Words>1685</Words>
  <Application>Microsoft Office PowerPoint</Application>
  <PresentationFormat>On-screen Show (4:3)</PresentationFormat>
  <Paragraphs>178</Paragraphs>
  <Slides>35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Constantia</vt:lpstr>
      <vt:lpstr>Courier New</vt:lpstr>
      <vt:lpstr>Lucida Sans Unicode</vt:lpstr>
      <vt:lpstr>Times</vt:lpstr>
      <vt:lpstr>Times New Roman</vt:lpstr>
      <vt:lpstr>Wingdings 2</vt:lpstr>
      <vt:lpstr>Flow</vt:lpstr>
      <vt:lpstr>PowerPoint Presentation</vt:lpstr>
      <vt:lpstr>Petri Nets</vt:lpstr>
      <vt:lpstr>Petri Nets</vt:lpstr>
      <vt:lpstr>Petri Nets</vt:lpstr>
      <vt:lpstr>Petri Nets</vt:lpstr>
      <vt:lpstr>Petri Nets</vt:lpstr>
      <vt:lpstr>Decision Tables</vt:lpstr>
      <vt:lpstr>Developing Decision Tables – Steps 1 and 2</vt:lpstr>
      <vt:lpstr>Developing Decision Tables – Steps 3 and 4</vt:lpstr>
      <vt:lpstr>Developing Decision Tables – Step 5</vt:lpstr>
      <vt:lpstr>Developing Decision Tables – Steps 6 – 9 </vt:lpstr>
      <vt:lpstr>Decision Tables (Contd.)</vt:lpstr>
      <vt:lpstr>Example</vt:lpstr>
      <vt:lpstr>Possible Solution</vt:lpstr>
      <vt:lpstr>Decision Tables (Contd.)</vt:lpstr>
      <vt:lpstr>Decision Tables (Contd.)</vt:lpstr>
      <vt:lpstr>Prototyping Requirements</vt:lpstr>
      <vt:lpstr>Prototyping Example</vt:lpstr>
      <vt:lpstr>Prototyping Requirements</vt:lpstr>
      <vt:lpstr>Prototyping Requirements</vt:lpstr>
      <vt:lpstr>Approaches to Prototyping</vt:lpstr>
      <vt:lpstr>Prototyping vs Modelling</vt:lpstr>
      <vt:lpstr>PowerPoint Presentation</vt:lpstr>
      <vt:lpstr>Requirements Documentation Requirement Definition: Steps Documenting Process</vt:lpstr>
      <vt:lpstr>Requirements Documentation Requirement Specification: Steps Documenting Process</vt:lpstr>
      <vt:lpstr>Requirements Documentation IEEE Standard for SRS Organized by Object</vt:lpstr>
      <vt:lpstr>Requirements Documentation Process Management and Requirements Traceability</vt:lpstr>
      <vt:lpstr>Requirements Documentation Development Activities and Traceability</vt:lpstr>
      <vt:lpstr>Validation and Verification </vt:lpstr>
      <vt:lpstr>Validation and Verification Requirements Review</vt:lpstr>
      <vt:lpstr>Validation and Verification Verification</vt:lpstr>
      <vt:lpstr>Measuring Requirements</vt:lpstr>
      <vt:lpstr>Measuring Requirements Rating Scheme on Scale from 1 to 5</vt:lpstr>
      <vt:lpstr>Measuring Requirements: Testers/Designers Profiles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fast</cp:lastModifiedBy>
  <cp:revision>421</cp:revision>
  <dcterms:created xsi:type="dcterms:W3CDTF">2011-09-06T15:43:21Z</dcterms:created>
  <dcterms:modified xsi:type="dcterms:W3CDTF">2019-10-08T09:37:54Z</dcterms:modified>
</cp:coreProperties>
</file>