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72" r:id="rId2"/>
    <p:sldId id="273" r:id="rId3"/>
    <p:sldId id="274" r:id="rId4"/>
    <p:sldId id="281" r:id="rId5"/>
    <p:sldId id="280" r:id="rId6"/>
    <p:sldId id="282" r:id="rId7"/>
    <p:sldId id="275" r:id="rId8"/>
    <p:sldId id="283" r:id="rId9"/>
    <p:sldId id="276" r:id="rId10"/>
    <p:sldId id="284" r:id="rId11"/>
    <p:sldId id="277" r:id="rId12"/>
    <p:sldId id="285" r:id="rId13"/>
    <p:sldId id="286" r:id="rId14"/>
    <p:sldId id="287" r:id="rId15"/>
    <p:sldId id="288" r:id="rId16"/>
    <p:sldId id="278" r:id="rId17"/>
    <p:sldId id="289" r:id="rId18"/>
    <p:sldId id="290" r:id="rId19"/>
    <p:sldId id="291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40" d="100"/>
          <a:sy n="40" d="100"/>
        </p:scale>
        <p:origin x="181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11/4/2019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computernotes.com/fundamental/introduction-to-computer/what-is-compu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Fatima </a:t>
            </a:r>
            <a:r>
              <a:rPr lang="en-US" dirty="0" err="1" smtClean="0"/>
              <a:t>Fayyaz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Objective: to derive a program architecture that is partitioned </a:t>
            </a:r>
          </a:p>
          <a:p>
            <a:r>
              <a:rPr lang="en-US" b="1" dirty="0" smtClean="0"/>
              <a:t>Deriving program architecture</a:t>
            </a:r>
          </a:p>
          <a:p>
            <a:pPr lvl="1"/>
            <a:r>
              <a:rPr lang="en-US" dirty="0" smtClean="0"/>
              <a:t>Data flow diagram </a:t>
            </a:r>
            <a:r>
              <a:rPr lang="en-US" dirty="0" smtClean="0">
                <a:sym typeface="Wingdings" panose="05000000000000000000" pitchFamily="2" charset="2"/>
              </a:rPr>
              <a:t> architecture</a:t>
            </a:r>
            <a:endParaRPr lang="en-US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7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types of information flow in DFDs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Transform Flow: </a:t>
            </a:r>
          </a:p>
          <a:p>
            <a:pPr lvl="1"/>
            <a:r>
              <a:rPr lang="en-US" dirty="0" smtClean="0"/>
              <a:t>A sequence of paths that form a transition through which input data are transformed into output data</a:t>
            </a:r>
          </a:p>
          <a:p>
            <a:r>
              <a:rPr lang="en-US" b="1" dirty="0" smtClean="0"/>
              <a:t>Transaction Flow:</a:t>
            </a:r>
          </a:p>
          <a:p>
            <a:pPr lvl="1"/>
            <a:r>
              <a:rPr lang="en-US" dirty="0" smtClean="0"/>
              <a:t>A information flow that is triggered by a single data item, called transaction along one of many paths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Flow- Transform 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12" y="2367510"/>
            <a:ext cx="5563376" cy="3524742"/>
          </a:xfrm>
        </p:spPr>
      </p:pic>
    </p:spTree>
    <p:extLst>
      <p:ext uri="{BB962C8B-B14F-4D97-AF65-F5344CB8AC3E}">
        <p14:creationId xmlns:p14="http://schemas.microsoft.com/office/powerpoint/2010/main" val="7608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Flow- Transform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96" y="2024562"/>
            <a:ext cx="5249008" cy="4210638"/>
          </a:xfrm>
        </p:spPr>
      </p:pic>
    </p:spTree>
    <p:extLst>
      <p:ext uri="{BB962C8B-B14F-4D97-AF65-F5344CB8AC3E}">
        <p14:creationId xmlns:p14="http://schemas.microsoft.com/office/powerpoint/2010/main" val="20338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Flow- Transaction 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53" y="2176984"/>
            <a:ext cx="5858693" cy="3905795"/>
          </a:xfrm>
        </p:spPr>
      </p:pic>
    </p:spTree>
    <p:extLst>
      <p:ext uri="{BB962C8B-B14F-4D97-AF65-F5344CB8AC3E}">
        <p14:creationId xmlns:p14="http://schemas.microsoft.com/office/powerpoint/2010/main" val="27096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Flow- Transaction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981694"/>
            <a:ext cx="4696480" cy="4296375"/>
          </a:xfrm>
        </p:spPr>
      </p:pic>
    </p:spTree>
    <p:extLst>
      <p:ext uri="{BB962C8B-B14F-4D97-AF65-F5344CB8AC3E}">
        <p14:creationId xmlns:p14="http://schemas.microsoft.com/office/powerpoint/2010/main" val="24988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program structure should be partitioned </a:t>
            </a:r>
            <a:r>
              <a:rPr lang="en-US" dirty="0" smtClean="0"/>
              <a:t>in both ways:</a:t>
            </a:r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b="1" dirty="0"/>
              <a:t>Horizontal </a:t>
            </a:r>
            <a:r>
              <a:rPr lang="en-US" b="1" dirty="0" smtClean="0"/>
              <a:t>partitioning</a:t>
            </a:r>
            <a:endParaRPr lang="en-US" dirty="0" smtClean="0"/>
          </a:p>
          <a:p>
            <a:pPr algn="just"/>
            <a:r>
              <a:rPr lang="en-US" b="1" dirty="0" smtClean="0"/>
              <a:t>Vertical partitioning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Horizontal partitioning: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separate branches of the modular hierarchy for each major program function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Use control modules to coordinate communication between functions</a:t>
            </a:r>
          </a:p>
        </p:txBody>
      </p:sp>
    </p:spTree>
    <p:extLst>
      <p:ext uri="{BB962C8B-B14F-4D97-AF65-F5344CB8AC3E}">
        <p14:creationId xmlns:p14="http://schemas.microsoft.com/office/powerpoint/2010/main" val="41099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 Vertical partitioning: </a:t>
            </a:r>
          </a:p>
          <a:p>
            <a:pPr lvl="1" algn="just"/>
            <a:r>
              <a:rPr lang="en-US" dirty="0" smtClean="0"/>
              <a:t>Suggests </a:t>
            </a:r>
            <a:r>
              <a:rPr lang="en-US" dirty="0"/>
              <a:t>the control and work should be distributed top-down in program structure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Design so that decision making and work are stratified</a:t>
            </a:r>
          </a:p>
          <a:p>
            <a:pPr lvl="1" algn="just"/>
            <a:r>
              <a:rPr lang="en-US" dirty="0" smtClean="0"/>
              <a:t>Decision making modules should reside at the top of the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8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64" y="1847088"/>
            <a:ext cx="6249272" cy="25911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54" y="3742890"/>
            <a:ext cx="589679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architecture?</a:t>
            </a:r>
            <a:endParaRPr lang="en-US" dirty="0"/>
          </a:p>
          <a:p>
            <a:r>
              <a:rPr lang="en-US" dirty="0" smtClean="0"/>
              <a:t>Why is </a:t>
            </a:r>
            <a:r>
              <a:rPr lang="en-US" dirty="0"/>
              <a:t>architecture </a:t>
            </a:r>
            <a:r>
              <a:rPr lang="en-US" dirty="0" smtClean="0"/>
              <a:t>important?</a:t>
            </a:r>
          </a:p>
          <a:p>
            <a:r>
              <a:rPr lang="en-US" dirty="0" smtClean="0"/>
              <a:t>Data Design</a:t>
            </a:r>
            <a:endParaRPr lang="en-US" dirty="0"/>
          </a:p>
          <a:p>
            <a:r>
              <a:rPr lang="en-US" dirty="0" smtClean="0"/>
              <a:t>Architectural Styles</a:t>
            </a:r>
            <a:endParaRPr lang="en-US" dirty="0"/>
          </a:p>
          <a:p>
            <a:r>
              <a:rPr lang="en-US" dirty="0" smtClean="0"/>
              <a:t>Information Flows</a:t>
            </a:r>
          </a:p>
          <a:p>
            <a:r>
              <a:rPr lang="en-US" dirty="0" smtClean="0"/>
              <a:t>Partitioning the architecture</a:t>
            </a:r>
          </a:p>
          <a:p>
            <a:r>
              <a:rPr lang="en-US" dirty="0" smtClean="0"/>
              <a:t>Why partitioned architecture?</a:t>
            </a:r>
          </a:p>
          <a:p>
            <a:r>
              <a:rPr lang="en-US" dirty="0" smtClean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Partitioned Architecture</a:t>
            </a:r>
            <a:r>
              <a:rPr lang="en-US" dirty="0"/>
              <a:t>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/>
              <a:t>in </a:t>
            </a:r>
            <a:r>
              <a:rPr lang="en-US" dirty="0" smtClean="0"/>
              <a:t>software that is easier to test</a:t>
            </a:r>
          </a:p>
          <a:p>
            <a:r>
              <a:rPr lang="en-US" dirty="0"/>
              <a:t>Leads </a:t>
            </a:r>
            <a:r>
              <a:rPr lang="en-US" dirty="0" smtClean="0"/>
              <a:t>to software that is easier to maintain</a:t>
            </a:r>
          </a:p>
          <a:p>
            <a:r>
              <a:rPr lang="en-US" dirty="0" smtClean="0"/>
              <a:t>Controlled bug rate</a:t>
            </a:r>
          </a:p>
          <a:p>
            <a:r>
              <a:rPr lang="en-US" dirty="0"/>
              <a:t>Results in </a:t>
            </a:r>
            <a:r>
              <a:rPr lang="en-US" dirty="0" smtClean="0"/>
              <a:t>software that is easier to extend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Architecture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Software </a:t>
            </a:r>
            <a:r>
              <a:rPr lang="en-US" dirty="0"/>
              <a:t>architecture is the first step in producing a software design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Requirements of the software should be transformed into an architecture that describes the software's top-level structure and identifies its components. This is accomplished through architectural design (also called </a:t>
            </a:r>
            <a:r>
              <a:rPr lang="en-US" b="1" dirty="0"/>
              <a:t>system design), </a:t>
            </a:r>
            <a:r>
              <a:rPr lang="en-US" dirty="0"/>
              <a:t>which acts as a preliminary 'blueprint' from which software can be developed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Architecture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IEEE </a:t>
            </a:r>
            <a:r>
              <a:rPr lang="en-US" dirty="0"/>
              <a:t>defines architectural design </a:t>
            </a:r>
            <a:r>
              <a:rPr lang="en-US" dirty="0" smtClean="0"/>
              <a:t>as:</a:t>
            </a:r>
          </a:p>
          <a:p>
            <a:pPr marL="393192" lvl="1" indent="0" algn="just">
              <a:buNone/>
            </a:pPr>
            <a:r>
              <a:rPr lang="en-US" dirty="0" smtClean="0"/>
              <a:t>“The </a:t>
            </a:r>
            <a:r>
              <a:rPr lang="en-US" dirty="0"/>
              <a:t>process of defining a collection of hardware and software components and their interfaces to establish the framework for the development of a </a:t>
            </a:r>
            <a:r>
              <a:rPr lang="en-US" dirty="0">
                <a:hlinkClick r:id="rId2" tooltip="Computer is an electronic device that is designed to work with Information."/>
              </a:rPr>
              <a:t>computer</a:t>
            </a:r>
            <a:r>
              <a:rPr lang="en-US" dirty="0"/>
              <a:t> system</a:t>
            </a:r>
            <a:r>
              <a:rPr lang="en-US" dirty="0" smtClean="0"/>
              <a:t>.”</a:t>
            </a:r>
          </a:p>
          <a:p>
            <a:pPr marL="393192" lvl="1" indent="0" algn="just">
              <a:buNone/>
            </a:pPr>
            <a:r>
              <a:rPr lang="en-US" dirty="0"/>
              <a:t>This framework is established by examining the software requirements document and designing a model for providing implementation details</a:t>
            </a:r>
            <a:r>
              <a:rPr lang="en-US" dirty="0" smtClean="0"/>
              <a:t>.</a:t>
            </a:r>
          </a:p>
          <a:p>
            <a:pPr marL="393192" lvl="1" indent="0" algn="just">
              <a:buNone/>
            </a:pPr>
            <a:r>
              <a:rPr lang="en-US" dirty="0"/>
              <a:t>The architectural design process results in an </a:t>
            </a:r>
            <a:r>
              <a:rPr lang="en-US" b="1" dirty="0"/>
              <a:t>Architectural Design Document (ADD). </a:t>
            </a:r>
            <a:r>
              <a:rPr lang="en-US" dirty="0"/>
              <a:t>This document consists of a number of graphical representations </a:t>
            </a:r>
            <a:r>
              <a:rPr lang="en-US" dirty="0" smtClean="0"/>
              <a:t>that comprises </a:t>
            </a:r>
            <a:r>
              <a:rPr lang="en-US" dirty="0"/>
              <a:t>software models along with associated descriptive text.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7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Architecture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Software architecture is a representation that enables a software engineer to</a:t>
            </a:r>
          </a:p>
          <a:p>
            <a:pPr algn="just"/>
            <a:r>
              <a:rPr lang="en-US" dirty="0"/>
              <a:t>Analyze the effectiveness of the design in meeting stated requirements</a:t>
            </a:r>
          </a:p>
          <a:p>
            <a:pPr algn="just"/>
            <a:r>
              <a:rPr lang="en-US" dirty="0"/>
              <a:t>Consider architectural alternatives</a:t>
            </a:r>
          </a:p>
          <a:p>
            <a:pPr algn="just"/>
            <a:r>
              <a:rPr lang="en-US" dirty="0"/>
              <a:t>Reduce the risk associated with the construction of the software</a:t>
            </a:r>
          </a:p>
          <a:p>
            <a:pPr algn="just"/>
            <a:r>
              <a:rPr lang="en-US" dirty="0"/>
              <a:t>Examine the system as a whole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9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smtClean="0"/>
              <a:t>Architecture Important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Enable communication between all parties (stakeholders) interested in the development of a computer-based system.</a:t>
            </a:r>
          </a:p>
          <a:p>
            <a:pPr algn="just"/>
            <a:r>
              <a:rPr lang="en-US" dirty="0"/>
              <a:t>Highlights early design decisions that will have a profound impact on all software engineering work that follows and on the ultimate success of the system as an operational entity.</a:t>
            </a:r>
          </a:p>
          <a:p>
            <a:pPr algn="just"/>
            <a:r>
              <a:rPr lang="en-US" dirty="0"/>
              <a:t>Architecture "constitutes a relatively small, intellectually graspable model of how the system is structured and how its components work together".</a:t>
            </a:r>
          </a:p>
        </p:txBody>
      </p:sp>
    </p:spTree>
    <p:extLst>
      <p:ext uri="{BB962C8B-B14F-4D97-AF65-F5344CB8AC3E}">
        <p14:creationId xmlns:p14="http://schemas.microsoft.com/office/powerpoint/2010/main" val="390112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Data design</a:t>
            </a:r>
            <a:r>
              <a:rPr lang="en-US" dirty="0"/>
              <a:t> is the first design activity, which results in less complex, modular and efficient program structure. </a:t>
            </a:r>
            <a:endParaRPr lang="en-US" dirty="0" smtClean="0"/>
          </a:p>
          <a:p>
            <a:pPr algn="just"/>
            <a:r>
              <a:rPr lang="en-US" dirty="0" smtClean="0"/>
              <a:t>The challenge is to store and retrieve the data in such a way that useful information can be extracted from the data environment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Data quality is the difference between a data warehouse and a data garbage dump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75" y="2286537"/>
            <a:ext cx="5191850" cy="3686689"/>
          </a:xfrm>
        </p:spPr>
      </p:pic>
    </p:spTree>
    <p:extLst>
      <p:ext uri="{BB962C8B-B14F-4D97-AF65-F5344CB8AC3E}">
        <p14:creationId xmlns:p14="http://schemas.microsoft.com/office/powerpoint/2010/main" val="393931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Styles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objective of using architectural styles is to establish a structure for all the components present in a system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Data-flow</a:t>
            </a:r>
            <a:r>
              <a:rPr lang="en-US" b="1" i="1" dirty="0"/>
              <a:t> </a:t>
            </a:r>
            <a:r>
              <a:rPr lang="en-US" b="1" dirty="0" smtClean="0"/>
              <a:t>Architecture - </a:t>
            </a:r>
            <a:r>
              <a:rPr lang="en-US" dirty="0" smtClean="0"/>
              <a:t>pipes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Object-oriented Architecture - </a:t>
            </a:r>
            <a:r>
              <a:rPr lang="en-US" dirty="0" smtClean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Layered Architecture - </a:t>
            </a:r>
            <a:r>
              <a:rPr lang="en-US" dirty="0" smtClean="0"/>
              <a:t>protocols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Data-centered </a:t>
            </a:r>
            <a:r>
              <a:rPr lang="en-US" b="1" dirty="0" smtClean="0"/>
              <a:t>Architecture – </a:t>
            </a:r>
            <a:r>
              <a:rPr lang="en-US" dirty="0" smtClean="0"/>
              <a:t>data store and collection of client software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Call and</a:t>
            </a:r>
            <a:r>
              <a:rPr lang="en-US" b="1" i="1" dirty="0"/>
              <a:t> </a:t>
            </a:r>
            <a:r>
              <a:rPr lang="en-US" b="1" dirty="0"/>
              <a:t>Return </a:t>
            </a:r>
            <a:r>
              <a:rPr lang="en-US" b="1" dirty="0" smtClean="0"/>
              <a:t>Architecture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Main program/subprogram </a:t>
            </a:r>
            <a:r>
              <a:rPr lang="en-US" dirty="0" smtClean="0"/>
              <a:t>architecture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Remote procedure call architecture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438</Words>
  <Application>Microsoft Office PowerPoint</Application>
  <PresentationFormat>Widescreen</PresentationFormat>
  <Paragraphs>80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Century Gothic</vt:lpstr>
      <vt:lpstr>Palatino Linotype</vt:lpstr>
      <vt:lpstr>Wingdings</vt:lpstr>
      <vt:lpstr>Wingdings 2</vt:lpstr>
      <vt:lpstr>Presentation on brainstorming</vt:lpstr>
      <vt:lpstr>Architectural Design</vt:lpstr>
      <vt:lpstr>Agenda</vt:lpstr>
      <vt:lpstr>What is Architecture?</vt:lpstr>
      <vt:lpstr>What is Architecture?</vt:lpstr>
      <vt:lpstr>What is Architecture?</vt:lpstr>
      <vt:lpstr>Why is Architecture Important?</vt:lpstr>
      <vt:lpstr>Data Design</vt:lpstr>
      <vt:lpstr>Relationship </vt:lpstr>
      <vt:lpstr>Architectural Styles</vt:lpstr>
      <vt:lpstr>Structured Design</vt:lpstr>
      <vt:lpstr>Information Flow</vt:lpstr>
      <vt:lpstr>Information Flow- Transform Flow</vt:lpstr>
      <vt:lpstr>Information Flow- Transform Flow</vt:lpstr>
      <vt:lpstr>Information Flow- Transaction Flow</vt:lpstr>
      <vt:lpstr>Information Flow- Transaction Flow</vt:lpstr>
      <vt:lpstr>Partitioning the Architecture</vt:lpstr>
      <vt:lpstr>Partitioning the Architecture</vt:lpstr>
      <vt:lpstr>Partitioning the Architecture</vt:lpstr>
      <vt:lpstr>Partitioning the Architecture</vt:lpstr>
      <vt:lpstr>Why Partitioned Architecture?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&amp; Transform Flow</dc:title>
  <dc:creator>Home</dc:creator>
  <cp:lastModifiedBy>Home</cp:lastModifiedBy>
  <cp:revision>17</cp:revision>
  <dcterms:created xsi:type="dcterms:W3CDTF">2019-11-03T19:55:27Z</dcterms:created>
  <dcterms:modified xsi:type="dcterms:W3CDTF">2019-11-03T23:39:36Z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