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303" r:id="rId2"/>
    <p:sldId id="325" r:id="rId3"/>
    <p:sldId id="326" r:id="rId4"/>
    <p:sldId id="329" r:id="rId5"/>
    <p:sldId id="327" r:id="rId6"/>
    <p:sldId id="328" r:id="rId7"/>
    <p:sldId id="332" r:id="rId8"/>
    <p:sldId id="333" r:id="rId9"/>
    <p:sldId id="334" r:id="rId10"/>
    <p:sldId id="335" r:id="rId11"/>
    <p:sldId id="337" r:id="rId12"/>
    <p:sldId id="336" r:id="rId13"/>
    <p:sldId id="338" r:id="rId14"/>
    <p:sldId id="339" r:id="rId15"/>
    <p:sldId id="340" r:id="rId16"/>
    <p:sldId id="331" r:id="rId17"/>
    <p:sldId id="330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horstream.com/Presentation/umr17-1645231-pressman-ch-12-user-interface-desig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horstream.com/Presentation/umr17-1645231-pressman-ch-12-user-interface-desig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5105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USER INTERFACE DESIGN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smtClean="0"/>
              <a:t>interface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design rules for all screens</a:t>
            </a:r>
          </a:p>
          <a:p>
            <a:r>
              <a:rPr lang="en-US" dirty="0" smtClean="0"/>
              <a:t>Design principles:</a:t>
            </a:r>
          </a:p>
          <a:p>
            <a:pPr lvl="1"/>
            <a:r>
              <a:rPr lang="en-US" dirty="0" smtClean="0"/>
              <a:t>Allow user to put current task into a meaningful context</a:t>
            </a:r>
          </a:p>
          <a:p>
            <a:pPr lvl="1"/>
            <a:r>
              <a:rPr lang="en-US" dirty="0" smtClean="0"/>
              <a:t>Maintain consistency across a complete product line</a:t>
            </a:r>
          </a:p>
          <a:p>
            <a:pPr lvl="1"/>
            <a:r>
              <a:rPr lang="en-US" dirty="0" smtClean="0"/>
              <a:t>Avoid violating de facto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24824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</a:p>
          <a:p>
            <a:pPr lvl="1"/>
            <a:r>
              <a:rPr lang="en-US" dirty="0" smtClean="0"/>
              <a:t>User Model</a:t>
            </a:r>
          </a:p>
          <a:p>
            <a:pPr lvl="2"/>
            <a:r>
              <a:rPr lang="en-US" dirty="0" smtClean="0"/>
              <a:t>Profile of end user</a:t>
            </a:r>
          </a:p>
          <a:p>
            <a:pPr lvl="3"/>
            <a:r>
              <a:rPr lang="en-US" dirty="0" smtClean="0"/>
              <a:t>Age, gender, education, physical abilities, cultural/ethnic background etc.</a:t>
            </a:r>
          </a:p>
          <a:p>
            <a:pPr lvl="2"/>
            <a:r>
              <a:rPr lang="en-US" dirty="0" smtClean="0"/>
              <a:t>Novice, Knowledgeable, Knowledgeable frequent users</a:t>
            </a:r>
          </a:p>
          <a:p>
            <a:pPr lvl="1"/>
            <a:r>
              <a:rPr lang="en-US" dirty="0" smtClean="0"/>
              <a:t>Design Model</a:t>
            </a:r>
          </a:p>
          <a:p>
            <a:pPr lvl="1"/>
            <a:r>
              <a:rPr lang="en-US" dirty="0" smtClean="0"/>
              <a:t>Mental Model</a:t>
            </a:r>
          </a:p>
          <a:p>
            <a:pPr lvl="2"/>
            <a:r>
              <a:rPr lang="en-US" dirty="0" smtClean="0"/>
              <a:t>User’s perception of the system</a:t>
            </a:r>
          </a:p>
          <a:p>
            <a:pPr lvl="1"/>
            <a:r>
              <a:rPr lang="en-US" dirty="0" smtClean="0"/>
              <a:t>Implementation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</a:p>
          <a:p>
            <a:pPr lvl="1"/>
            <a:r>
              <a:rPr lang="en-US" dirty="0" smtClean="0"/>
              <a:t>Define interface objects and actions</a:t>
            </a:r>
          </a:p>
          <a:p>
            <a:r>
              <a:rPr lang="en-US" dirty="0" smtClean="0"/>
              <a:t>Interface Construction</a:t>
            </a:r>
          </a:p>
          <a:p>
            <a:pPr lvl="1"/>
            <a:r>
              <a:rPr lang="en-US" dirty="0" smtClean="0"/>
              <a:t>Creation of prototypes to evaluate usage scenarios</a:t>
            </a:r>
          </a:p>
          <a:p>
            <a:r>
              <a:rPr lang="en-US" dirty="0" smtClean="0"/>
              <a:t>Interface Validation</a:t>
            </a:r>
          </a:p>
          <a:p>
            <a:pPr lvl="1"/>
            <a:r>
              <a:rPr lang="en-US" dirty="0" smtClean="0"/>
              <a:t>Ability to implement every user task correctly</a:t>
            </a:r>
          </a:p>
          <a:p>
            <a:pPr lvl="1"/>
            <a:r>
              <a:rPr lang="en-US" dirty="0" smtClean="0"/>
              <a:t>Degree to which interface is easy to use</a:t>
            </a:r>
          </a:p>
          <a:p>
            <a:pPr lvl="1"/>
            <a:r>
              <a:rPr lang="en-US" dirty="0" smtClean="0"/>
              <a:t>User’s acceptance to user interface as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Analysis</a:t>
            </a:r>
          </a:p>
          <a:p>
            <a:pPr lvl="1"/>
            <a:r>
              <a:rPr lang="en-US" dirty="0" smtClean="0"/>
              <a:t>Trained professionals? Technicians? Clerks? Etc.</a:t>
            </a:r>
          </a:p>
          <a:p>
            <a:pPr lvl="1"/>
            <a:r>
              <a:rPr lang="en-US" dirty="0" smtClean="0"/>
              <a:t>Average level of formal education?</a:t>
            </a:r>
          </a:p>
          <a:p>
            <a:pPr lvl="1"/>
            <a:r>
              <a:rPr lang="en-US" dirty="0" smtClean="0"/>
              <a:t>User capability to learn from written material/training?</a:t>
            </a:r>
          </a:p>
          <a:p>
            <a:pPr lvl="1"/>
            <a:r>
              <a:rPr lang="en-US" dirty="0" smtClean="0"/>
              <a:t>Expert typists? Do no like keyboard?</a:t>
            </a:r>
          </a:p>
          <a:p>
            <a:pPr lvl="1"/>
            <a:r>
              <a:rPr lang="en-US" dirty="0" smtClean="0"/>
              <a:t>Age range?</a:t>
            </a:r>
          </a:p>
          <a:p>
            <a:pPr lvl="1"/>
            <a:r>
              <a:rPr lang="en-US" dirty="0" smtClean="0"/>
              <a:t>Users represented predominantly by one gender?</a:t>
            </a:r>
          </a:p>
          <a:p>
            <a:pPr lvl="1"/>
            <a:r>
              <a:rPr lang="en-US" dirty="0" smtClean="0"/>
              <a:t>Routine of work? Regular? Overtime?</a:t>
            </a:r>
          </a:p>
          <a:p>
            <a:pPr lvl="1"/>
            <a:r>
              <a:rPr lang="en-US" dirty="0" smtClean="0"/>
              <a:t>Frequency of usage?</a:t>
            </a:r>
          </a:p>
          <a:p>
            <a:pPr lvl="1"/>
            <a:r>
              <a:rPr lang="en-US" dirty="0" smtClean="0"/>
              <a:t>Primary spoken language of users?</a:t>
            </a:r>
          </a:p>
          <a:p>
            <a:pPr lvl="1"/>
            <a:r>
              <a:rPr lang="en-US" dirty="0" smtClean="0"/>
              <a:t>Subject matter experts?</a:t>
            </a:r>
          </a:p>
          <a:p>
            <a:pPr lvl="1"/>
            <a:r>
              <a:rPr lang="en-US" dirty="0" smtClean="0"/>
              <a:t>Desire to know underlying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Analysis</a:t>
            </a:r>
          </a:p>
          <a:p>
            <a:pPr lvl="1"/>
            <a:r>
              <a:rPr lang="en-US" dirty="0" smtClean="0"/>
              <a:t>Work performed by user in particular circumstances</a:t>
            </a:r>
          </a:p>
          <a:p>
            <a:pPr lvl="1"/>
            <a:r>
              <a:rPr lang="en-US" dirty="0" smtClean="0"/>
              <a:t>Tasks/subtasks performed by the user during the work being performed</a:t>
            </a:r>
          </a:p>
          <a:p>
            <a:pPr lvl="1"/>
            <a:r>
              <a:rPr lang="en-US" dirty="0" smtClean="0"/>
              <a:t>Problem domain objects manipulated by users</a:t>
            </a:r>
          </a:p>
          <a:p>
            <a:pPr lvl="1"/>
            <a:r>
              <a:rPr lang="en-US" dirty="0" smtClean="0"/>
              <a:t>Sequence of work tasks? Flow of actions? The workflow?</a:t>
            </a:r>
          </a:p>
          <a:p>
            <a:pPr lvl="1"/>
            <a:r>
              <a:rPr lang="en-US" dirty="0" smtClean="0"/>
              <a:t>Hierarchy of tasks</a:t>
            </a:r>
          </a:p>
          <a:p>
            <a:endParaRPr lang="en-US" dirty="0"/>
          </a:p>
          <a:p>
            <a:pPr lvl="1"/>
            <a:r>
              <a:rPr lang="en-US" dirty="0" smtClean="0"/>
              <a:t>Techniques used to support task analysis</a:t>
            </a:r>
          </a:p>
          <a:p>
            <a:pPr lvl="2"/>
            <a:r>
              <a:rPr lang="en-US" dirty="0" err="1" smtClean="0"/>
              <a:t>Usecases</a:t>
            </a:r>
            <a:endParaRPr lang="en-US" dirty="0" smtClean="0"/>
          </a:p>
          <a:p>
            <a:pPr lvl="2"/>
            <a:r>
              <a:rPr lang="en-US" dirty="0" smtClean="0"/>
              <a:t>Task Elaboration</a:t>
            </a:r>
          </a:p>
          <a:p>
            <a:pPr lvl="2"/>
            <a:r>
              <a:rPr lang="en-US" dirty="0" smtClean="0"/>
              <a:t>Object Elaboration</a:t>
            </a:r>
          </a:p>
          <a:p>
            <a:pPr lvl="2"/>
            <a:r>
              <a:rPr lang="en-US" dirty="0" smtClean="0"/>
              <a:t>Workflow Analysis(</a:t>
            </a:r>
            <a:r>
              <a:rPr lang="en-US" dirty="0" err="1" smtClean="0"/>
              <a:t>Swimlane</a:t>
            </a:r>
            <a:r>
              <a:rPr lang="en-US" dirty="0" smtClean="0"/>
              <a:t>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User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631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Minimalism</a:t>
            </a:r>
          </a:p>
          <a:p>
            <a:r>
              <a:rPr lang="en-US" dirty="0" err="1" smtClean="0"/>
              <a:t>Skeumorphism</a:t>
            </a:r>
            <a:endParaRPr lang="en-US" dirty="0" smtClean="0"/>
          </a:p>
          <a:p>
            <a:r>
              <a:rPr lang="en-US" dirty="0" smtClean="0"/>
              <a:t>Laser Focus</a:t>
            </a:r>
          </a:p>
          <a:p>
            <a:r>
              <a:rPr lang="en-US" dirty="0" smtClean="0"/>
              <a:t>Context Sensitive Navigation</a:t>
            </a:r>
          </a:p>
          <a:p>
            <a:r>
              <a:rPr lang="en-US" dirty="0" smtClean="0"/>
              <a:t>Collapsed Content</a:t>
            </a:r>
          </a:p>
          <a:p>
            <a:r>
              <a:rPr lang="en-US" dirty="0" smtClean="0"/>
              <a:t>Content Chunking</a:t>
            </a:r>
          </a:p>
          <a:p>
            <a:r>
              <a:rPr lang="en-US" dirty="0" smtClean="0"/>
              <a:t>Long Pages</a:t>
            </a:r>
          </a:p>
          <a:p>
            <a:r>
              <a:rPr lang="en-US" dirty="0" smtClean="0"/>
              <a:t>For details see </a:t>
            </a:r>
            <a:r>
              <a:rPr lang="en-US" dirty="0" smtClean="0">
                <a:hlinkClick r:id="rId2"/>
              </a:rPr>
              <a:t>http://www.authorstream.com/Presentation/umr17-1645231-pressman-ch-12-user-interface-design/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5697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Book and slides from Pressman</a:t>
            </a:r>
          </a:p>
          <a:p>
            <a:r>
              <a:rPr lang="en-US" dirty="0" smtClean="0">
                <a:hlinkClick r:id="rId2"/>
              </a:rPr>
              <a:t>http://www.authorstream.com/Presentation/umr17-1645231-pressman-ch-12-user-interface-design/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E.g. A gas pipe from kitchen to living room</a:t>
            </a:r>
          </a:p>
          <a:p>
            <a:pPr lvl="1"/>
            <a:r>
              <a:rPr lang="en-US" dirty="0" smtClean="0"/>
              <a:t>E.g. A class calling method of another class</a:t>
            </a:r>
          </a:p>
          <a:p>
            <a:r>
              <a:rPr lang="en-US" dirty="0" smtClean="0"/>
              <a:t>Between Self and External Entities</a:t>
            </a:r>
          </a:p>
          <a:p>
            <a:pPr lvl="1"/>
            <a:r>
              <a:rPr lang="en-US" dirty="0" smtClean="0"/>
              <a:t>E.g. Gas connection from SNGPL/SSGPL, water connection from WASA</a:t>
            </a:r>
          </a:p>
          <a:p>
            <a:pPr lvl="1"/>
            <a:r>
              <a:rPr lang="en-US" dirty="0" smtClean="0"/>
              <a:t>E.g. Our software interacting with bank, NADRA</a:t>
            </a:r>
          </a:p>
          <a:p>
            <a:r>
              <a:rPr lang="en-US" dirty="0" smtClean="0"/>
              <a:t>Between Self and Human</a:t>
            </a:r>
          </a:p>
          <a:p>
            <a:pPr lvl="1"/>
            <a:r>
              <a:rPr lang="en-US" dirty="0" smtClean="0"/>
              <a:t>E.g. Door bell, button to switch on a tube light/fan</a:t>
            </a:r>
          </a:p>
          <a:p>
            <a:pPr lvl="1"/>
            <a:r>
              <a:rPr lang="en-US" dirty="0" smtClean="0"/>
              <a:t>E.g. A User clicking on print button, login button, post button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Between Components (Software Components)</a:t>
            </a:r>
          </a:p>
          <a:p>
            <a:pPr lvl="1"/>
            <a:r>
              <a:rPr lang="en-US" dirty="0" smtClean="0"/>
              <a:t>E.g. A gas pipe from kitchen to living room</a:t>
            </a:r>
          </a:p>
          <a:p>
            <a:pPr lvl="1"/>
            <a:r>
              <a:rPr lang="en-US" dirty="0" smtClean="0"/>
              <a:t>E.g. E.g. A class calling method of another class</a:t>
            </a:r>
          </a:p>
          <a:p>
            <a:r>
              <a:rPr lang="en-US" dirty="0" smtClean="0"/>
              <a:t>Between Self and External Entities (Software and nonhuman producer/consumer of info)</a:t>
            </a:r>
          </a:p>
          <a:p>
            <a:pPr lvl="1"/>
            <a:r>
              <a:rPr lang="en-US" dirty="0" smtClean="0"/>
              <a:t>E.g. Gas connection from SNGPL/SSGPL, water connection from WASA, sewerage</a:t>
            </a:r>
          </a:p>
          <a:p>
            <a:pPr lvl="1"/>
            <a:r>
              <a:rPr lang="en-US" dirty="0" smtClean="0"/>
              <a:t>E.g. Our software interacting with bank, NADRA</a:t>
            </a:r>
          </a:p>
          <a:p>
            <a:r>
              <a:rPr lang="en-US" dirty="0" smtClean="0"/>
              <a:t>Between Self and Human (Software and Human, User Interface)</a:t>
            </a:r>
          </a:p>
          <a:p>
            <a:pPr lvl="1"/>
            <a:r>
              <a:rPr lang="en-US" dirty="0" smtClean="0"/>
              <a:t>E.g. Door bell, button to switch on a tube light/fan</a:t>
            </a:r>
          </a:p>
          <a:p>
            <a:pPr lvl="1"/>
            <a:r>
              <a:rPr lang="en-US" dirty="0" smtClean="0"/>
              <a:t>E.g. A User clicking on print button, login button, post button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many interfacing problems</a:t>
            </a:r>
          </a:p>
          <a:p>
            <a:r>
              <a:rPr lang="en-US" dirty="0" smtClean="0"/>
              <a:t>Found to be difficult to learn, hard to use, confusing in some cases?</a:t>
            </a:r>
          </a:p>
          <a:p>
            <a:pPr lvl="1"/>
            <a:r>
              <a:rPr lang="en-US" dirty="0" smtClean="0"/>
              <a:t>Any experiences?</a:t>
            </a:r>
          </a:p>
          <a:p>
            <a:r>
              <a:rPr lang="en-US" dirty="0" smtClean="0"/>
              <a:t>UIs should be easy to:</a:t>
            </a:r>
          </a:p>
          <a:p>
            <a:pPr lvl="1"/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Understand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effective communication medium between a human and a computer</a:t>
            </a:r>
          </a:p>
          <a:p>
            <a:r>
              <a:rPr lang="en-US" dirty="0" smtClean="0"/>
              <a:t>Identification of interface objects and actions</a:t>
            </a:r>
          </a:p>
          <a:p>
            <a:r>
              <a:rPr lang="en-US" dirty="0" smtClean="0"/>
              <a:t>Creation of a screen layout</a:t>
            </a:r>
          </a:p>
          <a:p>
            <a:r>
              <a:rPr lang="en-US" dirty="0" smtClean="0"/>
              <a:t>Study of people and how they relate to technology by answering questions like:</a:t>
            </a:r>
          </a:p>
          <a:p>
            <a:pPr lvl="1"/>
            <a:r>
              <a:rPr lang="en-US" dirty="0" smtClean="0"/>
              <a:t>Who is the user?</a:t>
            </a:r>
          </a:p>
          <a:p>
            <a:pPr lvl="1"/>
            <a:r>
              <a:rPr lang="en-US" dirty="0" smtClean="0"/>
              <a:t>How does the user learn to interact with the system?</a:t>
            </a:r>
          </a:p>
          <a:p>
            <a:pPr lvl="1"/>
            <a:r>
              <a:rPr lang="en-US" dirty="0" smtClean="0"/>
              <a:t>How does the user interpret info produced by the system?</a:t>
            </a:r>
          </a:p>
          <a:p>
            <a:pPr lvl="1"/>
            <a:r>
              <a:rPr lang="en-US" dirty="0" smtClean="0"/>
              <a:t>What will the user expect  of the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</a:p>
          <a:p>
            <a:r>
              <a:rPr lang="en-US" dirty="0" smtClean="0"/>
              <a:t>Reduce User’s Memory Load</a:t>
            </a:r>
          </a:p>
          <a:p>
            <a:r>
              <a:rPr lang="en-US" dirty="0" smtClean="0"/>
              <a:t>Make the </a:t>
            </a:r>
            <a:r>
              <a:rPr lang="en-US" smtClean="0"/>
              <a:t>Interface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should react to user needs</a:t>
            </a:r>
          </a:p>
          <a:p>
            <a:r>
              <a:rPr lang="en-US" dirty="0" smtClean="0"/>
              <a:t>System should help the user complete tasks</a:t>
            </a:r>
          </a:p>
          <a:p>
            <a:r>
              <a:rPr lang="en-US" dirty="0" smtClean="0"/>
              <a:t>User should not feel that the system is controlling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Principles:</a:t>
            </a:r>
          </a:p>
          <a:p>
            <a:pPr lvl="1"/>
            <a:r>
              <a:rPr lang="en-US" dirty="0" smtClean="0"/>
              <a:t>Define interactions </a:t>
            </a:r>
            <a:r>
              <a:rPr lang="en-US" dirty="0" err="1" smtClean="0"/>
              <a:t>s.t.</a:t>
            </a:r>
            <a:r>
              <a:rPr lang="en-US" dirty="0" smtClean="0"/>
              <a:t> a user is not forced into unnecessary/undesired actions/modes</a:t>
            </a:r>
          </a:p>
          <a:p>
            <a:pPr lvl="1"/>
            <a:r>
              <a:rPr lang="en-US" dirty="0" smtClean="0"/>
              <a:t>Provide flexible interaction</a:t>
            </a:r>
          </a:p>
          <a:p>
            <a:pPr lvl="1"/>
            <a:r>
              <a:rPr lang="en-US" dirty="0" smtClean="0"/>
              <a:t>User should not feel that the system is controlling the user</a:t>
            </a:r>
          </a:p>
          <a:p>
            <a:pPr lvl="1"/>
            <a:r>
              <a:rPr lang="en-US" dirty="0" smtClean="0"/>
              <a:t>Allow interruptible and undoable user interactions</a:t>
            </a:r>
          </a:p>
          <a:p>
            <a:pPr lvl="1"/>
            <a:r>
              <a:rPr lang="en-US" dirty="0" smtClean="0"/>
              <a:t>Streamline interactions based on skill level, allow interactions to be customized</a:t>
            </a:r>
          </a:p>
          <a:p>
            <a:pPr lvl="1"/>
            <a:r>
              <a:rPr lang="en-US" dirty="0" smtClean="0"/>
              <a:t>Hide technical internals from casual user</a:t>
            </a:r>
          </a:p>
          <a:p>
            <a:pPr lvl="1"/>
            <a:r>
              <a:rPr lang="en-US" dirty="0" smtClean="0"/>
              <a:t>Provide mechanism for direct interaction with objects 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the user’s memory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a user has to remember, the more error-prone the interaction</a:t>
            </a:r>
          </a:p>
          <a:p>
            <a:r>
              <a:rPr lang="en-US" dirty="0" smtClean="0"/>
              <a:t>Design principles:</a:t>
            </a:r>
          </a:p>
          <a:p>
            <a:pPr lvl="1"/>
            <a:r>
              <a:rPr lang="en-US" dirty="0" smtClean="0"/>
              <a:t>Reduce demand on short term memory</a:t>
            </a:r>
          </a:p>
          <a:p>
            <a:pPr lvl="1"/>
            <a:r>
              <a:rPr lang="en-US" dirty="0" smtClean="0"/>
              <a:t>Establish meaningful defaults</a:t>
            </a:r>
          </a:p>
          <a:p>
            <a:pPr lvl="1"/>
            <a:r>
              <a:rPr lang="en-US" dirty="0" smtClean="0"/>
              <a:t>Define shortcuts that are intuitive</a:t>
            </a:r>
          </a:p>
          <a:p>
            <a:pPr lvl="1"/>
            <a:r>
              <a:rPr lang="en-US" dirty="0" smtClean="0"/>
              <a:t>Disclose information in a progressive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</TotalTime>
  <Words>728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PowerPoint Presentation</vt:lpstr>
      <vt:lpstr>Interfaces</vt:lpstr>
      <vt:lpstr>Interfaces</vt:lpstr>
      <vt:lpstr>GUIs</vt:lpstr>
      <vt:lpstr>Designing User Interface</vt:lpstr>
      <vt:lpstr>Golden Rules</vt:lpstr>
      <vt:lpstr>Place the user in control</vt:lpstr>
      <vt:lpstr>Place the user in control</vt:lpstr>
      <vt:lpstr>Reduce the user’s memory load</vt:lpstr>
      <vt:lpstr>Make the interface consistent</vt:lpstr>
      <vt:lpstr>UID Process</vt:lpstr>
      <vt:lpstr>UID Process</vt:lpstr>
      <vt:lpstr>UID Process</vt:lpstr>
      <vt:lpstr>Interface Analysis</vt:lpstr>
      <vt:lpstr>Interface Analysis</vt:lpstr>
      <vt:lpstr>Mapping User Objectives</vt:lpstr>
      <vt:lpstr>UI Trends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fast</cp:lastModifiedBy>
  <cp:revision>383</cp:revision>
  <dcterms:created xsi:type="dcterms:W3CDTF">2011-09-06T15:43:21Z</dcterms:created>
  <dcterms:modified xsi:type="dcterms:W3CDTF">2019-11-07T12:19:30Z</dcterms:modified>
</cp:coreProperties>
</file>