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67"/>
  </p:notesMasterIdLst>
  <p:sldIdLst>
    <p:sldId id="256" r:id="rId2"/>
    <p:sldId id="257" r:id="rId3"/>
    <p:sldId id="258" r:id="rId4"/>
    <p:sldId id="259" r:id="rId5"/>
    <p:sldId id="263" r:id="rId6"/>
    <p:sldId id="264" r:id="rId7"/>
    <p:sldId id="265" r:id="rId8"/>
    <p:sldId id="266" r:id="rId9"/>
    <p:sldId id="260" r:id="rId10"/>
    <p:sldId id="261" r:id="rId11"/>
    <p:sldId id="267" r:id="rId12"/>
    <p:sldId id="268" r:id="rId13"/>
    <p:sldId id="269" r:id="rId14"/>
    <p:sldId id="270" r:id="rId15"/>
    <p:sldId id="271" r:id="rId16"/>
    <p:sldId id="272" r:id="rId17"/>
    <p:sldId id="273" r:id="rId18"/>
    <p:sldId id="275" r:id="rId19"/>
    <p:sldId id="326" r:id="rId20"/>
    <p:sldId id="327" r:id="rId21"/>
    <p:sldId id="281" r:id="rId22"/>
    <p:sldId id="282" r:id="rId23"/>
    <p:sldId id="283" r:id="rId24"/>
    <p:sldId id="285" r:id="rId25"/>
    <p:sldId id="287" r:id="rId26"/>
    <p:sldId id="284" r:id="rId27"/>
    <p:sldId id="300" r:id="rId28"/>
    <p:sldId id="288" r:id="rId29"/>
    <p:sldId id="289" r:id="rId30"/>
    <p:sldId id="290" r:id="rId31"/>
    <p:sldId id="293" r:id="rId32"/>
    <p:sldId id="294" r:id="rId33"/>
    <p:sldId id="291" r:id="rId34"/>
    <p:sldId id="295" r:id="rId35"/>
    <p:sldId id="292" r:id="rId36"/>
    <p:sldId id="296" r:id="rId37"/>
    <p:sldId id="297" r:id="rId38"/>
    <p:sldId id="298" r:id="rId39"/>
    <p:sldId id="302" r:id="rId40"/>
    <p:sldId id="303" r:id="rId41"/>
    <p:sldId id="304" r:id="rId42"/>
    <p:sldId id="299" r:id="rId43"/>
    <p:sldId id="328" r:id="rId44"/>
    <p:sldId id="329" r:id="rId45"/>
    <p:sldId id="305" r:id="rId46"/>
    <p:sldId id="309" r:id="rId47"/>
    <p:sldId id="306" r:id="rId48"/>
    <p:sldId id="311" r:id="rId49"/>
    <p:sldId id="307" r:id="rId50"/>
    <p:sldId id="310" r:id="rId51"/>
    <p:sldId id="312" r:id="rId52"/>
    <p:sldId id="313" r:id="rId53"/>
    <p:sldId id="330" r:id="rId54"/>
    <p:sldId id="314" r:id="rId55"/>
    <p:sldId id="315" r:id="rId56"/>
    <p:sldId id="316" r:id="rId57"/>
    <p:sldId id="318" r:id="rId58"/>
    <p:sldId id="319" r:id="rId59"/>
    <p:sldId id="331" r:id="rId60"/>
    <p:sldId id="320" r:id="rId61"/>
    <p:sldId id="321" r:id="rId62"/>
    <p:sldId id="322" r:id="rId63"/>
    <p:sldId id="323" r:id="rId64"/>
    <p:sldId id="324" r:id="rId65"/>
    <p:sldId id="325" r:id="rId6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6607" autoAdjust="0"/>
  </p:normalViewPr>
  <p:slideViewPr>
    <p:cSldViewPr snapToGrid="0">
      <p:cViewPr varScale="1">
        <p:scale>
          <a:sx n="65" d="100"/>
          <a:sy n="65" d="100"/>
        </p:scale>
        <p:origin x="1536" y="6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20395976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31728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Draw a table, also</a:t>
            </a:r>
            <a:r>
              <a:rPr lang="en-US" baseline="0" dirty="0" smtClean="0"/>
              <a:t> write expected output against each value:</a:t>
            </a:r>
            <a:endParaRPr lang="en-US" dirty="0"/>
          </a:p>
        </p:txBody>
      </p:sp>
    </p:spTree>
    <p:extLst>
      <p:ext uri="{BB962C8B-B14F-4D97-AF65-F5344CB8AC3E}">
        <p14:creationId xmlns:p14="http://schemas.microsoft.com/office/powerpoint/2010/main" val="31266806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xfrm>
            <a:off x="381000" y="685800"/>
            <a:ext cx="6096000" cy="3429000"/>
          </a:xfrm>
          <a:noFill/>
          <a:ln/>
        </p:spPr>
      </p:sp>
      <p:sp>
        <p:nvSpPr>
          <p:cNvPr id="56323" name="Rectangle 3"/>
          <p:cNvSpPr txBox="1">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3488374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381000" y="685800"/>
            <a:ext cx="6096000" cy="3429000"/>
          </a:xfrm>
          <a:noFill/>
          <a:ln/>
        </p:spPr>
      </p:sp>
      <p:sp>
        <p:nvSpPr>
          <p:cNvPr id="57347" name="Rectangle 3"/>
          <p:cNvSpPr txBox="1">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9326147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xfrm>
            <a:off x="381000" y="685800"/>
            <a:ext cx="6096000" cy="3429000"/>
          </a:xfrm>
          <a:noFill/>
          <a:ln/>
        </p:spPr>
      </p:sp>
      <p:sp>
        <p:nvSpPr>
          <p:cNvPr id="63491" name="Rectangle 3"/>
          <p:cNvSpPr txBox="1">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3325672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 dirty="0"/>
          </a:p>
        </p:txBody>
      </p:sp>
    </p:spTree>
    <p:extLst>
      <p:ext uri="{BB962C8B-B14F-4D97-AF65-F5344CB8AC3E}">
        <p14:creationId xmlns:p14="http://schemas.microsoft.com/office/powerpoint/2010/main" val="9381252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 dirty="0" smtClean="0"/>
              <a:t>24-19+2</a:t>
            </a:r>
            <a:endParaRPr lang="" dirty="0"/>
          </a:p>
        </p:txBody>
      </p:sp>
    </p:spTree>
    <p:extLst>
      <p:ext uri="{BB962C8B-B14F-4D97-AF65-F5344CB8AC3E}">
        <p14:creationId xmlns:p14="http://schemas.microsoft.com/office/powerpoint/2010/main" val="14122238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 dirty="0"/>
          </a:p>
        </p:txBody>
      </p:sp>
    </p:spTree>
    <p:extLst>
      <p:ext uri="{BB962C8B-B14F-4D97-AF65-F5344CB8AC3E}">
        <p14:creationId xmlns:p14="http://schemas.microsoft.com/office/powerpoint/2010/main" val="22243660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725399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 dirty="0"/>
          </a:p>
        </p:txBody>
      </p:sp>
    </p:spTree>
    <p:extLst>
      <p:ext uri="{BB962C8B-B14F-4D97-AF65-F5344CB8AC3E}">
        <p14:creationId xmlns:p14="http://schemas.microsoft.com/office/powerpoint/2010/main" val="3739327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 dirty="0" smtClean="0"/>
              <a:t>A-B-M</a:t>
            </a:r>
          </a:p>
          <a:p>
            <a:r>
              <a:rPr lang="" dirty="0" smtClean="0"/>
              <a:t>A-B-C-E-L-B-M</a:t>
            </a:r>
          </a:p>
          <a:p>
            <a:r>
              <a:rPr lang="en-US" dirty="0" smtClean="0"/>
              <a:t>A</a:t>
            </a:r>
            <a:r>
              <a:rPr lang="" dirty="0" smtClean="0"/>
              <a:t>bcdfl</a:t>
            </a:r>
          </a:p>
          <a:p>
            <a:r>
              <a:rPr lang="en-US" dirty="0" smtClean="0"/>
              <a:t>A</a:t>
            </a:r>
            <a:r>
              <a:rPr lang="" dirty="0" smtClean="0"/>
              <a:t>bcdghl</a:t>
            </a:r>
          </a:p>
          <a:p>
            <a:r>
              <a:rPr lang="" dirty="0" smtClean="0"/>
              <a:t>abcdgil</a:t>
            </a:r>
          </a:p>
        </p:txBody>
      </p:sp>
    </p:spTree>
    <p:extLst>
      <p:ext uri="{BB962C8B-B14F-4D97-AF65-F5344CB8AC3E}">
        <p14:creationId xmlns:p14="http://schemas.microsoft.com/office/powerpoint/2010/main" val="23856698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1"/>
          <p:cNvSpPr>
            <a:spLocks noGrp="1" noRot="1" noChangeAspect="1" noChangeArrowheads="1" noTextEdit="1"/>
          </p:cNvSpPr>
          <p:nvPr>
            <p:ph type="sldImg"/>
          </p:nvPr>
        </p:nvSpPr>
        <p:spPr>
          <a:xfrm>
            <a:off x="381000" y="685800"/>
            <a:ext cx="6096000" cy="3429000"/>
          </a:xfrm>
          <a:ln/>
        </p:spPr>
      </p:sp>
      <p:sp>
        <p:nvSpPr>
          <p:cNvPr id="52227"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39817914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207729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b="0" i="1" u="none" strike="noStrike" cap="none" dirty="0" smtClean="0">
                <a:solidFill>
                  <a:srgbClr val="000000"/>
                </a:solidFill>
                <a:effectLst/>
                <a:latin typeface="Arial"/>
                <a:ea typeface="Arial"/>
                <a:cs typeface="Arial"/>
                <a:sym typeface="Arial"/>
              </a:rPr>
              <a:t>Top Down</a:t>
            </a:r>
            <a:r>
              <a:rPr lang="en-US" sz="1100" b="0" i="0" u="none" strike="noStrike" cap="none" dirty="0" smtClean="0">
                <a:solidFill>
                  <a:srgbClr val="000000"/>
                </a:solidFill>
                <a:effectLst/>
                <a:latin typeface="Arial"/>
                <a:ea typeface="Arial"/>
                <a:cs typeface="Arial"/>
                <a:sym typeface="Arial"/>
              </a:rPr>
              <a:t> is an approach to Integration Testing where top-level units are tested first and lower level units are tested step by step after that. This approach is taken when top-down development approach is followed. Test Stubs are needed to simulate lower level units which may not be available during the initial phases.</a:t>
            </a:r>
          </a:p>
          <a:p>
            <a:endParaRPr lang="en-US" dirty="0" smtClean="0"/>
          </a:p>
          <a:p>
            <a:pPr marL="457200" marR="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b="0" i="1" u="none" strike="noStrike" cap="none" dirty="0" smtClean="0">
                <a:solidFill>
                  <a:srgbClr val="000000"/>
                </a:solidFill>
                <a:effectLst/>
                <a:latin typeface="Arial"/>
                <a:ea typeface="Arial"/>
                <a:cs typeface="Arial"/>
                <a:sym typeface="Arial"/>
              </a:rPr>
              <a:t>Bottom Up</a:t>
            </a:r>
            <a:r>
              <a:rPr lang="en-US" sz="1100" b="0" i="0" u="none" strike="noStrike" cap="none" dirty="0" smtClean="0">
                <a:solidFill>
                  <a:srgbClr val="000000"/>
                </a:solidFill>
                <a:effectLst/>
                <a:latin typeface="Arial"/>
                <a:ea typeface="Arial"/>
                <a:cs typeface="Arial"/>
                <a:sym typeface="Arial"/>
              </a:rPr>
              <a:t> is an approach to Integration Testing where bottom level units are tested first and upper-level units step by step after that. This approach is taken when bottom-up development approach is followed. Test Drivers are needed to simulate higher level units which may not be available during the initial phases.</a:t>
            </a:r>
          </a:p>
          <a:p>
            <a:pPr marL="158750" indent="0">
              <a:buNone/>
            </a:pPr>
            <a:endParaRPr lang="en-US" dirty="0" smtClean="0"/>
          </a:p>
          <a:p>
            <a:endParaRPr lang="" dirty="0"/>
          </a:p>
        </p:txBody>
      </p:sp>
    </p:spTree>
    <p:extLst>
      <p:ext uri="{BB962C8B-B14F-4D97-AF65-F5344CB8AC3E}">
        <p14:creationId xmlns:p14="http://schemas.microsoft.com/office/powerpoint/2010/main" val="11273969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xfrm>
            <a:off x="381000" y="685800"/>
            <a:ext cx="6096000" cy="3429000"/>
          </a:xfrm>
          <a:noFill/>
          <a:ln/>
        </p:spPr>
      </p:sp>
      <p:sp>
        <p:nvSpPr>
          <p:cNvPr id="74755" name="Rectangle 3"/>
          <p:cNvSpPr txBox="1">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0526779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xfrm>
            <a:off x="381000" y="685800"/>
            <a:ext cx="6096000" cy="3429000"/>
          </a:xfrm>
          <a:noFill/>
          <a:ln/>
        </p:spPr>
      </p:sp>
      <p:sp>
        <p:nvSpPr>
          <p:cNvPr id="75779" name="Rectangle 3"/>
          <p:cNvSpPr txBox="1">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7939757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xfrm>
            <a:off x="381000" y="685800"/>
            <a:ext cx="6096000" cy="3429000"/>
          </a:xfrm>
          <a:noFill/>
          <a:ln/>
        </p:spPr>
      </p:sp>
      <p:sp>
        <p:nvSpPr>
          <p:cNvPr id="76803" name="Rectangle 3"/>
          <p:cNvSpPr txBox="1">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800261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sz="1100" b="1" i="0" u="none" strike="noStrike" cap="none" dirty="0" smtClean="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23411539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p:spPr>
      </p:sp>
      <p:sp>
        <p:nvSpPr>
          <p:cNvPr id="49155" name="Rectangle 3"/>
          <p:cNvSpPr>
            <a:spLocks noGrp="1" noChangeArrowheads="1"/>
          </p:cNvSpPr>
          <p:nvPr>
            <p:ph type="body" idx="1"/>
          </p:nvPr>
        </p:nvSpPr>
        <p:spPr bwMode="auto">
          <a:xfrm>
            <a:off x="685800" y="4343361"/>
            <a:ext cx="5486400" cy="4115511"/>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2077767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p:spPr>
      </p:sp>
      <p:sp>
        <p:nvSpPr>
          <p:cNvPr id="50179" name="Rectangle 3"/>
          <p:cNvSpPr>
            <a:spLocks noGrp="1" noChangeArrowheads="1"/>
          </p:cNvSpPr>
          <p:nvPr>
            <p:ph type="body" idx="1"/>
          </p:nvPr>
        </p:nvSpPr>
        <p:spPr bwMode="auto">
          <a:xfrm>
            <a:off x="685800" y="4343361"/>
            <a:ext cx="5486400" cy="4115511"/>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18947831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p:spPr>
      </p:sp>
      <p:sp>
        <p:nvSpPr>
          <p:cNvPr id="62467" name="Rectangle 3"/>
          <p:cNvSpPr>
            <a:spLocks noGrp="1" noChangeArrowheads="1"/>
          </p:cNvSpPr>
          <p:nvPr>
            <p:ph type="body" idx="1"/>
          </p:nvPr>
        </p:nvSpPr>
        <p:spPr bwMode="auto">
          <a:xfrm>
            <a:off x="685800" y="4343361"/>
            <a:ext cx="5486400" cy="4115511"/>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18368665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smtClean="0"/>
          </a:p>
        </p:txBody>
      </p:sp>
    </p:spTree>
    <p:extLst>
      <p:ext uri="{BB962C8B-B14F-4D97-AF65-F5344CB8AC3E}">
        <p14:creationId xmlns:p14="http://schemas.microsoft.com/office/powerpoint/2010/main" val="1302892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xfrm>
            <a:off x="381000" y="685800"/>
            <a:ext cx="6096000" cy="3429000"/>
          </a:xfrm>
          <a:ln/>
        </p:spPr>
      </p:sp>
      <p:sp>
        <p:nvSpPr>
          <p:cNvPr id="53251" name="Notes Placeholder 2"/>
          <p:cNvSpPr txBox="1">
            <a:spLocks noGrp="1"/>
          </p:cNvSpPr>
          <p:nvPr>
            <p:ph type="body" idx="1"/>
          </p:nvPr>
        </p:nvSpPr>
        <p:spPr>
          <a:noFill/>
          <a:ln/>
        </p:spPr>
        <p:txBody>
          <a:bodyPr/>
          <a:lstStyle/>
          <a:p>
            <a:endParaRPr lang="en-US" smtClean="0"/>
          </a:p>
        </p:txBody>
      </p:sp>
    </p:spTree>
    <p:extLst>
      <p:ext uri="{BB962C8B-B14F-4D97-AF65-F5344CB8AC3E}">
        <p14:creationId xmlns:p14="http://schemas.microsoft.com/office/powerpoint/2010/main" val="37876011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p:spPr>
      </p:sp>
      <p:sp>
        <p:nvSpPr>
          <p:cNvPr id="65539" name="Rectangle 3"/>
          <p:cNvSpPr>
            <a:spLocks noGrp="1" noChangeArrowheads="1"/>
          </p:cNvSpPr>
          <p:nvPr>
            <p:ph type="body" idx="1"/>
          </p:nvPr>
        </p:nvSpPr>
        <p:spPr bwMode="auto">
          <a:xfrm>
            <a:off x="685800" y="4343361"/>
            <a:ext cx="5486400" cy="4115511"/>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10411059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xfrm>
            <a:off x="381000" y="685800"/>
            <a:ext cx="6096000" cy="3429000"/>
          </a:xfrm>
          <a:noFill/>
          <a:ln/>
        </p:spPr>
      </p:sp>
      <p:sp>
        <p:nvSpPr>
          <p:cNvPr id="80899" name="Rectangle 3"/>
          <p:cNvSpPr txBox="1">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8719927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p:spPr>
      </p:sp>
      <p:sp>
        <p:nvSpPr>
          <p:cNvPr id="68611" name="Rectangle 3"/>
          <p:cNvSpPr>
            <a:spLocks noGrp="1" noChangeArrowheads="1"/>
          </p:cNvSpPr>
          <p:nvPr>
            <p:ph type="body" idx="1"/>
          </p:nvPr>
        </p:nvSpPr>
        <p:spPr bwMode="auto">
          <a:xfrm>
            <a:off x="685800" y="4343361"/>
            <a:ext cx="5486400" cy="4115511"/>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570682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p:spPr>
      </p:sp>
      <p:sp>
        <p:nvSpPr>
          <p:cNvPr id="70659" name="Rectangle 3"/>
          <p:cNvSpPr>
            <a:spLocks noGrp="1" noChangeArrowheads="1"/>
          </p:cNvSpPr>
          <p:nvPr>
            <p:ph type="body" idx="1"/>
          </p:nvPr>
        </p:nvSpPr>
        <p:spPr bwMode="auto">
          <a:xfrm>
            <a:off x="685800" y="4343361"/>
            <a:ext cx="5486400" cy="4115511"/>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35934094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p:spPr>
      </p:sp>
      <p:sp>
        <p:nvSpPr>
          <p:cNvPr id="77827" name="Rectangle 3"/>
          <p:cNvSpPr>
            <a:spLocks noGrp="1" noChangeArrowheads="1"/>
          </p:cNvSpPr>
          <p:nvPr>
            <p:ph type="body" idx="1"/>
          </p:nvPr>
        </p:nvSpPr>
        <p:spPr bwMode="auto">
          <a:xfrm>
            <a:off x="685800" y="4343361"/>
            <a:ext cx="5486400" cy="4115511"/>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42884403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p:spPr>
      </p:sp>
      <p:sp>
        <p:nvSpPr>
          <p:cNvPr id="78851" name="Rectangle 3"/>
          <p:cNvSpPr>
            <a:spLocks noGrp="1" noChangeArrowheads="1"/>
          </p:cNvSpPr>
          <p:nvPr>
            <p:ph type="body" idx="1"/>
          </p:nvPr>
        </p:nvSpPr>
        <p:spPr bwMode="auto">
          <a:xfrm>
            <a:off x="685800" y="4343361"/>
            <a:ext cx="5486400" cy="4115511"/>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35088479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txBox="1">
            <a:spLocks noGrp="1"/>
          </p:cNvSpPr>
          <p:nvPr>
            <p:ph type="body" idx="1"/>
          </p:nvPr>
        </p:nvSpPr>
        <p:spPr>
          <a:noFill/>
          <a:ln/>
        </p:spPr>
        <p:txBody>
          <a:bodyPr/>
          <a:lstStyle/>
          <a:p>
            <a:endParaRPr lang="en-US" smtClean="0"/>
          </a:p>
        </p:txBody>
      </p:sp>
    </p:spTree>
    <p:extLst>
      <p:ext uri="{BB962C8B-B14F-4D97-AF65-F5344CB8AC3E}">
        <p14:creationId xmlns:p14="http://schemas.microsoft.com/office/powerpoint/2010/main" val="4764914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a:spLocks noGrp="1" noRot="1" noChangeAspect="1" noChangeArrowheads="1" noTextEdit="1"/>
          </p:cNvSpPr>
          <p:nvPr>
            <p:ph type="sldImg"/>
          </p:nvPr>
        </p:nvSpPr>
        <p:spPr>
          <a:xfrm>
            <a:off x="381000" y="685800"/>
            <a:ext cx="6096000" cy="3429000"/>
          </a:xfrm>
          <a:ln/>
        </p:spPr>
      </p:sp>
      <p:sp>
        <p:nvSpPr>
          <p:cNvPr id="55299"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42161653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xfrm>
            <a:off x="381000" y="685800"/>
            <a:ext cx="6096000" cy="3429000"/>
          </a:xfrm>
          <a:noFill/>
          <a:ln/>
        </p:spPr>
      </p:sp>
      <p:sp>
        <p:nvSpPr>
          <p:cNvPr id="58371" name="Rectangle 3"/>
          <p:cNvSpPr txBox="1">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1561854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381000" y="685800"/>
            <a:ext cx="6096000" cy="3429000"/>
          </a:xfrm>
          <a:noFill/>
          <a:ln/>
        </p:spPr>
      </p:sp>
      <p:sp>
        <p:nvSpPr>
          <p:cNvPr id="59395" name="Rectangle 3"/>
          <p:cNvSpPr txBox="1">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0123350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b="0" i="0" u="none" strike="noStrike" cap="none" dirty="0" smtClean="0">
                <a:solidFill>
                  <a:srgbClr val="000000"/>
                </a:solidFill>
                <a:effectLst/>
                <a:latin typeface="Arial"/>
                <a:ea typeface="Arial"/>
                <a:cs typeface="Arial"/>
                <a:sym typeface="Arial"/>
              </a:rPr>
              <a:t>Boundary testing is the process of testing between extreme ends or boundaries between partitions of the input values.</a:t>
            </a:r>
          </a:p>
          <a:p>
            <a:r>
              <a:rPr lang="en-US" sz="1100" b="0" i="0" u="none" strike="noStrike" cap="none" dirty="0" smtClean="0">
                <a:solidFill>
                  <a:srgbClr val="000000"/>
                </a:solidFill>
                <a:effectLst/>
                <a:latin typeface="Arial"/>
                <a:ea typeface="Arial"/>
                <a:cs typeface="Arial"/>
                <a:sym typeface="Arial"/>
              </a:rPr>
              <a:t>So these extreme ends like Start- End, Lower- Upper, Maximum-Minimum, Just Inside-Just Outside values are called boundary values and the testing is called "boundary testing".</a:t>
            </a:r>
          </a:p>
          <a:p>
            <a:endParaRPr lang="en-US" dirty="0"/>
          </a:p>
        </p:txBody>
      </p:sp>
    </p:spTree>
    <p:extLst>
      <p:ext uri="{BB962C8B-B14F-4D97-AF65-F5344CB8AC3E}">
        <p14:creationId xmlns:p14="http://schemas.microsoft.com/office/powerpoint/2010/main" val="3456260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836182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544213AF-26F6-41FA-8D85-E2C5388D6E58}" type="datetimeFigureOut">
              <a:rPr lang="en-US" smtClean="0"/>
              <a:pPr/>
              <a:t>11/23/2019</a:t>
            </a:fld>
            <a:endParaRPr lang="en-US"/>
          </a:p>
        </p:txBody>
      </p:sp>
      <p:sp>
        <p:nvSpPr>
          <p:cNvPr id="5" name="Footer Placeholder 4"/>
          <p:cNvSpPr>
            <a:spLocks noGrp="1"/>
          </p:cNvSpPr>
          <p:nvPr>
            <p:ph type="ftr" sz="quarter" idx="11"/>
          </p:nvPr>
        </p:nvSpPr>
        <p:spPr>
          <a:xfrm>
            <a:off x="2667000" y="4767263"/>
            <a:ext cx="3352800" cy="273844"/>
          </a:xfrm>
          <a:prstGeom prst="rect">
            <a:avLst/>
          </a:prstGeom>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a:p>
        </p:txBody>
      </p:sp>
    </p:spTree>
    <p:extLst>
      <p:ext uri="{BB962C8B-B14F-4D97-AF65-F5344CB8AC3E}">
        <p14:creationId xmlns:p14="http://schemas.microsoft.com/office/powerpoint/2010/main" val="1633569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60"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0.xml"/><Relationship Id="rId4" Type="http://schemas.openxmlformats.org/officeDocument/2006/relationships/image" Target="../media/image14.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3" Type="http://schemas.openxmlformats.org/officeDocument/2006/relationships/hyperlink" Target="http://tryqa.com/what-is-a-software-testing/" TargetMode="External"/><Relationship Id="rId2" Type="http://schemas.openxmlformats.org/officeDocument/2006/relationships/hyperlink" Target="http://tryqa.com/what-is-non-functional-testing-testing-of-software-product-characteristics/" TargetMode="External"/><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Program Testing + Integration Testing</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Concepts</a:t>
            </a:r>
            <a:endParaRPr lang="" dirty="0"/>
          </a:p>
        </p:txBody>
      </p:sp>
      <p:sp>
        <p:nvSpPr>
          <p:cNvPr id="3" name="Content Placeholder 2"/>
          <p:cNvSpPr>
            <a:spLocks noGrp="1"/>
          </p:cNvSpPr>
          <p:nvPr>
            <p:ph idx="1"/>
          </p:nvPr>
        </p:nvSpPr>
        <p:spPr/>
        <p:txBody>
          <a:bodyPr/>
          <a:lstStyle/>
          <a:p>
            <a:r>
              <a:rPr lang="en-US" dirty="0"/>
              <a:t>Testing is a systematic approach to find and identify faults. It is NOT intended to show that there are no faults. ( A successful test finds faults. ) </a:t>
            </a:r>
            <a:endParaRPr lang="en-US" dirty="0" smtClean="0"/>
          </a:p>
          <a:p>
            <a:r>
              <a:rPr lang="en-US" dirty="0" smtClean="0"/>
              <a:t>A </a:t>
            </a:r>
            <a:r>
              <a:rPr lang="en-US" dirty="0"/>
              <a:t>fault is a coding error that may lead to an erroneous state. </a:t>
            </a:r>
            <a:endParaRPr lang="en-US" dirty="0" smtClean="0"/>
          </a:p>
          <a:p>
            <a:r>
              <a:rPr lang="en-US" dirty="0" smtClean="0"/>
              <a:t>An </a:t>
            </a:r>
            <a:r>
              <a:rPr lang="en-US" dirty="0"/>
              <a:t>erroneous state is a run-time state as a result of a fault, that could lead to failure. </a:t>
            </a:r>
            <a:endParaRPr lang="en-US" dirty="0" smtClean="0"/>
          </a:p>
          <a:p>
            <a:r>
              <a:rPr lang="en-US" dirty="0" smtClean="0"/>
              <a:t>Failure </a:t>
            </a:r>
            <a:r>
              <a:rPr lang="en-US" dirty="0"/>
              <a:t>occurs when the system fails to operate as required.</a:t>
            </a:r>
            <a:endParaRPr lang="" dirty="0"/>
          </a:p>
        </p:txBody>
      </p:sp>
    </p:spTree>
    <p:extLst>
      <p:ext uri="{BB962C8B-B14F-4D97-AF65-F5344CB8AC3E}">
        <p14:creationId xmlns:p14="http://schemas.microsoft.com/office/powerpoint/2010/main" val="28776241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 Inspection</a:t>
            </a:r>
            <a:endParaRPr lang="" dirty="0"/>
          </a:p>
        </p:txBody>
      </p:sp>
      <p:sp>
        <p:nvSpPr>
          <p:cNvPr id="3" name="Content Placeholder 2"/>
          <p:cNvSpPr>
            <a:spLocks noGrp="1"/>
          </p:cNvSpPr>
          <p:nvPr>
            <p:ph idx="1"/>
          </p:nvPr>
        </p:nvSpPr>
        <p:spPr/>
        <p:txBody>
          <a:bodyPr/>
          <a:lstStyle/>
          <a:p>
            <a:r>
              <a:rPr lang="en-US" dirty="0" smtClean="0"/>
              <a:t>Careful </a:t>
            </a:r>
            <a:r>
              <a:rPr lang="en-US" dirty="0"/>
              <a:t>detailed review of a component by a team of qualified reviewers. ( Usually 3 – 5 ) </a:t>
            </a:r>
          </a:p>
          <a:p>
            <a:r>
              <a:rPr lang="en-US" dirty="0" smtClean="0"/>
              <a:t>“</a:t>
            </a:r>
            <a:r>
              <a:rPr lang="en-US" dirty="0"/>
              <a:t>Components” may include code, documents, diagrams, procedures, or just about anything. </a:t>
            </a:r>
          </a:p>
          <a:p>
            <a:r>
              <a:rPr lang="en-US" dirty="0" smtClean="0"/>
              <a:t>Usually </a:t>
            </a:r>
            <a:r>
              <a:rPr lang="en-US" dirty="0"/>
              <a:t>conducted with the aid of checklists pre-approved by all involved. </a:t>
            </a:r>
            <a:endParaRPr lang="en-US" dirty="0" smtClean="0"/>
          </a:p>
          <a:p>
            <a:r>
              <a:rPr lang="en-US" dirty="0" smtClean="0"/>
              <a:t>There </a:t>
            </a:r>
            <a:r>
              <a:rPr lang="en-US" dirty="0"/>
              <a:t>are several different published approaches to conducting inspections.</a:t>
            </a:r>
            <a:endParaRPr lang="" dirty="0"/>
          </a:p>
        </p:txBody>
      </p:sp>
    </p:spTree>
    <p:extLst>
      <p:ext uri="{BB962C8B-B14F-4D97-AF65-F5344CB8AC3E}">
        <p14:creationId xmlns:p14="http://schemas.microsoft.com/office/powerpoint/2010/main" val="5695371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Approach to Code Inspection – I</a:t>
            </a:r>
            <a:br>
              <a:rPr lang="en-US" dirty="0" smtClean="0"/>
            </a:br>
            <a:endParaRPr lang="" dirty="0"/>
          </a:p>
        </p:txBody>
      </p:sp>
      <p:sp>
        <p:nvSpPr>
          <p:cNvPr id="3" name="Content Placeholder 2"/>
          <p:cNvSpPr>
            <a:spLocks noGrp="1"/>
          </p:cNvSpPr>
          <p:nvPr>
            <p:ph idx="1"/>
          </p:nvPr>
        </p:nvSpPr>
        <p:spPr/>
        <p:txBody>
          <a:bodyPr/>
          <a:lstStyle/>
          <a:p>
            <a:r>
              <a:rPr lang="en-US" dirty="0"/>
              <a:t>Review team may include ( experienced ) programmers and/or relevant experts. </a:t>
            </a:r>
          </a:p>
          <a:p>
            <a:r>
              <a:rPr lang="en-US" dirty="0" smtClean="0"/>
              <a:t>Components </a:t>
            </a:r>
            <a:r>
              <a:rPr lang="en-US" dirty="0"/>
              <a:t>to be reviewed may be distributed prior to the first meeting. </a:t>
            </a:r>
            <a:r>
              <a:rPr lang="en-US" dirty="0" smtClean="0"/>
              <a:t> </a:t>
            </a:r>
          </a:p>
          <a:p>
            <a:r>
              <a:rPr lang="en-US" dirty="0" smtClean="0"/>
              <a:t>First </a:t>
            </a:r>
            <a:r>
              <a:rPr lang="en-US" dirty="0"/>
              <a:t>meeting – Author presents and explains the component(s) to be inspected. </a:t>
            </a:r>
          </a:p>
          <a:p>
            <a:r>
              <a:rPr lang="en-US" dirty="0" smtClean="0"/>
              <a:t>Reviewers </a:t>
            </a:r>
            <a:r>
              <a:rPr lang="en-US" dirty="0"/>
              <a:t>separate, and inspect the component(s) individually with aid of checklist(s</a:t>
            </a:r>
            <a:r>
              <a:rPr lang="en-US" dirty="0" smtClean="0"/>
              <a:t>).</a:t>
            </a:r>
          </a:p>
          <a:p>
            <a:endParaRPr lang="" dirty="0"/>
          </a:p>
        </p:txBody>
      </p:sp>
    </p:spTree>
    <p:extLst>
      <p:ext uri="{BB962C8B-B14F-4D97-AF65-F5344CB8AC3E}">
        <p14:creationId xmlns:p14="http://schemas.microsoft.com/office/powerpoint/2010/main" val="15833102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Approach to Code Inspection-II</a:t>
            </a:r>
            <a:endParaRPr lang="" dirty="0"/>
          </a:p>
        </p:txBody>
      </p:sp>
      <p:sp>
        <p:nvSpPr>
          <p:cNvPr id="3" name="Content Placeholder 2"/>
          <p:cNvSpPr>
            <a:spLocks noGrp="1"/>
          </p:cNvSpPr>
          <p:nvPr>
            <p:ph idx="1"/>
          </p:nvPr>
        </p:nvSpPr>
        <p:spPr/>
        <p:txBody>
          <a:bodyPr/>
          <a:lstStyle/>
          <a:p>
            <a:r>
              <a:rPr lang="en-US" dirty="0"/>
              <a:t>Second meeting – Reviewers present their findings to the author</a:t>
            </a:r>
            <a:r>
              <a:rPr lang="en-US" dirty="0" smtClean="0"/>
              <a:t>.</a:t>
            </a:r>
          </a:p>
          <a:p>
            <a:pPr lvl="1"/>
            <a:r>
              <a:rPr lang="en-US" dirty="0" smtClean="0"/>
              <a:t>Author </a:t>
            </a:r>
            <a:r>
              <a:rPr lang="en-US" dirty="0"/>
              <a:t>not allowed to speak unless asked a question. </a:t>
            </a:r>
            <a:endParaRPr lang="en-US" dirty="0" smtClean="0"/>
          </a:p>
          <a:p>
            <a:pPr lvl="1"/>
            <a:r>
              <a:rPr lang="en-US" dirty="0" smtClean="0"/>
              <a:t>No </a:t>
            </a:r>
            <a:r>
              <a:rPr lang="en-US" dirty="0"/>
              <a:t>suggestions for corrections or improvement given at this meeting. ( Reviewer(s) may meet with author separately for that purpose later. </a:t>
            </a:r>
            <a:r>
              <a:rPr lang="en-US" dirty="0" smtClean="0"/>
              <a:t>)</a:t>
            </a:r>
          </a:p>
          <a:p>
            <a:r>
              <a:rPr lang="en-US" dirty="0" smtClean="0"/>
              <a:t>It </a:t>
            </a:r>
            <a:r>
              <a:rPr lang="en-US" dirty="0"/>
              <a:t>is important to maintain an attitude of helpfulness, not criticism. </a:t>
            </a:r>
            <a:endParaRPr lang="en-US" dirty="0" smtClean="0"/>
          </a:p>
          <a:p>
            <a:r>
              <a:rPr lang="en-US" dirty="0" smtClean="0"/>
              <a:t>Optional </a:t>
            </a:r>
            <a:r>
              <a:rPr lang="en-US" dirty="0"/>
              <a:t>follow-up meeting may review changes</a:t>
            </a:r>
            <a:endParaRPr lang="" dirty="0"/>
          </a:p>
        </p:txBody>
      </p:sp>
    </p:spTree>
    <p:extLst>
      <p:ext uri="{BB962C8B-B14F-4D97-AF65-F5344CB8AC3E}">
        <p14:creationId xmlns:p14="http://schemas.microsoft.com/office/powerpoint/2010/main" val="19777261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benefits of Inspection</a:t>
            </a:r>
            <a:endParaRPr lang="" dirty="0"/>
          </a:p>
        </p:txBody>
      </p:sp>
      <p:sp>
        <p:nvSpPr>
          <p:cNvPr id="3" name="Content Placeholder 2"/>
          <p:cNvSpPr>
            <a:spLocks noGrp="1"/>
          </p:cNvSpPr>
          <p:nvPr>
            <p:ph idx="1"/>
          </p:nvPr>
        </p:nvSpPr>
        <p:spPr/>
        <p:txBody>
          <a:bodyPr/>
          <a:lstStyle/>
          <a:p>
            <a:r>
              <a:rPr lang="en-US" dirty="0"/>
              <a:t>Can be applied to components that can’t be tested – documents, rarely encountered code. </a:t>
            </a:r>
          </a:p>
          <a:p>
            <a:r>
              <a:rPr lang="en-US" dirty="0" smtClean="0"/>
              <a:t>Code </a:t>
            </a:r>
            <a:r>
              <a:rPr lang="en-US" dirty="0"/>
              <a:t>can be tested in the absence of necessary supporting HW and SW. </a:t>
            </a:r>
            <a:endParaRPr lang="en-US" dirty="0" smtClean="0"/>
          </a:p>
          <a:p>
            <a:r>
              <a:rPr lang="en-US" dirty="0" smtClean="0"/>
              <a:t>More </a:t>
            </a:r>
            <a:r>
              <a:rPr lang="en-US" dirty="0"/>
              <a:t>than one error can be found at once. </a:t>
            </a:r>
          </a:p>
          <a:p>
            <a:r>
              <a:rPr lang="en-US" dirty="0" smtClean="0"/>
              <a:t>Style </a:t>
            </a:r>
            <a:r>
              <a:rPr lang="en-US" dirty="0"/>
              <a:t>and good practices can be inspected. </a:t>
            </a:r>
          </a:p>
          <a:p>
            <a:r>
              <a:rPr lang="en-US" dirty="0" smtClean="0"/>
              <a:t>Inspections </a:t>
            </a:r>
            <a:r>
              <a:rPr lang="en-US" dirty="0"/>
              <a:t>typically find more faults faster. </a:t>
            </a:r>
          </a:p>
          <a:p>
            <a:r>
              <a:rPr lang="en-US" dirty="0" smtClean="0"/>
              <a:t>However </a:t>
            </a:r>
            <a:r>
              <a:rPr lang="en-US" dirty="0"/>
              <a:t>inspections do not replace testing.</a:t>
            </a:r>
            <a:endParaRPr lang="" dirty="0"/>
          </a:p>
        </p:txBody>
      </p:sp>
    </p:spTree>
    <p:extLst>
      <p:ext uri="{BB962C8B-B14F-4D97-AF65-F5344CB8AC3E}">
        <p14:creationId xmlns:p14="http://schemas.microsoft.com/office/powerpoint/2010/main" val="27788896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Black Box VS White Box Testing</a:t>
            </a:r>
            <a:endParaRPr lang="" dirty="0"/>
          </a:p>
        </p:txBody>
      </p:sp>
      <p:sp>
        <p:nvSpPr>
          <p:cNvPr id="3" name="Content Placeholder 2"/>
          <p:cNvSpPr>
            <a:spLocks noGrp="1"/>
          </p:cNvSpPr>
          <p:nvPr>
            <p:ph idx="1"/>
          </p:nvPr>
        </p:nvSpPr>
        <p:spPr/>
        <p:txBody>
          <a:bodyPr/>
          <a:lstStyle/>
          <a:p>
            <a:r>
              <a:rPr lang="en-US" dirty="0"/>
              <a:t>Black box tests are developed without knowledge of the internal workings of the component being tested. – Acceptance tests are typically black box. </a:t>
            </a:r>
            <a:endParaRPr lang="en-US" dirty="0" smtClean="0"/>
          </a:p>
          <a:p>
            <a:r>
              <a:rPr lang="en-US" dirty="0" smtClean="0"/>
              <a:t>White </a:t>
            </a:r>
            <a:r>
              <a:rPr lang="en-US" dirty="0"/>
              <a:t>box tests are developed based on knowledge of the internal workings of the component being tested. ( a.k.a. clear box. ) </a:t>
            </a:r>
            <a:endParaRPr lang="en-US" dirty="0" smtClean="0"/>
          </a:p>
          <a:p>
            <a:r>
              <a:rPr lang="en-US" dirty="0" smtClean="0"/>
              <a:t>Unit </a:t>
            </a:r>
            <a:r>
              <a:rPr lang="en-US" dirty="0"/>
              <a:t>tests may be black box or white box. </a:t>
            </a:r>
          </a:p>
          <a:p>
            <a:r>
              <a:rPr lang="en-US" dirty="0" smtClean="0"/>
              <a:t>( </a:t>
            </a:r>
            <a:r>
              <a:rPr lang="en-US" dirty="0"/>
              <a:t>Gray box tests use knowledge of the algorithms / data structures in use but not the specific code. )</a:t>
            </a:r>
            <a:endParaRPr lang="" dirty="0"/>
          </a:p>
        </p:txBody>
      </p:sp>
    </p:spTree>
    <p:extLst>
      <p:ext uri="{BB962C8B-B14F-4D97-AF65-F5344CB8AC3E}">
        <p14:creationId xmlns:p14="http://schemas.microsoft.com/office/powerpoint/2010/main" val="16122158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Black box VS white box</a:t>
            </a:r>
            <a:endParaRPr lang="" dirty="0"/>
          </a:p>
        </p:txBody>
      </p:sp>
      <p:sp>
        <p:nvSpPr>
          <p:cNvPr id="3" name="Content Placeholder 2"/>
          <p:cNvSpPr>
            <a:spLocks noGrp="1"/>
          </p:cNvSpPr>
          <p:nvPr>
            <p:ph idx="1"/>
          </p:nvPr>
        </p:nvSpPr>
        <p:spPr/>
        <p:txBody>
          <a:bodyPr/>
          <a:lstStyle/>
          <a:p>
            <a:pPr eaLnBrk="1" hangingPunct="1"/>
            <a:r>
              <a:rPr lang="en-US" dirty="0"/>
              <a:t>Closed box or black box: functionality of the test objects	</a:t>
            </a:r>
          </a:p>
          <a:p>
            <a:pPr lvl="1" eaLnBrk="1" hangingPunct="1"/>
            <a:r>
              <a:rPr lang="en-US" dirty="0"/>
              <a:t>Equivalence Class, Boundary Value Analysis,  Scenario-based, Decision Table based, State Machine based…</a:t>
            </a:r>
          </a:p>
          <a:p>
            <a:pPr eaLnBrk="1" hangingPunct="1"/>
            <a:r>
              <a:rPr lang="en-US" dirty="0"/>
              <a:t>Clear box or white box: structure of the test objects </a:t>
            </a:r>
          </a:p>
          <a:p>
            <a:pPr lvl="1" eaLnBrk="1" hangingPunct="1"/>
            <a:r>
              <a:rPr lang="en-US" dirty="0"/>
              <a:t>Control Flow</a:t>
            </a:r>
          </a:p>
          <a:p>
            <a:pPr lvl="2" eaLnBrk="1" hangingPunct="1"/>
            <a:r>
              <a:rPr lang="en-US" dirty="0"/>
              <a:t>Basis Path, Branch, Statement, Decision…</a:t>
            </a:r>
          </a:p>
          <a:p>
            <a:pPr lvl="1" eaLnBrk="1" hangingPunct="1"/>
            <a:r>
              <a:rPr lang="en-US" dirty="0"/>
              <a:t>Data Flow</a:t>
            </a:r>
          </a:p>
          <a:p>
            <a:pPr lvl="2" eaLnBrk="1" hangingPunct="1"/>
            <a:r>
              <a:rPr lang="en-US" dirty="0"/>
              <a:t>Du Path, All-uses Path</a:t>
            </a:r>
          </a:p>
          <a:p>
            <a:endParaRPr lang="" dirty="0"/>
          </a:p>
        </p:txBody>
      </p:sp>
    </p:spTree>
    <p:extLst>
      <p:ext uri="{BB962C8B-B14F-4D97-AF65-F5344CB8AC3E}">
        <p14:creationId xmlns:p14="http://schemas.microsoft.com/office/powerpoint/2010/main" val="7226026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Equivalence Classes / Testing</a:t>
            </a:r>
            <a:endParaRPr lang="" dirty="0"/>
          </a:p>
        </p:txBody>
      </p:sp>
      <p:sp>
        <p:nvSpPr>
          <p:cNvPr id="3" name="Content Placeholder 2"/>
          <p:cNvSpPr>
            <a:spLocks noGrp="1"/>
          </p:cNvSpPr>
          <p:nvPr>
            <p:ph idx="1"/>
          </p:nvPr>
        </p:nvSpPr>
        <p:spPr/>
        <p:txBody>
          <a:bodyPr/>
          <a:lstStyle/>
          <a:p>
            <a:r>
              <a:rPr lang="en-US" dirty="0" smtClean="0"/>
              <a:t>It </a:t>
            </a:r>
            <a:r>
              <a:rPr lang="en-US" dirty="0"/>
              <a:t>is rarely possible in practice to test all possible values of all input variables. </a:t>
            </a:r>
          </a:p>
          <a:p>
            <a:r>
              <a:rPr lang="en-US" dirty="0" smtClean="0"/>
              <a:t>An </a:t>
            </a:r>
            <a:r>
              <a:rPr lang="en-US" dirty="0"/>
              <a:t>Equivalence Class is a range of input values for which the results are expected to be equivalent. ( The same errors are expected. ) </a:t>
            </a:r>
          </a:p>
          <a:p>
            <a:r>
              <a:rPr lang="en-US" dirty="0" smtClean="0"/>
              <a:t>Equivalence </a:t>
            </a:r>
            <a:r>
              <a:rPr lang="en-US" dirty="0"/>
              <a:t>Testing strives to include at least one test case involving every (combination of) equivalence class(</a:t>
            </a:r>
            <a:r>
              <a:rPr lang="en-US" dirty="0" err="1"/>
              <a:t>es</a:t>
            </a:r>
            <a:r>
              <a:rPr lang="en-US" dirty="0"/>
              <a:t>).</a:t>
            </a:r>
            <a:endParaRPr lang="" dirty="0"/>
          </a:p>
        </p:txBody>
      </p:sp>
    </p:spTree>
    <p:extLst>
      <p:ext uri="{BB962C8B-B14F-4D97-AF65-F5344CB8AC3E}">
        <p14:creationId xmlns:p14="http://schemas.microsoft.com/office/powerpoint/2010/main" val="20090460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Boundary Testing</a:t>
            </a:r>
            <a:endParaRPr lang="" dirty="0"/>
          </a:p>
        </p:txBody>
      </p:sp>
      <p:sp>
        <p:nvSpPr>
          <p:cNvPr id="3" name="Content Placeholder 2"/>
          <p:cNvSpPr>
            <a:spLocks noGrp="1"/>
          </p:cNvSpPr>
          <p:nvPr>
            <p:ph idx="1"/>
          </p:nvPr>
        </p:nvSpPr>
        <p:spPr/>
        <p:txBody>
          <a:bodyPr/>
          <a:lstStyle/>
          <a:p>
            <a:r>
              <a:rPr lang="en-US" dirty="0" smtClean="0"/>
              <a:t>Related to Equivalence Class Testing</a:t>
            </a:r>
          </a:p>
          <a:p>
            <a:r>
              <a:rPr lang="en-US" dirty="0"/>
              <a:t>Boundary Testing recognizes that errors most commonly occur at the boundary of equivalence classes. </a:t>
            </a:r>
          </a:p>
          <a:p>
            <a:r>
              <a:rPr lang="en-US" dirty="0" smtClean="0"/>
              <a:t>This </a:t>
            </a:r>
            <a:r>
              <a:rPr lang="en-US" dirty="0"/>
              <a:t>is particularly true at the boundary between valid and invalid inputs. ( Off by 1 errors. ) </a:t>
            </a:r>
          </a:p>
          <a:p>
            <a:r>
              <a:rPr lang="en-US" dirty="0" smtClean="0"/>
              <a:t>Consider </a:t>
            </a:r>
            <a:r>
              <a:rPr lang="en-US" dirty="0"/>
              <a:t>array[0], array[1], array[N-1], array[N]. </a:t>
            </a:r>
          </a:p>
          <a:p>
            <a:r>
              <a:rPr lang="en-US" dirty="0" smtClean="0"/>
              <a:t>Also </a:t>
            </a:r>
            <a:r>
              <a:rPr lang="en-US" dirty="0"/>
              <a:t>consider extremely large, small, or negative values, &amp; uninitialized or missing values.</a:t>
            </a:r>
            <a:endParaRPr lang="" dirty="0"/>
          </a:p>
        </p:txBody>
      </p:sp>
    </p:spTree>
    <p:extLst>
      <p:ext uri="{BB962C8B-B14F-4D97-AF65-F5344CB8AC3E}">
        <p14:creationId xmlns:p14="http://schemas.microsoft.com/office/powerpoint/2010/main" val="31171736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idx="1"/>
          </p:nvPr>
        </p:nvPicPr>
        <p:blipFill>
          <a:blip r:embed="rId3"/>
          <a:stretch>
            <a:fillRect/>
          </a:stretch>
        </p:blipFill>
        <p:spPr>
          <a:xfrm>
            <a:off x="1410333" y="1017725"/>
            <a:ext cx="6323334" cy="3508377"/>
          </a:xfrm>
          <a:prstGeom prst="rect">
            <a:avLst/>
          </a:prstGeom>
        </p:spPr>
      </p:pic>
    </p:spTree>
    <p:extLst>
      <p:ext uri="{BB962C8B-B14F-4D97-AF65-F5344CB8AC3E}">
        <p14:creationId xmlns:p14="http://schemas.microsoft.com/office/powerpoint/2010/main" val="37634495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p:cNvSpPr>
            <a:spLocks noGrp="1" noChangeArrowheads="1"/>
          </p:cNvSpPr>
          <p:nvPr>
            <p:ph type="title"/>
          </p:nvPr>
        </p:nvSpPr>
        <p:spPr>
          <a:xfrm>
            <a:off x="1485900" y="1"/>
            <a:ext cx="6163866" cy="851297"/>
          </a:xfrm>
        </p:spPr>
        <p:txBody>
          <a:bodyPr>
            <a:normAutofit fontScale="90000"/>
          </a:bodyPr>
          <a:lstStyle/>
          <a:p>
            <a:pPr>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r>
              <a:rPr lang="en-GB" dirty="0" smtClean="0"/>
              <a:t>Software Faults and Failures</a:t>
            </a:r>
            <a:br>
              <a:rPr lang="en-GB" dirty="0" smtClean="0"/>
            </a:br>
            <a:r>
              <a:rPr lang="en-US" sz="2100" dirty="0"/>
              <a:t>Why Does Software Fail?</a:t>
            </a:r>
            <a:endParaRPr lang="en-GB" sz="2100" dirty="0"/>
          </a:p>
        </p:txBody>
      </p:sp>
      <p:sp>
        <p:nvSpPr>
          <p:cNvPr id="6147" name="Rectangle 2"/>
          <p:cNvSpPr>
            <a:spLocks noGrp="1" noChangeArrowheads="1"/>
          </p:cNvSpPr>
          <p:nvPr>
            <p:ph idx="1"/>
          </p:nvPr>
        </p:nvSpPr>
        <p:spPr>
          <a:xfrm>
            <a:off x="1485900" y="1085850"/>
            <a:ext cx="6163866" cy="3500438"/>
          </a:xfrm>
        </p:spPr>
        <p:txBody>
          <a:bodyPr/>
          <a:lstStyle/>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US" dirty="0" smtClean="0"/>
              <a:t>Wrong requirement:  not what the customer wants</a:t>
            </a:r>
          </a:p>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US" dirty="0" smtClean="0"/>
              <a:t>Missing requirement</a:t>
            </a:r>
          </a:p>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US" dirty="0" smtClean="0"/>
              <a:t>Requirement impossible to implement</a:t>
            </a:r>
          </a:p>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US" dirty="0" smtClean="0"/>
              <a:t>Faulty design</a:t>
            </a:r>
          </a:p>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US" dirty="0" smtClean="0"/>
              <a:t>Faulty code</a:t>
            </a:r>
          </a:p>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US" dirty="0" smtClean="0"/>
              <a:t>Improperly implemented design</a:t>
            </a:r>
            <a:endParaRPr lang="en-GB" dirty="0" smtClean="0"/>
          </a:p>
        </p:txBody>
      </p:sp>
    </p:spTree>
    <p:extLst>
      <p:ext uri="{BB962C8B-B14F-4D97-AF65-F5344CB8AC3E}">
        <p14:creationId xmlns:p14="http://schemas.microsoft.com/office/powerpoint/2010/main" val="208742887"/>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3"/>
          <a:stretch>
            <a:fillRect/>
          </a:stretch>
        </p:blipFill>
        <p:spPr>
          <a:xfrm>
            <a:off x="0" y="1318085"/>
            <a:ext cx="4953000" cy="1285875"/>
          </a:xfrm>
          <a:prstGeom prst="rect">
            <a:avLst/>
          </a:prstGeom>
        </p:spPr>
      </p:pic>
      <p:pic>
        <p:nvPicPr>
          <p:cNvPr id="5" name="Picture 4"/>
          <p:cNvPicPr>
            <a:picLocks noChangeAspect="1"/>
          </p:cNvPicPr>
          <p:nvPr/>
        </p:nvPicPr>
        <p:blipFill>
          <a:blip r:embed="rId4"/>
          <a:stretch>
            <a:fillRect/>
          </a:stretch>
        </p:blipFill>
        <p:spPr>
          <a:xfrm>
            <a:off x="4003125" y="2904320"/>
            <a:ext cx="4829175" cy="2047875"/>
          </a:xfrm>
          <a:prstGeom prst="rect">
            <a:avLst/>
          </a:prstGeom>
        </p:spPr>
      </p:pic>
    </p:spTree>
    <p:extLst>
      <p:ext uri="{BB962C8B-B14F-4D97-AF65-F5344CB8AC3E}">
        <p14:creationId xmlns:p14="http://schemas.microsoft.com/office/powerpoint/2010/main" val="31293586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fontScale="90000"/>
          </a:bodyPr>
          <a:lstStyle/>
          <a:p>
            <a:pPr eaLnBrk="1" hangingPunct="1"/>
            <a:r>
              <a:rPr lang="en-US" dirty="0" smtClean="0"/>
              <a:t/>
            </a:r>
            <a:br>
              <a:rPr lang="en-US" dirty="0" smtClean="0"/>
            </a:br>
            <a:r>
              <a:rPr lang="en-US" dirty="0" smtClean="0"/>
              <a:t>Levels of Testing</a:t>
            </a:r>
            <a:endParaRPr lang="en-US" sz="2100" dirty="0"/>
          </a:p>
        </p:txBody>
      </p:sp>
      <p:sp>
        <p:nvSpPr>
          <p:cNvPr id="11267" name="Rectangle 3"/>
          <p:cNvSpPr>
            <a:spLocks noGrp="1" noChangeArrowheads="1"/>
          </p:cNvSpPr>
          <p:nvPr>
            <p:ph idx="1"/>
          </p:nvPr>
        </p:nvSpPr>
        <p:spPr/>
        <p:txBody>
          <a:bodyPr/>
          <a:lstStyle/>
          <a:p>
            <a:pPr eaLnBrk="1" hangingPunct="1"/>
            <a:r>
              <a:rPr lang="en-US" dirty="0" smtClean="0"/>
              <a:t>Module testing, component testing, or unit testing</a:t>
            </a:r>
          </a:p>
          <a:p>
            <a:pPr eaLnBrk="1" hangingPunct="1"/>
            <a:r>
              <a:rPr lang="en-US" dirty="0" smtClean="0"/>
              <a:t>Integration testing</a:t>
            </a:r>
          </a:p>
          <a:p>
            <a:pPr eaLnBrk="1" hangingPunct="1"/>
            <a:r>
              <a:rPr lang="en-US" dirty="0" smtClean="0"/>
              <a:t>System Testing</a:t>
            </a:r>
          </a:p>
          <a:p>
            <a:pPr lvl="1" eaLnBrk="1" hangingPunct="1"/>
            <a:r>
              <a:rPr lang="en-US" dirty="0" smtClean="0"/>
              <a:t>Function testing</a:t>
            </a:r>
          </a:p>
          <a:p>
            <a:pPr lvl="1" eaLnBrk="1" hangingPunct="1"/>
            <a:r>
              <a:rPr lang="en-US" dirty="0" smtClean="0"/>
              <a:t>Performance testing</a:t>
            </a:r>
          </a:p>
          <a:p>
            <a:pPr eaLnBrk="1" hangingPunct="1"/>
            <a:r>
              <a:rPr lang="en-US" dirty="0" smtClean="0"/>
              <a:t>Acceptance testing</a:t>
            </a:r>
          </a:p>
          <a:p>
            <a:pPr eaLnBrk="1" hangingPunct="1"/>
            <a:r>
              <a:rPr lang="en-US" dirty="0" smtClean="0"/>
              <a:t>Installation testing</a:t>
            </a:r>
          </a:p>
        </p:txBody>
      </p:sp>
    </p:spTree>
    <p:extLst>
      <p:ext uri="{BB962C8B-B14F-4D97-AF65-F5344CB8AC3E}">
        <p14:creationId xmlns:p14="http://schemas.microsoft.com/office/powerpoint/2010/main" val="821059792"/>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311700" y="128975"/>
            <a:ext cx="8520600" cy="572700"/>
          </a:xfrm>
        </p:spPr>
        <p:txBody>
          <a:bodyPr>
            <a:normAutofit fontScale="90000"/>
          </a:bodyPr>
          <a:lstStyle/>
          <a:p>
            <a:pPr eaLnBrk="1" hangingPunct="1"/>
            <a:r>
              <a:rPr lang="en-US" dirty="0" smtClean="0"/>
              <a:t>Levels of Testing</a:t>
            </a:r>
            <a:br>
              <a:rPr lang="en-US" dirty="0" smtClean="0"/>
            </a:br>
            <a:r>
              <a:rPr lang="en-US" sz="2100" dirty="0"/>
              <a:t>Testing Organization Illustrated</a:t>
            </a:r>
          </a:p>
        </p:txBody>
      </p:sp>
      <p:sp>
        <p:nvSpPr>
          <p:cNvPr id="12291" name="Rectangle 3"/>
          <p:cNvSpPr>
            <a:spLocks noGrp="1" noChangeArrowheads="1"/>
          </p:cNvSpPr>
          <p:nvPr>
            <p:ph idx="1"/>
          </p:nvPr>
        </p:nvSpPr>
        <p:spPr/>
        <p:txBody>
          <a:bodyPr/>
          <a:lstStyle/>
          <a:p>
            <a:pPr eaLnBrk="1" hangingPunct="1"/>
            <a:endParaRPr lang="en-US" dirty="0" smtClean="0"/>
          </a:p>
        </p:txBody>
      </p:sp>
      <p:pic>
        <p:nvPicPr>
          <p:cNvPr id="12292" name="Picture 4" descr="Slide3"/>
          <p:cNvPicPr>
            <a:picLocks noChangeAspect="1" noChangeArrowheads="1"/>
          </p:cNvPicPr>
          <p:nvPr/>
        </p:nvPicPr>
        <p:blipFill>
          <a:blip r:embed="rId3" cstate="print"/>
          <a:srcRect/>
          <a:stretch>
            <a:fillRect/>
          </a:stretch>
        </p:blipFill>
        <p:spPr bwMode="auto">
          <a:xfrm>
            <a:off x="1943100" y="1428750"/>
            <a:ext cx="5486400" cy="3590925"/>
          </a:xfrm>
          <a:prstGeom prst="rect">
            <a:avLst/>
          </a:prstGeom>
          <a:noFill/>
          <a:ln w="9525">
            <a:noFill/>
            <a:miter lim="800000"/>
            <a:headEnd/>
            <a:tailEnd/>
          </a:ln>
        </p:spPr>
      </p:pic>
    </p:spTree>
    <p:extLst>
      <p:ext uri="{BB962C8B-B14F-4D97-AF65-F5344CB8AC3E}">
        <p14:creationId xmlns:p14="http://schemas.microsoft.com/office/powerpoint/2010/main" val="870933070"/>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fontScale="90000"/>
          </a:bodyPr>
          <a:lstStyle/>
          <a:p>
            <a:pPr eaLnBrk="1" hangingPunct="1"/>
            <a:r>
              <a:rPr lang="en-US" dirty="0" smtClean="0"/>
              <a:t>Unit Testing (done by developers)</a:t>
            </a:r>
            <a:br>
              <a:rPr lang="en-US" dirty="0" smtClean="0"/>
            </a:br>
            <a:r>
              <a:rPr lang="en-US" sz="2100" dirty="0"/>
              <a:t>Code Review</a:t>
            </a:r>
          </a:p>
        </p:txBody>
      </p:sp>
      <p:sp>
        <p:nvSpPr>
          <p:cNvPr id="18435" name="Rectangle 3"/>
          <p:cNvSpPr>
            <a:spLocks noGrp="1" noChangeArrowheads="1"/>
          </p:cNvSpPr>
          <p:nvPr>
            <p:ph idx="1"/>
          </p:nvPr>
        </p:nvSpPr>
        <p:spPr/>
        <p:txBody>
          <a:bodyPr/>
          <a:lstStyle/>
          <a:p>
            <a:pPr eaLnBrk="1" hangingPunct="1"/>
            <a:r>
              <a:rPr lang="en-US" dirty="0" smtClean="0"/>
              <a:t>Code walkthrough</a:t>
            </a:r>
          </a:p>
          <a:p>
            <a:pPr eaLnBrk="1" hangingPunct="1"/>
            <a:r>
              <a:rPr lang="en-US" dirty="0" smtClean="0"/>
              <a:t>Code inspection</a:t>
            </a:r>
          </a:p>
          <a:p>
            <a:pPr eaLnBrk="1" hangingPunct="1"/>
            <a:r>
              <a:rPr lang="en-US" dirty="0"/>
              <a:t>Testing the unit for correct functionality</a:t>
            </a:r>
          </a:p>
          <a:p>
            <a:pPr eaLnBrk="1" hangingPunct="1"/>
            <a:r>
              <a:rPr lang="en-US" dirty="0"/>
              <a:t>Testing the unit for correct execution</a:t>
            </a:r>
          </a:p>
          <a:p>
            <a:pPr marL="114300" indent="0" eaLnBrk="1" hangingPunct="1">
              <a:buNone/>
            </a:pPr>
            <a:endParaRPr lang="en-US" dirty="0" smtClean="0"/>
          </a:p>
          <a:p>
            <a:pPr eaLnBrk="1" hangingPunct="1"/>
            <a:endParaRPr lang="en-US" dirty="0" smtClean="0"/>
          </a:p>
        </p:txBody>
      </p:sp>
    </p:spTree>
    <p:extLst>
      <p:ext uri="{BB962C8B-B14F-4D97-AF65-F5344CB8AC3E}">
        <p14:creationId xmlns:p14="http://schemas.microsoft.com/office/powerpoint/2010/main" val="1654210745"/>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Cyclomatic</a:t>
            </a:r>
            <a:r>
              <a:rPr lang="en-US" dirty="0" smtClean="0"/>
              <a:t> Complexity</a:t>
            </a:r>
            <a:endParaRPr lang="" dirty="0"/>
          </a:p>
        </p:txBody>
      </p:sp>
      <p:sp>
        <p:nvSpPr>
          <p:cNvPr id="3" name="Content Placeholder 2"/>
          <p:cNvSpPr>
            <a:spLocks noGrp="1"/>
          </p:cNvSpPr>
          <p:nvPr>
            <p:ph idx="1"/>
          </p:nvPr>
        </p:nvSpPr>
        <p:spPr/>
        <p:txBody>
          <a:bodyPr/>
          <a:lstStyle/>
          <a:p>
            <a:r>
              <a:rPr lang="en-US" dirty="0" err="1"/>
              <a:t>Cyclomatic</a:t>
            </a:r>
            <a:r>
              <a:rPr lang="en-US" dirty="0"/>
              <a:t> complexity is a source code complexity measurement that is being correlated to a number of coding errors. </a:t>
            </a:r>
            <a:endParaRPr lang="en-US" dirty="0" smtClean="0"/>
          </a:p>
          <a:p>
            <a:r>
              <a:rPr lang="en-US" dirty="0" smtClean="0"/>
              <a:t>Calculated </a:t>
            </a:r>
            <a:r>
              <a:rPr lang="en-US" dirty="0"/>
              <a:t>by developing a Control Flow Graph of the code that measures the number of linearly-independent paths through a program module.</a:t>
            </a:r>
          </a:p>
          <a:p>
            <a:r>
              <a:rPr lang="en-US" dirty="0"/>
              <a:t>Lower the Program's </a:t>
            </a:r>
            <a:r>
              <a:rPr lang="en-US" dirty="0" err="1"/>
              <a:t>cyclomatic</a:t>
            </a:r>
            <a:r>
              <a:rPr lang="en-US" dirty="0"/>
              <a:t> complexity, lower the risk to modify and easier to understand. It can be represented using the below formula:</a:t>
            </a:r>
          </a:p>
          <a:p>
            <a:endParaRPr lang="" dirty="0"/>
          </a:p>
        </p:txBody>
      </p:sp>
      <p:sp>
        <p:nvSpPr>
          <p:cNvPr id="4" name="Rectangle 1"/>
          <p:cNvSpPr>
            <a:spLocks noChangeArrowheads="1"/>
          </p:cNvSpPr>
          <p:nvPr/>
        </p:nvSpPr>
        <p:spPr bwMode="auto">
          <a:xfrm>
            <a:off x="108284" y="3664560"/>
            <a:ext cx="8470232" cy="115314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99981" rIns="0" bIns="6665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 b="0" i="0" u="none" strike="noStrike" cap="none" normalizeH="0" baseline="0" dirty="0" smtClean="0">
                <a:ln>
                  <a:noFill/>
                </a:ln>
                <a:solidFill>
                  <a:srgbClr val="7F0055"/>
                </a:solidFill>
                <a:effectLst/>
                <a:latin typeface="Menlo"/>
              </a:rPr>
              <a:t>Cyclomatic</a:t>
            </a:r>
            <a:r>
              <a:rPr kumimoji="0" lang="" b="0" i="0" u="none" strike="noStrike" cap="none" normalizeH="0" baseline="0" dirty="0" smtClean="0">
                <a:ln>
                  <a:noFill/>
                </a:ln>
                <a:solidFill>
                  <a:srgbClr val="313131"/>
                </a:solidFill>
                <a:effectLst/>
                <a:latin typeface="Menlo"/>
              </a:rPr>
              <a:t> complexity </a:t>
            </a:r>
            <a:r>
              <a:rPr kumimoji="0" lang="" b="0" i="0" u="none" strike="noStrike" cap="none" normalizeH="0" baseline="0" dirty="0" smtClean="0">
                <a:ln>
                  <a:noFill/>
                </a:ln>
                <a:solidFill>
                  <a:srgbClr val="666600"/>
                </a:solidFill>
                <a:effectLst/>
                <a:latin typeface="Menlo"/>
              </a:rPr>
              <a:t>=</a:t>
            </a:r>
            <a:r>
              <a:rPr kumimoji="0" lang="" b="0" i="0" u="none" strike="noStrike" cap="none" normalizeH="0" baseline="0" dirty="0" smtClean="0">
                <a:ln>
                  <a:noFill/>
                </a:ln>
                <a:solidFill>
                  <a:srgbClr val="313131"/>
                </a:solidFill>
                <a:effectLst/>
                <a:latin typeface="Menlo"/>
              </a:rPr>
              <a:t> E </a:t>
            </a:r>
            <a:r>
              <a:rPr kumimoji="0" lang="" b="0" i="0" u="none" strike="noStrike" cap="none" normalizeH="0" baseline="0" dirty="0" smtClean="0">
                <a:ln>
                  <a:noFill/>
                </a:ln>
                <a:solidFill>
                  <a:srgbClr val="666600"/>
                </a:solidFill>
                <a:effectLst/>
                <a:latin typeface="Menlo"/>
              </a:rPr>
              <a:t>-</a:t>
            </a:r>
            <a:r>
              <a:rPr kumimoji="0" lang="" b="0" i="0" u="none" strike="noStrike" cap="none" normalizeH="0" baseline="0" dirty="0" smtClean="0">
                <a:ln>
                  <a:noFill/>
                </a:ln>
                <a:solidFill>
                  <a:srgbClr val="313131"/>
                </a:solidFill>
                <a:effectLst/>
                <a:latin typeface="Menlo"/>
              </a:rPr>
              <a:t> N </a:t>
            </a:r>
            <a:r>
              <a:rPr kumimoji="0" lang="" b="0" i="0" u="none" strike="noStrike" cap="none" normalizeH="0" baseline="0" dirty="0" smtClean="0">
                <a:ln>
                  <a:noFill/>
                </a:ln>
                <a:solidFill>
                  <a:srgbClr val="666600"/>
                </a:solidFill>
                <a:effectLst/>
                <a:latin typeface="Menlo"/>
              </a:rPr>
              <a:t>+</a:t>
            </a:r>
            <a:r>
              <a:rPr kumimoji="0" lang="" b="0" i="0" u="none" strike="noStrike" cap="none" normalizeH="0" baseline="0" dirty="0" smtClean="0">
                <a:ln>
                  <a:noFill/>
                </a:ln>
                <a:solidFill>
                  <a:srgbClr val="313131"/>
                </a:solidFill>
                <a:effectLst/>
                <a:latin typeface="Menlo"/>
              </a:rPr>
              <a:t> </a:t>
            </a:r>
            <a:r>
              <a:rPr kumimoji="0" lang="" b="0" i="0" u="none" strike="noStrike" cap="none" normalizeH="0" baseline="0" dirty="0" smtClean="0">
                <a:ln>
                  <a:noFill/>
                </a:ln>
                <a:solidFill>
                  <a:srgbClr val="006666"/>
                </a:solidFill>
                <a:effectLst/>
                <a:latin typeface="Menlo"/>
              </a:rPr>
              <a:t>2</a:t>
            </a:r>
            <a:r>
              <a:rPr kumimoji="0" lang="" b="0" i="0" u="none" strike="noStrike" cap="none" normalizeH="0" baseline="0" dirty="0" smtClean="0">
                <a:ln>
                  <a:noFill/>
                </a:ln>
                <a:solidFill>
                  <a:srgbClr val="666600"/>
                </a:solidFill>
                <a:effectLst/>
                <a:latin typeface="Menlo"/>
              </a:rPr>
              <a:t>*</a:t>
            </a:r>
            <a:r>
              <a:rPr kumimoji="0" lang="" b="0" i="0" u="none" strike="noStrike" cap="none" normalizeH="0" baseline="0" dirty="0" smtClean="0">
                <a:ln>
                  <a:noFill/>
                </a:ln>
                <a:solidFill>
                  <a:srgbClr val="313131"/>
                </a:solidFill>
                <a:effectLst/>
                <a:latin typeface="Menlo"/>
              </a:rPr>
              <a:t>P </a:t>
            </a:r>
            <a:r>
              <a:rPr kumimoji="0" lang="" b="0" i="0" u="none" strike="noStrike" cap="none" normalizeH="0" baseline="0" dirty="0" smtClean="0">
                <a:ln>
                  <a:noFill/>
                </a:ln>
                <a:solidFill>
                  <a:srgbClr val="000088"/>
                </a:solidFill>
                <a:effectLst/>
                <a:latin typeface="Menlo"/>
              </a:rPr>
              <a:t>where</a:t>
            </a:r>
            <a:r>
              <a:rPr kumimoji="0" lang="" b="0" i="0" u="none" strike="noStrike" cap="none" normalizeH="0" baseline="0" dirty="0" smtClean="0">
                <a:ln>
                  <a:noFill/>
                </a:ln>
                <a:solidFill>
                  <a:srgbClr val="666600"/>
                </a:solidFill>
                <a:effectLst/>
                <a:latin typeface="Menlo"/>
              </a:rPr>
              <a:t>,</a:t>
            </a:r>
            <a:r>
              <a:rPr kumimoji="0" lang="" b="0" i="0" u="none" strike="noStrike" cap="none" normalizeH="0" baseline="0" dirty="0" smtClean="0">
                <a:ln>
                  <a:noFill/>
                </a:ln>
                <a:solidFill>
                  <a:srgbClr val="313131"/>
                </a:solidFill>
                <a:effectLst/>
                <a:latin typeface="Menlo"/>
              </a:rPr>
              <a:t> E </a:t>
            </a:r>
            <a:r>
              <a:rPr kumimoji="0" lang="" b="0" i="0" u="none" strike="noStrike" cap="none" normalizeH="0" baseline="0" dirty="0" smtClean="0">
                <a:ln>
                  <a:noFill/>
                </a:ln>
                <a:solidFill>
                  <a:srgbClr val="666600"/>
                </a:solidFill>
                <a:effectLst/>
                <a:latin typeface="Menlo"/>
              </a:rPr>
              <a:t>=</a:t>
            </a:r>
            <a:r>
              <a:rPr kumimoji="0" lang="" b="0" i="0" u="none" strike="noStrike" cap="none" normalizeH="0" baseline="0" dirty="0" smtClean="0">
                <a:ln>
                  <a:noFill/>
                </a:ln>
                <a:solidFill>
                  <a:srgbClr val="313131"/>
                </a:solidFill>
                <a:effectLst/>
                <a:latin typeface="Menlo"/>
              </a:rPr>
              <a:t> number of edges </a:t>
            </a:r>
            <a:r>
              <a:rPr kumimoji="0" lang="" b="0" i="0" u="none" strike="noStrike" cap="none" normalizeH="0" baseline="0" dirty="0" smtClean="0">
                <a:ln>
                  <a:noFill/>
                </a:ln>
                <a:solidFill>
                  <a:srgbClr val="000088"/>
                </a:solidFill>
                <a:effectLst/>
                <a:latin typeface="Menlo"/>
              </a:rPr>
              <a:t>in</a:t>
            </a:r>
            <a:r>
              <a:rPr kumimoji="0" lang="" b="0" i="0" u="none" strike="noStrike" cap="none" normalizeH="0" baseline="0" dirty="0" smtClean="0">
                <a:ln>
                  <a:noFill/>
                </a:ln>
                <a:solidFill>
                  <a:srgbClr val="313131"/>
                </a:solidFill>
                <a:effectLst/>
                <a:latin typeface="Menlo"/>
              </a:rPr>
              <a:t> the flow graph</a:t>
            </a:r>
            <a:r>
              <a:rPr kumimoji="0" lang="" b="0" i="0" u="none" strike="noStrike" cap="none" normalizeH="0" baseline="0" dirty="0" smtClean="0">
                <a:ln>
                  <a:noFill/>
                </a:ln>
                <a:solidFill>
                  <a:srgbClr val="666600"/>
                </a:solidFill>
                <a:effectLst/>
                <a:latin typeface="Menlo"/>
              </a:rPr>
              <a:t>.</a:t>
            </a:r>
            <a:r>
              <a:rPr kumimoji="0" lang="" b="0" i="0" u="none" strike="noStrike" cap="none" normalizeH="0" baseline="0" dirty="0" smtClean="0">
                <a:ln>
                  <a:noFill/>
                </a:ln>
                <a:solidFill>
                  <a:srgbClr val="313131"/>
                </a:solidFill>
                <a:effectLst/>
                <a:latin typeface="Menlo"/>
              </a:rPr>
              <a:t> N </a:t>
            </a:r>
            <a:r>
              <a:rPr kumimoji="0" lang="" b="0" i="0" u="none" strike="noStrike" cap="none" normalizeH="0" baseline="0" dirty="0" smtClean="0">
                <a:ln>
                  <a:noFill/>
                </a:ln>
                <a:solidFill>
                  <a:srgbClr val="666600"/>
                </a:solidFill>
                <a:effectLst/>
                <a:latin typeface="Menlo"/>
              </a:rPr>
              <a:t>=</a:t>
            </a:r>
            <a:r>
              <a:rPr kumimoji="0" lang="" b="0" i="0" u="none" strike="noStrike" cap="none" normalizeH="0" baseline="0" dirty="0" smtClean="0">
                <a:ln>
                  <a:noFill/>
                </a:ln>
                <a:solidFill>
                  <a:srgbClr val="313131"/>
                </a:solidFill>
                <a:effectLst/>
                <a:latin typeface="Menlo"/>
              </a:rPr>
              <a:t> number of nodes </a:t>
            </a:r>
            <a:r>
              <a:rPr kumimoji="0" lang="" b="0" i="0" u="none" strike="noStrike" cap="none" normalizeH="0" baseline="0" dirty="0" smtClean="0">
                <a:ln>
                  <a:noFill/>
                </a:ln>
                <a:solidFill>
                  <a:srgbClr val="000088"/>
                </a:solidFill>
                <a:effectLst/>
                <a:latin typeface="Menlo"/>
              </a:rPr>
              <a:t>in</a:t>
            </a:r>
            <a:r>
              <a:rPr kumimoji="0" lang="" b="0" i="0" u="none" strike="noStrike" cap="none" normalizeH="0" baseline="0" dirty="0" smtClean="0">
                <a:ln>
                  <a:noFill/>
                </a:ln>
                <a:solidFill>
                  <a:srgbClr val="313131"/>
                </a:solidFill>
                <a:effectLst/>
                <a:latin typeface="Menlo"/>
              </a:rPr>
              <a:t> the flow graph</a:t>
            </a:r>
            <a:r>
              <a:rPr kumimoji="0" lang="" b="0" i="0" u="none" strike="noStrike" cap="none" normalizeH="0" baseline="0" dirty="0" smtClean="0">
                <a:ln>
                  <a:noFill/>
                </a:ln>
                <a:solidFill>
                  <a:srgbClr val="666600"/>
                </a:solidFill>
                <a:effectLst/>
                <a:latin typeface="Menlo"/>
              </a:rPr>
              <a:t>.</a:t>
            </a:r>
            <a:r>
              <a:rPr kumimoji="0" lang="" b="0" i="0" u="none" strike="noStrike" cap="none" normalizeH="0" baseline="0" dirty="0" smtClean="0">
                <a:ln>
                  <a:noFill/>
                </a:ln>
                <a:solidFill>
                  <a:srgbClr val="313131"/>
                </a:solidFill>
                <a:effectLst/>
                <a:latin typeface="Menlo"/>
              </a:rPr>
              <a:t> P </a:t>
            </a:r>
            <a:r>
              <a:rPr kumimoji="0" lang="" b="0" i="0" u="none" strike="noStrike" cap="none" normalizeH="0" baseline="0" dirty="0" smtClean="0">
                <a:ln>
                  <a:noFill/>
                </a:ln>
                <a:solidFill>
                  <a:srgbClr val="666600"/>
                </a:solidFill>
                <a:effectLst/>
                <a:latin typeface="Menlo"/>
              </a:rPr>
              <a:t>=</a:t>
            </a:r>
            <a:r>
              <a:rPr kumimoji="0" lang="" b="0" i="0" u="none" strike="noStrike" cap="none" normalizeH="0" baseline="0" dirty="0" smtClean="0">
                <a:ln>
                  <a:noFill/>
                </a:ln>
                <a:solidFill>
                  <a:srgbClr val="313131"/>
                </a:solidFill>
                <a:effectLst/>
                <a:latin typeface="Menlo"/>
              </a:rPr>
              <a:t> </a:t>
            </a:r>
            <a:r>
              <a:rPr kumimoji="0" lang="en-US" b="0" i="0" u="none" strike="noStrike" cap="none" normalizeH="0" baseline="0" dirty="0" smtClean="0">
                <a:ln>
                  <a:noFill/>
                </a:ln>
                <a:solidFill>
                  <a:srgbClr val="313131"/>
                </a:solidFill>
                <a:effectLst/>
                <a:latin typeface="Menlo"/>
              </a:rPr>
              <a:t>number of connected components</a:t>
            </a:r>
            <a:r>
              <a:rPr kumimoji="0" lang="" sz="1200" b="0" i="0" u="none" strike="noStrike" cap="none" normalizeH="0" baseline="0" dirty="0" smtClean="0">
                <a:ln>
                  <a:noFill/>
                </a:ln>
                <a:solidFill>
                  <a:schemeClr val="tx1"/>
                </a:solidFill>
                <a:effectLst/>
              </a:rPr>
              <a:t/>
            </a:r>
            <a:br>
              <a:rPr kumimoji="0" lang="" sz="1200" b="0" i="0" u="none" strike="noStrike" cap="none" normalizeH="0" baseline="0" dirty="0" smtClean="0">
                <a:ln>
                  <a:noFill/>
                </a:ln>
                <a:solidFill>
                  <a:schemeClr val="tx1"/>
                </a:solidFill>
                <a:effectLst/>
              </a:rPr>
            </a:br>
            <a:endParaRPr kumimoji="0" lang="" sz="3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080632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275606" y="469088"/>
            <a:ext cx="8520600" cy="572700"/>
          </a:xfrm>
        </p:spPr>
        <p:txBody>
          <a:bodyPr>
            <a:normAutofit fontScale="90000"/>
          </a:bodyPr>
          <a:lstStyle/>
          <a:p>
            <a:r>
              <a:rPr lang="en-US" dirty="0" err="1" smtClean="0"/>
              <a:t>Cyclomatic</a:t>
            </a:r>
            <a:r>
              <a:rPr lang="en-US" dirty="0" smtClean="0"/>
              <a:t> Complexity</a:t>
            </a:r>
          </a:p>
        </p:txBody>
      </p:sp>
      <p:graphicFrame>
        <p:nvGraphicFramePr>
          <p:cNvPr id="4" name="Content Placeholder 3"/>
          <p:cNvGraphicFramePr>
            <a:graphicFrameLocks noGrp="1"/>
          </p:cNvGraphicFramePr>
          <p:nvPr>
            <p:ph idx="1"/>
          </p:nvPr>
        </p:nvGraphicFramePr>
        <p:xfrm>
          <a:off x="2287191" y="2763441"/>
          <a:ext cx="4560570" cy="144590"/>
        </p:xfrm>
        <a:graphic>
          <a:graphicData uri="http://schemas.openxmlformats.org/drawingml/2006/table">
            <a:tbl>
              <a:tblPr/>
              <a:tblGrid>
                <a:gridCol w="2280285"/>
                <a:gridCol w="2280285"/>
              </a:tblGrid>
              <a:tr h="144590">
                <a:tc>
                  <a:txBody>
                    <a:bodyPr/>
                    <a:lstStyle/>
                    <a:p>
                      <a:pPr marL="0" marR="0">
                        <a:lnSpc>
                          <a:spcPct val="115000"/>
                        </a:lnSpc>
                        <a:spcBef>
                          <a:spcPts val="0"/>
                        </a:spcBef>
                        <a:spcAft>
                          <a:spcPts val="0"/>
                        </a:spcAft>
                      </a:pPr>
                      <a:endParaRPr lang="en-US" sz="800">
                        <a:latin typeface="Calibri"/>
                        <a:ea typeface="Calibri"/>
                        <a:cs typeface="Arial"/>
                      </a:endParaRPr>
                    </a:p>
                  </a:txBody>
                  <a:tcPr marL="51435" marR="51435" marT="0" marB="0">
                    <a:lnL>
                      <a:noFill/>
                    </a:lnL>
                    <a:lnR>
                      <a:noFill/>
                    </a:lnR>
                    <a:lnT>
                      <a:noFill/>
                    </a:lnT>
                    <a:lnB>
                      <a:noFill/>
                    </a:lnB>
                  </a:tcPr>
                </a:tc>
                <a:tc>
                  <a:txBody>
                    <a:bodyPr/>
                    <a:lstStyle/>
                    <a:p>
                      <a:pPr marL="0" marR="0" algn="ctr">
                        <a:lnSpc>
                          <a:spcPct val="115000"/>
                        </a:lnSpc>
                        <a:spcBef>
                          <a:spcPts val="0"/>
                        </a:spcBef>
                        <a:spcAft>
                          <a:spcPts val="0"/>
                        </a:spcAft>
                      </a:pPr>
                      <a:endParaRPr lang="en-US" sz="800" dirty="0">
                        <a:latin typeface="Calibri"/>
                        <a:ea typeface="Calibri"/>
                        <a:cs typeface="Arial"/>
                      </a:endParaRPr>
                    </a:p>
                  </a:txBody>
                  <a:tcPr marL="51435" marR="51435" marT="0" marB="0">
                    <a:lnL>
                      <a:noFill/>
                    </a:lnL>
                    <a:lnR>
                      <a:noFill/>
                    </a:lnR>
                    <a:lnT>
                      <a:noFill/>
                    </a:lnT>
                    <a:lnB>
                      <a:noFill/>
                    </a:lnB>
                  </a:tcPr>
                </a:tc>
              </a:tr>
            </a:tbl>
          </a:graphicData>
        </a:graphic>
      </p:graphicFrame>
      <p:pic>
        <p:nvPicPr>
          <p:cNvPr id="22534" name="Picture 1"/>
          <p:cNvPicPr>
            <a:picLocks noChangeAspect="1" noChangeArrowheads="1"/>
          </p:cNvPicPr>
          <p:nvPr/>
        </p:nvPicPr>
        <p:blipFill>
          <a:blip r:embed="rId2" cstate="print"/>
          <a:srcRect/>
          <a:stretch>
            <a:fillRect/>
          </a:stretch>
        </p:blipFill>
        <p:spPr bwMode="auto">
          <a:xfrm>
            <a:off x="2286000" y="1543050"/>
            <a:ext cx="2093119" cy="1985963"/>
          </a:xfrm>
          <a:prstGeom prst="rect">
            <a:avLst/>
          </a:prstGeom>
          <a:noFill/>
          <a:ln w="9525">
            <a:noFill/>
            <a:miter lim="800000"/>
            <a:headEnd/>
            <a:tailEnd/>
          </a:ln>
        </p:spPr>
      </p:pic>
      <p:pic>
        <p:nvPicPr>
          <p:cNvPr id="22535" name="Picture 2"/>
          <p:cNvPicPr>
            <a:picLocks noChangeAspect="1" noChangeArrowheads="1"/>
          </p:cNvPicPr>
          <p:nvPr/>
        </p:nvPicPr>
        <p:blipFill>
          <a:blip r:embed="rId3" cstate="print"/>
          <a:srcRect/>
          <a:stretch>
            <a:fillRect/>
          </a:stretch>
        </p:blipFill>
        <p:spPr bwMode="auto">
          <a:xfrm>
            <a:off x="5429250" y="1485900"/>
            <a:ext cx="1378744" cy="2300288"/>
          </a:xfrm>
          <a:prstGeom prst="rect">
            <a:avLst/>
          </a:prstGeom>
          <a:noFill/>
          <a:ln w="9525">
            <a:noFill/>
            <a:miter lim="800000"/>
            <a:headEnd/>
            <a:tailEnd/>
          </a:ln>
        </p:spPr>
      </p:pic>
      <p:sp>
        <p:nvSpPr>
          <p:cNvPr id="22536" name="Rectangle 3"/>
          <p:cNvSpPr>
            <a:spLocks noChangeArrowheads="1"/>
          </p:cNvSpPr>
          <p:nvPr/>
        </p:nvSpPr>
        <p:spPr bwMode="auto">
          <a:xfrm>
            <a:off x="3143250" y="3987843"/>
            <a:ext cx="2850460" cy="253916"/>
          </a:xfrm>
          <a:prstGeom prst="rect">
            <a:avLst/>
          </a:prstGeom>
          <a:noFill/>
          <a:ln w="9525">
            <a:noFill/>
            <a:miter lim="800000"/>
            <a:headEnd/>
            <a:tailEnd/>
          </a:ln>
        </p:spPr>
        <p:txBody>
          <a:bodyPr wrap="none" anchor="ctr">
            <a:spAutoFit/>
          </a:bodyPr>
          <a:lstStyle/>
          <a:p>
            <a:r>
              <a:rPr lang="en-US" sz="1050" b="1">
                <a:solidFill>
                  <a:schemeClr val="tx1"/>
                </a:solidFill>
                <a:latin typeface="Calibri" pitchFamily="34" charset="0"/>
                <a:ea typeface="Calibri" pitchFamily="34" charset="0"/>
                <a:cs typeface="Calibri" pitchFamily="34" charset="0"/>
              </a:rPr>
              <a:t>Cyclomatic Complexity = E – N + 2 = 9 – 9 + 2 = 2</a:t>
            </a:r>
            <a:endParaRPr lang="en-US" sz="2400">
              <a:solidFill>
                <a:schemeClr val="tx1"/>
              </a:solidFill>
            </a:endParaRPr>
          </a:p>
        </p:txBody>
      </p:sp>
    </p:spTree>
    <p:extLst>
      <p:ext uri="{BB962C8B-B14F-4D97-AF65-F5344CB8AC3E}">
        <p14:creationId xmlns:p14="http://schemas.microsoft.com/office/powerpoint/2010/main" val="18156176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Cyclomatic</a:t>
            </a:r>
            <a:r>
              <a:rPr lang="en-US" dirty="0" smtClean="0"/>
              <a:t> Complexity Range</a:t>
            </a:r>
            <a:endParaRPr lang="" dirty="0"/>
          </a:p>
        </p:txBody>
      </p:sp>
      <p:sp>
        <p:nvSpPr>
          <p:cNvPr id="3" name="Content Placeholder 2"/>
          <p:cNvSpPr>
            <a:spLocks noGrp="1"/>
          </p:cNvSpPr>
          <p:nvPr>
            <p:ph idx="1"/>
          </p:nvPr>
        </p:nvSpPr>
        <p:spPr/>
        <p:txBody>
          <a:bodyPr/>
          <a:lstStyle/>
          <a:p>
            <a:pPr fontAlgn="base"/>
            <a:r>
              <a:rPr lang="en-US" dirty="0"/>
              <a:t>methods between 1 and 10 are considered simple and easy to understand</a:t>
            </a:r>
          </a:p>
          <a:p>
            <a:pPr fontAlgn="base"/>
            <a:r>
              <a:rPr lang="en-US" dirty="0"/>
              <a:t>values between 10 and 20 indicate more complex code, which may still be comprehensible; however testing becomes more difficult due to the greater number of possible branches the code can take</a:t>
            </a:r>
          </a:p>
          <a:p>
            <a:pPr fontAlgn="base"/>
            <a:r>
              <a:rPr lang="en-US" dirty="0"/>
              <a:t>values of 20 and above are typical of code with a very large number of potential execution paths and can only be fully grasped and tested with great difficulty and effort</a:t>
            </a:r>
          </a:p>
          <a:p>
            <a:pPr fontAlgn="base"/>
            <a:r>
              <a:rPr lang="en-US" dirty="0"/>
              <a:t>methods going even higher, e.g. &gt; 50, are certainly unmaintainable</a:t>
            </a:r>
          </a:p>
          <a:p>
            <a:endParaRPr lang="" dirty="0"/>
          </a:p>
        </p:txBody>
      </p:sp>
    </p:spTree>
    <p:extLst>
      <p:ext uri="{BB962C8B-B14F-4D97-AF65-F5344CB8AC3E}">
        <p14:creationId xmlns:p14="http://schemas.microsoft.com/office/powerpoint/2010/main" val="35549102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 </a:t>
            </a:r>
            <a:r>
              <a:rPr lang="en-US" dirty="0" err="1" smtClean="0"/>
              <a:t>Cyclomatic</a:t>
            </a:r>
            <a:r>
              <a:rPr lang="en-US" dirty="0" smtClean="0"/>
              <a:t> complexity</a:t>
            </a:r>
            <a:endParaRPr lang="" dirty="0"/>
          </a:p>
        </p:txBody>
      </p:sp>
      <p:pic>
        <p:nvPicPr>
          <p:cNvPr id="4" name="Content Placeholder 3"/>
          <p:cNvPicPr>
            <a:picLocks noGrp="1" noChangeAspect="1"/>
          </p:cNvPicPr>
          <p:nvPr>
            <p:ph idx="1"/>
          </p:nvPr>
        </p:nvPicPr>
        <p:blipFill>
          <a:blip r:embed="rId3"/>
          <a:stretch>
            <a:fillRect/>
          </a:stretch>
        </p:blipFill>
        <p:spPr>
          <a:xfrm>
            <a:off x="1309436" y="1192045"/>
            <a:ext cx="2853490" cy="3809409"/>
          </a:xfrm>
          <a:prstGeom prst="rect">
            <a:avLst/>
          </a:prstGeom>
        </p:spPr>
      </p:pic>
    </p:spTree>
    <p:extLst>
      <p:ext uri="{BB962C8B-B14F-4D97-AF65-F5344CB8AC3E}">
        <p14:creationId xmlns:p14="http://schemas.microsoft.com/office/powerpoint/2010/main" val="367037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White Box Testing</a:t>
            </a:r>
            <a:endParaRPr lang="" dirty="0"/>
          </a:p>
        </p:txBody>
      </p:sp>
      <p:sp>
        <p:nvSpPr>
          <p:cNvPr id="3" name="Content Placeholder 2"/>
          <p:cNvSpPr>
            <a:spLocks noGrp="1"/>
          </p:cNvSpPr>
          <p:nvPr>
            <p:ph idx="1"/>
          </p:nvPr>
        </p:nvSpPr>
        <p:spPr>
          <a:xfrm>
            <a:off x="311700" y="911843"/>
            <a:ext cx="8520600" cy="3416400"/>
          </a:xfrm>
        </p:spPr>
        <p:txBody>
          <a:bodyPr/>
          <a:lstStyle/>
          <a:p>
            <a:r>
              <a:rPr lang="en-US" dirty="0" smtClean="0"/>
              <a:t>Also known as structural testing</a:t>
            </a:r>
          </a:p>
          <a:p>
            <a:endParaRPr lang="en-US" dirty="0"/>
          </a:p>
          <a:p>
            <a:r>
              <a:rPr lang="en-US" dirty="0"/>
              <a:t>Requirements-based tests should execute </a:t>
            </a:r>
            <a:r>
              <a:rPr lang="en-US" i="1" dirty="0"/>
              <a:t>most </a:t>
            </a:r>
            <a:r>
              <a:rPr lang="en-US" dirty="0"/>
              <a:t>code, </a:t>
            </a:r>
            <a:r>
              <a:rPr lang="en-US" dirty="0" smtClean="0"/>
              <a:t>but will </a:t>
            </a:r>
            <a:r>
              <a:rPr lang="en-US" dirty="0"/>
              <a:t>rarely execute all of it</a:t>
            </a:r>
            <a:r>
              <a:rPr lang="en-US" dirty="0" smtClean="0"/>
              <a:t>.</a:t>
            </a:r>
          </a:p>
          <a:p>
            <a:endParaRPr lang="en-US" dirty="0"/>
          </a:p>
          <a:p>
            <a:r>
              <a:rPr lang="en-US" dirty="0"/>
              <a:t>White-box testing cannot reveal “missing path” faults </a:t>
            </a:r>
            <a:r>
              <a:rPr lang="en-US" dirty="0" smtClean="0"/>
              <a:t>- where </a:t>
            </a:r>
            <a:r>
              <a:rPr lang="en-US" dirty="0"/>
              <a:t>the implementation/code does not cover </a:t>
            </a:r>
            <a:r>
              <a:rPr lang="en-US" dirty="0" smtClean="0"/>
              <a:t>some requirements.</a:t>
            </a:r>
          </a:p>
          <a:p>
            <a:endParaRPr lang="en-US" dirty="0"/>
          </a:p>
          <a:p>
            <a:r>
              <a:rPr lang="en-US" dirty="0"/>
              <a:t>White-box testing is useful for supplementing </a:t>
            </a:r>
            <a:r>
              <a:rPr lang="en-US" dirty="0" smtClean="0"/>
              <a:t>black-box testing </a:t>
            </a:r>
            <a:r>
              <a:rPr lang="en-US" dirty="0"/>
              <a:t>to help reveal faults.</a:t>
            </a:r>
          </a:p>
          <a:p>
            <a:pPr lvl="1"/>
            <a:r>
              <a:rPr lang="en-US" dirty="0" smtClean="0"/>
              <a:t> </a:t>
            </a:r>
            <a:r>
              <a:rPr lang="en-US" dirty="0"/>
              <a:t>Black-box tests are good at exposing conceptual faults.</a:t>
            </a:r>
          </a:p>
          <a:p>
            <a:pPr lvl="1"/>
            <a:r>
              <a:rPr lang="en-US" dirty="0" smtClean="0"/>
              <a:t> </a:t>
            </a:r>
            <a:r>
              <a:rPr lang="en-US" dirty="0"/>
              <a:t>White box tests are good at exposing coding mistakes.</a:t>
            </a:r>
            <a:endParaRPr lang="en-US" dirty="0" smtClean="0"/>
          </a:p>
          <a:p>
            <a:endParaRPr lang="" dirty="0"/>
          </a:p>
        </p:txBody>
      </p:sp>
    </p:spTree>
    <p:extLst>
      <p:ext uri="{BB962C8B-B14F-4D97-AF65-F5344CB8AC3E}">
        <p14:creationId xmlns:p14="http://schemas.microsoft.com/office/powerpoint/2010/main" val="24255822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White box testing in unit test</a:t>
            </a:r>
            <a:endParaRPr lang="" dirty="0"/>
          </a:p>
        </p:txBody>
      </p:sp>
      <p:sp>
        <p:nvSpPr>
          <p:cNvPr id="3" name="Content Placeholder 2"/>
          <p:cNvSpPr>
            <a:spLocks noGrp="1"/>
          </p:cNvSpPr>
          <p:nvPr>
            <p:ph idx="1"/>
          </p:nvPr>
        </p:nvSpPr>
        <p:spPr/>
        <p:txBody>
          <a:bodyPr/>
          <a:lstStyle/>
          <a:p>
            <a:pPr eaLnBrk="1" hangingPunct="1"/>
            <a:r>
              <a:rPr lang="en-US" dirty="0"/>
              <a:t>Statement </a:t>
            </a:r>
            <a:r>
              <a:rPr lang="en-US" dirty="0" smtClean="0"/>
              <a:t>Coverage</a:t>
            </a:r>
            <a:endParaRPr lang="en-US" dirty="0"/>
          </a:p>
          <a:p>
            <a:pPr eaLnBrk="1" hangingPunct="1"/>
            <a:r>
              <a:rPr lang="en-US" dirty="0" smtClean="0"/>
              <a:t>Branch Coverage</a:t>
            </a:r>
            <a:endParaRPr lang="en-US" dirty="0"/>
          </a:p>
          <a:p>
            <a:pPr eaLnBrk="1" hangingPunct="1"/>
            <a:r>
              <a:rPr lang="en-US" dirty="0"/>
              <a:t>Path </a:t>
            </a:r>
            <a:r>
              <a:rPr lang="en-US" dirty="0" smtClean="0"/>
              <a:t>Coverage</a:t>
            </a:r>
            <a:endParaRPr lang="en-US" dirty="0"/>
          </a:p>
          <a:p>
            <a:pPr eaLnBrk="1" hangingPunct="1"/>
            <a:r>
              <a:rPr lang="en-US" dirty="0" smtClean="0"/>
              <a:t>Loop Boundary Testing</a:t>
            </a:r>
            <a:endParaRPr lang="en-US" dirty="0"/>
          </a:p>
        </p:txBody>
      </p:sp>
    </p:spTree>
    <p:extLst>
      <p:ext uri="{BB962C8B-B14F-4D97-AF65-F5344CB8AC3E}">
        <p14:creationId xmlns:p14="http://schemas.microsoft.com/office/powerpoint/2010/main" val="17977967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6450" y="3002050"/>
            <a:ext cx="2103835" cy="2126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70" name="Rectangle 2"/>
          <p:cNvSpPr>
            <a:spLocks noGrp="1" noChangeArrowheads="1"/>
          </p:cNvSpPr>
          <p:nvPr>
            <p:ph type="title"/>
          </p:nvPr>
        </p:nvSpPr>
        <p:spPr/>
        <p:txBody>
          <a:bodyPr>
            <a:normAutofit fontScale="90000"/>
          </a:bodyPr>
          <a:lstStyle/>
          <a:p>
            <a:pPr eaLnBrk="1" hangingPunct="1"/>
            <a:r>
              <a:rPr lang="en-US" dirty="0" smtClean="0"/>
              <a:t>Objective of Testing</a:t>
            </a:r>
          </a:p>
        </p:txBody>
      </p:sp>
      <p:sp>
        <p:nvSpPr>
          <p:cNvPr id="7171" name="Rectangle 3"/>
          <p:cNvSpPr>
            <a:spLocks noGrp="1" noChangeArrowheads="1"/>
          </p:cNvSpPr>
          <p:nvPr>
            <p:ph idx="1"/>
          </p:nvPr>
        </p:nvSpPr>
        <p:spPr/>
        <p:txBody>
          <a:bodyPr/>
          <a:lstStyle/>
          <a:p>
            <a:pPr eaLnBrk="1" hangingPunct="1"/>
            <a:r>
              <a:rPr lang="en-US" dirty="0" smtClean="0"/>
              <a:t>Objective of testing: discover faults</a:t>
            </a:r>
          </a:p>
          <a:p>
            <a:pPr eaLnBrk="1" hangingPunct="1"/>
            <a:r>
              <a:rPr lang="en-US" dirty="0" smtClean="0"/>
              <a:t>A test is successful only when a fault is discovered</a:t>
            </a:r>
          </a:p>
          <a:p>
            <a:pPr lvl="1" eaLnBrk="1" hangingPunct="1"/>
            <a:r>
              <a:rPr lang="en-US" dirty="0" smtClean="0"/>
              <a:t>Fault identification is the process of determining what fault caused the failure</a:t>
            </a:r>
          </a:p>
          <a:p>
            <a:pPr lvl="1" eaLnBrk="1" hangingPunct="1"/>
            <a:r>
              <a:rPr lang="en-US" dirty="0" smtClean="0"/>
              <a:t>Fault correction is the process of making changes to the system so that the faults are removed</a:t>
            </a:r>
          </a:p>
        </p:txBody>
      </p:sp>
    </p:spTree>
    <p:extLst>
      <p:ext uri="{BB962C8B-B14F-4D97-AF65-F5344CB8AC3E}">
        <p14:creationId xmlns:p14="http://schemas.microsoft.com/office/powerpoint/2010/main" val="326067527"/>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Statement Coverage</a:t>
            </a:r>
            <a:endParaRPr lang="" dirty="0"/>
          </a:p>
        </p:txBody>
      </p:sp>
      <p:sp>
        <p:nvSpPr>
          <p:cNvPr id="3" name="Content Placeholder 2"/>
          <p:cNvSpPr>
            <a:spLocks noGrp="1"/>
          </p:cNvSpPr>
          <p:nvPr>
            <p:ph idx="1"/>
          </p:nvPr>
        </p:nvSpPr>
        <p:spPr/>
        <p:txBody>
          <a:bodyPr/>
          <a:lstStyle/>
          <a:p>
            <a:r>
              <a:rPr lang="en-US" dirty="0"/>
              <a:t>Every Statement within the module under test is </a:t>
            </a:r>
            <a:r>
              <a:rPr lang="en-US" dirty="0" smtClean="0"/>
              <a:t>executed at </a:t>
            </a:r>
            <a:r>
              <a:rPr lang="en-US" dirty="0"/>
              <a:t>least once.</a:t>
            </a:r>
          </a:p>
          <a:p>
            <a:pPr lvl="1"/>
            <a:r>
              <a:rPr lang="en-US" dirty="0" smtClean="0"/>
              <a:t>Cover </a:t>
            </a:r>
            <a:r>
              <a:rPr lang="en-US" dirty="0"/>
              <a:t>each node of the Control Flow </a:t>
            </a:r>
            <a:r>
              <a:rPr lang="en-US" dirty="0" smtClean="0"/>
              <a:t>Graph.</a:t>
            </a:r>
          </a:p>
          <a:p>
            <a:pPr lvl="1"/>
            <a:r>
              <a:rPr lang="en-US" dirty="0" smtClean="0"/>
              <a:t>The </a:t>
            </a:r>
            <a:r>
              <a:rPr lang="en-US" dirty="0"/>
              <a:t>idea is that </a:t>
            </a:r>
            <a:r>
              <a:rPr lang="en-US" i="1" dirty="0"/>
              <a:t>a fault in a statement cannot be </a:t>
            </a:r>
            <a:r>
              <a:rPr lang="en-US" i="1" dirty="0" smtClean="0"/>
              <a:t>revealed unless </a:t>
            </a:r>
            <a:r>
              <a:rPr lang="en-US" i="1" dirty="0"/>
              <a:t>we execute the </a:t>
            </a:r>
            <a:r>
              <a:rPr lang="en-US" i="1" dirty="0" smtClean="0"/>
              <a:t>statement</a:t>
            </a:r>
            <a:r>
              <a:rPr lang="en-US" dirty="0" smtClean="0"/>
              <a:t>.</a:t>
            </a:r>
          </a:p>
          <a:p>
            <a:pPr lvl="1"/>
            <a:endParaRPr lang="en-US" dirty="0"/>
          </a:p>
          <a:p>
            <a:r>
              <a:rPr lang="en-US" dirty="0" smtClean="0"/>
              <a:t>Coverage </a:t>
            </a:r>
            <a:r>
              <a:rPr lang="en-US" dirty="0"/>
              <a:t>= Number of Statements Covered / Total Number of Statements</a:t>
            </a:r>
            <a:endParaRPr lang="" dirty="0"/>
          </a:p>
        </p:txBody>
      </p:sp>
    </p:spTree>
    <p:extLst>
      <p:ext uri="{BB962C8B-B14F-4D97-AF65-F5344CB8AC3E}">
        <p14:creationId xmlns:p14="http://schemas.microsoft.com/office/powerpoint/2010/main" val="20844820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Statement Coverage</a:t>
            </a:r>
            <a:endParaRPr lang="" dirty="0"/>
          </a:p>
        </p:txBody>
      </p:sp>
      <p:sp>
        <p:nvSpPr>
          <p:cNvPr id="3" name="Content Placeholder 2"/>
          <p:cNvSpPr>
            <a:spLocks noGrp="1"/>
          </p:cNvSpPr>
          <p:nvPr>
            <p:ph type="body" idx="1"/>
          </p:nvPr>
        </p:nvSpPr>
        <p:spPr>
          <a:xfrm>
            <a:off x="311700" y="1152475"/>
            <a:ext cx="3309285" cy="2020105"/>
          </a:xfrm>
        </p:spPr>
        <p:txBody>
          <a:bodyPr/>
          <a:lstStyle/>
          <a:p>
            <a:r>
              <a:rPr lang="en-US" dirty="0"/>
              <a:t>Example:</a:t>
            </a:r>
          </a:p>
          <a:p>
            <a:pPr marL="114300" indent="0">
              <a:buNone/>
            </a:pPr>
            <a:r>
              <a:rPr lang="en-US" dirty="0"/>
              <a:t>Read </a:t>
            </a:r>
            <a:r>
              <a:rPr lang="en-US" dirty="0" smtClean="0"/>
              <a:t>P</a:t>
            </a:r>
            <a:r>
              <a:rPr lang="en-US" dirty="0"/>
              <a:t>,</a:t>
            </a:r>
            <a:r>
              <a:rPr lang="en-US" dirty="0" smtClean="0"/>
              <a:t> </a:t>
            </a:r>
            <a:r>
              <a:rPr lang="en-US" dirty="0"/>
              <a:t>Q </a:t>
            </a:r>
          </a:p>
          <a:p>
            <a:pPr marL="114300" indent="0">
              <a:buNone/>
            </a:pPr>
            <a:r>
              <a:rPr lang="en-US" dirty="0"/>
              <a:t>IF P+Q &gt; 100 THEN </a:t>
            </a:r>
          </a:p>
          <a:p>
            <a:pPr marL="114300" indent="0">
              <a:buNone/>
            </a:pPr>
            <a:r>
              <a:rPr lang="en-US" dirty="0"/>
              <a:t>Print “Large” </a:t>
            </a:r>
          </a:p>
          <a:p>
            <a:pPr marL="114300" indent="0">
              <a:buNone/>
            </a:pPr>
            <a:r>
              <a:rPr lang="en-US" dirty="0"/>
              <a:t>ENDIF </a:t>
            </a:r>
          </a:p>
          <a:p>
            <a:pPr marL="114300" indent="0">
              <a:buNone/>
            </a:pPr>
            <a:r>
              <a:rPr lang="en-US" dirty="0"/>
              <a:t>If P &gt; 50 THEN </a:t>
            </a:r>
          </a:p>
          <a:p>
            <a:pPr marL="114300" indent="0">
              <a:buNone/>
            </a:pPr>
            <a:r>
              <a:rPr lang="en-US" dirty="0"/>
              <a:t>Print “P Large” </a:t>
            </a:r>
          </a:p>
          <a:p>
            <a:pPr marL="114300" indent="0">
              <a:buNone/>
            </a:pPr>
            <a:r>
              <a:rPr lang="en-US" dirty="0"/>
              <a:t>ENDIF</a:t>
            </a:r>
          </a:p>
          <a:p>
            <a:endParaRPr lang="" dirty="0"/>
          </a:p>
        </p:txBody>
      </p:sp>
    </p:spTree>
    <p:extLst>
      <p:ext uri="{BB962C8B-B14F-4D97-AF65-F5344CB8AC3E}">
        <p14:creationId xmlns:p14="http://schemas.microsoft.com/office/powerpoint/2010/main" val="5519058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
          </a:p>
        </p:txBody>
      </p:sp>
      <p:pic>
        <p:nvPicPr>
          <p:cNvPr id="4" name="Picture 2" descr="https://sites.google.com/site/swtestingconcepts/_/rsrc/1305945515829/home/test-design-techniques/for-white-box/statement-branch-and-path-coverage/covera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8589" y="0"/>
            <a:ext cx="3273711" cy="480826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1"/>
          <p:cNvSpPr>
            <a:spLocks noGrp="1" noChangeArrowheads="1"/>
          </p:cNvSpPr>
          <p:nvPr>
            <p:ph type="body" idx="1"/>
          </p:nvPr>
        </p:nvSpPr>
        <p:spPr bwMode="auto">
          <a:xfrm>
            <a:off x="311700" y="1706514"/>
            <a:ext cx="5865708"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 sz="1800" b="0" i="0" u="none" strike="noStrike" cap="none" normalizeH="0" baseline="0" dirty="0" smtClean="0">
                <a:ln>
                  <a:noFill/>
                </a:ln>
                <a:solidFill>
                  <a:srgbClr val="444444"/>
                </a:solidFill>
                <a:effectLst/>
                <a:latin typeface="Arial" panose="020B0604020202020204" pitchFamily="34" charset="0"/>
              </a:rPr>
              <a:t>To calculate Statement  Coverage, find out the </a:t>
            </a:r>
            <a:endParaRPr kumimoji="0" lang="en-US" sz="1800" b="0" i="0" u="none" strike="noStrike" cap="none" normalizeH="0" baseline="0" dirty="0" smtClean="0">
              <a:ln>
                <a:noFill/>
              </a:ln>
              <a:solidFill>
                <a:srgbClr val="444444"/>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 sz="1800" b="0" i="0" u="none" strike="noStrike" cap="none" normalizeH="0" baseline="0" dirty="0" smtClean="0">
                <a:ln>
                  <a:noFill/>
                </a:ln>
                <a:solidFill>
                  <a:srgbClr val="444444"/>
                </a:solidFill>
                <a:effectLst/>
                <a:latin typeface="Arial" panose="020B0604020202020204" pitchFamily="34" charset="0"/>
              </a:rPr>
              <a:t>shortest number of paths following </a:t>
            </a:r>
            <a:endParaRPr kumimoji="0" lang=""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 sz="1800" b="0" i="0" u="none" strike="noStrike" cap="none" normalizeH="0" baseline="0" dirty="0" smtClean="0">
                <a:ln>
                  <a:noFill/>
                </a:ln>
                <a:solidFill>
                  <a:srgbClr val="444444"/>
                </a:solidFill>
                <a:effectLst/>
                <a:latin typeface="Arial" panose="020B0604020202020204" pitchFamily="34" charset="0"/>
              </a:rPr>
              <a:t>which all the nodes will be covered. </a:t>
            </a:r>
            <a:endParaRPr kumimoji="0" lang="en-US" sz="1800" b="0" i="0" u="none" strike="noStrike" cap="none" normalizeH="0" baseline="0" dirty="0" smtClean="0">
              <a:ln>
                <a:noFill/>
              </a:ln>
              <a:solidFill>
                <a:srgbClr val="444444"/>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 sz="1800" b="0" i="0" u="none" strike="noStrike" cap="none" normalizeH="0" baseline="0" dirty="0" smtClean="0">
                <a:ln>
                  <a:noFill/>
                </a:ln>
                <a:solidFill>
                  <a:srgbClr val="444444"/>
                </a:solidFill>
                <a:effectLst/>
                <a:latin typeface="Arial" panose="020B0604020202020204" pitchFamily="34" charset="0"/>
              </a:rPr>
              <a:t>Here by traversing through path 1A-2C-3D-E-4G-5H all </a:t>
            </a:r>
            <a:endParaRPr kumimoji="0" lang=""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 sz="1800" b="0" i="0" u="none" strike="noStrike" cap="none" normalizeH="0" baseline="0" dirty="0" smtClean="0">
                <a:ln>
                  <a:noFill/>
                </a:ln>
                <a:solidFill>
                  <a:srgbClr val="444444"/>
                </a:solidFill>
                <a:effectLst/>
                <a:latin typeface="Arial" panose="020B0604020202020204" pitchFamily="34" charset="0"/>
              </a:rPr>
              <a:t>the nodes are covered. </a:t>
            </a:r>
            <a:endParaRPr kumimoji="0" lang="en-US" sz="1800" b="0" i="0" u="none" strike="noStrike" cap="none" normalizeH="0" baseline="0" dirty="0" smtClean="0">
              <a:ln>
                <a:noFill/>
              </a:ln>
              <a:solidFill>
                <a:srgbClr val="444444"/>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 sz="1800" b="0" i="0" u="none" strike="noStrike" cap="none" normalizeH="0" baseline="0" dirty="0" smtClean="0">
                <a:ln>
                  <a:noFill/>
                </a:ln>
                <a:solidFill>
                  <a:srgbClr val="444444"/>
                </a:solidFill>
                <a:effectLst/>
                <a:latin typeface="Arial" panose="020B0604020202020204" pitchFamily="34" charset="0"/>
              </a:rPr>
              <a:t>So by traveling through only one path </a:t>
            </a:r>
            <a:endParaRPr kumimoji="0" lang="en-US" sz="1800" b="0" i="0" u="none" strike="noStrike" cap="none" normalizeH="0" baseline="0" dirty="0" smtClean="0">
              <a:ln>
                <a:noFill/>
              </a:ln>
              <a:solidFill>
                <a:srgbClr val="444444"/>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 sz="1800" b="0" i="0" u="none" strike="noStrike" cap="none" normalizeH="0" baseline="0" dirty="0" smtClean="0">
                <a:ln>
                  <a:noFill/>
                </a:ln>
                <a:solidFill>
                  <a:srgbClr val="444444"/>
                </a:solidFill>
                <a:effectLst/>
                <a:latin typeface="Arial" panose="020B0604020202020204" pitchFamily="34" charset="0"/>
              </a:rPr>
              <a:t>all the nodes 12345 are covered, </a:t>
            </a:r>
            <a:endParaRPr kumimoji="0" lang=""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 sz="1800" b="0" i="0" u="none" strike="noStrike" cap="none" normalizeH="0" baseline="0" dirty="0" smtClean="0">
                <a:ln>
                  <a:noFill/>
                </a:ln>
                <a:solidFill>
                  <a:srgbClr val="444444"/>
                </a:solidFill>
                <a:effectLst/>
                <a:latin typeface="Arial" panose="020B0604020202020204" pitchFamily="34" charset="0"/>
              </a:rPr>
              <a:t>so the Statement coverage in this case is 1</a:t>
            </a:r>
            <a:r>
              <a:rPr kumimoji="0" lang="en-US" sz="1800" b="0" i="0" u="none" strike="noStrike" cap="none" normalizeH="0" baseline="0" dirty="0" smtClean="0">
                <a:ln>
                  <a:noFill/>
                </a:ln>
                <a:solidFill>
                  <a:srgbClr val="444444"/>
                </a:solidFill>
                <a:effectLst/>
                <a:latin typeface="Arial" panose="020B0604020202020204" pitchFamily="34" charset="0"/>
              </a:rPr>
              <a:t>00%</a:t>
            </a:r>
            <a:r>
              <a:rPr kumimoji="0" lang="" sz="1800" b="0" i="0" u="none" strike="noStrike" cap="none" normalizeH="0" baseline="0" dirty="0" smtClean="0">
                <a:ln>
                  <a:noFill/>
                </a:ln>
                <a:solidFill>
                  <a:srgbClr val="444444"/>
                </a:solidFill>
                <a:effectLst/>
                <a:latin typeface="Arial" panose="020B0604020202020204" pitchFamily="34" charset="0"/>
              </a:rPr>
              <a:t>.</a:t>
            </a:r>
            <a:endParaRPr kumimoji="0" lang=""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3635307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 Coverage</a:t>
            </a:r>
            <a:endParaRPr lang="" dirty="0"/>
          </a:p>
        </p:txBody>
      </p:sp>
      <p:sp>
        <p:nvSpPr>
          <p:cNvPr id="3" name="Content Placeholder 2"/>
          <p:cNvSpPr>
            <a:spLocks noGrp="1"/>
          </p:cNvSpPr>
          <p:nvPr>
            <p:ph idx="1"/>
          </p:nvPr>
        </p:nvSpPr>
        <p:spPr/>
        <p:txBody>
          <a:bodyPr/>
          <a:lstStyle/>
          <a:p>
            <a:r>
              <a:rPr lang="en-US" dirty="0" smtClean="0"/>
              <a:t>Also known as decision coverage</a:t>
            </a:r>
          </a:p>
          <a:p>
            <a:r>
              <a:rPr lang="en-US" dirty="0" smtClean="0"/>
              <a:t>Requires </a:t>
            </a:r>
            <a:r>
              <a:rPr lang="en-US" dirty="0"/>
              <a:t>enough test cases such that each condition in a decision takes on all possible outcomes at least once, and each point of entry to a program or subroutine is invoked at least once.  </a:t>
            </a:r>
            <a:endParaRPr lang="en-US" dirty="0" smtClean="0"/>
          </a:p>
          <a:p>
            <a:r>
              <a:rPr lang="en-US" dirty="0" smtClean="0"/>
              <a:t>That </a:t>
            </a:r>
            <a:r>
              <a:rPr lang="en-US" dirty="0"/>
              <a:t>is, every branch (decision) taken each way, true and false. </a:t>
            </a:r>
            <a:endParaRPr lang="en-US" dirty="0" smtClean="0"/>
          </a:p>
          <a:p>
            <a:r>
              <a:rPr lang="en-US" dirty="0" smtClean="0"/>
              <a:t>It </a:t>
            </a:r>
            <a:r>
              <a:rPr lang="en-US" dirty="0"/>
              <a:t>helps in validating all the branches in the code making sure that no branch leads to abnormal behavior of the application. </a:t>
            </a:r>
            <a:endParaRPr lang="en-US" dirty="0" smtClean="0"/>
          </a:p>
          <a:p>
            <a:r>
              <a:rPr lang="en-US" dirty="0"/>
              <a:t>Helps identify faults in decision statements</a:t>
            </a:r>
            <a:r>
              <a:rPr lang="en-US" dirty="0" smtClean="0"/>
              <a:t>.</a:t>
            </a:r>
          </a:p>
          <a:p>
            <a:endParaRPr lang="en-US" dirty="0" smtClean="0"/>
          </a:p>
          <a:p>
            <a:r>
              <a:rPr lang="en-US" dirty="0" smtClean="0"/>
              <a:t>Coverage : </a:t>
            </a:r>
            <a:r>
              <a:rPr lang="en-US" dirty="0"/>
              <a:t>Number of Branches Covered / Total Number of Branches</a:t>
            </a:r>
            <a:endParaRPr lang="en-US" dirty="0" smtClean="0"/>
          </a:p>
          <a:p>
            <a:endParaRPr lang="" dirty="0"/>
          </a:p>
        </p:txBody>
      </p:sp>
    </p:spTree>
    <p:extLst>
      <p:ext uri="{BB962C8B-B14F-4D97-AF65-F5344CB8AC3E}">
        <p14:creationId xmlns:p14="http://schemas.microsoft.com/office/powerpoint/2010/main" val="18429760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 Coverage</a:t>
            </a:r>
            <a:endParaRPr lang="" dirty="0"/>
          </a:p>
        </p:txBody>
      </p:sp>
      <p:pic>
        <p:nvPicPr>
          <p:cNvPr id="4" name="Picture 2" descr="https://sites.google.com/site/swtestingconcepts/_/rsrc/1305945515829/home/test-design-techniques/for-white-box/statement-branch-and-path-coverage/covera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8589" y="0"/>
            <a:ext cx="3273711" cy="480826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2"/>
          <p:cNvSpPr>
            <a:spLocks noGrp="1" noChangeArrowheads="1"/>
          </p:cNvSpPr>
          <p:nvPr>
            <p:ph type="body" idx="1"/>
          </p:nvPr>
        </p:nvSpPr>
        <p:spPr bwMode="auto">
          <a:xfrm>
            <a:off x="165796" y="1263531"/>
            <a:ext cx="5746489"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00000"/>
              </a:lnSpc>
              <a:spcBef>
                <a:spcPct val="0"/>
              </a:spcBef>
              <a:spcAft>
                <a:spcPct val="0"/>
              </a:spcAft>
              <a:buClrTx/>
              <a:buSzTx/>
            </a:pPr>
            <a:r>
              <a:rPr kumimoji="0" lang="" sz="1800" b="0" i="0" u="none" strike="noStrike" cap="none" normalizeH="0" baseline="0" dirty="0" smtClean="0">
                <a:ln>
                  <a:noFill/>
                </a:ln>
                <a:solidFill>
                  <a:srgbClr val="444444"/>
                </a:solidFill>
                <a:effectLst/>
                <a:latin typeface="Arial" panose="020B0604020202020204" pitchFamily="34" charset="0"/>
              </a:rPr>
              <a:t>In this case there is no single path which will ensure</a:t>
            </a:r>
            <a:endParaRPr kumimoji="0" lang="en-US" sz="1800" b="0" i="0" u="none" strike="noStrike" cap="none" normalizeH="0" baseline="0" dirty="0" smtClean="0">
              <a:ln>
                <a:noFill/>
              </a:ln>
              <a:solidFill>
                <a:srgbClr val="444444"/>
              </a:solidFill>
              <a:effectLst/>
              <a:latin typeface="Arial" panose="020B0604020202020204" pitchFamily="34" charset="0"/>
            </a:endParaRPr>
          </a:p>
          <a:p>
            <a:pPr marL="285750" indent="-285750" eaLnBrk="0" fontAlgn="base" hangingPunct="0">
              <a:lnSpc>
                <a:spcPct val="100000"/>
              </a:lnSpc>
              <a:spcBef>
                <a:spcPct val="0"/>
              </a:spcBef>
              <a:spcAft>
                <a:spcPct val="0"/>
              </a:spcAft>
              <a:buClrTx/>
              <a:buSzTx/>
            </a:pPr>
            <a:r>
              <a:rPr kumimoji="0" lang="" sz="1800" b="0" i="0" u="none" strike="noStrike" cap="none" normalizeH="0" baseline="0" dirty="0" smtClean="0">
                <a:ln>
                  <a:noFill/>
                </a:ln>
                <a:solidFill>
                  <a:srgbClr val="444444"/>
                </a:solidFill>
                <a:effectLst/>
                <a:latin typeface="Arial" panose="020B0604020202020204" pitchFamily="34" charset="0"/>
              </a:rPr>
              <a:t>coverage </a:t>
            </a:r>
            <a:r>
              <a:rPr lang="en-US" dirty="0">
                <a:solidFill>
                  <a:schemeClr val="tx1"/>
                </a:solidFill>
                <a:latin typeface="Arial" panose="020B0604020202020204" pitchFamily="34" charset="0"/>
              </a:rPr>
              <a:t> </a:t>
            </a:r>
            <a:r>
              <a:rPr kumimoji="0" lang="" sz="1800" b="0" i="0" u="none" strike="noStrike" cap="none" normalizeH="0" baseline="0" dirty="0" smtClean="0">
                <a:ln>
                  <a:noFill/>
                </a:ln>
                <a:solidFill>
                  <a:srgbClr val="444444"/>
                </a:solidFill>
                <a:effectLst/>
                <a:latin typeface="Arial" panose="020B0604020202020204" pitchFamily="34" charset="0"/>
              </a:rPr>
              <a:t>of  all the edges  at one go.  </a:t>
            </a:r>
            <a:endParaRPr kumimoji="0" lang="en-US" sz="1800" b="0" i="0" u="none" strike="noStrike" cap="none" normalizeH="0" baseline="0" dirty="0" smtClean="0">
              <a:ln>
                <a:noFill/>
              </a:ln>
              <a:solidFill>
                <a:srgbClr val="444444"/>
              </a:solidFill>
              <a:effectLst/>
              <a:latin typeface="Arial" panose="020B0604020202020204" pitchFamily="34" charset="0"/>
            </a:endParaRPr>
          </a:p>
          <a:p>
            <a:pPr marL="285750" indent="-285750" eaLnBrk="0" fontAlgn="base" hangingPunct="0">
              <a:lnSpc>
                <a:spcPct val="100000"/>
              </a:lnSpc>
              <a:spcBef>
                <a:spcPct val="0"/>
              </a:spcBef>
              <a:spcAft>
                <a:spcPct val="0"/>
              </a:spcAft>
              <a:buClrTx/>
              <a:buSzTx/>
            </a:pPr>
            <a:r>
              <a:rPr kumimoji="0" lang="" sz="1800" b="0" i="0" u="none" strike="noStrike" cap="none" normalizeH="0" baseline="0" dirty="0" smtClean="0">
                <a:ln>
                  <a:noFill/>
                </a:ln>
                <a:solidFill>
                  <a:srgbClr val="444444"/>
                </a:solidFill>
                <a:effectLst/>
                <a:latin typeface="Arial" panose="020B0604020202020204" pitchFamily="34" charset="0"/>
              </a:rPr>
              <a:t>By following paths 1A-2C-3D-E-4G-5H, maximum  numbers of edges (A, C, D, E, G and H) are covered but edges B and F are left. </a:t>
            </a:r>
            <a:endParaRPr kumimoji="0" lang="en-US" sz="1800" b="0" i="0" u="none" strike="noStrike" cap="none" normalizeH="0" baseline="0" dirty="0" smtClean="0">
              <a:ln>
                <a:noFill/>
              </a:ln>
              <a:solidFill>
                <a:srgbClr val="444444"/>
              </a:solidFill>
              <a:effectLst/>
              <a:latin typeface="Arial" panose="020B0604020202020204" pitchFamily="34" charset="0"/>
            </a:endParaRPr>
          </a:p>
          <a:p>
            <a:pPr marL="285750" indent="-285750" eaLnBrk="0" fontAlgn="base" hangingPunct="0">
              <a:lnSpc>
                <a:spcPct val="100000"/>
              </a:lnSpc>
              <a:spcBef>
                <a:spcPct val="0"/>
              </a:spcBef>
              <a:spcAft>
                <a:spcPct val="0"/>
              </a:spcAft>
              <a:buClrTx/>
              <a:buSzTx/>
            </a:pPr>
            <a:r>
              <a:rPr kumimoji="0" lang="" sz="1800" b="0" i="0" u="none" strike="noStrike" cap="none" normalizeH="0" baseline="0" dirty="0" smtClean="0">
                <a:ln>
                  <a:noFill/>
                </a:ln>
                <a:solidFill>
                  <a:srgbClr val="444444"/>
                </a:solidFill>
                <a:effectLst/>
                <a:latin typeface="Arial" panose="020B0604020202020204" pitchFamily="34" charset="0"/>
              </a:rPr>
              <a:t>To covers these edges we can follow  1A-2B-E-4F. </a:t>
            </a:r>
            <a:endParaRPr kumimoji="0" lang="en-US" sz="1800" b="0" i="0" u="none" strike="noStrike" cap="none" normalizeH="0" baseline="0" dirty="0" smtClean="0">
              <a:ln>
                <a:noFill/>
              </a:ln>
              <a:solidFill>
                <a:srgbClr val="444444"/>
              </a:solidFill>
              <a:effectLst/>
              <a:latin typeface="Arial" panose="020B0604020202020204" pitchFamily="34" charset="0"/>
            </a:endParaRPr>
          </a:p>
          <a:p>
            <a:pPr marL="285750" indent="-285750" eaLnBrk="0" fontAlgn="base" hangingPunct="0">
              <a:lnSpc>
                <a:spcPct val="100000"/>
              </a:lnSpc>
              <a:spcBef>
                <a:spcPct val="0"/>
              </a:spcBef>
              <a:spcAft>
                <a:spcPct val="0"/>
              </a:spcAft>
              <a:buClrTx/>
              <a:buSzTx/>
            </a:pPr>
            <a:r>
              <a:rPr kumimoji="0" lang="" sz="1800" b="0" i="0" u="none" strike="noStrike" cap="none" normalizeH="0" baseline="0" dirty="0" smtClean="0">
                <a:ln>
                  <a:noFill/>
                </a:ln>
                <a:solidFill>
                  <a:srgbClr val="444444"/>
                </a:solidFill>
                <a:effectLst/>
                <a:latin typeface="Arial" panose="020B0604020202020204" pitchFamily="34" charset="0"/>
              </a:rPr>
              <a:t>By the combining the above two paths we can ensure </a:t>
            </a:r>
            <a:r>
              <a:rPr lang="en-US" dirty="0">
                <a:solidFill>
                  <a:srgbClr val="444444"/>
                </a:solidFill>
                <a:latin typeface="Arial" panose="020B0604020202020204" pitchFamily="34" charset="0"/>
              </a:rPr>
              <a:t> </a:t>
            </a:r>
            <a:r>
              <a:rPr kumimoji="0" lang="" sz="1800" b="0" i="0" u="none" strike="noStrike" cap="none" normalizeH="0" baseline="0" dirty="0" smtClean="0">
                <a:ln>
                  <a:noFill/>
                </a:ln>
                <a:solidFill>
                  <a:srgbClr val="444444"/>
                </a:solidFill>
                <a:effectLst/>
                <a:latin typeface="Arial" panose="020B0604020202020204" pitchFamily="34" charset="0"/>
              </a:rPr>
              <a:t>of traveling through all the paths. </a:t>
            </a:r>
            <a:endParaRPr kumimoji="0" lang="en-US" sz="1800" b="0" i="0" u="none" strike="noStrike" cap="none" normalizeH="0" baseline="0" dirty="0" smtClean="0">
              <a:ln>
                <a:noFill/>
              </a:ln>
              <a:solidFill>
                <a:srgbClr val="444444"/>
              </a:solidFill>
              <a:effectLst/>
              <a:latin typeface="Arial" panose="020B0604020202020204" pitchFamily="34" charset="0"/>
            </a:endParaRPr>
          </a:p>
          <a:p>
            <a:pPr marL="285750" indent="-285750" eaLnBrk="0" fontAlgn="base" hangingPunct="0">
              <a:lnSpc>
                <a:spcPct val="100000"/>
              </a:lnSpc>
              <a:spcBef>
                <a:spcPct val="0"/>
              </a:spcBef>
              <a:spcAft>
                <a:spcPct val="0"/>
              </a:spcAft>
              <a:buClrTx/>
              <a:buSzTx/>
            </a:pPr>
            <a:r>
              <a:rPr lang="en-US" dirty="0" smtClean="0">
                <a:solidFill>
                  <a:srgbClr val="444444"/>
                </a:solidFill>
                <a:latin typeface="Arial" panose="020B0604020202020204" pitchFamily="34" charset="0"/>
              </a:rPr>
              <a:t>Two test cases needed to cover all branches</a:t>
            </a:r>
            <a:endParaRPr kumimoji="0" lang="en-US" sz="1800" b="0" i="0" u="none" strike="noStrike" cap="none" normalizeH="0" baseline="0" dirty="0" smtClean="0">
              <a:ln>
                <a:noFill/>
              </a:ln>
              <a:solidFill>
                <a:srgbClr val="444444"/>
              </a:solidFill>
              <a:effectLst/>
              <a:latin typeface="Arial" panose="020B0604020202020204" pitchFamily="34" charset="0"/>
            </a:endParaRPr>
          </a:p>
        </p:txBody>
      </p:sp>
    </p:spTree>
    <p:extLst>
      <p:ext uri="{BB962C8B-B14F-4D97-AF65-F5344CB8AC3E}">
        <p14:creationId xmlns:p14="http://schemas.microsoft.com/office/powerpoint/2010/main" val="42001435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 Coverage</a:t>
            </a:r>
            <a:endParaRPr lang="" dirty="0"/>
          </a:p>
        </p:txBody>
      </p:sp>
      <p:sp>
        <p:nvSpPr>
          <p:cNvPr id="3" name="Content Placeholder 2"/>
          <p:cNvSpPr>
            <a:spLocks noGrp="1"/>
          </p:cNvSpPr>
          <p:nvPr>
            <p:ph idx="1"/>
          </p:nvPr>
        </p:nvSpPr>
        <p:spPr/>
        <p:txBody>
          <a:bodyPr/>
          <a:lstStyle/>
          <a:p>
            <a:r>
              <a:rPr lang="en-US" dirty="0"/>
              <a:t>In this the test case is executed in such a way that every path is executed at least once. </a:t>
            </a:r>
          </a:p>
          <a:p>
            <a:r>
              <a:rPr lang="en-US" dirty="0"/>
              <a:t>All possible control paths taken, including all loop paths taken zero, once, and multiple (ideally, maximum) items in path coverage </a:t>
            </a:r>
            <a:r>
              <a:rPr lang="en-US" dirty="0" smtClean="0"/>
              <a:t>technique</a:t>
            </a:r>
          </a:p>
          <a:p>
            <a:r>
              <a:rPr lang="en-US" dirty="0" smtClean="0"/>
              <a:t>In </a:t>
            </a:r>
            <a:r>
              <a:rPr lang="en-US" dirty="0"/>
              <a:t>this type of testing every statement in the program is guaranteed to be executed at least one time. </a:t>
            </a:r>
          </a:p>
          <a:p>
            <a:endParaRPr lang="" dirty="0"/>
          </a:p>
        </p:txBody>
      </p:sp>
    </p:spTree>
    <p:extLst>
      <p:ext uri="{BB962C8B-B14F-4D97-AF65-F5344CB8AC3E}">
        <p14:creationId xmlns:p14="http://schemas.microsoft.com/office/powerpoint/2010/main" val="322777935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 Coverage</a:t>
            </a:r>
            <a:endParaRPr lang="" dirty="0"/>
          </a:p>
        </p:txBody>
      </p:sp>
      <p:pic>
        <p:nvPicPr>
          <p:cNvPr id="4" name="Picture 2" descr="https://sites.google.com/site/swtestingconcepts/_/rsrc/1305945515829/home/test-design-techniques/for-white-box/statement-branch-and-path-coverage/covera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0289" y="0"/>
            <a:ext cx="3273711" cy="48082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1"/>
          <p:cNvSpPr>
            <a:spLocks noGrp="1" noChangeArrowheads="1"/>
          </p:cNvSpPr>
          <p:nvPr>
            <p:ph type="body" idx="1"/>
          </p:nvPr>
        </p:nvSpPr>
        <p:spPr bwMode="auto">
          <a:xfrm>
            <a:off x="165100" y="1417896"/>
            <a:ext cx="5923416" cy="2277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indent="-285750" eaLnBrk="0" fontAlgn="base" hangingPunct="0">
              <a:lnSpc>
                <a:spcPct val="100000"/>
              </a:lnSpc>
              <a:spcBef>
                <a:spcPct val="0"/>
              </a:spcBef>
              <a:spcAft>
                <a:spcPct val="0"/>
              </a:spcAft>
              <a:buClrTx/>
              <a:buSzTx/>
            </a:pPr>
            <a:r>
              <a:rPr kumimoji="0" lang="" sz="1800" b="0" i="0" u="none" strike="noStrike" cap="none" normalizeH="0" baseline="0" dirty="0" smtClean="0">
                <a:ln>
                  <a:noFill/>
                </a:ln>
                <a:solidFill>
                  <a:srgbClr val="444444"/>
                </a:solidFill>
                <a:effectLst/>
                <a:latin typeface="Arial" panose="020B0604020202020204" pitchFamily="34" charset="0"/>
              </a:rPr>
              <a:t>Path Coverage ensures covering of all the paths from</a:t>
            </a:r>
            <a:endParaRPr kumimoji="0" lang="en-US" sz="1800" b="0" i="0" u="none" strike="noStrike" cap="none" normalizeH="0" baseline="0" dirty="0" smtClean="0">
              <a:ln>
                <a:noFill/>
              </a:ln>
              <a:solidFill>
                <a:srgbClr val="444444"/>
              </a:solidFill>
              <a:effectLst/>
              <a:latin typeface="Arial" panose="020B0604020202020204" pitchFamily="34" charset="0"/>
            </a:endParaRPr>
          </a:p>
          <a:p>
            <a:pPr marL="0" indent="0" eaLnBrk="0" fontAlgn="base" hangingPunct="0">
              <a:lnSpc>
                <a:spcPct val="100000"/>
              </a:lnSpc>
              <a:spcBef>
                <a:spcPct val="0"/>
              </a:spcBef>
              <a:spcAft>
                <a:spcPct val="0"/>
              </a:spcAft>
              <a:buClrTx/>
              <a:buSzTx/>
              <a:buNone/>
            </a:pPr>
            <a:r>
              <a:rPr kumimoji="0" lang="" sz="1800" b="0" i="0" u="none" strike="noStrike" cap="none" normalizeH="0" baseline="0" dirty="0" smtClean="0">
                <a:ln>
                  <a:noFill/>
                </a:ln>
                <a:solidFill>
                  <a:srgbClr val="444444"/>
                </a:solidFill>
                <a:effectLst/>
                <a:latin typeface="Arial" panose="020B0604020202020204" pitchFamily="34" charset="0"/>
              </a:rPr>
              <a:t>start to end.</a:t>
            </a:r>
            <a:endParaRPr kumimoji="0" lang="" sz="1800" b="0" i="0" u="none" strike="noStrike" cap="none" normalizeH="0" baseline="0" dirty="0" smtClean="0">
              <a:ln>
                <a:noFill/>
              </a:ln>
              <a:solidFill>
                <a:schemeClr val="tx1"/>
              </a:solidFill>
              <a:effectLst/>
              <a:latin typeface="Arial" panose="020B0604020202020204" pitchFamily="34" charset="0"/>
            </a:endParaRPr>
          </a:p>
          <a:p>
            <a:pPr marL="285750" indent="-285750" eaLnBrk="0" fontAlgn="base" hangingPunct="0">
              <a:lnSpc>
                <a:spcPct val="100000"/>
              </a:lnSpc>
              <a:spcBef>
                <a:spcPct val="0"/>
              </a:spcBef>
              <a:spcAft>
                <a:spcPct val="0"/>
              </a:spcAft>
              <a:buClrTx/>
              <a:buSzTx/>
            </a:pPr>
            <a:r>
              <a:rPr kumimoji="0" lang="" sz="1800" b="0" i="0" u="none" strike="noStrike" cap="none" normalizeH="0" baseline="0" dirty="0" smtClean="0">
                <a:ln>
                  <a:noFill/>
                </a:ln>
                <a:solidFill>
                  <a:srgbClr val="444444"/>
                </a:solidFill>
                <a:effectLst/>
                <a:latin typeface="Arial" panose="020B0604020202020204" pitchFamily="34" charset="0"/>
              </a:rPr>
              <a:t>All possible paths are-</a:t>
            </a:r>
            <a:endParaRPr kumimoji="0" lang="" sz="1800" b="0" i="0" u="none" strike="noStrike" cap="none" normalizeH="0" baseline="0" dirty="0" smtClean="0">
              <a:ln>
                <a:noFill/>
              </a:ln>
              <a:solidFill>
                <a:schemeClr val="tx1"/>
              </a:solidFill>
              <a:effectLst/>
              <a:latin typeface="Arial" panose="020B0604020202020204" pitchFamily="34" charset="0"/>
            </a:endParaRPr>
          </a:p>
          <a:p>
            <a:pPr marL="742950" lvl="1" indent="-285750" eaLnBrk="0" fontAlgn="base" hangingPunct="0">
              <a:lnSpc>
                <a:spcPct val="100000"/>
              </a:lnSpc>
              <a:spcBef>
                <a:spcPct val="0"/>
              </a:spcBef>
              <a:spcAft>
                <a:spcPct val="0"/>
              </a:spcAft>
              <a:buClrTx/>
              <a:buSzTx/>
            </a:pPr>
            <a:r>
              <a:rPr kumimoji="0" lang="" sz="1400" b="0" i="0" u="none" strike="noStrike" cap="none" normalizeH="0" baseline="0" dirty="0" smtClean="0">
                <a:ln>
                  <a:noFill/>
                </a:ln>
                <a:solidFill>
                  <a:srgbClr val="444444"/>
                </a:solidFill>
                <a:effectLst/>
                <a:latin typeface="Arial" panose="020B0604020202020204" pitchFamily="34" charset="0"/>
              </a:rPr>
              <a:t>1A-2B-E-4F</a:t>
            </a:r>
            <a:endParaRPr kumimoji="0" lang="" sz="1400" b="0" i="0" u="none" strike="noStrike" cap="none" normalizeH="0" baseline="0" dirty="0" smtClean="0">
              <a:ln>
                <a:noFill/>
              </a:ln>
              <a:solidFill>
                <a:schemeClr val="tx1"/>
              </a:solidFill>
              <a:effectLst/>
              <a:latin typeface="Arial" panose="020B0604020202020204" pitchFamily="34" charset="0"/>
            </a:endParaRPr>
          </a:p>
          <a:p>
            <a:pPr marL="742950" lvl="1" indent="-285750" eaLnBrk="0" fontAlgn="base" hangingPunct="0">
              <a:lnSpc>
                <a:spcPct val="100000"/>
              </a:lnSpc>
              <a:spcBef>
                <a:spcPct val="0"/>
              </a:spcBef>
              <a:spcAft>
                <a:spcPct val="0"/>
              </a:spcAft>
              <a:buClrTx/>
              <a:buSzTx/>
            </a:pPr>
            <a:r>
              <a:rPr kumimoji="0" lang="" sz="1400" b="0" i="0" u="none" strike="noStrike" cap="none" normalizeH="0" baseline="0" dirty="0" smtClean="0">
                <a:ln>
                  <a:noFill/>
                </a:ln>
                <a:solidFill>
                  <a:srgbClr val="444444"/>
                </a:solidFill>
                <a:effectLst/>
                <a:latin typeface="Arial" panose="020B0604020202020204" pitchFamily="34" charset="0"/>
              </a:rPr>
              <a:t>1A-2B-E-4G-5H</a:t>
            </a:r>
            <a:endParaRPr kumimoji="0" lang="" sz="1400" b="0" i="0" u="none" strike="noStrike" cap="none" normalizeH="0" baseline="0" dirty="0" smtClean="0">
              <a:ln>
                <a:noFill/>
              </a:ln>
              <a:solidFill>
                <a:schemeClr val="tx1"/>
              </a:solidFill>
              <a:effectLst/>
              <a:latin typeface="Arial" panose="020B0604020202020204" pitchFamily="34" charset="0"/>
            </a:endParaRPr>
          </a:p>
          <a:p>
            <a:pPr marL="742950" lvl="1" indent="-285750" eaLnBrk="0" fontAlgn="base" hangingPunct="0">
              <a:lnSpc>
                <a:spcPct val="100000"/>
              </a:lnSpc>
              <a:spcBef>
                <a:spcPct val="0"/>
              </a:spcBef>
              <a:spcAft>
                <a:spcPct val="0"/>
              </a:spcAft>
              <a:buClrTx/>
              <a:buSzTx/>
            </a:pPr>
            <a:r>
              <a:rPr kumimoji="0" lang="" sz="1400" b="0" i="0" u="none" strike="noStrike" cap="none" normalizeH="0" baseline="0" dirty="0" smtClean="0">
                <a:ln>
                  <a:noFill/>
                </a:ln>
                <a:solidFill>
                  <a:srgbClr val="444444"/>
                </a:solidFill>
                <a:effectLst/>
                <a:latin typeface="Arial" panose="020B0604020202020204" pitchFamily="34" charset="0"/>
              </a:rPr>
              <a:t>1A-2C-3D-E-4G-5H</a:t>
            </a:r>
            <a:endParaRPr kumimoji="0" lang="" sz="1400" b="0" i="0" u="none" strike="noStrike" cap="none" normalizeH="0" baseline="0" dirty="0" smtClean="0">
              <a:ln>
                <a:noFill/>
              </a:ln>
              <a:solidFill>
                <a:schemeClr val="tx1"/>
              </a:solidFill>
              <a:effectLst/>
              <a:latin typeface="Arial" panose="020B0604020202020204" pitchFamily="34" charset="0"/>
            </a:endParaRPr>
          </a:p>
          <a:p>
            <a:pPr marL="742950" lvl="1" indent="-285750" eaLnBrk="0" fontAlgn="base" hangingPunct="0">
              <a:lnSpc>
                <a:spcPct val="100000"/>
              </a:lnSpc>
              <a:spcBef>
                <a:spcPct val="0"/>
              </a:spcBef>
              <a:spcAft>
                <a:spcPct val="0"/>
              </a:spcAft>
              <a:buClrTx/>
              <a:buSzTx/>
            </a:pPr>
            <a:r>
              <a:rPr kumimoji="0" lang="" sz="1400" b="0" i="0" u="none" strike="noStrike" cap="none" normalizeH="0" baseline="0" dirty="0" smtClean="0">
                <a:ln>
                  <a:noFill/>
                </a:ln>
                <a:solidFill>
                  <a:srgbClr val="444444"/>
                </a:solidFill>
                <a:effectLst/>
                <a:latin typeface="Arial" panose="020B0604020202020204" pitchFamily="34" charset="0"/>
              </a:rPr>
              <a:t>1A-2C-3D-E-4F</a:t>
            </a:r>
            <a:endParaRPr kumimoji="0" lang="en-US" sz="1400" b="0" i="0" u="none" strike="noStrike" cap="none" normalizeH="0" baseline="0" dirty="0" smtClean="0">
              <a:ln>
                <a:noFill/>
              </a:ln>
              <a:solidFill>
                <a:srgbClr val="444444"/>
              </a:solidFill>
              <a:effectLst/>
              <a:latin typeface="Arial" panose="020B0604020202020204" pitchFamily="34" charset="0"/>
            </a:endParaRPr>
          </a:p>
          <a:p>
            <a:pPr marL="742950" lvl="1" indent="-285750" eaLnBrk="0" fontAlgn="base" hangingPunct="0">
              <a:lnSpc>
                <a:spcPct val="100000"/>
              </a:lnSpc>
              <a:spcBef>
                <a:spcPct val="0"/>
              </a:spcBef>
              <a:spcAft>
                <a:spcPct val="0"/>
              </a:spcAft>
              <a:buClrTx/>
              <a:buSzTx/>
            </a:pPr>
            <a:endParaRPr lang="en-US" dirty="0">
              <a:solidFill>
                <a:srgbClr val="444444"/>
              </a:solidFill>
              <a:latin typeface="Arial" panose="020B0604020202020204" pitchFamily="34" charset="0"/>
            </a:endParaRPr>
          </a:p>
          <a:p>
            <a:pPr marL="285750" indent="-285750" eaLnBrk="0" fontAlgn="base" hangingPunct="0">
              <a:lnSpc>
                <a:spcPct val="100000"/>
              </a:lnSpc>
              <a:spcBef>
                <a:spcPct val="0"/>
              </a:spcBef>
              <a:spcAft>
                <a:spcPct val="0"/>
              </a:spcAft>
              <a:buClrTx/>
              <a:buSzTx/>
            </a:pPr>
            <a:r>
              <a:rPr kumimoji="0" lang="en-US" sz="1800" b="0" i="0" u="none" strike="noStrike" cap="none" normalizeH="0" baseline="0" dirty="0" smtClean="0">
                <a:ln>
                  <a:noFill/>
                </a:ln>
                <a:solidFill>
                  <a:schemeClr val="tx1"/>
                </a:solidFill>
                <a:effectLst/>
                <a:latin typeface="Arial" panose="020B0604020202020204" pitchFamily="34" charset="0"/>
              </a:rPr>
              <a:t>4 test cases needed to cover all paths</a:t>
            </a:r>
            <a:endParaRPr kumimoji="0" lang=""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9434913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 Boundary Testing</a:t>
            </a:r>
            <a:endParaRPr lang="" dirty="0"/>
          </a:p>
        </p:txBody>
      </p:sp>
      <p:sp>
        <p:nvSpPr>
          <p:cNvPr id="3" name="Text Placeholder 2"/>
          <p:cNvSpPr>
            <a:spLocks noGrp="1"/>
          </p:cNvSpPr>
          <p:nvPr>
            <p:ph type="body" idx="1"/>
          </p:nvPr>
        </p:nvSpPr>
        <p:spPr/>
        <p:txBody>
          <a:bodyPr/>
          <a:lstStyle/>
          <a:p>
            <a:r>
              <a:rPr lang="en-US" dirty="0"/>
              <a:t>Focus on problems related to loops</a:t>
            </a:r>
            <a:r>
              <a:rPr lang="en-US" dirty="0" smtClean="0"/>
              <a:t>.</a:t>
            </a:r>
          </a:p>
          <a:p>
            <a:r>
              <a:rPr lang="en-US" dirty="0" smtClean="0"/>
              <a:t>Cover </a:t>
            </a:r>
            <a:r>
              <a:rPr lang="en-US" dirty="0"/>
              <a:t>scenarios representative of how loops might </a:t>
            </a:r>
            <a:r>
              <a:rPr lang="en-US" dirty="0" smtClean="0"/>
              <a:t>be executed</a:t>
            </a:r>
            <a:r>
              <a:rPr lang="en-US" dirty="0"/>
              <a:t>.</a:t>
            </a:r>
          </a:p>
          <a:p>
            <a:r>
              <a:rPr lang="en-US" dirty="0" smtClean="0"/>
              <a:t>For </a:t>
            </a:r>
            <a:r>
              <a:rPr lang="en-US" dirty="0"/>
              <a:t>simple loops, write tests that:</a:t>
            </a:r>
          </a:p>
          <a:p>
            <a:pPr lvl="1"/>
            <a:r>
              <a:rPr lang="en-US" dirty="0" smtClean="0"/>
              <a:t> Skip </a:t>
            </a:r>
            <a:r>
              <a:rPr lang="en-US" dirty="0"/>
              <a:t>the loop entirely.</a:t>
            </a:r>
          </a:p>
          <a:p>
            <a:pPr lvl="1"/>
            <a:r>
              <a:rPr lang="en-US" dirty="0" smtClean="0"/>
              <a:t> </a:t>
            </a:r>
            <a:r>
              <a:rPr lang="en-US" dirty="0"/>
              <a:t>Take exactly one pass through the loop.</a:t>
            </a:r>
          </a:p>
          <a:p>
            <a:pPr lvl="1"/>
            <a:r>
              <a:rPr lang="en-US" dirty="0" smtClean="0"/>
              <a:t> Take </a:t>
            </a:r>
            <a:r>
              <a:rPr lang="en-US" dirty="0"/>
              <a:t>two or more passes through the loop.</a:t>
            </a:r>
          </a:p>
          <a:p>
            <a:pPr lvl="1"/>
            <a:r>
              <a:rPr lang="en-US" dirty="0" smtClean="0"/>
              <a:t>M </a:t>
            </a:r>
            <a:r>
              <a:rPr lang="en-US" dirty="0"/>
              <a:t>passes, where 2 &lt; M &lt; </a:t>
            </a:r>
            <a:r>
              <a:rPr lang="en-US" dirty="0" smtClean="0"/>
              <a:t>N</a:t>
            </a:r>
          </a:p>
          <a:p>
            <a:pPr lvl="1"/>
            <a:r>
              <a:rPr lang="pt-BR" dirty="0" smtClean="0"/>
              <a:t> </a:t>
            </a:r>
            <a:r>
              <a:rPr lang="pt-BR" dirty="0"/>
              <a:t>(N-1), N, and (N+1) passes</a:t>
            </a:r>
            <a:endParaRPr lang="" dirty="0"/>
          </a:p>
        </p:txBody>
      </p:sp>
    </p:spTree>
    <p:extLst>
      <p:ext uri="{BB962C8B-B14F-4D97-AF65-F5344CB8AC3E}">
        <p14:creationId xmlns:p14="http://schemas.microsoft.com/office/powerpoint/2010/main" val="98617932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Loops</a:t>
            </a:r>
            <a:endParaRPr lang="" dirty="0"/>
          </a:p>
        </p:txBody>
      </p:sp>
      <p:sp>
        <p:nvSpPr>
          <p:cNvPr id="3" name="Text Placeholder 2"/>
          <p:cNvSpPr>
            <a:spLocks noGrp="1"/>
          </p:cNvSpPr>
          <p:nvPr>
            <p:ph type="body" idx="1"/>
          </p:nvPr>
        </p:nvSpPr>
        <p:spPr/>
        <p:txBody>
          <a:bodyPr/>
          <a:lstStyle/>
          <a:p>
            <a:r>
              <a:rPr lang="en-US" dirty="0"/>
              <a:t>Often, loops are nested within other loops.</a:t>
            </a:r>
          </a:p>
          <a:p>
            <a:pPr marL="114300" indent="0">
              <a:buNone/>
            </a:pPr>
            <a:r>
              <a:rPr lang="en-US" dirty="0" smtClean="0"/>
              <a:t>	* </a:t>
            </a:r>
            <a:r>
              <a:rPr lang="en-US" dirty="0"/>
              <a:t>For each level, you should execute </a:t>
            </a:r>
            <a:r>
              <a:rPr lang="en-US" dirty="0" smtClean="0"/>
              <a:t>similar strategies </a:t>
            </a:r>
            <a:r>
              <a:rPr lang="en-US" dirty="0"/>
              <a:t>to simple loops.</a:t>
            </a:r>
          </a:p>
          <a:p>
            <a:r>
              <a:rPr lang="en-US" dirty="0" smtClean="0"/>
              <a:t>In </a:t>
            </a:r>
            <a:r>
              <a:rPr lang="en-US" dirty="0"/>
              <a:t>addition:</a:t>
            </a:r>
          </a:p>
          <a:p>
            <a:r>
              <a:rPr lang="en-US" dirty="0" smtClean="0"/>
              <a:t>Test </a:t>
            </a:r>
            <a:r>
              <a:rPr lang="en-US" dirty="0"/>
              <a:t>innermost loop first with outer </a:t>
            </a:r>
            <a:r>
              <a:rPr lang="en-US" dirty="0" smtClean="0"/>
              <a:t>loops executed </a:t>
            </a:r>
            <a:r>
              <a:rPr lang="en-US" dirty="0"/>
              <a:t>minimum number of times.</a:t>
            </a:r>
          </a:p>
          <a:p>
            <a:pPr marL="114300" indent="0">
              <a:buNone/>
            </a:pPr>
            <a:r>
              <a:rPr lang="en-US" dirty="0" smtClean="0"/>
              <a:t>	* </a:t>
            </a:r>
            <a:r>
              <a:rPr lang="en-US" dirty="0"/>
              <a:t>Move one loops out, keep the inner loop </a:t>
            </a:r>
            <a:r>
              <a:rPr lang="en-US" dirty="0" smtClean="0"/>
              <a:t>at “typical</a:t>
            </a:r>
            <a:r>
              <a:rPr lang="en-US" dirty="0"/>
              <a:t>” iteration numbers, </a:t>
            </a:r>
            <a:r>
              <a:rPr lang="en-US" dirty="0" smtClean="0"/>
              <a:t>		and </a:t>
            </a:r>
            <a:r>
              <a:rPr lang="en-US" dirty="0"/>
              <a:t>test </a:t>
            </a:r>
            <a:r>
              <a:rPr lang="en-US" dirty="0" smtClean="0"/>
              <a:t>this layer </a:t>
            </a:r>
            <a:r>
              <a:rPr lang="en-US" dirty="0"/>
              <a:t>as you did the previous layer.</a:t>
            </a:r>
          </a:p>
          <a:p>
            <a:pPr marL="114300" indent="0">
              <a:buNone/>
            </a:pPr>
            <a:r>
              <a:rPr lang="en-US" dirty="0" smtClean="0"/>
              <a:t>	* </a:t>
            </a:r>
            <a:r>
              <a:rPr lang="en-US" dirty="0"/>
              <a:t>Continue until the outermost loop tested.</a:t>
            </a:r>
            <a:endParaRPr lang="" dirty="0"/>
          </a:p>
        </p:txBody>
      </p:sp>
    </p:spTree>
    <p:extLst>
      <p:ext uri="{BB962C8B-B14F-4D97-AF65-F5344CB8AC3E}">
        <p14:creationId xmlns:p14="http://schemas.microsoft.com/office/powerpoint/2010/main" val="118120874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in Testing</a:t>
            </a:r>
            <a:endParaRPr lang="" dirty="0"/>
          </a:p>
        </p:txBody>
      </p:sp>
      <p:sp>
        <p:nvSpPr>
          <p:cNvPr id="3" name="Text Placeholder 2"/>
          <p:cNvSpPr>
            <a:spLocks noGrp="1"/>
          </p:cNvSpPr>
          <p:nvPr>
            <p:ph type="body" idx="1"/>
          </p:nvPr>
        </p:nvSpPr>
        <p:spPr/>
        <p:txBody>
          <a:bodyPr/>
          <a:lstStyle/>
          <a:p>
            <a:r>
              <a:rPr lang="en-US" dirty="0" smtClean="0"/>
              <a:t>Testing </a:t>
            </a:r>
            <a:r>
              <a:rPr lang="en-US" dirty="0"/>
              <a:t>can only reveal a fault when execution of the </a:t>
            </a:r>
            <a:r>
              <a:rPr lang="en-US" dirty="0" smtClean="0"/>
              <a:t>faulty element </a:t>
            </a:r>
            <a:r>
              <a:rPr lang="en-US" dirty="0"/>
              <a:t>causes a failure, but…</a:t>
            </a:r>
          </a:p>
          <a:p>
            <a:r>
              <a:rPr lang="en-US" dirty="0" smtClean="0"/>
              <a:t>Execution </a:t>
            </a:r>
            <a:r>
              <a:rPr lang="en-US" dirty="0"/>
              <a:t>of a line containing a fault does not guarantee </a:t>
            </a:r>
            <a:r>
              <a:rPr lang="en-US" dirty="0" smtClean="0"/>
              <a:t>a failure.</a:t>
            </a:r>
          </a:p>
          <a:p>
            <a:pPr lvl="1"/>
            <a:r>
              <a:rPr lang="en-US" dirty="0" smtClean="0"/>
              <a:t>(</a:t>
            </a:r>
            <a:r>
              <a:rPr lang="en-US" dirty="0"/>
              <a:t>a &lt;= b) accidentally written as (a &gt;= b) - the fault will </a:t>
            </a:r>
            <a:r>
              <a:rPr lang="en-US" dirty="0" smtClean="0"/>
              <a:t>not manifest </a:t>
            </a:r>
            <a:r>
              <a:rPr lang="en-US" dirty="0"/>
              <a:t>as a failure if a==b in the test case.</a:t>
            </a:r>
          </a:p>
          <a:p>
            <a:r>
              <a:rPr lang="en-US" dirty="0" smtClean="0"/>
              <a:t>Merely </a:t>
            </a:r>
            <a:r>
              <a:rPr lang="en-US" dirty="0"/>
              <a:t>executing code does not guarantee that we </a:t>
            </a:r>
            <a:r>
              <a:rPr lang="en-US" dirty="0" smtClean="0"/>
              <a:t>will find </a:t>
            </a:r>
            <a:r>
              <a:rPr lang="en-US" dirty="0"/>
              <a:t>all faults</a:t>
            </a:r>
            <a:r>
              <a:rPr lang="en-US" dirty="0" smtClean="0"/>
              <a:t>.</a:t>
            </a:r>
            <a:endParaRPr lang="en-US" dirty="0"/>
          </a:p>
          <a:p>
            <a:endParaRPr lang="en-US" dirty="0" smtClean="0"/>
          </a:p>
          <a:p>
            <a:r>
              <a:rPr lang="en-US" dirty="0"/>
              <a:t>Stronger criteria call for potentially infeasible combinations </a:t>
            </a:r>
            <a:r>
              <a:rPr lang="en-US" dirty="0" smtClean="0"/>
              <a:t>of elements</a:t>
            </a:r>
            <a:r>
              <a:rPr lang="en-US" dirty="0"/>
              <a:t>.</a:t>
            </a:r>
          </a:p>
          <a:p>
            <a:pPr lvl="1"/>
            <a:r>
              <a:rPr lang="en-US" dirty="0"/>
              <a:t>(a &gt; 0 &amp;&amp; a &lt; 10)</a:t>
            </a:r>
          </a:p>
          <a:p>
            <a:pPr lvl="1"/>
            <a:r>
              <a:rPr lang="en-US" dirty="0" smtClean="0"/>
              <a:t>It </a:t>
            </a:r>
            <a:r>
              <a:rPr lang="en-US" dirty="0"/>
              <a:t>is not possible for both conditions to be false.</a:t>
            </a:r>
          </a:p>
        </p:txBody>
      </p:sp>
    </p:spTree>
    <p:extLst>
      <p:ext uri="{BB962C8B-B14F-4D97-AF65-F5344CB8AC3E}">
        <p14:creationId xmlns:p14="http://schemas.microsoft.com/office/powerpoint/2010/main" val="543819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smtClean="0"/>
              <a:t>Elements of a Test Case</a:t>
            </a:r>
          </a:p>
        </p:txBody>
      </p:sp>
      <p:sp>
        <p:nvSpPr>
          <p:cNvPr id="8195" name="Content Placeholder 2"/>
          <p:cNvSpPr>
            <a:spLocks noGrp="1"/>
          </p:cNvSpPr>
          <p:nvPr>
            <p:ph idx="1"/>
          </p:nvPr>
        </p:nvSpPr>
        <p:spPr/>
        <p:txBody>
          <a:bodyPr/>
          <a:lstStyle/>
          <a:p>
            <a:r>
              <a:rPr lang="en-US" smtClean="0"/>
              <a:t>Purpose</a:t>
            </a:r>
          </a:p>
          <a:p>
            <a:r>
              <a:rPr lang="en-US" smtClean="0"/>
              <a:t>Input</a:t>
            </a:r>
          </a:p>
          <a:p>
            <a:r>
              <a:rPr lang="en-US" smtClean="0"/>
              <a:t>Expected Output</a:t>
            </a:r>
          </a:p>
          <a:p>
            <a:r>
              <a:rPr lang="en-US" smtClean="0"/>
              <a:t>Actual Output</a:t>
            </a:r>
          </a:p>
          <a:p>
            <a:r>
              <a:rPr lang="en-US" smtClean="0"/>
              <a:t>Sample Format:</a:t>
            </a:r>
          </a:p>
          <a:p>
            <a:pPr lvl="1"/>
            <a:endParaRPr lang="en-US" smtClean="0"/>
          </a:p>
        </p:txBody>
      </p:sp>
      <p:pic>
        <p:nvPicPr>
          <p:cNvPr id="8196" name="Picture 5"/>
          <p:cNvPicPr>
            <a:picLocks noChangeAspect="1" noChangeArrowheads="1"/>
          </p:cNvPicPr>
          <p:nvPr/>
        </p:nvPicPr>
        <p:blipFill>
          <a:blip r:embed="rId2" cstate="print"/>
          <a:srcRect/>
          <a:stretch>
            <a:fillRect/>
          </a:stretch>
        </p:blipFill>
        <p:spPr bwMode="auto">
          <a:xfrm>
            <a:off x="2171700" y="3159919"/>
            <a:ext cx="4286250" cy="954881"/>
          </a:xfrm>
          <a:prstGeom prst="rect">
            <a:avLst/>
          </a:prstGeom>
          <a:noFill/>
          <a:ln w="9525">
            <a:noFill/>
            <a:miter lim="800000"/>
            <a:headEnd/>
            <a:tailEnd/>
          </a:ln>
        </p:spPr>
      </p:pic>
    </p:spTree>
    <p:extLst>
      <p:ext uri="{BB962C8B-B14F-4D97-AF65-F5344CB8AC3E}">
        <p14:creationId xmlns:p14="http://schemas.microsoft.com/office/powerpoint/2010/main" val="159930450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0"/>
            <a:ext cx="8520600" cy="572700"/>
          </a:xfrm>
        </p:spPr>
        <p:txBody>
          <a:bodyPr/>
          <a:lstStyle/>
          <a:p>
            <a:r>
              <a:rPr lang="en-US" dirty="0" smtClean="0"/>
              <a:t>Final Report</a:t>
            </a:r>
            <a:endParaRPr lang="" dirty="0"/>
          </a:p>
        </p:txBody>
      </p:sp>
      <p:sp>
        <p:nvSpPr>
          <p:cNvPr id="3" name="Content Placeholder 2"/>
          <p:cNvSpPr>
            <a:spLocks noGrp="1"/>
          </p:cNvSpPr>
          <p:nvPr>
            <p:ph idx="1"/>
          </p:nvPr>
        </p:nvSpPr>
        <p:spPr>
          <a:xfrm>
            <a:off x="311700" y="464273"/>
            <a:ext cx="8520600" cy="3416400"/>
          </a:xfrm>
        </p:spPr>
        <p:txBody>
          <a:bodyPr/>
          <a:lstStyle/>
          <a:p>
            <a:pPr marL="114300" indent="0">
              <a:buNone/>
            </a:pPr>
            <a:r>
              <a:rPr lang="en-US" sz="1600" dirty="0"/>
              <a:t>Find out </a:t>
            </a:r>
            <a:r>
              <a:rPr lang="en-US" sz="1600" dirty="0" smtClean="0"/>
              <a:t>1 functions/methods per group member </a:t>
            </a:r>
            <a:r>
              <a:rPr lang="en-US" sz="1600" dirty="0"/>
              <a:t>from the source code</a:t>
            </a:r>
          </a:p>
          <a:p>
            <a:pPr marL="114300" indent="0">
              <a:buNone/>
            </a:pPr>
            <a:r>
              <a:rPr lang="en-US" sz="1600" dirty="0"/>
              <a:t>of the project you </a:t>
            </a:r>
            <a:r>
              <a:rPr lang="en-US" sz="1600" dirty="0" smtClean="0"/>
              <a:t>are working on. </a:t>
            </a:r>
          </a:p>
          <a:p>
            <a:pPr marL="114300" indent="0">
              <a:buNone/>
            </a:pPr>
            <a:r>
              <a:rPr lang="en-US" sz="1600" dirty="0" smtClean="0"/>
              <a:t>Each </a:t>
            </a:r>
            <a:r>
              <a:rPr lang="en-US" sz="1600" dirty="0"/>
              <a:t>of the </a:t>
            </a:r>
            <a:r>
              <a:rPr lang="en-US" sz="1600" dirty="0" smtClean="0"/>
              <a:t>selected methods </a:t>
            </a:r>
            <a:r>
              <a:rPr lang="en-US" sz="1600" dirty="0"/>
              <a:t>must have </a:t>
            </a:r>
          </a:p>
          <a:p>
            <a:r>
              <a:rPr lang="en-US" sz="1600" dirty="0" smtClean="0"/>
              <a:t>at </a:t>
            </a:r>
            <a:r>
              <a:rPr lang="en-US" sz="1600" dirty="0"/>
              <a:t>least </a:t>
            </a:r>
            <a:r>
              <a:rPr lang="en-US" sz="1600" dirty="0" smtClean="0"/>
              <a:t>25-30 </a:t>
            </a:r>
            <a:r>
              <a:rPr lang="en-US" sz="1600" dirty="0"/>
              <a:t>lines of code, </a:t>
            </a:r>
            <a:r>
              <a:rPr lang="en-US" sz="1600" dirty="0" smtClean="0"/>
              <a:t>excluding comments </a:t>
            </a:r>
            <a:r>
              <a:rPr lang="en-US" sz="1600" dirty="0"/>
              <a:t>and white </a:t>
            </a:r>
            <a:r>
              <a:rPr lang="en-US" sz="1600" dirty="0" smtClean="0"/>
              <a:t>spaces</a:t>
            </a:r>
            <a:r>
              <a:rPr lang="en-US" sz="1600" dirty="0"/>
              <a:t> </a:t>
            </a:r>
            <a:r>
              <a:rPr lang="en-US" sz="1600" dirty="0" smtClean="0"/>
              <a:t>(</a:t>
            </a:r>
            <a:r>
              <a:rPr lang="en-US" sz="1600" b="1" dirty="0" smtClean="0"/>
              <a:t>NO LOGIN / REGISTRATION, SETTER, GETTER function</a:t>
            </a:r>
            <a:r>
              <a:rPr lang="en-US" sz="1600" dirty="0" smtClean="0"/>
              <a:t>) </a:t>
            </a:r>
          </a:p>
          <a:p>
            <a:r>
              <a:rPr lang="en-US" sz="1600" dirty="0" smtClean="0"/>
              <a:t>The </a:t>
            </a:r>
            <a:r>
              <a:rPr lang="en-US" sz="1600" dirty="0"/>
              <a:t>methods you </a:t>
            </a:r>
            <a:r>
              <a:rPr lang="en-US" sz="1600" dirty="0" smtClean="0"/>
              <a:t>select must have nested loops (ideally) with multiple conditions</a:t>
            </a:r>
            <a:endParaRPr lang="en-US" sz="1200" dirty="0" smtClean="0"/>
          </a:p>
          <a:p>
            <a:r>
              <a:rPr lang="en-US" sz="1600" dirty="0" smtClean="0"/>
              <a:t>Write </a:t>
            </a:r>
            <a:r>
              <a:rPr lang="en-US" sz="1600" dirty="0"/>
              <a:t>the test cases that aim to </a:t>
            </a:r>
            <a:r>
              <a:rPr lang="en-US" sz="1600" dirty="0" smtClean="0"/>
              <a:t>achieve 100% coverage of the </a:t>
            </a:r>
            <a:r>
              <a:rPr lang="en-US" sz="1600" dirty="0"/>
              <a:t>following for each of the selected methods:</a:t>
            </a:r>
          </a:p>
          <a:p>
            <a:r>
              <a:rPr lang="en-US" sz="1600" dirty="0" smtClean="0"/>
              <a:t>Statement</a:t>
            </a:r>
            <a:endParaRPr lang="en-US" sz="1600" dirty="0"/>
          </a:p>
          <a:p>
            <a:r>
              <a:rPr lang="en-US" sz="1600" dirty="0" smtClean="0"/>
              <a:t>Branch</a:t>
            </a:r>
          </a:p>
          <a:p>
            <a:r>
              <a:rPr lang="en-US" sz="1600" dirty="0" smtClean="0"/>
              <a:t>Path</a:t>
            </a:r>
          </a:p>
          <a:p>
            <a:r>
              <a:rPr lang="en-US" sz="1600" dirty="0" smtClean="0"/>
              <a:t>Also write test cases for loop boundary testing</a:t>
            </a:r>
          </a:p>
          <a:p>
            <a:r>
              <a:rPr lang="en-US" sz="1600" dirty="0" smtClean="0"/>
              <a:t>Include flow charts diagram of the functions that you choose for better understanding. </a:t>
            </a:r>
            <a:endParaRPr lang="en-US" sz="1600" dirty="0"/>
          </a:p>
          <a:p>
            <a:r>
              <a:rPr lang="en-US" sz="1600" dirty="0" smtClean="0"/>
              <a:t>You will be following Appendix E from the SRS template for test cases. </a:t>
            </a:r>
          </a:p>
          <a:p>
            <a:r>
              <a:rPr lang="en-US" sz="1600" dirty="0" smtClean="0"/>
              <a:t>You will also be filling Appendix D of the report. </a:t>
            </a:r>
          </a:p>
          <a:p>
            <a:r>
              <a:rPr lang="en-US" sz="1600" dirty="0" smtClean="0"/>
              <a:t>Appendices F – I are not needed. </a:t>
            </a:r>
          </a:p>
          <a:p>
            <a:pPr marL="114300" indent="0">
              <a:buNone/>
            </a:pPr>
            <a:endParaRPr lang="en-US" sz="1600" dirty="0"/>
          </a:p>
        </p:txBody>
      </p:sp>
    </p:spTree>
    <p:extLst>
      <p:ext uri="{BB962C8B-B14F-4D97-AF65-F5344CB8AC3E}">
        <p14:creationId xmlns:p14="http://schemas.microsoft.com/office/powerpoint/2010/main" val="47796913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08141"/>
            <a:ext cx="8520600" cy="572700"/>
          </a:xfrm>
        </p:spPr>
        <p:txBody>
          <a:bodyPr/>
          <a:lstStyle/>
          <a:p>
            <a:r>
              <a:rPr lang="en-US" dirty="0" smtClean="0"/>
              <a:t>Project Presentation</a:t>
            </a:r>
            <a:endParaRPr lang="" dirty="0"/>
          </a:p>
        </p:txBody>
      </p:sp>
      <p:sp>
        <p:nvSpPr>
          <p:cNvPr id="3" name="Content Placeholder 2"/>
          <p:cNvSpPr>
            <a:spLocks noGrp="1"/>
          </p:cNvSpPr>
          <p:nvPr>
            <p:ph idx="1"/>
          </p:nvPr>
        </p:nvSpPr>
        <p:spPr>
          <a:xfrm>
            <a:off x="311700" y="839654"/>
            <a:ext cx="8520600" cy="3416400"/>
          </a:xfrm>
        </p:spPr>
        <p:txBody>
          <a:bodyPr/>
          <a:lstStyle/>
          <a:p>
            <a:r>
              <a:rPr lang="en-US" dirty="0" smtClean="0"/>
              <a:t>15 minutes </a:t>
            </a:r>
            <a:r>
              <a:rPr lang="en-US" dirty="0"/>
              <a:t>presentation by each group</a:t>
            </a:r>
          </a:p>
          <a:p>
            <a:r>
              <a:rPr lang="en-US" dirty="0" smtClean="0"/>
              <a:t>Introduction </a:t>
            </a:r>
            <a:r>
              <a:rPr lang="en-US" dirty="0"/>
              <a:t>of the </a:t>
            </a:r>
            <a:r>
              <a:rPr lang="en-US" dirty="0" smtClean="0"/>
              <a:t>project </a:t>
            </a:r>
            <a:r>
              <a:rPr lang="en-US" dirty="0"/>
              <a:t>(overview, languages, </a:t>
            </a:r>
            <a:r>
              <a:rPr lang="en-US" dirty="0" smtClean="0"/>
              <a:t>technologies, interesting functional </a:t>
            </a:r>
            <a:r>
              <a:rPr lang="en-US" dirty="0" err="1" smtClean="0"/>
              <a:t>reqs</a:t>
            </a:r>
            <a:r>
              <a:rPr lang="en-US" dirty="0" smtClean="0"/>
              <a:t>) – (~2 min)</a:t>
            </a:r>
          </a:p>
          <a:p>
            <a:r>
              <a:rPr lang="en-US" dirty="0" smtClean="0"/>
              <a:t>A brief demo in class of one of the requirements (DO NOT INCLUDE demo for login, registration, update profile </a:t>
            </a:r>
            <a:r>
              <a:rPr lang="en-US" dirty="0" err="1" smtClean="0"/>
              <a:t>etc</a:t>
            </a:r>
            <a:r>
              <a:rPr lang="en-US" dirty="0" smtClean="0"/>
              <a:t>). Some meaningful requirements should be shown. The demo should take at least 12 minutes of your presentation. </a:t>
            </a:r>
          </a:p>
          <a:p>
            <a:r>
              <a:rPr lang="en-US" dirty="0" smtClean="0"/>
              <a:t>Total presentation time should not exceed 15 minutes.</a:t>
            </a:r>
            <a:endParaRPr lang="en-US" dirty="0"/>
          </a:p>
          <a:p>
            <a:pPr marL="114300" indent="0">
              <a:buNone/>
            </a:pPr>
            <a:endParaRPr lang="en-US" dirty="0"/>
          </a:p>
        </p:txBody>
      </p:sp>
    </p:spTree>
    <p:extLst>
      <p:ext uri="{BB962C8B-B14F-4D97-AF65-F5344CB8AC3E}">
        <p14:creationId xmlns:p14="http://schemas.microsoft.com/office/powerpoint/2010/main" val="368217382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 dirty="0"/>
          </a:p>
        </p:txBody>
      </p:sp>
      <p:sp>
        <p:nvSpPr>
          <p:cNvPr id="3" name="Text Placeholder 2"/>
          <p:cNvSpPr>
            <a:spLocks noGrp="1"/>
          </p:cNvSpPr>
          <p:nvPr>
            <p:ph type="body" idx="1"/>
          </p:nvPr>
        </p:nvSpPr>
        <p:spPr/>
        <p:txBody>
          <a:bodyPr/>
          <a:lstStyle/>
          <a:p>
            <a:pPr marL="114300" indent="0">
              <a:buNone/>
            </a:pPr>
            <a:r>
              <a:rPr lang="en-US" dirty="0" smtClean="0"/>
              <a:t>Find all paths:</a:t>
            </a:r>
          </a:p>
          <a:p>
            <a:pPr marL="114300" indent="0">
              <a:buNone/>
            </a:pPr>
            <a:r>
              <a:rPr lang="en-US" dirty="0" smtClean="0"/>
              <a:t>  </a:t>
            </a:r>
            <a:endParaRPr lang="" dirty="0"/>
          </a:p>
        </p:txBody>
      </p:sp>
      <p:pic>
        <p:nvPicPr>
          <p:cNvPr id="5" name="Picture 4"/>
          <p:cNvPicPr>
            <a:picLocks noChangeAspect="1"/>
          </p:cNvPicPr>
          <p:nvPr/>
        </p:nvPicPr>
        <p:blipFill>
          <a:blip r:embed="rId3"/>
          <a:stretch>
            <a:fillRect/>
          </a:stretch>
        </p:blipFill>
        <p:spPr>
          <a:xfrm>
            <a:off x="2340644" y="1017725"/>
            <a:ext cx="1695450" cy="3343275"/>
          </a:xfrm>
          <a:prstGeom prst="rect">
            <a:avLst/>
          </a:prstGeom>
        </p:spPr>
      </p:pic>
    </p:spTree>
    <p:extLst>
      <p:ext uri="{BB962C8B-B14F-4D97-AF65-F5344CB8AC3E}">
        <p14:creationId xmlns:p14="http://schemas.microsoft.com/office/powerpoint/2010/main" val="321273740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0" y="0"/>
            <a:ext cx="8520600" cy="3416400"/>
          </a:xfrm>
        </p:spPr>
        <p:txBody>
          <a:bodyPr/>
          <a:lstStyle/>
          <a:p>
            <a:pPr marL="114300" indent="0">
              <a:buNone/>
            </a:pPr>
            <a:r>
              <a:rPr lang="en-US" dirty="0" smtClean="0"/>
              <a:t>public static String </a:t>
            </a:r>
            <a:r>
              <a:rPr lang="en-US" dirty="0" err="1" smtClean="0"/>
              <a:t>collapseNewLines</a:t>
            </a:r>
            <a:r>
              <a:rPr lang="en-US" dirty="0" smtClean="0"/>
              <a:t>(String </a:t>
            </a:r>
            <a:r>
              <a:rPr lang="en-US" dirty="0" err="1" smtClean="0"/>
              <a:t>aStr</a:t>
            </a:r>
            <a:r>
              <a:rPr lang="en-US" dirty="0" smtClean="0"/>
              <a:t>)</a:t>
            </a:r>
          </a:p>
          <a:p>
            <a:pPr marL="114300" indent="0">
              <a:buNone/>
            </a:pPr>
            <a:r>
              <a:rPr lang="en-US" dirty="0" smtClean="0"/>
              <a:t>{</a:t>
            </a:r>
          </a:p>
          <a:p>
            <a:pPr marL="114300" indent="0">
              <a:buNone/>
            </a:pPr>
            <a:r>
              <a:rPr lang="en-US" dirty="0"/>
              <a:t>	</a:t>
            </a:r>
            <a:r>
              <a:rPr lang="en-US" dirty="0" smtClean="0"/>
              <a:t>char last = </a:t>
            </a:r>
            <a:r>
              <a:rPr lang="en-US" dirty="0" err="1" smtClean="0"/>
              <a:t>aStr.charAt</a:t>
            </a:r>
            <a:r>
              <a:rPr lang="en-US" dirty="0" smtClean="0"/>
              <a:t>(0);</a:t>
            </a:r>
          </a:p>
          <a:p>
            <a:pPr marL="114300" indent="0">
              <a:buNone/>
            </a:pPr>
            <a:r>
              <a:rPr lang="en-US" dirty="0"/>
              <a:t>	</a:t>
            </a:r>
            <a:r>
              <a:rPr lang="en-US" dirty="0" err="1" smtClean="0"/>
              <a:t>StringBuffer</a:t>
            </a:r>
            <a:r>
              <a:rPr lang="en-US" dirty="0" smtClean="0"/>
              <a:t> </a:t>
            </a:r>
            <a:r>
              <a:rPr lang="en-US" dirty="0" err="1" smtClean="0"/>
              <a:t>aBuf</a:t>
            </a:r>
            <a:r>
              <a:rPr lang="en-US" dirty="0" smtClean="0"/>
              <a:t> = new </a:t>
            </a:r>
            <a:r>
              <a:rPr lang="en-US" dirty="0" err="1" smtClean="0"/>
              <a:t>StringBuffer</a:t>
            </a:r>
            <a:r>
              <a:rPr lang="en-US" dirty="0" smtClean="0"/>
              <a:t>();</a:t>
            </a:r>
          </a:p>
          <a:p>
            <a:pPr marL="114300" indent="0">
              <a:buNone/>
            </a:pPr>
            <a:endParaRPr lang="en-US" dirty="0"/>
          </a:p>
          <a:p>
            <a:pPr marL="114300" indent="0">
              <a:buNone/>
            </a:pPr>
            <a:r>
              <a:rPr lang="en-US" dirty="0" smtClean="0"/>
              <a:t>	for(</a:t>
            </a:r>
            <a:r>
              <a:rPr lang="en-US" dirty="0" err="1" smtClean="0"/>
              <a:t>int</a:t>
            </a:r>
            <a:r>
              <a:rPr lang="en-US" dirty="0" smtClean="0"/>
              <a:t> </a:t>
            </a:r>
            <a:r>
              <a:rPr lang="en-US" dirty="0" err="1" smtClean="0"/>
              <a:t>i</a:t>
            </a:r>
            <a:r>
              <a:rPr lang="en-US" dirty="0" smtClean="0"/>
              <a:t> = 0; </a:t>
            </a:r>
            <a:r>
              <a:rPr lang="en-US" dirty="0" err="1" smtClean="0"/>
              <a:t>i</a:t>
            </a:r>
            <a:r>
              <a:rPr lang="en-US" dirty="0" smtClean="0"/>
              <a:t> &lt; </a:t>
            </a:r>
            <a:r>
              <a:rPr lang="en-US" dirty="0" err="1" smtClean="0"/>
              <a:t>aStr.length</a:t>
            </a:r>
            <a:r>
              <a:rPr lang="en-US" dirty="0" smtClean="0"/>
              <a:t>(); </a:t>
            </a:r>
            <a:r>
              <a:rPr lang="en-US" dirty="0" err="1" smtClean="0"/>
              <a:t>i</a:t>
            </a:r>
            <a:r>
              <a:rPr lang="en-US" dirty="0" smtClean="0"/>
              <a:t>++)</a:t>
            </a:r>
          </a:p>
          <a:p>
            <a:pPr marL="114300" indent="0">
              <a:buNone/>
            </a:pPr>
            <a:r>
              <a:rPr lang="en-US" dirty="0"/>
              <a:t>	</a:t>
            </a:r>
            <a:r>
              <a:rPr lang="en-US" dirty="0" smtClean="0"/>
              <a:t>{</a:t>
            </a:r>
          </a:p>
          <a:p>
            <a:pPr marL="114300" indent="0">
              <a:buNone/>
            </a:pPr>
            <a:r>
              <a:rPr lang="en-US" dirty="0"/>
              <a:t>	</a:t>
            </a:r>
            <a:r>
              <a:rPr lang="en-US" dirty="0" smtClean="0"/>
              <a:t>	char </a:t>
            </a:r>
            <a:r>
              <a:rPr lang="en-US" dirty="0" err="1" smtClean="0"/>
              <a:t>ch</a:t>
            </a:r>
            <a:r>
              <a:rPr lang="en-US" dirty="0" smtClean="0"/>
              <a:t> = </a:t>
            </a:r>
            <a:r>
              <a:rPr lang="en-US" dirty="0" err="1" smtClean="0"/>
              <a:t>aStr.charAt</a:t>
            </a:r>
            <a:r>
              <a:rPr lang="en-US" dirty="0" smtClean="0"/>
              <a:t>(</a:t>
            </a:r>
            <a:r>
              <a:rPr lang="en-US" dirty="0" err="1" smtClean="0"/>
              <a:t>i</a:t>
            </a:r>
            <a:r>
              <a:rPr lang="en-US" dirty="0" smtClean="0"/>
              <a:t>);</a:t>
            </a:r>
          </a:p>
          <a:p>
            <a:pPr marL="114300" indent="0">
              <a:buNone/>
            </a:pPr>
            <a:r>
              <a:rPr lang="en-US" dirty="0"/>
              <a:t>	</a:t>
            </a:r>
            <a:r>
              <a:rPr lang="en-US" dirty="0" smtClean="0"/>
              <a:t>	if(</a:t>
            </a:r>
            <a:r>
              <a:rPr lang="en-US" dirty="0" err="1" smtClean="0"/>
              <a:t>ch</a:t>
            </a:r>
            <a:r>
              <a:rPr lang="en-US" dirty="0" smtClean="0"/>
              <a:t> != ‘\n’ || last != ‘\n’)</a:t>
            </a:r>
          </a:p>
          <a:p>
            <a:pPr marL="114300" indent="0">
              <a:buNone/>
            </a:pPr>
            <a:r>
              <a:rPr lang="en-US" dirty="0"/>
              <a:t>	</a:t>
            </a:r>
            <a:r>
              <a:rPr lang="en-US" dirty="0" smtClean="0"/>
              <a:t>	{</a:t>
            </a:r>
          </a:p>
          <a:p>
            <a:pPr marL="114300" indent="0">
              <a:buNone/>
            </a:pPr>
            <a:r>
              <a:rPr lang="en-US" dirty="0"/>
              <a:t>	</a:t>
            </a:r>
            <a:r>
              <a:rPr lang="en-US" dirty="0" smtClean="0"/>
              <a:t>		</a:t>
            </a:r>
            <a:r>
              <a:rPr lang="en-US" dirty="0" err="1" smtClean="0"/>
              <a:t>aBuf.append</a:t>
            </a:r>
            <a:r>
              <a:rPr lang="en-US" dirty="0" smtClean="0"/>
              <a:t>(</a:t>
            </a:r>
            <a:r>
              <a:rPr lang="en-US" dirty="0" err="1" smtClean="0"/>
              <a:t>ch</a:t>
            </a:r>
            <a:r>
              <a:rPr lang="en-US" dirty="0" smtClean="0"/>
              <a:t>);</a:t>
            </a:r>
          </a:p>
          <a:p>
            <a:pPr marL="114300" indent="0">
              <a:buNone/>
            </a:pPr>
            <a:r>
              <a:rPr lang="en-US" dirty="0"/>
              <a:t>	</a:t>
            </a:r>
            <a:r>
              <a:rPr lang="en-US" dirty="0" smtClean="0"/>
              <a:t>		last = </a:t>
            </a:r>
            <a:r>
              <a:rPr lang="en-US" dirty="0" err="1" smtClean="0"/>
              <a:t>ch</a:t>
            </a:r>
            <a:r>
              <a:rPr lang="en-US" dirty="0" smtClean="0"/>
              <a:t>;</a:t>
            </a:r>
          </a:p>
          <a:p>
            <a:pPr marL="114300" indent="0">
              <a:buNone/>
            </a:pPr>
            <a:r>
              <a:rPr lang="en-US" dirty="0"/>
              <a:t>	</a:t>
            </a:r>
            <a:r>
              <a:rPr lang="en-US" dirty="0" smtClean="0"/>
              <a:t>	}</a:t>
            </a:r>
          </a:p>
          <a:p>
            <a:pPr marL="114300" indent="0">
              <a:buNone/>
            </a:pPr>
            <a:r>
              <a:rPr lang="en-US" dirty="0"/>
              <a:t>	</a:t>
            </a:r>
            <a:r>
              <a:rPr lang="en-US" dirty="0" smtClean="0"/>
              <a:t>}</a:t>
            </a:r>
          </a:p>
          <a:p>
            <a:pPr marL="114300" indent="0">
              <a:buNone/>
            </a:pPr>
            <a:r>
              <a:rPr lang="en-US" dirty="0"/>
              <a:t>	</a:t>
            </a:r>
            <a:r>
              <a:rPr lang="en-US" dirty="0" smtClean="0"/>
              <a:t>return </a:t>
            </a:r>
            <a:r>
              <a:rPr lang="en-US" dirty="0" err="1" smtClean="0"/>
              <a:t>aBuf.toString</a:t>
            </a:r>
            <a:r>
              <a:rPr lang="en-US" dirty="0" smtClean="0"/>
              <a:t>();</a:t>
            </a:r>
          </a:p>
          <a:p>
            <a:pPr marL="114300" indent="0">
              <a:buNone/>
            </a:pPr>
            <a:r>
              <a:rPr lang="en-US" dirty="0"/>
              <a:t>}</a:t>
            </a:r>
          </a:p>
        </p:txBody>
      </p:sp>
    </p:spTree>
    <p:extLst>
      <p:ext uri="{BB962C8B-B14F-4D97-AF65-F5344CB8AC3E}">
        <p14:creationId xmlns:p14="http://schemas.microsoft.com/office/powerpoint/2010/main" val="337063028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3"/>
          <a:stretch>
            <a:fillRect/>
          </a:stretch>
        </p:blipFill>
        <p:spPr>
          <a:xfrm>
            <a:off x="384254" y="132736"/>
            <a:ext cx="3222467" cy="3967316"/>
          </a:xfrm>
          <a:prstGeom prst="rect">
            <a:avLst/>
          </a:prstGeom>
        </p:spPr>
      </p:pic>
      <p:pic>
        <p:nvPicPr>
          <p:cNvPr id="5" name="Picture 4"/>
          <p:cNvPicPr>
            <a:picLocks noChangeAspect="1"/>
          </p:cNvPicPr>
          <p:nvPr/>
        </p:nvPicPr>
        <p:blipFill>
          <a:blip r:embed="rId4"/>
          <a:stretch>
            <a:fillRect/>
          </a:stretch>
        </p:blipFill>
        <p:spPr>
          <a:xfrm>
            <a:off x="3606721" y="0"/>
            <a:ext cx="5153025" cy="4819650"/>
          </a:xfrm>
          <a:prstGeom prst="rect">
            <a:avLst/>
          </a:prstGeom>
        </p:spPr>
      </p:pic>
    </p:spTree>
    <p:extLst>
      <p:ext uri="{BB962C8B-B14F-4D97-AF65-F5344CB8AC3E}">
        <p14:creationId xmlns:p14="http://schemas.microsoft.com/office/powerpoint/2010/main" val="419699941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Integration Testing</a:t>
            </a:r>
            <a:endParaRPr lang="" dirty="0"/>
          </a:p>
        </p:txBody>
      </p:sp>
      <p:sp>
        <p:nvSpPr>
          <p:cNvPr id="3" name="Content Placeholder 2"/>
          <p:cNvSpPr>
            <a:spLocks noGrp="1"/>
          </p:cNvSpPr>
          <p:nvPr>
            <p:ph idx="1"/>
          </p:nvPr>
        </p:nvSpPr>
        <p:spPr/>
        <p:txBody>
          <a:bodyPr/>
          <a:lstStyle/>
          <a:p>
            <a:r>
              <a:rPr lang="en-US" dirty="0"/>
              <a:t>individual units are combined and tested as a </a:t>
            </a:r>
            <a:r>
              <a:rPr lang="en-US" dirty="0" smtClean="0"/>
              <a:t>group</a:t>
            </a:r>
          </a:p>
          <a:p>
            <a:r>
              <a:rPr lang="en-US" dirty="0" smtClean="0"/>
              <a:t>Detect faults in interaction between different components</a:t>
            </a:r>
            <a:endParaRPr lang="en-US" dirty="0"/>
          </a:p>
          <a:p>
            <a:r>
              <a:rPr lang="en-US" dirty="0" smtClean="0"/>
              <a:t>Different Approaches</a:t>
            </a:r>
          </a:p>
          <a:p>
            <a:pPr lvl="1"/>
            <a:r>
              <a:rPr lang="en-US" dirty="0" smtClean="0"/>
              <a:t>Big Bang (everything tested together) </a:t>
            </a:r>
          </a:p>
          <a:p>
            <a:pPr lvl="1"/>
            <a:r>
              <a:rPr lang="en-US" dirty="0" smtClean="0"/>
              <a:t>Top Down </a:t>
            </a:r>
          </a:p>
          <a:p>
            <a:pPr lvl="1"/>
            <a:r>
              <a:rPr lang="en-US" dirty="0" smtClean="0"/>
              <a:t>Bottom Up</a:t>
            </a:r>
          </a:p>
          <a:p>
            <a:pPr lvl="1"/>
            <a:r>
              <a:rPr lang="en-US" dirty="0" smtClean="0"/>
              <a:t>Sandwich </a:t>
            </a:r>
            <a:endParaRPr lang="" dirty="0"/>
          </a:p>
        </p:txBody>
      </p:sp>
    </p:spTree>
    <p:extLst>
      <p:ext uri="{BB962C8B-B14F-4D97-AF65-F5344CB8AC3E}">
        <p14:creationId xmlns:p14="http://schemas.microsoft.com/office/powerpoint/2010/main" val="208365922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Drivers and Stubs</a:t>
            </a:r>
            <a:endParaRPr lang="" dirty="0"/>
          </a:p>
        </p:txBody>
      </p:sp>
      <p:sp>
        <p:nvSpPr>
          <p:cNvPr id="3" name="Content Placeholder 2"/>
          <p:cNvSpPr>
            <a:spLocks noGrp="1"/>
          </p:cNvSpPr>
          <p:nvPr>
            <p:ph idx="1"/>
          </p:nvPr>
        </p:nvSpPr>
        <p:spPr/>
        <p:txBody>
          <a:bodyPr/>
          <a:lstStyle/>
          <a:p>
            <a:r>
              <a:rPr lang="en-US" dirty="0" smtClean="0"/>
              <a:t>Driver: A </a:t>
            </a:r>
            <a:r>
              <a:rPr lang="en-US" dirty="0"/>
              <a:t>program that calls the interface procedures of the module being tested and reports the results. </a:t>
            </a:r>
          </a:p>
          <a:p>
            <a:pPr lvl="1"/>
            <a:r>
              <a:rPr lang="en-US" dirty="0" smtClean="0"/>
              <a:t>A </a:t>
            </a:r>
            <a:r>
              <a:rPr lang="en-US" dirty="0"/>
              <a:t>driver simulates a module that calls the module currently being Tested</a:t>
            </a:r>
            <a:r>
              <a:rPr lang="en-US" dirty="0" smtClean="0"/>
              <a:t>.</a:t>
            </a:r>
          </a:p>
          <a:p>
            <a:r>
              <a:rPr lang="en-US" dirty="0" smtClean="0"/>
              <a:t>Stub</a:t>
            </a:r>
            <a:r>
              <a:rPr lang="en-US" dirty="0"/>
              <a:t>: </a:t>
            </a:r>
            <a:r>
              <a:rPr lang="en-US" dirty="0" smtClean="0"/>
              <a:t>A </a:t>
            </a:r>
            <a:r>
              <a:rPr lang="en-US" dirty="0"/>
              <a:t>program that has the same interface procedures as a module that is being called by the module being tested but is simpler. </a:t>
            </a:r>
          </a:p>
          <a:p>
            <a:pPr lvl="1"/>
            <a:r>
              <a:rPr lang="en-US" dirty="0" smtClean="0"/>
              <a:t>A </a:t>
            </a:r>
            <a:r>
              <a:rPr lang="en-US" dirty="0"/>
              <a:t>stub simulates a module called by the module currently being tested Driver </a:t>
            </a:r>
            <a:r>
              <a:rPr lang="en-US" dirty="0" smtClean="0"/>
              <a:t>Tested</a:t>
            </a:r>
            <a:endParaRPr lang="" dirty="0"/>
          </a:p>
        </p:txBody>
      </p:sp>
    </p:spTree>
    <p:extLst>
      <p:ext uri="{BB962C8B-B14F-4D97-AF65-F5344CB8AC3E}">
        <p14:creationId xmlns:p14="http://schemas.microsoft.com/office/powerpoint/2010/main" val="278217430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ormAutofit fontScale="90000"/>
          </a:bodyPr>
          <a:lstStyle/>
          <a:p>
            <a:pPr eaLnBrk="1" hangingPunct="1"/>
            <a:r>
              <a:rPr lang="en-US" dirty="0" smtClean="0"/>
              <a:t>Integration Testing</a:t>
            </a:r>
            <a:br>
              <a:rPr lang="en-US" dirty="0" smtClean="0"/>
            </a:br>
            <a:r>
              <a:rPr lang="en-US" sz="2100" dirty="0"/>
              <a:t>Top-Down Integration Example</a:t>
            </a:r>
          </a:p>
        </p:txBody>
      </p:sp>
      <p:sp>
        <p:nvSpPr>
          <p:cNvPr id="31747" name="Rectangle 3"/>
          <p:cNvSpPr>
            <a:spLocks noGrp="1" noChangeArrowheads="1"/>
          </p:cNvSpPr>
          <p:nvPr>
            <p:ph idx="1"/>
          </p:nvPr>
        </p:nvSpPr>
        <p:spPr/>
        <p:txBody>
          <a:bodyPr/>
          <a:lstStyle/>
          <a:p>
            <a:pPr eaLnBrk="1" hangingPunct="1"/>
            <a:endParaRPr lang="en-US" dirty="0" smtClean="0"/>
          </a:p>
          <a:p>
            <a:pPr eaLnBrk="1" hangingPunct="1">
              <a:buFont typeface="Lucida Sans Unicode" pitchFamily="34" charset="0"/>
              <a:buNone/>
            </a:pPr>
            <a:endParaRPr lang="en-US" dirty="0" smtClean="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9696" y="1428750"/>
            <a:ext cx="6197005" cy="3336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6249296"/>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 and Cons of Top Down Approach</a:t>
            </a:r>
            <a:endParaRPr lang="" dirty="0"/>
          </a:p>
        </p:txBody>
      </p:sp>
      <p:sp>
        <p:nvSpPr>
          <p:cNvPr id="3" name="Content Placeholder 2"/>
          <p:cNvSpPr>
            <a:spLocks noGrp="1"/>
          </p:cNvSpPr>
          <p:nvPr>
            <p:ph idx="1"/>
          </p:nvPr>
        </p:nvSpPr>
        <p:spPr/>
        <p:txBody>
          <a:bodyPr/>
          <a:lstStyle/>
          <a:p>
            <a:r>
              <a:rPr lang="en-US" dirty="0"/>
              <a:t> </a:t>
            </a:r>
            <a:r>
              <a:rPr lang="en-US" dirty="0" smtClean="0"/>
              <a:t>Pro</a:t>
            </a:r>
          </a:p>
          <a:p>
            <a:pPr lvl="1"/>
            <a:r>
              <a:rPr lang="en-US" dirty="0" smtClean="0"/>
              <a:t>Test </a:t>
            </a:r>
            <a:r>
              <a:rPr lang="en-US" dirty="0"/>
              <a:t>cases can be defined in terms of the functionality of the system (functional requirements) </a:t>
            </a:r>
          </a:p>
          <a:p>
            <a:pPr lvl="1"/>
            <a:r>
              <a:rPr lang="en-US" dirty="0" smtClean="0"/>
              <a:t>No </a:t>
            </a:r>
            <a:r>
              <a:rPr lang="en-US" dirty="0"/>
              <a:t>drivers needed </a:t>
            </a:r>
            <a:endParaRPr lang="en-US" dirty="0" smtClean="0"/>
          </a:p>
          <a:p>
            <a:r>
              <a:rPr lang="en-US" dirty="0" smtClean="0"/>
              <a:t>Cons </a:t>
            </a:r>
          </a:p>
          <a:p>
            <a:pPr lvl="1"/>
            <a:r>
              <a:rPr lang="en-US" dirty="0" smtClean="0"/>
              <a:t>Writing </a:t>
            </a:r>
            <a:r>
              <a:rPr lang="en-US" dirty="0"/>
              <a:t>stubs is difficult: Stubs must allow all possible conditions to be </a:t>
            </a:r>
            <a:r>
              <a:rPr lang="en-US" dirty="0" smtClean="0"/>
              <a:t>tested.</a:t>
            </a:r>
          </a:p>
          <a:p>
            <a:pPr lvl="1"/>
            <a:r>
              <a:rPr lang="en-US" dirty="0" smtClean="0"/>
              <a:t>Large </a:t>
            </a:r>
            <a:r>
              <a:rPr lang="en-US" dirty="0"/>
              <a:t>number of stubs may be required, especially if the lowest level of the system contains many methods. </a:t>
            </a:r>
            <a:endParaRPr lang="en-US" dirty="0" smtClean="0"/>
          </a:p>
          <a:p>
            <a:pPr lvl="1"/>
            <a:r>
              <a:rPr lang="en-US" dirty="0" smtClean="0"/>
              <a:t>Some </a:t>
            </a:r>
            <a:r>
              <a:rPr lang="en-US" dirty="0"/>
              <a:t>interfaces are not tested separately</a:t>
            </a:r>
            <a:endParaRPr lang="" dirty="0"/>
          </a:p>
        </p:txBody>
      </p:sp>
    </p:spTree>
    <p:extLst>
      <p:ext uri="{BB962C8B-B14F-4D97-AF65-F5344CB8AC3E}">
        <p14:creationId xmlns:p14="http://schemas.microsoft.com/office/powerpoint/2010/main" val="244529030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normAutofit fontScale="90000"/>
          </a:bodyPr>
          <a:lstStyle/>
          <a:p>
            <a:pPr eaLnBrk="1" hangingPunct="1"/>
            <a:r>
              <a:rPr lang="en-US" dirty="0" smtClean="0"/>
              <a:t>Integration Testing</a:t>
            </a:r>
            <a:br>
              <a:rPr lang="en-US" dirty="0" smtClean="0"/>
            </a:br>
            <a:r>
              <a:rPr lang="en-US" sz="2100" dirty="0"/>
              <a:t>Bottom-Up Integration Example</a:t>
            </a:r>
          </a:p>
        </p:txBody>
      </p:sp>
      <p:sp>
        <p:nvSpPr>
          <p:cNvPr id="32771" name="Rectangle 10"/>
          <p:cNvSpPr>
            <a:spLocks noGrp="1" noChangeArrowheads="1"/>
          </p:cNvSpPr>
          <p:nvPr>
            <p:ph idx="1"/>
          </p:nvPr>
        </p:nvSpPr>
        <p:spPr>
          <a:xfrm>
            <a:off x="1485900" y="1415653"/>
            <a:ext cx="6229350" cy="3499247"/>
          </a:xfrm>
        </p:spPr>
        <p:txBody>
          <a:bodyPr/>
          <a:lstStyle/>
          <a:p>
            <a:pPr eaLnBrk="1" hangingPunct="1"/>
            <a:endParaRPr lang="en-US" dirty="0" smtClean="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3150" y="1432984"/>
            <a:ext cx="5372100" cy="3481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201365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fontScale="90000"/>
          </a:bodyPr>
          <a:lstStyle/>
          <a:p>
            <a:pPr eaLnBrk="1" hangingPunct="1"/>
            <a:r>
              <a:rPr lang="en-US" dirty="0" smtClean="0"/>
              <a:t>Types of Faults</a:t>
            </a:r>
          </a:p>
        </p:txBody>
      </p:sp>
      <p:sp>
        <p:nvSpPr>
          <p:cNvPr id="9219" name="Rectangle 3"/>
          <p:cNvSpPr>
            <a:spLocks noGrp="1" noChangeArrowheads="1"/>
          </p:cNvSpPr>
          <p:nvPr>
            <p:ph idx="1"/>
          </p:nvPr>
        </p:nvSpPr>
        <p:spPr/>
        <p:txBody>
          <a:bodyPr/>
          <a:lstStyle/>
          <a:p>
            <a:pPr eaLnBrk="1" hangingPunct="1">
              <a:lnSpc>
                <a:spcPct val="90000"/>
              </a:lnSpc>
            </a:pPr>
            <a:r>
              <a:rPr lang="en-US" dirty="0"/>
              <a:t>Algorithmic fault</a:t>
            </a:r>
          </a:p>
          <a:p>
            <a:pPr eaLnBrk="1" hangingPunct="1">
              <a:lnSpc>
                <a:spcPct val="90000"/>
              </a:lnSpc>
            </a:pPr>
            <a:r>
              <a:rPr lang="en-US" dirty="0"/>
              <a:t>Computation and precision fault</a:t>
            </a:r>
          </a:p>
          <a:p>
            <a:pPr lvl="1" eaLnBrk="1" hangingPunct="1">
              <a:lnSpc>
                <a:spcPct val="90000"/>
              </a:lnSpc>
            </a:pPr>
            <a:r>
              <a:rPr lang="en-US" sz="1500" dirty="0"/>
              <a:t>a formula’s implementation is wrong</a:t>
            </a:r>
          </a:p>
          <a:p>
            <a:pPr eaLnBrk="1" hangingPunct="1">
              <a:lnSpc>
                <a:spcPct val="90000"/>
              </a:lnSpc>
            </a:pPr>
            <a:r>
              <a:rPr lang="en-US" dirty="0"/>
              <a:t>Documentation fault</a:t>
            </a:r>
          </a:p>
          <a:p>
            <a:pPr lvl="1" eaLnBrk="1" hangingPunct="1">
              <a:lnSpc>
                <a:spcPct val="90000"/>
              </a:lnSpc>
            </a:pPr>
            <a:r>
              <a:rPr lang="en-US" sz="1500" dirty="0"/>
              <a:t>Documentation doesn’t match what program does</a:t>
            </a:r>
          </a:p>
          <a:p>
            <a:pPr eaLnBrk="1" hangingPunct="1">
              <a:lnSpc>
                <a:spcPct val="90000"/>
              </a:lnSpc>
            </a:pPr>
            <a:r>
              <a:rPr lang="en-US" dirty="0"/>
              <a:t>Capacity or boundary faults</a:t>
            </a:r>
          </a:p>
          <a:p>
            <a:pPr lvl="1" eaLnBrk="1" hangingPunct="1">
              <a:lnSpc>
                <a:spcPct val="90000"/>
              </a:lnSpc>
            </a:pPr>
            <a:r>
              <a:rPr lang="en-US" sz="1500" dirty="0"/>
              <a:t>System’s performance not acceptable when certain limits are reached</a:t>
            </a:r>
          </a:p>
          <a:p>
            <a:pPr eaLnBrk="1" hangingPunct="1">
              <a:lnSpc>
                <a:spcPct val="90000"/>
              </a:lnSpc>
            </a:pPr>
            <a:r>
              <a:rPr lang="en-US" dirty="0"/>
              <a:t>Timing or coordination faults</a:t>
            </a:r>
          </a:p>
          <a:p>
            <a:pPr eaLnBrk="1" hangingPunct="1">
              <a:lnSpc>
                <a:spcPct val="90000"/>
              </a:lnSpc>
            </a:pPr>
            <a:r>
              <a:rPr lang="en-US" dirty="0"/>
              <a:t>Performance faults</a:t>
            </a:r>
          </a:p>
          <a:p>
            <a:pPr lvl="1" eaLnBrk="1" hangingPunct="1">
              <a:lnSpc>
                <a:spcPct val="90000"/>
              </a:lnSpc>
            </a:pPr>
            <a:r>
              <a:rPr lang="en-US" sz="1500" dirty="0"/>
              <a:t>System does not perform at the speed prescribed</a:t>
            </a:r>
          </a:p>
        </p:txBody>
      </p:sp>
    </p:spTree>
    <p:extLst>
      <p:ext uri="{BB962C8B-B14F-4D97-AF65-F5344CB8AC3E}">
        <p14:creationId xmlns:p14="http://schemas.microsoft.com/office/powerpoint/2010/main" val="2558563719"/>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 and Cons of Bottom Up Approach</a:t>
            </a:r>
            <a:endParaRPr lang="" dirty="0"/>
          </a:p>
        </p:txBody>
      </p:sp>
      <p:sp>
        <p:nvSpPr>
          <p:cNvPr id="3" name="Content Placeholder 2"/>
          <p:cNvSpPr>
            <a:spLocks noGrp="1"/>
          </p:cNvSpPr>
          <p:nvPr>
            <p:ph idx="1"/>
          </p:nvPr>
        </p:nvSpPr>
        <p:spPr/>
        <p:txBody>
          <a:bodyPr/>
          <a:lstStyle/>
          <a:p>
            <a:r>
              <a:rPr lang="en-US" dirty="0"/>
              <a:t>Con: </a:t>
            </a:r>
          </a:p>
          <a:p>
            <a:pPr lvl="1"/>
            <a:r>
              <a:rPr lang="en-US" dirty="0" smtClean="0"/>
              <a:t>Tests </a:t>
            </a:r>
            <a:r>
              <a:rPr lang="en-US" dirty="0"/>
              <a:t>the most important subsystem </a:t>
            </a:r>
            <a:r>
              <a:rPr lang="en-US" dirty="0" smtClean="0"/>
              <a:t>last</a:t>
            </a:r>
            <a:r>
              <a:rPr lang="en-US" dirty="0"/>
              <a:t>, </a:t>
            </a:r>
            <a:endParaRPr lang="en-US" dirty="0" smtClean="0"/>
          </a:p>
          <a:p>
            <a:pPr lvl="1"/>
            <a:r>
              <a:rPr lang="en-US" dirty="0" smtClean="0"/>
              <a:t> </a:t>
            </a:r>
            <a:r>
              <a:rPr lang="en-US" dirty="0"/>
              <a:t>Drivers needed. </a:t>
            </a:r>
          </a:p>
          <a:p>
            <a:r>
              <a:rPr lang="en-US" dirty="0" smtClean="0"/>
              <a:t>Pro</a:t>
            </a:r>
            <a:r>
              <a:rPr lang="en-US" dirty="0"/>
              <a:t>: </a:t>
            </a:r>
            <a:endParaRPr lang="en-US" dirty="0" smtClean="0"/>
          </a:p>
          <a:p>
            <a:pPr lvl="1"/>
            <a:r>
              <a:rPr lang="en-US" dirty="0" smtClean="0"/>
              <a:t>No </a:t>
            </a:r>
            <a:r>
              <a:rPr lang="en-US" dirty="0"/>
              <a:t>stubs needed. </a:t>
            </a:r>
          </a:p>
          <a:p>
            <a:pPr lvl="1"/>
            <a:r>
              <a:rPr lang="en-US" dirty="0" smtClean="0"/>
              <a:t>Useful </a:t>
            </a:r>
            <a:r>
              <a:rPr lang="en-US" dirty="0"/>
              <a:t>for integration testing of the following systems, • Object-oriented systems, • Real-time systems, • Systems with strict performance requirements.</a:t>
            </a:r>
            <a:endParaRPr lang="" dirty="0"/>
          </a:p>
        </p:txBody>
      </p:sp>
    </p:spTree>
    <p:extLst>
      <p:ext uri="{BB962C8B-B14F-4D97-AF65-F5344CB8AC3E}">
        <p14:creationId xmlns:p14="http://schemas.microsoft.com/office/powerpoint/2010/main" val="29928289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fontScale="90000"/>
          </a:bodyPr>
          <a:lstStyle/>
          <a:p>
            <a:pPr eaLnBrk="1" hangingPunct="1"/>
            <a:r>
              <a:rPr lang="en-US" dirty="0" smtClean="0"/>
              <a:t>Integration Testing</a:t>
            </a:r>
            <a:r>
              <a:rPr lang="en-US" sz="2100" dirty="0"/>
              <a:t> </a:t>
            </a:r>
            <a:br>
              <a:rPr lang="en-US" sz="2100" dirty="0"/>
            </a:br>
            <a:r>
              <a:rPr lang="en-US" sz="2100" dirty="0"/>
              <a:t>Sandwich Integration Example</a:t>
            </a:r>
          </a:p>
        </p:txBody>
      </p:sp>
      <p:sp>
        <p:nvSpPr>
          <p:cNvPr id="33795" name="Rectangle 3"/>
          <p:cNvSpPr>
            <a:spLocks noGrp="1" noChangeArrowheads="1"/>
          </p:cNvSpPr>
          <p:nvPr>
            <p:ph idx="1"/>
          </p:nvPr>
        </p:nvSpPr>
        <p:spPr/>
        <p:txBody>
          <a:bodyPr/>
          <a:lstStyle/>
          <a:p>
            <a:pPr eaLnBrk="1" hangingPunct="1"/>
            <a:r>
              <a:rPr lang="en-US" dirty="0" smtClean="0"/>
              <a:t>Viewed system as three layers</a:t>
            </a:r>
          </a:p>
          <a:p>
            <a:pPr eaLnBrk="1" hangingPunct="1"/>
            <a:r>
              <a:rPr lang="en-US" dirty="0" smtClean="0"/>
              <a:t>Employ BU where </a:t>
            </a:r>
          </a:p>
          <a:p>
            <a:pPr eaLnBrk="1" hangingPunct="1">
              <a:buFont typeface="Lucida Sans Unicode" pitchFamily="34" charset="0"/>
              <a:buNone/>
            </a:pPr>
            <a:r>
              <a:rPr lang="en-US" dirty="0" smtClean="0"/>
              <a:t>writing drivers is </a:t>
            </a:r>
          </a:p>
          <a:p>
            <a:pPr eaLnBrk="1" hangingPunct="1">
              <a:buFont typeface="Lucida Sans Unicode" pitchFamily="34" charset="0"/>
              <a:buNone/>
            </a:pPr>
            <a:r>
              <a:rPr lang="en-US" dirty="0" smtClean="0"/>
              <a:t>not costly</a:t>
            </a:r>
          </a:p>
          <a:p>
            <a:pPr eaLnBrk="1" hangingPunct="1">
              <a:buFont typeface="Lucida Sans Unicode" pitchFamily="34" charset="0"/>
              <a:buNone/>
            </a:pPr>
            <a:endParaRPr lang="en-US" dirty="0" smtClean="0"/>
          </a:p>
          <a:p>
            <a:pPr eaLnBrk="1" hangingPunct="1"/>
            <a:r>
              <a:rPr lang="en-US" dirty="0" smtClean="0"/>
              <a:t>Employ TD where</a:t>
            </a:r>
          </a:p>
          <a:p>
            <a:pPr eaLnBrk="1" hangingPunct="1">
              <a:buFont typeface="Lucida Sans Unicode" pitchFamily="34" charset="0"/>
              <a:buNone/>
            </a:pPr>
            <a:r>
              <a:rPr lang="en-US" dirty="0" smtClean="0"/>
              <a:t>stubs are easier to</a:t>
            </a:r>
          </a:p>
          <a:p>
            <a:pPr eaLnBrk="1" hangingPunct="1">
              <a:buFont typeface="Lucida Sans Unicode" pitchFamily="34" charset="0"/>
              <a:buNone/>
            </a:pPr>
            <a:r>
              <a:rPr lang="en-US" dirty="0" smtClean="0"/>
              <a:t>Write</a:t>
            </a:r>
          </a:p>
        </p:txBody>
      </p:sp>
      <p:pic>
        <p:nvPicPr>
          <p:cNvPr id="33796" name="Picture 7"/>
          <p:cNvPicPr>
            <a:picLocks noChangeAspect="1" noChangeArrowheads="1"/>
          </p:cNvPicPr>
          <p:nvPr/>
        </p:nvPicPr>
        <p:blipFill>
          <a:blip r:embed="rId3" cstate="print"/>
          <a:srcRect/>
          <a:stretch>
            <a:fillRect/>
          </a:stretch>
        </p:blipFill>
        <p:spPr bwMode="auto">
          <a:xfrm>
            <a:off x="4132660" y="1828800"/>
            <a:ext cx="3525440" cy="3195638"/>
          </a:xfrm>
          <a:prstGeom prst="rect">
            <a:avLst/>
          </a:prstGeom>
          <a:noFill/>
          <a:ln w="9525">
            <a:noFill/>
            <a:miter lim="800000"/>
            <a:headEnd/>
            <a:tailEnd/>
          </a:ln>
        </p:spPr>
      </p:pic>
    </p:spTree>
    <p:extLst>
      <p:ext uri="{BB962C8B-B14F-4D97-AF65-F5344CB8AC3E}">
        <p14:creationId xmlns:p14="http://schemas.microsoft.com/office/powerpoint/2010/main" val="642107918"/>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smtClean="0"/>
              <a:t>System Testing</a:t>
            </a:r>
          </a:p>
        </p:txBody>
      </p:sp>
      <p:sp>
        <p:nvSpPr>
          <p:cNvPr id="2" name="Content Placeholder 1"/>
          <p:cNvSpPr>
            <a:spLocks noGrp="1"/>
          </p:cNvSpPr>
          <p:nvPr>
            <p:ph idx="1"/>
          </p:nvPr>
        </p:nvSpPr>
        <p:spPr/>
        <p:txBody>
          <a:bodyPr/>
          <a:lstStyle/>
          <a:p>
            <a:endParaRPr lang="en-US"/>
          </a:p>
        </p:txBody>
      </p:sp>
      <p:sp>
        <p:nvSpPr>
          <p:cNvPr id="5" name="Content Placeholder 2"/>
          <p:cNvSpPr txBox="1">
            <a:spLocks/>
          </p:cNvSpPr>
          <p:nvPr/>
        </p:nvSpPr>
        <p:spPr>
          <a:xfrm>
            <a:off x="1200150" y="1476375"/>
            <a:ext cx="6743700" cy="3495675"/>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sz="1950" dirty="0"/>
              <a:t>System is tested as a whole</a:t>
            </a:r>
          </a:p>
          <a:p>
            <a:r>
              <a:rPr lang="en-US" sz="1950" dirty="0"/>
              <a:t>Different types of testing considered during System Testing:</a:t>
            </a:r>
          </a:p>
          <a:p>
            <a:pPr marL="294894" lvl="1" indent="0">
              <a:buNone/>
            </a:pPr>
            <a:r>
              <a:rPr lang="en-US" sz="1800" dirty="0"/>
              <a:t>- Functional Testing (GUI)		- Scalability</a:t>
            </a:r>
          </a:p>
          <a:p>
            <a:pPr marL="294894" lvl="1" indent="0">
              <a:buNone/>
            </a:pPr>
            <a:r>
              <a:rPr lang="en-US" sz="1800" dirty="0"/>
              <a:t>- Performance Testing			- Sanity</a:t>
            </a:r>
          </a:p>
          <a:p>
            <a:pPr marL="294894" lvl="1" indent="0">
              <a:buNone/>
            </a:pPr>
            <a:r>
              <a:rPr lang="en-US" sz="1800" dirty="0"/>
              <a:t>- Usability				</a:t>
            </a:r>
            <a:r>
              <a:rPr lang="en-US" sz="1800" dirty="0" smtClean="0"/>
              <a:t>- </a:t>
            </a:r>
            <a:r>
              <a:rPr lang="en-US" sz="1800" dirty="0"/>
              <a:t>Smoke </a:t>
            </a:r>
          </a:p>
          <a:p>
            <a:pPr marL="294894" lvl="1" indent="0">
              <a:buNone/>
            </a:pPr>
            <a:r>
              <a:rPr lang="en-US" sz="1800" dirty="0"/>
              <a:t>- Load				</a:t>
            </a:r>
            <a:r>
              <a:rPr lang="en-US" sz="1800" dirty="0" smtClean="0"/>
              <a:t>- Regression</a:t>
            </a:r>
            <a:endParaRPr lang="en-US" sz="1800" dirty="0"/>
          </a:p>
          <a:p>
            <a:pPr marL="294894" lvl="1" indent="0">
              <a:buNone/>
            </a:pPr>
            <a:r>
              <a:rPr lang="en-US" sz="1800" dirty="0"/>
              <a:t>- Volume				</a:t>
            </a:r>
            <a:r>
              <a:rPr lang="en-US" sz="1800" dirty="0" smtClean="0"/>
              <a:t>- Compatibility</a:t>
            </a:r>
          </a:p>
          <a:p>
            <a:pPr marL="294894" lvl="1" indent="0">
              <a:buNone/>
            </a:pPr>
            <a:r>
              <a:rPr lang="en-US" sz="1800" dirty="0" smtClean="0"/>
              <a:t>- Stress					</a:t>
            </a:r>
          </a:p>
          <a:p>
            <a:pPr marL="294894" lvl="1" indent="0">
              <a:buNone/>
            </a:pPr>
            <a:r>
              <a:rPr lang="en-US" sz="1800" dirty="0" smtClean="0"/>
              <a:t>- </a:t>
            </a:r>
            <a:r>
              <a:rPr lang="en-US" sz="1800" dirty="0"/>
              <a:t>Security			</a:t>
            </a:r>
          </a:p>
        </p:txBody>
      </p:sp>
    </p:spTree>
    <p:extLst>
      <p:ext uri="{BB962C8B-B14F-4D97-AF65-F5344CB8AC3E}">
        <p14:creationId xmlns:p14="http://schemas.microsoft.com/office/powerpoint/2010/main" val="389348679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0"/>
            <a:ext cx="8520600" cy="3416400"/>
          </a:xfrm>
        </p:spPr>
        <p:txBody>
          <a:bodyPr/>
          <a:lstStyle/>
          <a:p>
            <a:pPr marL="158750" indent="0">
              <a:buNone/>
            </a:pPr>
            <a:r>
              <a:rPr lang="en-US" dirty="0">
                <a:solidFill>
                  <a:srgbClr val="000000"/>
                </a:solidFill>
              </a:rPr>
              <a:t>When a new build is received with minor modifications, instead of running a thorough regression test suite we perform a </a:t>
            </a:r>
            <a:r>
              <a:rPr lang="en-US" b="1" dirty="0">
                <a:solidFill>
                  <a:srgbClr val="000000"/>
                </a:solidFill>
              </a:rPr>
              <a:t>sanity test</a:t>
            </a:r>
            <a:r>
              <a:rPr lang="en-US" dirty="0">
                <a:solidFill>
                  <a:srgbClr val="000000"/>
                </a:solidFill>
              </a:rPr>
              <a:t>. It determines that the modifications have actually fixed the issues and no further issues have been introduced by the fixes.</a:t>
            </a:r>
          </a:p>
          <a:p>
            <a:pPr marL="158750" indent="0">
              <a:buNone/>
            </a:pPr>
            <a:endParaRPr lang="en-US" dirty="0">
              <a:solidFill>
                <a:srgbClr val="000000"/>
              </a:solidFill>
            </a:endParaRPr>
          </a:p>
          <a:p>
            <a:pPr marL="158750" indent="0">
              <a:buNone/>
            </a:pPr>
            <a:r>
              <a:rPr lang="en-US" b="1" dirty="0">
                <a:solidFill>
                  <a:srgbClr val="000000"/>
                </a:solidFill>
              </a:rPr>
              <a:t>Smoke testing</a:t>
            </a:r>
            <a:r>
              <a:rPr lang="en-US" dirty="0">
                <a:solidFill>
                  <a:srgbClr val="000000"/>
                </a:solidFill>
              </a:rPr>
              <a:t> is performed on the ‘new’ build given by developers to QA team to verify if the basic functionalities are working or not. It is one of the important functional testing types. This should be the first test to be done on any new build. In smoke testing, the test cases chosen cover the most important functionality or component of the system. The objective is not to perform exhaustive testing, but to verify that the critical functionality of the system is working fine.</a:t>
            </a:r>
          </a:p>
          <a:p>
            <a:pPr marL="158750" indent="0">
              <a:buNone/>
            </a:pPr>
            <a:endParaRPr lang="en-US" dirty="0">
              <a:solidFill>
                <a:srgbClr val="000000"/>
              </a:solidFill>
            </a:endParaRPr>
          </a:p>
          <a:p>
            <a:pPr marL="158750" indent="0">
              <a:buNone/>
            </a:pPr>
            <a:r>
              <a:rPr lang="en-US" b="1" dirty="0">
                <a:solidFill>
                  <a:srgbClr val="000000"/>
                </a:solidFill>
              </a:rPr>
              <a:t>Load testing</a:t>
            </a:r>
            <a:r>
              <a:rPr lang="en-US" dirty="0">
                <a:solidFill>
                  <a:srgbClr val="000000"/>
                </a:solidFill>
              </a:rPr>
              <a:t> is a type of </a:t>
            </a:r>
            <a:r>
              <a:rPr lang="en-US" b="1" dirty="0">
                <a:solidFill>
                  <a:srgbClr val="000000"/>
                </a:solidFill>
                <a:hlinkClick r:id="rId2" tooltip="What is Non-functional testing (Testing of software product characteristics)?"/>
              </a:rPr>
              <a:t>non-functional testing</a:t>
            </a:r>
            <a:r>
              <a:rPr lang="en-US" dirty="0">
                <a:solidFill>
                  <a:srgbClr val="000000"/>
                </a:solidFill>
              </a:rPr>
              <a:t>. A load test is type of </a:t>
            </a:r>
            <a:r>
              <a:rPr lang="en-US" b="1" dirty="0">
                <a:solidFill>
                  <a:srgbClr val="000000"/>
                </a:solidFill>
                <a:hlinkClick r:id="rId3" tooltip="Software Testing"/>
              </a:rPr>
              <a:t>software testing</a:t>
            </a:r>
            <a:r>
              <a:rPr lang="en-US" dirty="0">
                <a:solidFill>
                  <a:srgbClr val="000000"/>
                </a:solidFill>
              </a:rPr>
              <a:t> which is conducted to understand the behavior of the application under a specific expected load. Load testing is performed to determine a system’s behavior under both normal and at peak conditions.</a:t>
            </a:r>
          </a:p>
          <a:p>
            <a:pPr marL="158750" indent="0">
              <a:buNone/>
            </a:pPr>
            <a:endParaRPr lang="en-US" b="1" dirty="0">
              <a:solidFill>
                <a:srgbClr val="000000"/>
              </a:solidFill>
            </a:endParaRPr>
          </a:p>
        </p:txBody>
      </p:sp>
    </p:spTree>
    <p:extLst>
      <p:ext uri="{BB962C8B-B14F-4D97-AF65-F5344CB8AC3E}">
        <p14:creationId xmlns:p14="http://schemas.microsoft.com/office/powerpoint/2010/main" val="39661929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smtClean="0"/>
              <a:t>Steps to do System Testing</a:t>
            </a:r>
          </a:p>
        </p:txBody>
      </p:sp>
      <p:sp>
        <p:nvSpPr>
          <p:cNvPr id="3" name="Content Placeholder 2"/>
          <p:cNvSpPr>
            <a:spLocks noGrp="1"/>
          </p:cNvSpPr>
          <p:nvPr>
            <p:ph idx="1"/>
          </p:nvPr>
        </p:nvSpPr>
        <p:spPr/>
        <p:txBody>
          <a:bodyPr>
            <a:normAutofit/>
          </a:bodyPr>
          <a:lstStyle/>
          <a:p>
            <a:pPr>
              <a:buFont typeface="Lucida Sans Unicode" pitchFamily="34" charset="0"/>
              <a:buNone/>
              <a:defRPr/>
            </a:pPr>
            <a:r>
              <a:rPr lang="en-US" dirty="0" smtClean="0"/>
              <a:t>The following steps are important to perform System Testing:</a:t>
            </a:r>
          </a:p>
          <a:p>
            <a:pPr>
              <a:defRPr/>
            </a:pPr>
            <a:r>
              <a:rPr lang="en-US" dirty="0" smtClean="0"/>
              <a:t>Step 1: Create a System Test Plan</a:t>
            </a:r>
          </a:p>
          <a:p>
            <a:pPr>
              <a:defRPr/>
            </a:pPr>
            <a:r>
              <a:rPr lang="en-US" dirty="0" smtClean="0"/>
              <a:t>Step 2: Create Test Cases</a:t>
            </a:r>
          </a:p>
          <a:p>
            <a:pPr>
              <a:defRPr/>
            </a:pPr>
            <a:r>
              <a:rPr lang="en-US" dirty="0" smtClean="0"/>
              <a:t>Step 3: Carefully Build Data used as Input for System Testing</a:t>
            </a:r>
          </a:p>
          <a:p>
            <a:pPr>
              <a:defRPr/>
            </a:pPr>
            <a:r>
              <a:rPr lang="en-US" dirty="0" smtClean="0"/>
              <a:t>Step 3: If applicable create scripts to</a:t>
            </a:r>
          </a:p>
          <a:p>
            <a:pPr>
              <a:defRPr/>
            </a:pPr>
            <a:r>
              <a:rPr lang="en-US" dirty="0" smtClean="0"/>
              <a:t>- Build environment and</a:t>
            </a:r>
          </a:p>
          <a:p>
            <a:pPr>
              <a:defRPr/>
            </a:pPr>
            <a:r>
              <a:rPr lang="en-US" dirty="0" smtClean="0"/>
              <a:t>- to automate Execution of test cases</a:t>
            </a:r>
          </a:p>
          <a:p>
            <a:pPr>
              <a:defRPr/>
            </a:pPr>
            <a:r>
              <a:rPr lang="en-US" dirty="0" smtClean="0"/>
              <a:t>Step 4: Execute the test cases</a:t>
            </a:r>
          </a:p>
          <a:p>
            <a:pPr>
              <a:defRPr/>
            </a:pPr>
            <a:r>
              <a:rPr lang="en-US" dirty="0" smtClean="0"/>
              <a:t>Step 5: Fix the bugs if any and re test the code</a:t>
            </a:r>
          </a:p>
          <a:p>
            <a:pPr>
              <a:defRPr/>
            </a:pPr>
            <a:r>
              <a:rPr lang="en-US" dirty="0" smtClean="0"/>
              <a:t>Step 6: Repeat the test cycle as necessary</a:t>
            </a:r>
            <a:endParaRPr lang="en-US" dirty="0"/>
          </a:p>
        </p:txBody>
      </p:sp>
    </p:spTree>
    <p:extLst>
      <p:ext uri="{BB962C8B-B14F-4D97-AF65-F5344CB8AC3E}">
        <p14:creationId xmlns:p14="http://schemas.microsoft.com/office/powerpoint/2010/main" val="148145369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fontScale="90000"/>
          </a:bodyPr>
          <a:lstStyle/>
          <a:p>
            <a:pPr eaLnBrk="1" hangingPunct="1"/>
            <a:r>
              <a:rPr lang="en-US" dirty="0" smtClean="0"/>
              <a:t>Principles of System Testing</a:t>
            </a:r>
            <a:br>
              <a:rPr lang="en-US" dirty="0" smtClean="0"/>
            </a:br>
            <a:r>
              <a:rPr lang="en-US" sz="2100" dirty="0"/>
              <a:t>Regression Testing</a:t>
            </a:r>
          </a:p>
        </p:txBody>
      </p:sp>
      <p:sp>
        <p:nvSpPr>
          <p:cNvPr id="8195" name="Rectangle 3"/>
          <p:cNvSpPr>
            <a:spLocks noGrp="1" noChangeArrowheads="1"/>
          </p:cNvSpPr>
          <p:nvPr>
            <p:ph type="body" idx="1"/>
          </p:nvPr>
        </p:nvSpPr>
        <p:spPr/>
        <p:txBody>
          <a:bodyPr/>
          <a:lstStyle/>
          <a:p>
            <a:pPr eaLnBrk="1" hangingPunct="1"/>
            <a:r>
              <a:rPr lang="en-US" smtClean="0"/>
              <a:t>Identifies new faults that may have been introduced as current one are being corrected</a:t>
            </a:r>
          </a:p>
          <a:p>
            <a:pPr eaLnBrk="1" hangingPunct="1"/>
            <a:r>
              <a:rPr lang="en-US" smtClean="0"/>
              <a:t>Verifies a new version or release still performs the same functions in the same manner as an older version or release</a:t>
            </a:r>
          </a:p>
        </p:txBody>
      </p:sp>
    </p:spTree>
    <p:extLst>
      <p:ext uri="{BB962C8B-B14F-4D97-AF65-F5344CB8AC3E}">
        <p14:creationId xmlns:p14="http://schemas.microsoft.com/office/powerpoint/2010/main" val="3505533877"/>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fontScale="90000"/>
          </a:bodyPr>
          <a:lstStyle/>
          <a:p>
            <a:pPr eaLnBrk="1" hangingPunct="1"/>
            <a:r>
              <a:rPr lang="en-US" dirty="0" smtClean="0"/>
              <a:t>Principles of System Testing</a:t>
            </a:r>
            <a:br>
              <a:rPr lang="en-US" dirty="0" smtClean="0"/>
            </a:br>
            <a:r>
              <a:rPr lang="en-US" sz="2100" dirty="0"/>
              <a:t>Regression Testing Steps</a:t>
            </a:r>
          </a:p>
        </p:txBody>
      </p:sp>
      <p:sp>
        <p:nvSpPr>
          <p:cNvPr id="9219" name="Rectangle 3"/>
          <p:cNvSpPr>
            <a:spLocks noGrp="1" noChangeArrowheads="1"/>
          </p:cNvSpPr>
          <p:nvPr>
            <p:ph type="body" idx="1"/>
          </p:nvPr>
        </p:nvSpPr>
        <p:spPr/>
        <p:txBody>
          <a:bodyPr/>
          <a:lstStyle/>
          <a:p>
            <a:pPr eaLnBrk="1" hangingPunct="1"/>
            <a:r>
              <a:rPr lang="en-US" smtClean="0"/>
              <a:t>Inserting the new code</a:t>
            </a:r>
          </a:p>
          <a:p>
            <a:pPr eaLnBrk="1" hangingPunct="1"/>
            <a:r>
              <a:rPr lang="en-US" smtClean="0"/>
              <a:t>Testing functions known to be affected by the new code</a:t>
            </a:r>
          </a:p>
          <a:p>
            <a:pPr eaLnBrk="1" hangingPunct="1"/>
            <a:r>
              <a:rPr lang="en-US" smtClean="0"/>
              <a:t>Testing essential function of </a:t>
            </a:r>
            <a:r>
              <a:rPr lang="en-US" i="1" smtClean="0"/>
              <a:t>m</a:t>
            </a:r>
            <a:r>
              <a:rPr lang="en-US" smtClean="0"/>
              <a:t> to verify that they still work properly</a:t>
            </a:r>
          </a:p>
          <a:p>
            <a:pPr eaLnBrk="1" hangingPunct="1"/>
            <a:r>
              <a:rPr lang="en-US" smtClean="0"/>
              <a:t>Continuing function testing </a:t>
            </a:r>
            <a:r>
              <a:rPr lang="en-US" i="1" smtClean="0"/>
              <a:t>m</a:t>
            </a:r>
            <a:r>
              <a:rPr lang="en-US" smtClean="0"/>
              <a:t> + 1</a:t>
            </a:r>
          </a:p>
        </p:txBody>
      </p:sp>
    </p:spTree>
    <p:extLst>
      <p:ext uri="{BB962C8B-B14F-4D97-AF65-F5344CB8AC3E}">
        <p14:creationId xmlns:p14="http://schemas.microsoft.com/office/powerpoint/2010/main" val="1009569389"/>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spcFirstLastPara="1" wrap="square" lIns="69056" tIns="34529" rIns="69056" bIns="34529" anchor="t" anchorCtr="0">
            <a:normAutofit fontScale="90000"/>
          </a:bodyPr>
          <a:lstStyle/>
          <a:p>
            <a:pPr eaLnBrk="1" hangingPunct="1"/>
            <a:r>
              <a:rPr lang="en-US" dirty="0" smtClean="0"/>
              <a:t>Acceptance Tests</a:t>
            </a:r>
            <a:br>
              <a:rPr lang="en-US" dirty="0" smtClean="0"/>
            </a:br>
            <a:r>
              <a:rPr lang="en-US" sz="2100" dirty="0"/>
              <a:t>Purpose and Roles</a:t>
            </a:r>
          </a:p>
        </p:txBody>
      </p:sp>
      <p:sp>
        <p:nvSpPr>
          <p:cNvPr id="21507" name="Rectangle 3"/>
          <p:cNvSpPr>
            <a:spLocks noGrp="1" noChangeArrowheads="1"/>
          </p:cNvSpPr>
          <p:nvPr>
            <p:ph type="body" idx="1"/>
          </p:nvPr>
        </p:nvSpPr>
        <p:spPr/>
        <p:txBody>
          <a:bodyPr spcFirstLastPara="1" wrap="square" lIns="69056" tIns="34529" rIns="69056" bIns="34529" anchor="t" anchorCtr="0"/>
          <a:lstStyle/>
          <a:p>
            <a:pPr eaLnBrk="1" hangingPunct="1"/>
            <a:r>
              <a:rPr lang="en-US" dirty="0" smtClean="0"/>
              <a:t>Enable the customers and users to determine if the built system meets their needs and expectations</a:t>
            </a:r>
          </a:p>
          <a:p>
            <a:pPr eaLnBrk="1" hangingPunct="1"/>
            <a:r>
              <a:rPr lang="en-US" dirty="0" smtClean="0"/>
              <a:t>A </a:t>
            </a:r>
            <a:r>
              <a:rPr lang="en-US" dirty="0"/>
              <a:t>system is tested for acceptability. The purpose of this test is to evaluate the system’s compliance with the business requirements and assess whether it is acceptable for delivery.</a:t>
            </a:r>
            <a:endParaRPr lang="en-US" dirty="0" smtClean="0"/>
          </a:p>
          <a:p>
            <a:pPr eaLnBrk="1" hangingPunct="1"/>
            <a:r>
              <a:rPr lang="en-US" dirty="0" smtClean="0"/>
              <a:t>Written, conducted and evaluated by the customers</a:t>
            </a:r>
          </a:p>
          <a:p>
            <a:pPr eaLnBrk="1" hangingPunct="1"/>
            <a:endParaRPr lang="en-US" dirty="0" smtClean="0"/>
          </a:p>
        </p:txBody>
      </p:sp>
    </p:spTree>
    <p:extLst>
      <p:ext uri="{BB962C8B-B14F-4D97-AF65-F5344CB8AC3E}">
        <p14:creationId xmlns:p14="http://schemas.microsoft.com/office/powerpoint/2010/main" val="1084409637"/>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Acceptance Testing</a:t>
            </a:r>
            <a:endParaRPr lang="" dirty="0"/>
          </a:p>
        </p:txBody>
      </p:sp>
      <p:sp>
        <p:nvSpPr>
          <p:cNvPr id="3" name="Content Placeholder 2"/>
          <p:cNvSpPr>
            <a:spLocks noGrp="1"/>
          </p:cNvSpPr>
          <p:nvPr>
            <p:ph idx="1"/>
          </p:nvPr>
        </p:nvSpPr>
        <p:spPr/>
        <p:txBody>
          <a:bodyPr/>
          <a:lstStyle/>
          <a:p>
            <a:pPr eaLnBrk="1" hangingPunct="1"/>
            <a:r>
              <a:rPr lang="en-US" dirty="0"/>
              <a:t>Pilot test:  install on experimental basis</a:t>
            </a:r>
          </a:p>
          <a:p>
            <a:pPr eaLnBrk="1" hangingPunct="1"/>
            <a:r>
              <a:rPr lang="en-US" dirty="0"/>
              <a:t>Alpha test:  in-house test</a:t>
            </a:r>
          </a:p>
          <a:p>
            <a:pPr eaLnBrk="1" hangingPunct="1"/>
            <a:r>
              <a:rPr lang="en-US" dirty="0"/>
              <a:t>Beta test:  customer pilot</a:t>
            </a:r>
          </a:p>
          <a:p>
            <a:pPr eaLnBrk="1" hangingPunct="1"/>
            <a:r>
              <a:rPr lang="en-US" dirty="0"/>
              <a:t>Parallel testing:  new system operates in parallel with old system</a:t>
            </a:r>
          </a:p>
          <a:p>
            <a:pPr marL="114300" indent="0">
              <a:buNone/>
            </a:pPr>
            <a:endParaRPr lang="" dirty="0"/>
          </a:p>
        </p:txBody>
      </p:sp>
    </p:spTree>
    <p:extLst>
      <p:ext uri="{BB962C8B-B14F-4D97-AF65-F5344CB8AC3E}">
        <p14:creationId xmlns:p14="http://schemas.microsoft.com/office/powerpoint/2010/main" val="135604809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i="1" dirty="0"/>
              <a:t>Internal Acceptance Testing </a:t>
            </a:r>
            <a:r>
              <a:rPr lang="en-US" dirty="0"/>
              <a:t>(Also known as Alpha Testing) performed by members of the organization that developed the software but who are not directly involved in the project (Development or Testing). Usually, it is the members of Product Management, Sales and/or Customer Support.</a:t>
            </a:r>
          </a:p>
          <a:p>
            <a:r>
              <a:rPr lang="en-US" i="1" dirty="0"/>
              <a:t>External Acceptance Testing </a:t>
            </a:r>
            <a:r>
              <a:rPr lang="en-US" dirty="0"/>
              <a:t>is performed by people who are not employees of the organization that developed the software.</a:t>
            </a:r>
          </a:p>
          <a:p>
            <a:pPr lvl="1"/>
            <a:r>
              <a:rPr lang="en-US" i="1" dirty="0"/>
              <a:t>Customer Acceptance Testing:</a:t>
            </a:r>
            <a:r>
              <a:rPr lang="en-US" dirty="0"/>
              <a:t> performed by the customers of the organization that developed the software. They are the ones who asked the organization to develop the software. [This is in the case of the software not being owned by the organization that developed it.]</a:t>
            </a:r>
          </a:p>
          <a:p>
            <a:pPr lvl="1"/>
            <a:r>
              <a:rPr lang="en-US" i="1" dirty="0"/>
              <a:t>User Acceptance Testing </a:t>
            </a:r>
            <a:r>
              <a:rPr lang="en-US" dirty="0"/>
              <a:t>(Also known as Beta Testing) is performed by the end users of the software. They can be the customers themselves or the customers’ customers.</a:t>
            </a:r>
          </a:p>
          <a:p>
            <a:endParaRPr lang="en-US" dirty="0"/>
          </a:p>
        </p:txBody>
      </p:sp>
    </p:spTree>
    <p:extLst>
      <p:ext uri="{BB962C8B-B14F-4D97-AF65-F5344CB8AC3E}">
        <p14:creationId xmlns:p14="http://schemas.microsoft.com/office/powerpoint/2010/main" val="3226347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a:xfrm>
            <a:off x="1485900" y="291703"/>
            <a:ext cx="6163866" cy="851297"/>
          </a:xfrm>
        </p:spPr>
        <p:txBody>
          <a:bodyPr>
            <a:normAutofit fontScale="90000"/>
          </a:bodyPr>
          <a:lstStyle/>
          <a:p>
            <a:pPr>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r>
              <a:rPr lang="en-GB" dirty="0" smtClean="0"/>
              <a:t>Software Faults and Failures</a:t>
            </a:r>
            <a:br>
              <a:rPr lang="en-GB" dirty="0" smtClean="0"/>
            </a:br>
            <a:r>
              <a:rPr lang="en-GB" sz="2100" dirty="0"/>
              <a:t>Typical Algorithmic Faults</a:t>
            </a:r>
          </a:p>
        </p:txBody>
      </p:sp>
      <p:sp>
        <p:nvSpPr>
          <p:cNvPr id="10243" name="Rectangle 2"/>
          <p:cNvSpPr>
            <a:spLocks noGrp="1" noChangeArrowheads="1"/>
          </p:cNvSpPr>
          <p:nvPr>
            <p:ph idx="1"/>
          </p:nvPr>
        </p:nvSpPr>
        <p:spPr>
          <a:xfrm>
            <a:off x="1485900" y="1357312"/>
            <a:ext cx="6163866" cy="3500438"/>
          </a:xfrm>
        </p:spPr>
        <p:txBody>
          <a:bodyPr/>
          <a:lstStyle/>
          <a:p>
            <a:pPr>
              <a:lnSpc>
                <a:spcPct val="90000"/>
              </a:lnSpc>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GB" dirty="0" smtClean="0"/>
              <a:t>An algorithmic fault occurs when a component’s algorithm or logic does not produce proper output</a:t>
            </a:r>
          </a:p>
          <a:p>
            <a:pPr lvl="1">
              <a:lnSpc>
                <a:spcPct val="90000"/>
              </a:lnSpc>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GB" dirty="0" smtClean="0"/>
              <a:t>Branching too soon</a:t>
            </a:r>
          </a:p>
          <a:p>
            <a:pPr lvl="1">
              <a:lnSpc>
                <a:spcPct val="90000"/>
              </a:lnSpc>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GB" dirty="0" smtClean="0"/>
              <a:t>Branching too late</a:t>
            </a:r>
          </a:p>
          <a:p>
            <a:pPr lvl="1">
              <a:lnSpc>
                <a:spcPct val="90000"/>
              </a:lnSpc>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GB" dirty="0" smtClean="0"/>
              <a:t>Forgetting to initialize variable or set loop invariants</a:t>
            </a:r>
          </a:p>
          <a:p>
            <a:pPr lvl="1">
              <a:lnSpc>
                <a:spcPct val="90000"/>
              </a:lnSpc>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GB" dirty="0" smtClean="0"/>
              <a:t>Comparing variables of inappropriate data types</a:t>
            </a:r>
          </a:p>
        </p:txBody>
      </p:sp>
    </p:spTree>
    <p:extLst>
      <p:ext uri="{BB962C8B-B14F-4D97-AF65-F5344CB8AC3E}">
        <p14:creationId xmlns:p14="http://schemas.microsoft.com/office/powerpoint/2010/main" val="2353000085"/>
      </p:ext>
    </p:extLst>
  </p:cSld>
  <p:clrMapOvr>
    <a:masterClrMapping/>
  </p:clrMapOvr>
  <p:transition spd="med"/>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dirty="0" smtClean="0"/>
              <a:t>Installation Testing</a:t>
            </a:r>
          </a:p>
        </p:txBody>
      </p:sp>
      <p:sp>
        <p:nvSpPr>
          <p:cNvPr id="24579" name="Rectangle 3"/>
          <p:cNvSpPr>
            <a:spLocks noGrp="1" noChangeArrowheads="1"/>
          </p:cNvSpPr>
          <p:nvPr>
            <p:ph type="body" idx="1"/>
          </p:nvPr>
        </p:nvSpPr>
        <p:spPr/>
        <p:txBody>
          <a:bodyPr/>
          <a:lstStyle/>
          <a:p>
            <a:pPr eaLnBrk="1" hangingPunct="1"/>
            <a:r>
              <a:rPr lang="en-US" smtClean="0"/>
              <a:t>Before the testing</a:t>
            </a:r>
          </a:p>
          <a:p>
            <a:pPr lvl="1" eaLnBrk="1" hangingPunct="1"/>
            <a:r>
              <a:rPr lang="en-US" smtClean="0"/>
              <a:t>Configure the system</a:t>
            </a:r>
          </a:p>
          <a:p>
            <a:pPr lvl="1" eaLnBrk="1" hangingPunct="1"/>
            <a:r>
              <a:rPr lang="en-US" smtClean="0"/>
              <a:t>Attach proper number and kind of devices</a:t>
            </a:r>
          </a:p>
          <a:p>
            <a:pPr lvl="1" eaLnBrk="1" hangingPunct="1"/>
            <a:r>
              <a:rPr lang="en-US" smtClean="0"/>
              <a:t>Establish communication with other system</a:t>
            </a:r>
          </a:p>
          <a:p>
            <a:pPr eaLnBrk="1" hangingPunct="1"/>
            <a:r>
              <a:rPr lang="en-US" smtClean="0"/>
              <a:t>The testing</a:t>
            </a:r>
          </a:p>
          <a:p>
            <a:pPr lvl="1" eaLnBrk="1" hangingPunct="1"/>
            <a:r>
              <a:rPr lang="en-US" smtClean="0"/>
              <a:t>Regression tests: to verify that the system has been installed properly and works</a:t>
            </a:r>
          </a:p>
          <a:p>
            <a:pPr lvl="1" eaLnBrk="1" hangingPunct="1">
              <a:buFont typeface="Lucida Sans Unicode" pitchFamily="34" charset="0"/>
              <a:buNone/>
            </a:pPr>
            <a:endParaRPr lang="en-US" smtClean="0"/>
          </a:p>
        </p:txBody>
      </p:sp>
    </p:spTree>
    <p:extLst>
      <p:ext uri="{BB962C8B-B14F-4D97-AF65-F5344CB8AC3E}">
        <p14:creationId xmlns:p14="http://schemas.microsoft.com/office/powerpoint/2010/main" val="3916865545"/>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normAutofit fontScale="90000"/>
          </a:bodyPr>
          <a:lstStyle/>
          <a:p>
            <a:pPr eaLnBrk="1" hangingPunct="1"/>
            <a:r>
              <a:rPr lang="en-US" dirty="0" smtClean="0"/>
              <a:t>Test Planning</a:t>
            </a:r>
            <a:br>
              <a:rPr lang="en-US" dirty="0" smtClean="0"/>
            </a:br>
            <a:r>
              <a:rPr lang="en-US" sz="2100" dirty="0"/>
              <a:t>Contents of the Plan</a:t>
            </a:r>
          </a:p>
        </p:txBody>
      </p:sp>
      <p:sp>
        <p:nvSpPr>
          <p:cNvPr id="38915" name="Rectangle 3"/>
          <p:cNvSpPr>
            <a:spLocks noGrp="1" noChangeArrowheads="1"/>
          </p:cNvSpPr>
          <p:nvPr>
            <p:ph idx="1"/>
          </p:nvPr>
        </p:nvSpPr>
        <p:spPr/>
        <p:txBody>
          <a:bodyPr/>
          <a:lstStyle/>
          <a:p>
            <a:pPr eaLnBrk="1" hangingPunct="1"/>
            <a:r>
              <a:rPr lang="en-US" smtClean="0"/>
              <a:t>What the test objectives are</a:t>
            </a:r>
          </a:p>
          <a:p>
            <a:pPr eaLnBrk="1" hangingPunct="1"/>
            <a:r>
              <a:rPr lang="en-US" smtClean="0"/>
              <a:t>How the test will be run</a:t>
            </a:r>
          </a:p>
          <a:p>
            <a:pPr eaLnBrk="1" hangingPunct="1"/>
            <a:r>
              <a:rPr lang="en-US" smtClean="0"/>
              <a:t>What criteria will be used to determine when the testing is complete</a:t>
            </a:r>
          </a:p>
          <a:p>
            <a:pPr eaLnBrk="1" hangingPunct="1"/>
            <a:endParaRPr lang="en-US" smtClean="0"/>
          </a:p>
        </p:txBody>
      </p:sp>
    </p:spTree>
    <p:extLst>
      <p:ext uri="{BB962C8B-B14F-4D97-AF65-F5344CB8AC3E}">
        <p14:creationId xmlns:p14="http://schemas.microsoft.com/office/powerpoint/2010/main" val="122661480"/>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dirty="0" smtClean="0"/>
              <a:t>Test Documentation</a:t>
            </a:r>
          </a:p>
        </p:txBody>
      </p:sp>
      <p:sp>
        <p:nvSpPr>
          <p:cNvPr id="27651" name="Rectangle 3"/>
          <p:cNvSpPr>
            <a:spLocks noGrp="1" noChangeArrowheads="1"/>
          </p:cNvSpPr>
          <p:nvPr>
            <p:ph type="body" idx="1"/>
          </p:nvPr>
        </p:nvSpPr>
        <p:spPr/>
        <p:txBody>
          <a:bodyPr/>
          <a:lstStyle/>
          <a:p>
            <a:pPr eaLnBrk="1" hangingPunct="1"/>
            <a:r>
              <a:rPr lang="en-US" smtClean="0"/>
              <a:t>Test plan:  describes system and plan for exercising all functions and characteristics</a:t>
            </a:r>
          </a:p>
          <a:p>
            <a:pPr eaLnBrk="1" hangingPunct="1"/>
            <a:r>
              <a:rPr lang="en-US" smtClean="0"/>
              <a:t>Test specification and evaluation:  details each test and defines criteria for evaluating each feature</a:t>
            </a:r>
          </a:p>
          <a:p>
            <a:pPr eaLnBrk="1" hangingPunct="1"/>
            <a:r>
              <a:rPr lang="en-US" smtClean="0"/>
              <a:t>Test description:  test data and procedures for each test</a:t>
            </a:r>
          </a:p>
          <a:p>
            <a:pPr eaLnBrk="1" hangingPunct="1"/>
            <a:r>
              <a:rPr lang="en-US" smtClean="0"/>
              <a:t>Test analysis report:  results of each test</a:t>
            </a:r>
          </a:p>
        </p:txBody>
      </p:sp>
    </p:spTree>
    <p:extLst>
      <p:ext uri="{BB962C8B-B14F-4D97-AF65-F5344CB8AC3E}">
        <p14:creationId xmlns:p14="http://schemas.microsoft.com/office/powerpoint/2010/main" val="1040251350"/>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fontScale="90000"/>
          </a:bodyPr>
          <a:lstStyle/>
          <a:p>
            <a:pPr eaLnBrk="1" hangingPunct="1"/>
            <a:r>
              <a:rPr lang="en-US" dirty="0" smtClean="0"/>
              <a:t>Test Documentation</a:t>
            </a:r>
            <a:br>
              <a:rPr lang="en-US" dirty="0" smtClean="0"/>
            </a:br>
            <a:r>
              <a:rPr lang="en-US" sz="2100" dirty="0"/>
              <a:t>Test Plan</a:t>
            </a:r>
          </a:p>
        </p:txBody>
      </p:sp>
      <p:sp>
        <p:nvSpPr>
          <p:cNvPr id="29699" name="Rectangle 3"/>
          <p:cNvSpPr>
            <a:spLocks noGrp="1" noChangeArrowheads="1"/>
          </p:cNvSpPr>
          <p:nvPr>
            <p:ph type="body" idx="1"/>
          </p:nvPr>
        </p:nvSpPr>
        <p:spPr/>
        <p:txBody>
          <a:bodyPr/>
          <a:lstStyle/>
          <a:p>
            <a:pPr eaLnBrk="1" hangingPunct="1"/>
            <a:r>
              <a:rPr lang="en-US" smtClean="0"/>
              <a:t>The plan begins by stating its objectives, which should</a:t>
            </a:r>
          </a:p>
          <a:p>
            <a:pPr lvl="1" eaLnBrk="1" hangingPunct="1"/>
            <a:r>
              <a:rPr lang="en-US" smtClean="0"/>
              <a:t>guide the management of testing</a:t>
            </a:r>
          </a:p>
          <a:p>
            <a:pPr lvl="1" eaLnBrk="1" hangingPunct="1"/>
            <a:r>
              <a:rPr lang="en-US" smtClean="0"/>
              <a:t>guide the technical effort required during testing</a:t>
            </a:r>
          </a:p>
          <a:p>
            <a:pPr lvl="1" eaLnBrk="1" hangingPunct="1"/>
            <a:r>
              <a:rPr lang="en-US" smtClean="0"/>
              <a:t>establish test planning and scheduling</a:t>
            </a:r>
          </a:p>
          <a:p>
            <a:pPr lvl="1" eaLnBrk="1" hangingPunct="1"/>
            <a:r>
              <a:rPr lang="en-US" smtClean="0"/>
              <a:t>explain the nature and extent of each test</a:t>
            </a:r>
          </a:p>
          <a:p>
            <a:pPr lvl="1" eaLnBrk="1" hangingPunct="1"/>
            <a:r>
              <a:rPr lang="en-US" smtClean="0"/>
              <a:t>explain how the test will completely evaluate system function and performance</a:t>
            </a:r>
          </a:p>
          <a:p>
            <a:pPr lvl="1" eaLnBrk="1" hangingPunct="1"/>
            <a:r>
              <a:rPr lang="en-US" smtClean="0"/>
              <a:t>document test input, specific test procedures, and expected outcomes</a:t>
            </a:r>
          </a:p>
        </p:txBody>
      </p:sp>
    </p:spTree>
    <p:extLst>
      <p:ext uri="{BB962C8B-B14F-4D97-AF65-F5344CB8AC3E}">
        <p14:creationId xmlns:p14="http://schemas.microsoft.com/office/powerpoint/2010/main" val="16755635"/>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normAutofit fontScale="90000"/>
          </a:bodyPr>
          <a:lstStyle/>
          <a:p>
            <a:pPr eaLnBrk="1" hangingPunct="1"/>
            <a:r>
              <a:rPr lang="en-US" dirty="0" smtClean="0"/>
              <a:t>Test Documentation</a:t>
            </a:r>
            <a:br>
              <a:rPr lang="en-US" dirty="0" smtClean="0"/>
            </a:br>
            <a:r>
              <a:rPr lang="en-US" sz="2100" dirty="0"/>
              <a:t>Test Analysis Report</a:t>
            </a:r>
          </a:p>
        </p:txBody>
      </p:sp>
      <p:sp>
        <p:nvSpPr>
          <p:cNvPr id="36867" name="Rectangle 3"/>
          <p:cNvSpPr>
            <a:spLocks noGrp="1" noChangeArrowheads="1"/>
          </p:cNvSpPr>
          <p:nvPr>
            <p:ph type="body" idx="1"/>
          </p:nvPr>
        </p:nvSpPr>
        <p:spPr/>
        <p:txBody>
          <a:bodyPr/>
          <a:lstStyle/>
          <a:p>
            <a:pPr eaLnBrk="1" hangingPunct="1"/>
            <a:r>
              <a:rPr lang="en-US" smtClean="0"/>
              <a:t>Documents the result of test</a:t>
            </a:r>
          </a:p>
          <a:p>
            <a:pPr eaLnBrk="1" hangingPunct="1"/>
            <a:r>
              <a:rPr lang="en-US" smtClean="0"/>
              <a:t>Provides information needed to duplicate the failure and to locate and fix the source of the problem</a:t>
            </a:r>
          </a:p>
          <a:p>
            <a:pPr eaLnBrk="1" hangingPunct="1"/>
            <a:r>
              <a:rPr lang="en-US" smtClean="0"/>
              <a:t>Provides information necessary to determine if the project is complete</a:t>
            </a:r>
          </a:p>
          <a:p>
            <a:pPr eaLnBrk="1" hangingPunct="1"/>
            <a:r>
              <a:rPr lang="en-US" smtClean="0"/>
              <a:t>Establish confidence in the system’s performance</a:t>
            </a:r>
          </a:p>
          <a:p>
            <a:pPr lvl="1" eaLnBrk="1" hangingPunct="1"/>
            <a:endParaRPr lang="en-US" smtClean="0"/>
          </a:p>
        </p:txBody>
      </p:sp>
    </p:spTree>
    <p:extLst>
      <p:ext uri="{BB962C8B-B14F-4D97-AF65-F5344CB8AC3E}">
        <p14:creationId xmlns:p14="http://schemas.microsoft.com/office/powerpoint/2010/main" val="2085513957"/>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spcFirstLastPara="1" wrap="square" lIns="69056" tIns="34529" rIns="69056" bIns="34529" anchor="t" anchorCtr="0">
            <a:normAutofit fontScale="90000"/>
          </a:bodyPr>
          <a:lstStyle/>
          <a:p>
            <a:pPr eaLnBrk="1" hangingPunct="1"/>
            <a:r>
              <a:rPr lang="en-US" dirty="0" smtClean="0"/>
              <a:t>Test Documentation</a:t>
            </a:r>
            <a:br>
              <a:rPr lang="en-US" dirty="0" smtClean="0"/>
            </a:br>
            <a:r>
              <a:rPr lang="en-US" sz="2100" dirty="0"/>
              <a:t>Problem Report Forms</a:t>
            </a:r>
          </a:p>
        </p:txBody>
      </p:sp>
      <p:sp>
        <p:nvSpPr>
          <p:cNvPr id="37891" name="Rectangle 3"/>
          <p:cNvSpPr>
            <a:spLocks noGrp="1" noChangeArrowheads="1"/>
          </p:cNvSpPr>
          <p:nvPr>
            <p:ph type="body" idx="1"/>
          </p:nvPr>
        </p:nvSpPr>
        <p:spPr/>
        <p:txBody>
          <a:bodyPr spcFirstLastPara="1" wrap="square" lIns="69056" tIns="34529" rIns="69056" bIns="34529" anchor="t" anchorCtr="0"/>
          <a:lstStyle/>
          <a:p>
            <a:pPr eaLnBrk="1" hangingPunct="1"/>
            <a:r>
              <a:rPr lang="en-US" smtClean="0"/>
              <a:t>Location: Where did the problem occur?</a:t>
            </a:r>
          </a:p>
          <a:p>
            <a:pPr eaLnBrk="1" hangingPunct="1"/>
            <a:r>
              <a:rPr lang="en-US" smtClean="0"/>
              <a:t>Timing: When did it occur?</a:t>
            </a:r>
          </a:p>
          <a:p>
            <a:pPr eaLnBrk="1" hangingPunct="1"/>
            <a:r>
              <a:rPr lang="en-US" smtClean="0"/>
              <a:t>Symptom: What was observed?</a:t>
            </a:r>
          </a:p>
          <a:p>
            <a:pPr eaLnBrk="1" hangingPunct="1"/>
            <a:r>
              <a:rPr lang="en-US" smtClean="0"/>
              <a:t>End result: What were the consequences?</a:t>
            </a:r>
          </a:p>
          <a:p>
            <a:pPr eaLnBrk="1" hangingPunct="1"/>
            <a:r>
              <a:rPr lang="en-US" smtClean="0"/>
              <a:t>Mechanism: How did it occur?</a:t>
            </a:r>
          </a:p>
          <a:p>
            <a:pPr eaLnBrk="1" hangingPunct="1"/>
            <a:r>
              <a:rPr lang="en-US" smtClean="0"/>
              <a:t>Cause: Why did it occur?</a:t>
            </a:r>
          </a:p>
          <a:p>
            <a:pPr eaLnBrk="1" hangingPunct="1"/>
            <a:r>
              <a:rPr lang="en-US" smtClean="0"/>
              <a:t>Severity: How much was the user or business affected?</a:t>
            </a:r>
          </a:p>
          <a:p>
            <a:pPr eaLnBrk="1" hangingPunct="1"/>
            <a:r>
              <a:rPr lang="en-US" smtClean="0"/>
              <a:t>Cost: How much did it cost?</a:t>
            </a:r>
          </a:p>
        </p:txBody>
      </p:sp>
    </p:spTree>
    <p:extLst>
      <p:ext uri="{BB962C8B-B14F-4D97-AF65-F5344CB8AC3E}">
        <p14:creationId xmlns:p14="http://schemas.microsoft.com/office/powerpoint/2010/main" val="105718653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pPr eaLnBrk="1" hangingPunct="1"/>
            <a:r>
              <a:rPr lang="en-US" dirty="0" smtClean="0"/>
              <a:t>Testing Issues</a:t>
            </a:r>
            <a:br>
              <a:rPr lang="en-US" dirty="0" smtClean="0"/>
            </a:br>
            <a:r>
              <a:rPr lang="en-US" sz="2100" dirty="0"/>
              <a:t>Attitude Toward Testing </a:t>
            </a:r>
          </a:p>
        </p:txBody>
      </p:sp>
      <p:sp>
        <p:nvSpPr>
          <p:cNvPr id="13315" name="Rectangle 3"/>
          <p:cNvSpPr>
            <a:spLocks noGrp="1" noChangeArrowheads="1"/>
          </p:cNvSpPr>
          <p:nvPr>
            <p:ph idx="1"/>
          </p:nvPr>
        </p:nvSpPr>
        <p:spPr/>
        <p:txBody>
          <a:bodyPr/>
          <a:lstStyle/>
          <a:p>
            <a:pPr eaLnBrk="1" hangingPunct="1"/>
            <a:r>
              <a:rPr lang="en-US" dirty="0" smtClean="0"/>
              <a:t>programs are viewed as components of a larger system, not as the property of those who wrote them</a:t>
            </a:r>
          </a:p>
        </p:txBody>
      </p:sp>
    </p:spTree>
    <p:extLst>
      <p:ext uri="{BB962C8B-B14F-4D97-AF65-F5344CB8AC3E}">
        <p14:creationId xmlns:p14="http://schemas.microsoft.com/office/powerpoint/2010/main" val="322528401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fontScale="90000"/>
          </a:bodyPr>
          <a:lstStyle/>
          <a:p>
            <a:pPr eaLnBrk="1" hangingPunct="1"/>
            <a:r>
              <a:rPr lang="en-US" dirty="0" smtClean="0"/>
              <a:t>Testing Issues</a:t>
            </a:r>
            <a:br>
              <a:rPr lang="en-US" dirty="0" smtClean="0"/>
            </a:br>
            <a:r>
              <a:rPr lang="en-US" sz="2100" dirty="0"/>
              <a:t>Who Performs the Test?</a:t>
            </a:r>
            <a:endParaRPr lang="en-US" sz="1800" dirty="0"/>
          </a:p>
        </p:txBody>
      </p:sp>
      <p:sp>
        <p:nvSpPr>
          <p:cNvPr id="14339" name="Rectangle 3"/>
          <p:cNvSpPr>
            <a:spLocks noGrp="1" noChangeArrowheads="1"/>
          </p:cNvSpPr>
          <p:nvPr>
            <p:ph idx="1"/>
          </p:nvPr>
        </p:nvSpPr>
        <p:spPr/>
        <p:txBody>
          <a:bodyPr/>
          <a:lstStyle/>
          <a:p>
            <a:pPr eaLnBrk="1" hangingPunct="1"/>
            <a:r>
              <a:rPr lang="en-US" smtClean="0"/>
              <a:t>Independent test team</a:t>
            </a:r>
          </a:p>
          <a:p>
            <a:pPr lvl="1" eaLnBrk="1" hangingPunct="1"/>
            <a:r>
              <a:rPr lang="en-US" smtClean="0"/>
              <a:t>avoid conflict</a:t>
            </a:r>
          </a:p>
          <a:p>
            <a:pPr lvl="1" eaLnBrk="1" hangingPunct="1"/>
            <a:r>
              <a:rPr lang="en-US" smtClean="0"/>
              <a:t>improve objectivity</a:t>
            </a:r>
          </a:p>
          <a:p>
            <a:pPr lvl="1" eaLnBrk="1" hangingPunct="1"/>
            <a:r>
              <a:rPr lang="en-US" smtClean="0"/>
              <a:t>allow testing and coding concurrently</a:t>
            </a:r>
          </a:p>
          <a:p>
            <a:pPr lvl="1" eaLnBrk="1" hangingPunct="1"/>
            <a:endParaRPr lang="en-US" smtClean="0"/>
          </a:p>
          <a:p>
            <a:pPr lvl="1" eaLnBrk="1" hangingPunct="1"/>
            <a:endParaRPr lang="en-US" smtClean="0"/>
          </a:p>
        </p:txBody>
      </p:sp>
    </p:spTree>
    <p:extLst>
      <p:ext uri="{BB962C8B-B14F-4D97-AF65-F5344CB8AC3E}">
        <p14:creationId xmlns:p14="http://schemas.microsoft.com/office/powerpoint/2010/main" val="1653129437"/>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Recall the V model of Software Engineering</a:t>
            </a:r>
            <a:endParaRPr lang="" dirty="0"/>
          </a:p>
        </p:txBody>
      </p:sp>
      <p:sp>
        <p:nvSpPr>
          <p:cNvPr id="5" name="Content Placeholder 4"/>
          <p:cNvSpPr>
            <a:spLocks noGrp="1"/>
          </p:cNvSpPr>
          <p:nvPr>
            <p:ph idx="1"/>
          </p:nvPr>
        </p:nvSpPr>
        <p:spPr/>
        <p:txBody>
          <a:bodyPr/>
          <a:lstStyle/>
          <a:p>
            <a:endParaRPr lang=""/>
          </a:p>
        </p:txBody>
      </p:sp>
      <p:pic>
        <p:nvPicPr>
          <p:cNvPr id="7" name="Google Shape;131;p25"/>
          <p:cNvPicPr preferRelativeResize="0"/>
          <p:nvPr/>
        </p:nvPicPr>
        <p:blipFill rotWithShape="1">
          <a:blip r:embed="rId2">
            <a:alphaModFix/>
          </a:blip>
          <a:srcRect/>
          <a:stretch/>
        </p:blipFill>
        <p:spPr>
          <a:xfrm>
            <a:off x="2249905" y="1152475"/>
            <a:ext cx="3968082" cy="3806081"/>
          </a:xfrm>
          <a:prstGeom prst="rect">
            <a:avLst/>
          </a:prstGeom>
          <a:noFill/>
          <a:ln>
            <a:noFill/>
          </a:ln>
        </p:spPr>
      </p:pic>
    </p:spTree>
    <p:extLst>
      <p:ext uri="{BB962C8B-B14F-4D97-AF65-F5344CB8AC3E}">
        <p14:creationId xmlns:p14="http://schemas.microsoft.com/office/powerpoint/2010/main" val="4156691376"/>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17464</TotalTime>
  <Words>2686</Words>
  <Application>Microsoft Office PowerPoint</Application>
  <PresentationFormat>On-screen Show (16:9)</PresentationFormat>
  <Paragraphs>390</Paragraphs>
  <Slides>65</Slides>
  <Notes>35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65</vt:i4>
      </vt:variant>
    </vt:vector>
  </HeadingPairs>
  <TitlesOfParts>
    <vt:vector size="71" baseType="lpstr">
      <vt:lpstr>Arial</vt:lpstr>
      <vt:lpstr>Calibri</vt:lpstr>
      <vt:lpstr>Lucida Sans Unicode</vt:lpstr>
      <vt:lpstr>Menlo</vt:lpstr>
      <vt:lpstr>Wingdings 2</vt:lpstr>
      <vt:lpstr>Simple Light</vt:lpstr>
      <vt:lpstr>Program Testing + Integration Testing</vt:lpstr>
      <vt:lpstr>Software Faults and Failures Why Does Software Fail?</vt:lpstr>
      <vt:lpstr>Objective of Testing</vt:lpstr>
      <vt:lpstr>Elements of a Test Case</vt:lpstr>
      <vt:lpstr>Types of Faults</vt:lpstr>
      <vt:lpstr>Software Faults and Failures Typical Algorithmic Faults</vt:lpstr>
      <vt:lpstr>Testing Issues Attitude Toward Testing </vt:lpstr>
      <vt:lpstr>Testing Issues Who Performs the Test?</vt:lpstr>
      <vt:lpstr>Recall the V model of Software Engineering</vt:lpstr>
      <vt:lpstr>Testing Concepts</vt:lpstr>
      <vt:lpstr>Component Inspection</vt:lpstr>
      <vt:lpstr>Typical Approach to Code Inspection – I </vt:lpstr>
      <vt:lpstr>Typical Approach to Code Inspection-II</vt:lpstr>
      <vt:lpstr>Some benefits of Inspection</vt:lpstr>
      <vt:lpstr>Black Box VS White Box Testing</vt:lpstr>
      <vt:lpstr>Black box VS white box</vt:lpstr>
      <vt:lpstr>Equivalence Classes / Testing</vt:lpstr>
      <vt:lpstr>Boundary Testing</vt:lpstr>
      <vt:lpstr>Example:</vt:lpstr>
      <vt:lpstr>PowerPoint Presentation</vt:lpstr>
      <vt:lpstr> Levels of Testing</vt:lpstr>
      <vt:lpstr>Levels of Testing Testing Organization Illustrated</vt:lpstr>
      <vt:lpstr>Unit Testing (done by developers) Code Review</vt:lpstr>
      <vt:lpstr>Cyclomatic Complexity</vt:lpstr>
      <vt:lpstr>Cyclomatic Complexity</vt:lpstr>
      <vt:lpstr>Cyclomatic Complexity Range</vt:lpstr>
      <vt:lpstr>Find Cyclomatic complexity</vt:lpstr>
      <vt:lpstr>White Box Testing</vt:lpstr>
      <vt:lpstr>White box testing in unit test</vt:lpstr>
      <vt:lpstr>Statement Coverage</vt:lpstr>
      <vt:lpstr>Example – Statement Coverage</vt:lpstr>
      <vt:lpstr>PowerPoint Presentation</vt:lpstr>
      <vt:lpstr>Branch Coverage</vt:lpstr>
      <vt:lpstr>Branch Coverage</vt:lpstr>
      <vt:lpstr>Path Coverage</vt:lpstr>
      <vt:lpstr>Path Coverage</vt:lpstr>
      <vt:lpstr>Loop Boundary Testing</vt:lpstr>
      <vt:lpstr>Nested Loops</vt:lpstr>
      <vt:lpstr>Problems in Testing</vt:lpstr>
      <vt:lpstr>Final Report</vt:lpstr>
      <vt:lpstr>Project Presentation</vt:lpstr>
      <vt:lpstr>Example </vt:lpstr>
      <vt:lpstr>PowerPoint Presentation</vt:lpstr>
      <vt:lpstr>PowerPoint Presentation</vt:lpstr>
      <vt:lpstr>Integration Testing</vt:lpstr>
      <vt:lpstr>Drivers and Stubs</vt:lpstr>
      <vt:lpstr>Integration Testing Top-Down Integration Example</vt:lpstr>
      <vt:lpstr>Pros and Cons of Top Down Approach</vt:lpstr>
      <vt:lpstr>Integration Testing Bottom-Up Integration Example</vt:lpstr>
      <vt:lpstr>Pros and Cons of Bottom Up Approach</vt:lpstr>
      <vt:lpstr>Integration Testing  Sandwich Integration Example</vt:lpstr>
      <vt:lpstr>System Testing</vt:lpstr>
      <vt:lpstr>PowerPoint Presentation</vt:lpstr>
      <vt:lpstr>Steps to do System Testing</vt:lpstr>
      <vt:lpstr>Principles of System Testing Regression Testing</vt:lpstr>
      <vt:lpstr>Principles of System Testing Regression Testing Steps</vt:lpstr>
      <vt:lpstr>Acceptance Tests Purpose and Roles</vt:lpstr>
      <vt:lpstr>Acceptance Testing</vt:lpstr>
      <vt:lpstr>PowerPoint Presentation</vt:lpstr>
      <vt:lpstr>Installation Testing</vt:lpstr>
      <vt:lpstr>Test Planning Contents of the Plan</vt:lpstr>
      <vt:lpstr>Test Documentation</vt:lpstr>
      <vt:lpstr>Test Documentation Test Plan</vt:lpstr>
      <vt:lpstr>Test Documentation Test Analysis Report</vt:lpstr>
      <vt:lpstr>Test Documentation Problem Report Forms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Testing + Integration Testing</dc:title>
  <cp:lastModifiedBy>fast</cp:lastModifiedBy>
  <cp:revision>49</cp:revision>
  <dcterms:modified xsi:type="dcterms:W3CDTF">2019-11-23T08:33:23Z</dcterms:modified>
</cp:coreProperties>
</file>