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82" r:id="rId22"/>
    <p:sldId id="283" r:id="rId23"/>
    <p:sldId id="285" r:id="rId24"/>
    <p:sldId id="287" r:id="rId25"/>
    <p:sldId id="284" r:id="rId26"/>
    <p:sldId id="30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07" autoAdjust="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3959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172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/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56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93812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41222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179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760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649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616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/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185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/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23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/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83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/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26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356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Testing + Integration Testing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Concepts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a systematic approach to find and identify faults. It is NOT intended to show that there are no faults. ( A successful test finds faults. )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fault is a coding error that may lead to an erroneous state.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erroneous state is a run-time state as a result of a fault, that could lead to failure. </a:t>
            </a:r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occurs when the system fails to operate as required.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8776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Inspection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 </a:t>
            </a:r>
            <a:r>
              <a:rPr lang="en-US" dirty="0"/>
              <a:t>detailed review of a component by a team of qualified reviewers. ( Usually 3 – 5 ) </a:t>
            </a:r>
          </a:p>
          <a:p>
            <a:r>
              <a:rPr lang="en-US" dirty="0" smtClean="0"/>
              <a:t>“</a:t>
            </a:r>
            <a:r>
              <a:rPr lang="en-US" dirty="0"/>
              <a:t>Components” may include code, documents, diagrams, procedures, or just about anything. </a:t>
            </a:r>
          </a:p>
          <a:p>
            <a:r>
              <a:rPr lang="en-US" dirty="0" smtClean="0"/>
              <a:t>Usually </a:t>
            </a:r>
            <a:r>
              <a:rPr lang="en-US" dirty="0"/>
              <a:t>conducted with the aid of checklists pre-approved by all involved.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several different published approaches to conducting inspections.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56953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Approach to Code Inspection – I</a:t>
            </a:r>
            <a:br>
              <a:rPr lang="en-US" dirty="0" smtClean="0"/>
            </a:b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team may include ( experienced ) programmers and/or relevant experts. </a:t>
            </a:r>
          </a:p>
          <a:p>
            <a:r>
              <a:rPr lang="en-US" dirty="0" smtClean="0"/>
              <a:t>Components </a:t>
            </a:r>
            <a:r>
              <a:rPr lang="en-US" dirty="0"/>
              <a:t>to be reviewed may be distributed prior to the first meeting.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First </a:t>
            </a:r>
            <a:r>
              <a:rPr lang="en-US" dirty="0"/>
              <a:t>meeting – Author presents and explains the component(s) to be inspected. </a:t>
            </a:r>
          </a:p>
          <a:p>
            <a:r>
              <a:rPr lang="en-US" dirty="0" smtClean="0"/>
              <a:t>Reviewers </a:t>
            </a:r>
            <a:r>
              <a:rPr lang="en-US" dirty="0"/>
              <a:t>separate, and inspect the component(s) individually with aid of checklist(s</a:t>
            </a:r>
            <a:r>
              <a:rPr lang="en-US" dirty="0" smtClean="0"/>
              <a:t>).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58331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Approach to Code Inspection-II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meeting – Reviewers present their findings to the author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Author </a:t>
            </a:r>
            <a:r>
              <a:rPr lang="en-US" dirty="0"/>
              <a:t>not allowed to speak unless asked a question.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suggestions for corrections or improvement given at this meeting. ( Reviewer(s) may meet with author separately for that purpose later. 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</a:t>
            </a:r>
            <a:r>
              <a:rPr lang="en-US" dirty="0"/>
              <a:t>is important to maintain an attitude of helpfulness, not criticism. </a:t>
            </a:r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/>
              <a:t>follow-up meeting may review changes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97772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Inspection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applied to components that can’t be tested – documents, rarely encountered code. </a:t>
            </a:r>
          </a:p>
          <a:p>
            <a:r>
              <a:rPr lang="en-US" dirty="0" smtClean="0"/>
              <a:t>Code </a:t>
            </a:r>
            <a:r>
              <a:rPr lang="en-US" dirty="0"/>
              <a:t>can be tested in the absence of necessary supporting HW and SW.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one error can be found at once. </a:t>
            </a:r>
          </a:p>
          <a:p>
            <a:r>
              <a:rPr lang="en-US" dirty="0" smtClean="0"/>
              <a:t>Style </a:t>
            </a:r>
            <a:r>
              <a:rPr lang="en-US" dirty="0"/>
              <a:t>and good practices can be inspected. </a:t>
            </a:r>
          </a:p>
          <a:p>
            <a:r>
              <a:rPr lang="en-US" dirty="0" smtClean="0"/>
              <a:t>Inspections </a:t>
            </a:r>
            <a:r>
              <a:rPr lang="en-US" dirty="0"/>
              <a:t>typically find more faults faster. </a:t>
            </a:r>
          </a:p>
          <a:p>
            <a:r>
              <a:rPr lang="en-US" dirty="0" smtClean="0"/>
              <a:t>However </a:t>
            </a:r>
            <a:r>
              <a:rPr lang="en-US" dirty="0"/>
              <a:t>inspections do not replace testing.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77888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VS White Box Testing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tests are developed without knowledge of the internal workings of the component being tested. – Acceptance tests are typically black box. </a:t>
            </a:r>
            <a:endParaRPr lang="en-US" dirty="0" smtClean="0"/>
          </a:p>
          <a:p>
            <a:r>
              <a:rPr lang="en-US" dirty="0" smtClean="0"/>
              <a:t>White </a:t>
            </a:r>
            <a:r>
              <a:rPr lang="en-US" dirty="0"/>
              <a:t>box tests are developed based on knowledge of the internal workings of the component being tested. ( a.k.a. clear box. ) 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 may be black box or white box. </a:t>
            </a:r>
          </a:p>
          <a:p>
            <a:r>
              <a:rPr lang="en-US" dirty="0" smtClean="0"/>
              <a:t>( </a:t>
            </a:r>
            <a:r>
              <a:rPr lang="en-US" dirty="0"/>
              <a:t>Gray box tests use knowledge of the algorithms / data structures in use but not the specific code. )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6122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VS white box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Closed box or black box: functionality of the test objects	</a:t>
            </a:r>
          </a:p>
          <a:p>
            <a:pPr lvl="1" eaLnBrk="1" hangingPunct="1"/>
            <a:r>
              <a:rPr lang="en-US" dirty="0"/>
              <a:t>Equivalence Class, Boundary Value Analysis,  Scenario-based, Decision Table based, State Machine based…</a:t>
            </a:r>
          </a:p>
          <a:p>
            <a:pPr eaLnBrk="1" hangingPunct="1"/>
            <a:r>
              <a:rPr lang="en-US" dirty="0"/>
              <a:t>Clear box or white box: structure of the test objects </a:t>
            </a:r>
          </a:p>
          <a:p>
            <a:pPr lvl="1" eaLnBrk="1" hangingPunct="1"/>
            <a:r>
              <a:rPr lang="en-US" dirty="0"/>
              <a:t>Control Flow</a:t>
            </a:r>
          </a:p>
          <a:p>
            <a:pPr lvl="2" eaLnBrk="1" hangingPunct="1"/>
            <a:r>
              <a:rPr lang="en-US" dirty="0"/>
              <a:t>Basis Path, Branch, Statement, Decision…</a:t>
            </a:r>
          </a:p>
          <a:p>
            <a:pPr lvl="1" eaLnBrk="1" hangingPunct="1"/>
            <a:r>
              <a:rPr lang="en-US" dirty="0"/>
              <a:t>Data Flow</a:t>
            </a:r>
          </a:p>
          <a:p>
            <a:pPr lvl="2" eaLnBrk="1" hangingPunct="1"/>
            <a:r>
              <a:rPr lang="en-US" dirty="0"/>
              <a:t>Du Path, All-uses Path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7226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Classes / Testing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rarely possible in practice to test all possible values of all input variables. </a:t>
            </a:r>
          </a:p>
          <a:p>
            <a:r>
              <a:rPr lang="en-US" dirty="0" smtClean="0"/>
              <a:t>An </a:t>
            </a:r>
            <a:r>
              <a:rPr lang="en-US" dirty="0"/>
              <a:t>Equivalence Class is a range of input values for which the results are expected to be equivalent. ( The same errors are expected. ) </a:t>
            </a:r>
          </a:p>
          <a:p>
            <a:r>
              <a:rPr lang="en-US" dirty="0" smtClean="0"/>
              <a:t>Equivalence </a:t>
            </a:r>
            <a:r>
              <a:rPr lang="en-US" dirty="0"/>
              <a:t>Testing strives to include at least one test case involving every (combination of) equivalence class(</a:t>
            </a:r>
            <a:r>
              <a:rPr lang="en-US" dirty="0" err="1"/>
              <a:t>es</a:t>
            </a:r>
            <a:r>
              <a:rPr lang="en-US" dirty="0"/>
              <a:t>).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0090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7349"/>
            <a:ext cx="8520600" cy="572700"/>
          </a:xfrm>
        </p:spPr>
        <p:txBody>
          <a:bodyPr/>
          <a:lstStyle/>
          <a:p>
            <a:r>
              <a:rPr lang="en-US" dirty="0" smtClean="0"/>
              <a:t>Example: what equivalence classes can be identified?</a:t>
            </a:r>
            <a:endParaRPr lang="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24" y="1376060"/>
            <a:ext cx="5534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Testing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to Equivalence Class Testing</a:t>
            </a:r>
          </a:p>
          <a:p>
            <a:r>
              <a:rPr lang="en-US" dirty="0"/>
              <a:t>Boundary Testing recognizes that errors most commonly occur at the boundary of equivalence classes. </a:t>
            </a:r>
          </a:p>
          <a:p>
            <a:r>
              <a:rPr lang="en-US" dirty="0" smtClean="0"/>
              <a:t>This </a:t>
            </a:r>
            <a:r>
              <a:rPr lang="en-US" dirty="0"/>
              <a:t>is particularly true at the boundary between valid and invalid inputs. ( Off by 1 errors. ) </a:t>
            </a:r>
          </a:p>
          <a:p>
            <a:r>
              <a:rPr lang="en-US" dirty="0" smtClean="0"/>
              <a:t>Consider </a:t>
            </a:r>
            <a:r>
              <a:rPr lang="en-US" dirty="0"/>
              <a:t>array[0], array[1], array[N-1], array[N]. </a:t>
            </a:r>
          </a:p>
          <a:p>
            <a:r>
              <a:rPr lang="en-US" dirty="0" smtClean="0"/>
              <a:t>Also </a:t>
            </a:r>
            <a:r>
              <a:rPr lang="en-US" dirty="0"/>
              <a:t>consider extremely large, small, or negative values, &amp; uninitialized or missing values.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1171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1"/>
            <a:ext cx="6163866" cy="851297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dirty="0" smtClean="0"/>
              <a:t>Software Faults and Failures</a:t>
            </a:r>
            <a:br>
              <a:rPr lang="en-GB" dirty="0" smtClean="0"/>
            </a:br>
            <a:r>
              <a:rPr lang="en-US" sz="2100" dirty="0"/>
              <a:t>Why Does Software Fail?</a:t>
            </a:r>
            <a:endParaRPr lang="en-GB" sz="21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1485900" y="1085850"/>
            <a:ext cx="6163866" cy="3500438"/>
          </a:xfrm>
        </p:spPr>
        <p:txBody>
          <a:bodyPr/>
          <a:lstStyle/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dirty="0" smtClean="0"/>
              <a:t>Wrong requirement:  not what the customer wants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dirty="0" smtClean="0"/>
              <a:t>Missing requirement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dirty="0" smtClean="0"/>
              <a:t>Requirement impossible to implement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dirty="0" smtClean="0"/>
              <a:t>Faulty design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dirty="0" smtClean="0"/>
              <a:t>Faulty code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dirty="0" smtClean="0"/>
              <a:t>Improperly implemented design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742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Levels of Testing</a:t>
            </a:r>
            <a:endParaRPr lang="en-US" sz="21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testing, component testing, or unit testing</a:t>
            </a:r>
          </a:p>
          <a:p>
            <a:pPr eaLnBrk="1" hangingPunct="1"/>
            <a:r>
              <a:rPr lang="en-US" dirty="0" smtClean="0"/>
              <a:t>Integration testing</a:t>
            </a:r>
          </a:p>
          <a:p>
            <a:pPr eaLnBrk="1" hangingPunct="1"/>
            <a:r>
              <a:rPr lang="en-US" dirty="0" smtClean="0"/>
              <a:t>System Testing</a:t>
            </a:r>
          </a:p>
          <a:p>
            <a:pPr lvl="1" eaLnBrk="1" hangingPunct="1"/>
            <a:r>
              <a:rPr lang="en-US" dirty="0" smtClean="0"/>
              <a:t>Function testing</a:t>
            </a:r>
          </a:p>
          <a:p>
            <a:pPr lvl="1" eaLnBrk="1" hangingPunct="1"/>
            <a:r>
              <a:rPr lang="en-US" dirty="0" smtClean="0"/>
              <a:t>Performance testing</a:t>
            </a:r>
          </a:p>
          <a:p>
            <a:pPr eaLnBrk="1" hangingPunct="1"/>
            <a:r>
              <a:rPr lang="en-US" dirty="0" smtClean="0"/>
              <a:t>Acceptance testing</a:t>
            </a:r>
          </a:p>
          <a:p>
            <a:pPr eaLnBrk="1" hangingPunct="1"/>
            <a:r>
              <a:rPr lang="en-US" dirty="0" smtClean="0"/>
              <a:t>Installation testing</a:t>
            </a:r>
          </a:p>
        </p:txBody>
      </p:sp>
    </p:spTree>
    <p:extLst>
      <p:ext uri="{BB962C8B-B14F-4D97-AF65-F5344CB8AC3E}">
        <p14:creationId xmlns:p14="http://schemas.microsoft.com/office/powerpoint/2010/main" val="821059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28975"/>
            <a:ext cx="8520600" cy="572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Levels of Testing</a:t>
            </a:r>
            <a:br>
              <a:rPr lang="en-US" dirty="0" smtClean="0"/>
            </a:br>
            <a:r>
              <a:rPr lang="en-US" sz="2100" dirty="0"/>
              <a:t>Testing Organization Illustrated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 descr="Slid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100" y="1428750"/>
            <a:ext cx="54864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0933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Unit Testing (done by developers)</a:t>
            </a:r>
            <a:br>
              <a:rPr lang="en-US" dirty="0" smtClean="0"/>
            </a:br>
            <a:r>
              <a:rPr lang="en-US" sz="2100" dirty="0"/>
              <a:t>Code Review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Code walkthrough</a:t>
            </a:r>
          </a:p>
          <a:p>
            <a:pPr eaLnBrk="1" hangingPunct="1"/>
            <a:r>
              <a:rPr lang="en-US" dirty="0" smtClean="0"/>
              <a:t>Code inspection</a:t>
            </a:r>
          </a:p>
          <a:p>
            <a:pPr eaLnBrk="1" hangingPunct="1"/>
            <a:r>
              <a:rPr lang="en-US" dirty="0"/>
              <a:t>Testing the unit for correct functionality</a:t>
            </a:r>
          </a:p>
          <a:p>
            <a:pPr eaLnBrk="1" hangingPunct="1"/>
            <a:r>
              <a:rPr lang="en-US" dirty="0"/>
              <a:t>Testing the unit for correct execution</a:t>
            </a:r>
          </a:p>
          <a:p>
            <a:pPr marL="11430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210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 is a source code complexity measurement that is being correlated to a number of coding errors. </a:t>
            </a:r>
            <a:endParaRPr lang="en-US" dirty="0" smtClean="0"/>
          </a:p>
          <a:p>
            <a:r>
              <a:rPr lang="en-US" dirty="0" smtClean="0"/>
              <a:t>Calculated </a:t>
            </a:r>
            <a:r>
              <a:rPr lang="en-US" dirty="0"/>
              <a:t>by developing a Control Flow Graph of the code that measures the number of linearly-independent paths through a program module.</a:t>
            </a:r>
          </a:p>
          <a:p>
            <a:r>
              <a:rPr lang="en-US" dirty="0"/>
              <a:t>Lower the Program's </a:t>
            </a:r>
            <a:r>
              <a:rPr lang="en-US" dirty="0" err="1"/>
              <a:t>cyclomatic</a:t>
            </a:r>
            <a:r>
              <a:rPr lang="en-US" dirty="0"/>
              <a:t> complexity, lower the risk to modify and easier to understand. It can be represented using the below formula:</a:t>
            </a:r>
          </a:p>
          <a:p>
            <a:endParaRPr lang="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284" y="3664560"/>
            <a:ext cx="8470232" cy="11531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Cyclomatic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complexity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*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where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number of edges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the flow graph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number of nodes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the flow graph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P 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number of connected components</a:t>
            </a:r>
            <a:r>
              <a:rPr kumimoji="0" lang="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75606" y="46908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7191" y="2763441"/>
          <a:ext cx="4560570" cy="144590"/>
        </p:xfrm>
        <a:graphic>
          <a:graphicData uri="http://schemas.openxmlformats.org/drawingml/2006/table">
            <a:tbl>
              <a:tblPr/>
              <a:tblGrid>
                <a:gridCol w="2280285"/>
                <a:gridCol w="2280285"/>
              </a:tblGrid>
              <a:tr h="144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253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43050"/>
            <a:ext cx="2093119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0" y="1485900"/>
            <a:ext cx="1378744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3143250" y="3987843"/>
            <a:ext cx="285046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50" b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Cyclomatic Complexity = E – N + 2 = 9 – 9 + 2 = 2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Range</a:t>
            </a:r>
            <a:endParaRPr lang="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methods between 1 and 10 are considered simple and easy to understand</a:t>
            </a:r>
          </a:p>
          <a:p>
            <a:pPr fontAlgn="base"/>
            <a:r>
              <a:rPr lang="en-US" dirty="0"/>
              <a:t>values between 10 and 20 indicate more complex code, which may still be comprehensible; however testing becomes more difficult due to the greater number of possible branches the code can take</a:t>
            </a:r>
          </a:p>
          <a:p>
            <a:pPr fontAlgn="base"/>
            <a:r>
              <a:rPr lang="en-US" dirty="0"/>
              <a:t>values of 20 and above are typical of code with a very large number of potential execution paths and can only be fully grasped and tested with great difficulty and effort</a:t>
            </a:r>
          </a:p>
          <a:p>
            <a:pPr fontAlgn="base"/>
            <a:r>
              <a:rPr lang="en-US" dirty="0"/>
              <a:t>methods going even higher, e.g. &gt; 50, are certainly unmaintainable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5549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9436" y="1192045"/>
            <a:ext cx="2853490" cy="38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002050"/>
            <a:ext cx="2103835" cy="212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Objective of Testing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 of testing: discover faults</a:t>
            </a:r>
          </a:p>
          <a:p>
            <a:pPr eaLnBrk="1" hangingPunct="1"/>
            <a:r>
              <a:rPr lang="en-US" dirty="0" smtClean="0"/>
              <a:t>A test is successful only when a fault is discovered</a:t>
            </a:r>
          </a:p>
          <a:p>
            <a:pPr lvl="1" eaLnBrk="1" hangingPunct="1"/>
            <a:r>
              <a:rPr lang="en-US" dirty="0" smtClean="0"/>
              <a:t>Fault identification is the process of determining what fault caused the failure</a:t>
            </a:r>
          </a:p>
          <a:p>
            <a:pPr lvl="1" eaLnBrk="1" hangingPunct="1"/>
            <a:r>
              <a:rPr lang="en-US" dirty="0" smtClean="0"/>
              <a:t>Fault correction is the process of making changes to the system so that the faults are removed</a:t>
            </a:r>
          </a:p>
        </p:txBody>
      </p:sp>
    </p:spTree>
    <p:extLst>
      <p:ext uri="{BB962C8B-B14F-4D97-AF65-F5344CB8AC3E}">
        <p14:creationId xmlns:p14="http://schemas.microsoft.com/office/powerpoint/2010/main" val="326067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Elements of a Test Case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r>
              <a:rPr lang="en-US" smtClean="0"/>
              <a:t>Input</a:t>
            </a:r>
          </a:p>
          <a:p>
            <a:r>
              <a:rPr lang="en-US" smtClean="0"/>
              <a:t>Expected Output</a:t>
            </a:r>
          </a:p>
          <a:p>
            <a:r>
              <a:rPr lang="en-US" smtClean="0"/>
              <a:t>Actual Output</a:t>
            </a:r>
          </a:p>
          <a:p>
            <a:r>
              <a:rPr lang="en-US" smtClean="0"/>
              <a:t>Sample Format:</a:t>
            </a:r>
          </a:p>
          <a:p>
            <a:pPr lvl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159919"/>
            <a:ext cx="4286250" cy="95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3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Types of Faults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Algorithmic fault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Computation and precision 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a formula’s implementation is wrong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Documentation 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Documentation doesn’t match what program does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Capacity or boundary faults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System’s performance not acceptable when certain limits are reached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Timing or coordination faults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Performance faults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System does not perform at the speed prescribed</a:t>
            </a:r>
          </a:p>
        </p:txBody>
      </p:sp>
    </p:spTree>
    <p:extLst>
      <p:ext uri="{BB962C8B-B14F-4D97-AF65-F5344CB8AC3E}">
        <p14:creationId xmlns:p14="http://schemas.microsoft.com/office/powerpoint/2010/main" val="255856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291703"/>
            <a:ext cx="6163866" cy="851297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dirty="0" smtClean="0"/>
              <a:t>Software Faults and Failures</a:t>
            </a:r>
            <a:br>
              <a:rPr lang="en-GB" dirty="0" smtClean="0"/>
            </a:br>
            <a:r>
              <a:rPr lang="en-GB" sz="2100" dirty="0"/>
              <a:t>Typical Algorithmic Faults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1485900" y="1357312"/>
            <a:ext cx="6163866" cy="3500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An algorithmic fault occurs when a component’s algorithm or logic does not produce proper output</a:t>
            </a:r>
          </a:p>
          <a:p>
            <a:pPr lvl="1">
              <a:lnSpc>
                <a:spcPct val="90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Branching too soon</a:t>
            </a:r>
          </a:p>
          <a:p>
            <a:pPr lvl="1">
              <a:lnSpc>
                <a:spcPct val="90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Branching too late</a:t>
            </a:r>
          </a:p>
          <a:p>
            <a:pPr lvl="1">
              <a:lnSpc>
                <a:spcPct val="90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Forgetting to initialize variable or set loop invariants</a:t>
            </a:r>
          </a:p>
          <a:p>
            <a:pPr lvl="1">
              <a:lnSpc>
                <a:spcPct val="90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 smtClean="0"/>
              <a:t>Comparing variables of inappropriate data types</a:t>
            </a:r>
          </a:p>
        </p:txBody>
      </p:sp>
    </p:spTree>
    <p:extLst>
      <p:ext uri="{BB962C8B-B14F-4D97-AF65-F5344CB8AC3E}">
        <p14:creationId xmlns:p14="http://schemas.microsoft.com/office/powerpoint/2010/main" val="2353000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Testing Issues</a:t>
            </a:r>
            <a:br>
              <a:rPr lang="en-US" dirty="0" smtClean="0"/>
            </a:br>
            <a:r>
              <a:rPr lang="en-US" sz="2100" dirty="0"/>
              <a:t>Attitude Toward Testing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programs are viewed as components of a larger system, not as the property of those who wrote them</a:t>
            </a:r>
          </a:p>
        </p:txBody>
      </p:sp>
    </p:spTree>
    <p:extLst>
      <p:ext uri="{BB962C8B-B14F-4D97-AF65-F5344CB8AC3E}">
        <p14:creationId xmlns:p14="http://schemas.microsoft.com/office/powerpoint/2010/main" val="3225284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Testing Issues</a:t>
            </a:r>
            <a:br>
              <a:rPr lang="en-US" dirty="0" smtClean="0"/>
            </a:br>
            <a:r>
              <a:rPr lang="en-US" sz="2100" dirty="0"/>
              <a:t>Who Performs the Test?</a:t>
            </a:r>
            <a:endParaRPr lang="en-US" sz="1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test team</a:t>
            </a:r>
          </a:p>
          <a:p>
            <a:pPr lvl="1" eaLnBrk="1" hangingPunct="1"/>
            <a:r>
              <a:rPr lang="en-US" smtClean="0"/>
              <a:t>avoid conflict</a:t>
            </a:r>
          </a:p>
          <a:p>
            <a:pPr lvl="1" eaLnBrk="1" hangingPunct="1"/>
            <a:r>
              <a:rPr lang="en-US" smtClean="0"/>
              <a:t>improve objectivity</a:t>
            </a:r>
          </a:p>
          <a:p>
            <a:pPr lvl="1" eaLnBrk="1" hangingPunct="1"/>
            <a:r>
              <a:rPr lang="en-US" smtClean="0"/>
              <a:t>allow testing and coding concurrently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312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V model of Software Engineering</a:t>
            </a:r>
            <a:endParaRPr lang="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7" name="Google Shape;1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49905" y="1152475"/>
            <a:ext cx="3968082" cy="3806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6913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</TotalTime>
  <Words>1067</Words>
  <Application>Microsoft Office PowerPoint</Application>
  <PresentationFormat>On-screen Show (16:9)</PresentationFormat>
  <Paragraphs>123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Menlo</vt:lpstr>
      <vt:lpstr>Simple Light</vt:lpstr>
      <vt:lpstr>Program Testing + Integration Testing</vt:lpstr>
      <vt:lpstr>Software Faults and Failures Why Does Software Fail?</vt:lpstr>
      <vt:lpstr>Objective of Testing</vt:lpstr>
      <vt:lpstr>Elements of a Test Case</vt:lpstr>
      <vt:lpstr>Types of Faults</vt:lpstr>
      <vt:lpstr>Software Faults and Failures Typical Algorithmic Faults</vt:lpstr>
      <vt:lpstr>Testing Issues Attitude Toward Testing </vt:lpstr>
      <vt:lpstr>Testing Issues Who Performs the Test?</vt:lpstr>
      <vt:lpstr>Recall the V model of Software Engineering</vt:lpstr>
      <vt:lpstr>Testing Concepts</vt:lpstr>
      <vt:lpstr>Component Inspection</vt:lpstr>
      <vt:lpstr>Typical Approach to Code Inspection – I </vt:lpstr>
      <vt:lpstr>Typical Approach to Code Inspection-II</vt:lpstr>
      <vt:lpstr>Some benefits of Inspection</vt:lpstr>
      <vt:lpstr>Black Box VS White Box Testing</vt:lpstr>
      <vt:lpstr>Black box VS white box</vt:lpstr>
      <vt:lpstr>Equivalence Classes / Testing</vt:lpstr>
      <vt:lpstr>Example: what equivalence classes can be identified?</vt:lpstr>
      <vt:lpstr>Boundary Testing</vt:lpstr>
      <vt:lpstr> Levels of Testing</vt:lpstr>
      <vt:lpstr>Levels of Testing Testing Organization Illustrated</vt:lpstr>
      <vt:lpstr>Unit Testing (done by developers) Code Review</vt:lpstr>
      <vt:lpstr>Cyclomatic Complexity</vt:lpstr>
      <vt:lpstr>Cyclomatic Complexity</vt:lpstr>
      <vt:lpstr>Cyclomatic Complexity Range</vt:lpstr>
      <vt:lpstr>Find Cyclomatic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Testing + Integration Testing</dc:title>
  <cp:lastModifiedBy>fast</cp:lastModifiedBy>
  <cp:revision>36</cp:revision>
  <dcterms:modified xsi:type="dcterms:W3CDTF">2019-11-14T08:37:34Z</dcterms:modified>
</cp:coreProperties>
</file>