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8" r:id="rId7"/>
    <p:sldId id="260" r:id="rId8"/>
    <p:sldId id="265" r:id="rId9"/>
    <p:sldId id="269" r:id="rId10"/>
    <p:sldId id="261" r:id="rId11"/>
    <p:sldId id="262" r:id="rId12"/>
    <p:sldId id="266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E90EA-68D4-486C-80A1-AEAF3C2C829A}" type="datetimeFigureOut">
              <a:rPr lang="en-US" smtClean="0"/>
              <a:pPr/>
              <a:t>21-Jun-20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56CD-C8B2-4431-A7ED-B0CA5F33E8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E90EA-68D4-486C-80A1-AEAF3C2C829A}" type="datetimeFigureOut">
              <a:rPr lang="en-US" smtClean="0"/>
              <a:pPr/>
              <a:t>21-Jun-20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56CD-C8B2-4431-A7ED-B0CA5F33E8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E90EA-68D4-486C-80A1-AEAF3C2C829A}" type="datetimeFigureOut">
              <a:rPr lang="en-US" smtClean="0"/>
              <a:pPr/>
              <a:t>21-Jun-20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56CD-C8B2-4431-A7ED-B0CA5F33E8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E90EA-68D4-486C-80A1-AEAF3C2C829A}" type="datetimeFigureOut">
              <a:rPr lang="en-US" smtClean="0"/>
              <a:pPr/>
              <a:t>21-Jun-20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56CD-C8B2-4431-A7ED-B0CA5F33E8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E90EA-68D4-486C-80A1-AEAF3C2C829A}" type="datetimeFigureOut">
              <a:rPr lang="en-US" smtClean="0"/>
              <a:pPr/>
              <a:t>21-Jun-20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56CD-C8B2-4431-A7ED-B0CA5F33E8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E90EA-68D4-486C-80A1-AEAF3C2C829A}" type="datetimeFigureOut">
              <a:rPr lang="en-US" smtClean="0"/>
              <a:pPr/>
              <a:t>21-Jun-20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56CD-C8B2-4431-A7ED-B0CA5F33E8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E90EA-68D4-486C-80A1-AEAF3C2C829A}" type="datetimeFigureOut">
              <a:rPr lang="en-US" smtClean="0"/>
              <a:pPr/>
              <a:t>21-Jun-20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56CD-C8B2-4431-A7ED-B0CA5F33E8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E90EA-68D4-486C-80A1-AEAF3C2C829A}" type="datetimeFigureOut">
              <a:rPr lang="en-US" smtClean="0"/>
              <a:pPr/>
              <a:t>21-Jun-20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56CD-C8B2-4431-A7ED-B0CA5F33E8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E90EA-68D4-486C-80A1-AEAF3C2C829A}" type="datetimeFigureOut">
              <a:rPr lang="en-US" smtClean="0"/>
              <a:pPr/>
              <a:t>21-Jun-20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56CD-C8B2-4431-A7ED-B0CA5F33E8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E90EA-68D4-486C-80A1-AEAF3C2C829A}" type="datetimeFigureOut">
              <a:rPr lang="en-US" smtClean="0"/>
              <a:pPr/>
              <a:t>21-Jun-20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56CD-C8B2-4431-A7ED-B0CA5F33E8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E90EA-68D4-486C-80A1-AEAF3C2C829A}" type="datetimeFigureOut">
              <a:rPr lang="en-US" smtClean="0"/>
              <a:pPr/>
              <a:t>21-Jun-20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56CD-C8B2-4431-A7ED-B0CA5F33E8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E90EA-68D4-486C-80A1-AEAF3C2C829A}" type="datetimeFigureOut">
              <a:rPr lang="en-US" smtClean="0"/>
              <a:pPr/>
              <a:t>21-Jun-20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E56CD-C8B2-4431-A7ED-B0CA5F33E8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WAV"/><Relationship Id="rId1" Type="http://schemas.microsoft.com/office/2007/relationships/media" Target="../media/media10.WAV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1.WAV"/><Relationship Id="rId1" Type="http://schemas.microsoft.com/office/2007/relationships/media" Target="../media/media11.WAV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2.WAV"/><Relationship Id="rId1" Type="http://schemas.microsoft.com/office/2007/relationships/media" Target="../media/media12.WAV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3.WAV"/><Relationship Id="rId1" Type="http://schemas.microsoft.com/office/2007/relationships/media" Target="../media/media13.WAV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4.WAV"/><Relationship Id="rId1" Type="http://schemas.microsoft.com/office/2007/relationships/media" Target="../media/media14.WAV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WAV"/><Relationship Id="rId1" Type="http://schemas.microsoft.com/office/2007/relationships/media" Target="../media/media6.WAV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WAV"/><Relationship Id="rId1" Type="http://schemas.microsoft.com/office/2007/relationships/media" Target="../media/media7.WAV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WAV"/><Relationship Id="rId1" Type="http://schemas.microsoft.com/office/2007/relationships/media" Target="../media/media8.WAV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WAV"/><Relationship Id="rId1" Type="http://schemas.microsoft.com/office/2007/relationships/media" Target="../media/media9.WAV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Bottom-Up Parsing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Compiler Construction</a:t>
            </a:r>
            <a:endParaRPr lang="en-US" dirty="0"/>
          </a:p>
        </p:txBody>
      </p:sp>
      <p:pic>
        <p:nvPicPr>
          <p:cNvPr id="5" name="~PP4047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83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29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Handle the Non-determinism?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state machine is developed after a thorough analysis of the CFG</a:t>
            </a:r>
          </a:p>
          <a:p>
            <a:endParaRPr lang="en-US" dirty="0" smtClean="0"/>
          </a:p>
          <a:p>
            <a:r>
              <a:rPr lang="en-US" dirty="0" smtClean="0"/>
              <a:t>The state machine guides to select either a “shift” or a “reduce” action</a:t>
            </a:r>
          </a:p>
          <a:p>
            <a:endParaRPr lang="en-US" dirty="0" smtClean="0"/>
          </a:p>
          <a:p>
            <a:r>
              <a:rPr lang="en-US" dirty="0" smtClean="0"/>
              <a:t>In case of “reduce”, the machine also specifies the grammar production to use</a:t>
            </a:r>
          </a:p>
          <a:p>
            <a:endParaRPr lang="en-US" dirty="0" smtClean="0"/>
          </a:p>
          <a:p>
            <a:r>
              <a:rPr lang="en-US" dirty="0" smtClean="0"/>
              <a:t>See LR parsing for details</a:t>
            </a:r>
            <a:endParaRPr lang="en-US" dirty="0"/>
          </a:p>
        </p:txBody>
      </p:sp>
      <p:pic>
        <p:nvPicPr>
          <p:cNvPr id="5" name="~PP3980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7129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129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the following CFG for simple expressions:</a:t>
            </a: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E -&gt; E + n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E -&gt; n</a:t>
            </a:r>
          </a:p>
          <a:p>
            <a:endParaRPr lang="en-US" dirty="0" smtClean="0"/>
          </a:p>
          <a:p>
            <a:r>
              <a:rPr lang="en-US" dirty="0" smtClean="0"/>
              <a:t>Now show execution of a bottom-up parser on the following string: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n + n</a:t>
            </a:r>
            <a:r>
              <a:rPr lang="en-US" sz="2400" dirty="0" smtClean="0"/>
              <a:t>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~PP406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19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93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 ...</a:t>
            </a:r>
            <a:endParaRPr lang="en-US" dirty="0"/>
          </a:p>
        </p:txBody>
      </p:sp>
      <p:graphicFrame>
        <p:nvGraphicFramePr>
          <p:cNvPr id="3" name="Content Placeholder 3"/>
          <p:cNvGraphicFramePr>
            <a:graphicFrameLocks/>
          </p:cNvGraphicFramePr>
          <p:nvPr/>
        </p:nvGraphicFramePr>
        <p:xfrm>
          <a:off x="457200" y="24384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133600"/>
                <a:gridCol w="335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$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 + n $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Shift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$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n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+ n $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Reduce E -&gt; n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$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+ n $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Shift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$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E +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 $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Shift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$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E + n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$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Reduce E -&gt; E + n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$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$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Accept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~PP1902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070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70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Bottom-up parsing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Power of bottom-up parsing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Basic method: shift-reduce parsing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Exercises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Handling the non-determinism</a:t>
            </a:r>
            <a:endParaRPr lang="en-US" dirty="0"/>
          </a:p>
        </p:txBody>
      </p:sp>
      <p:pic>
        <p:nvPicPr>
          <p:cNvPr id="6" name="~PP3477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6617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17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That’s all Folks!</a:t>
            </a:r>
            <a:endParaRPr lang="en-US" dirty="0"/>
          </a:p>
        </p:txBody>
      </p:sp>
      <p:pic>
        <p:nvPicPr>
          <p:cNvPr id="3" name="~PP859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53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2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top-down parsing, construction of parse tree is started from root</a:t>
            </a:r>
          </a:p>
          <a:p>
            <a:endParaRPr lang="en-US" dirty="0" smtClean="0"/>
          </a:p>
          <a:p>
            <a:r>
              <a:rPr lang="en-US" dirty="0" smtClean="0"/>
              <a:t>In bottom-up, construction starts from leafs</a:t>
            </a:r>
            <a:endParaRPr lang="en-US" dirty="0"/>
          </a:p>
        </p:txBody>
      </p:sp>
      <p:pic>
        <p:nvPicPr>
          <p:cNvPr id="5" name="~PP643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477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77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of Bottom-Up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Top-down parsing requires removal of left recursion</a:t>
            </a:r>
          </a:p>
          <a:p>
            <a:endParaRPr lang="en-US" dirty="0" smtClean="0"/>
          </a:p>
          <a:p>
            <a:r>
              <a:rPr lang="en-US" dirty="0" smtClean="0"/>
              <a:t>Bottom-up can work with left-recursive grammars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~PP3968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666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66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VS Bottom-Up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Hand-written compiler is easy to develop using top-down parsing</a:t>
            </a:r>
          </a:p>
          <a:p>
            <a:endParaRPr lang="en-US" dirty="0" smtClean="0"/>
          </a:p>
          <a:p>
            <a:r>
              <a:rPr lang="en-US" dirty="0" smtClean="0"/>
              <a:t>Bottom-up parsing is especially used by complier generators, such as YACC</a:t>
            </a:r>
          </a:p>
          <a:p>
            <a:endParaRPr lang="en-US" dirty="0"/>
          </a:p>
        </p:txBody>
      </p:sp>
      <p:pic>
        <p:nvPicPr>
          <p:cNvPr id="6" name="~PP2076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3441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41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Bottom-Up Parser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token in the input</a:t>
            </a:r>
          </a:p>
          <a:p>
            <a:pPr lvl="1"/>
            <a:r>
              <a:rPr lang="en-US" dirty="0" smtClean="0"/>
              <a:t>Push token onto a stack</a:t>
            </a:r>
          </a:p>
          <a:p>
            <a:pPr lvl="1"/>
            <a:r>
              <a:rPr lang="en-US" dirty="0" smtClean="0"/>
              <a:t>Whenever possible, reduce symbols from the top to a non-terminal</a:t>
            </a:r>
          </a:p>
          <a:p>
            <a:endParaRPr lang="en-US" dirty="0" smtClean="0"/>
          </a:p>
          <a:p>
            <a:r>
              <a:rPr lang="en-US" dirty="0" smtClean="0"/>
              <a:t>Accept if the stack contains the starting symbol, and there is no symbol left at the input</a:t>
            </a:r>
            <a:endParaRPr lang="en-US" dirty="0"/>
          </a:p>
        </p:txBody>
      </p:sp>
      <p:pic>
        <p:nvPicPr>
          <p:cNvPr id="9" name="~PP1276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7819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19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Shift-Reduce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Operations of a bottom-up parser</a:t>
            </a:r>
          </a:p>
          <a:p>
            <a:pPr lvl="1"/>
            <a:r>
              <a:rPr lang="en-US" dirty="0" smtClean="0"/>
              <a:t>Shift tokens from input to a stack</a:t>
            </a:r>
          </a:p>
          <a:p>
            <a:pPr lvl="1"/>
            <a:r>
              <a:rPr lang="en-US" dirty="0" smtClean="0"/>
              <a:t>Reduce a set of symbols from the top of the stack into a non-terminal</a:t>
            </a:r>
            <a:endParaRPr lang="en-US" dirty="0"/>
          </a:p>
        </p:txBody>
      </p:sp>
      <p:pic>
        <p:nvPicPr>
          <p:cNvPr id="5" name="~PP3043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3805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05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the following CFG for balanced parenthesis: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S -&gt; ( S ) S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S -&gt; ^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Now show execution of a bottom-up parser on the following string: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 )</a:t>
            </a:r>
            <a:r>
              <a:rPr lang="en-US" dirty="0" smtClean="0"/>
              <a:t>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~PP2806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3718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18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 ...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457200" y="24384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133600"/>
                <a:gridCol w="335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$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( ) $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Shift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$ (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) $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Reduce S -&gt; ^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$ ( S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) $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Shift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$ ( S )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$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Reduce S -&gt; ^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$ ( S ) S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$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Reduce S -&gt; ( S ) S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$ S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$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Accept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~PP1887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7626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626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Parser Requires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Which action to use: shift or reduce?</a:t>
            </a:r>
          </a:p>
          <a:p>
            <a:endParaRPr lang="en-US" dirty="0" smtClean="0"/>
          </a:p>
          <a:p>
            <a:r>
              <a:rPr lang="en-US" dirty="0" smtClean="0"/>
              <a:t>In case of reduce, which production to use?</a:t>
            </a:r>
            <a:endParaRPr lang="en-US" dirty="0"/>
          </a:p>
        </p:txBody>
      </p:sp>
      <p:pic>
        <p:nvPicPr>
          <p:cNvPr id="7" name="~PP3677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4294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94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354</Words>
  <Application>Microsoft Office PowerPoint</Application>
  <PresentationFormat>On-screen Show (4:3)</PresentationFormat>
  <Paragraphs>100</Paragraphs>
  <Slides>14</Slides>
  <Notes>0</Notes>
  <HiddenSlides>0</HiddenSlides>
  <MMClips>14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 New</vt:lpstr>
      <vt:lpstr>Office Theme</vt:lpstr>
      <vt:lpstr>Bottom-Up Parsing</vt:lpstr>
      <vt:lpstr>Introduction</vt:lpstr>
      <vt:lpstr>Power of Bottom-Up Parsing</vt:lpstr>
      <vt:lpstr>Top-Down VS Bottom-Up</vt:lpstr>
      <vt:lpstr>How Bottom-Up Parser Work</vt:lpstr>
      <vt:lpstr>Shift-Reduce Parser</vt:lpstr>
      <vt:lpstr>Exercise 1</vt:lpstr>
      <vt:lpstr>Exercise 1 ...</vt:lpstr>
      <vt:lpstr>The Parser Requires Intelligence</vt:lpstr>
      <vt:lpstr>How to Handle the Non-determinism?</vt:lpstr>
      <vt:lpstr>Exercise 2</vt:lpstr>
      <vt:lpstr>Exercise 2 ...</vt:lpstr>
      <vt:lpstr>Summary</vt:lpstr>
      <vt:lpstr>That’s all Folks!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Bottom-Up Parsing</dc:title>
  <dc:creator>aamir.raheem</dc:creator>
  <cp:lastModifiedBy>Syed Asad Abrar</cp:lastModifiedBy>
  <cp:revision>27</cp:revision>
  <dcterms:created xsi:type="dcterms:W3CDTF">2020-05-03T10:55:10Z</dcterms:created>
  <dcterms:modified xsi:type="dcterms:W3CDTF">2020-06-21T00:11:33Z</dcterms:modified>
</cp:coreProperties>
</file>