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71" r:id="rId13"/>
    <p:sldId id="266" r:id="rId14"/>
    <p:sldId id="268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43AE-E3BA-474A-B1D8-B4340073283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26BE-D9EF-412F-A259-99F7681510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6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Declaration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Computing Types and Addresses</a:t>
            </a:r>
            <a:endParaRPr lang="en-US" dirty="0"/>
          </a:p>
        </p:txBody>
      </p:sp>
      <p:pic>
        <p:nvPicPr>
          <p:cNvPr id="4" name="~PP1627.WAV">
            <a:hlinkClick r:id="" action="ppaction://media"/>
          </p:cNvPr>
          <p:cNvPicPr>
            <a:picLocks noRot="1" noChangeAspect="1"/>
          </p:cNvPicPr>
          <p:nvPr>
            <a:wavAudioFile r:embed="rId1" name="~PP162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3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structure: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Time {</a:t>
            </a:r>
          </a:p>
          <a:p>
            <a:pPr lvl="3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hour;</a:t>
            </a:r>
          </a:p>
          <a:p>
            <a:pPr lvl="3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min;</a:t>
            </a:r>
          </a:p>
          <a:p>
            <a:pPr lvl="3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sec;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dirty="0" smtClean="0"/>
          </a:p>
          <a:p>
            <a:r>
              <a:rPr lang="en-US" dirty="0" smtClean="0"/>
              <a:t>Your translation scheme shall output “12 bytes”</a:t>
            </a:r>
            <a:endParaRPr lang="en-US" dirty="0"/>
          </a:p>
        </p:txBody>
      </p:sp>
      <p:pic>
        <p:nvPicPr>
          <p:cNvPr id="4" name="~PP3858.WAV">
            <a:hlinkClick r:id="" action="ppaction://media"/>
          </p:cNvPr>
          <p:cNvPicPr>
            <a:picLocks noRot="1" noChangeAspect="1"/>
          </p:cNvPicPr>
          <p:nvPr>
            <a:wavAudioFile r:embed="rId1" name="~PP385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29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pic>
        <p:nvPicPr>
          <p:cNvPr id="5" name="~PP3799.WAV">
            <a:hlinkClick r:id="" action="ppaction://media"/>
          </p:cNvPr>
          <p:cNvPicPr>
            <a:picLocks noRot="1" noChangeAspect="1"/>
          </p:cNvPicPr>
          <p:nvPr>
            <a:wavAudioFile r:embed="rId1" name="~PP379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3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compiler starts storing variables of all the programs at address 0</a:t>
            </a:r>
          </a:p>
          <a:p>
            <a:endParaRPr lang="en-US" dirty="0" smtClean="0"/>
          </a:p>
          <a:p>
            <a:r>
              <a:rPr lang="en-US" dirty="0" smtClean="0"/>
              <a:t>Is this correct?</a:t>
            </a:r>
          </a:p>
          <a:p>
            <a:endParaRPr lang="en-US" dirty="0" smtClean="0"/>
          </a:p>
          <a:p>
            <a:r>
              <a:rPr lang="en-US" dirty="0" smtClean="0"/>
              <a:t>What if multiple programs are running at the same time?</a:t>
            </a:r>
            <a:endParaRPr lang="en-US" dirty="0"/>
          </a:p>
        </p:txBody>
      </p:sp>
      <p:pic>
        <p:nvPicPr>
          <p:cNvPr id="6" name="~PP2943.WAV">
            <a:hlinkClick r:id="" action="ppaction://media"/>
          </p:cNvPr>
          <p:cNvPicPr>
            <a:picLocks noRot="1" noChangeAspect="1"/>
          </p:cNvPicPr>
          <p:nvPr>
            <a:wavAudioFile r:embed="rId1" name="~PP294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7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generates logical (relative) addresses</a:t>
            </a:r>
          </a:p>
          <a:p>
            <a:r>
              <a:rPr lang="en-US" dirty="0" smtClean="0"/>
              <a:t>System (hardware + OS) translates these logical addresses into physical (absolute) addresses</a:t>
            </a:r>
          </a:p>
          <a:p>
            <a:r>
              <a:rPr lang="en-US" dirty="0" smtClean="0"/>
              <a:t>The process is called as address translation</a:t>
            </a:r>
          </a:p>
          <a:p>
            <a:r>
              <a:rPr lang="en-US" dirty="0" smtClean="0"/>
              <a:t>Each program gets a separate segment of RAM</a:t>
            </a:r>
          </a:p>
          <a:p>
            <a:r>
              <a:rPr lang="en-US" dirty="0" smtClean="0"/>
              <a:t>The address translation ensures that the addresses are pointing to the correct segment</a:t>
            </a:r>
          </a:p>
        </p:txBody>
      </p:sp>
      <p:pic>
        <p:nvPicPr>
          <p:cNvPr id="6" name="~PP696.WAV">
            <a:hlinkClick r:id="" action="ppaction://media"/>
          </p:cNvPr>
          <p:cNvPicPr>
            <a:picLocks noRot="1" noChangeAspect="1"/>
          </p:cNvPicPr>
          <p:nvPr>
            <a:wavAudioFile r:embed="rId1" name="~PP69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84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Translate Address?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contiguous allocation, system adds the base address into the relative address</a:t>
            </a:r>
          </a:p>
          <a:p>
            <a:pPr lvl="2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absAdr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relAdr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342900" lvl="2" indent="-342900"/>
            <a:endParaRPr lang="en-US" sz="3200" dirty="0" smtClean="0"/>
          </a:p>
          <a:p>
            <a:pPr marL="342900" lvl="2" indent="-342900"/>
            <a:r>
              <a:rPr lang="en-US" sz="3200" dirty="0" smtClean="0"/>
              <a:t>A better alternative is paging, which does not suffer from fragmentation</a:t>
            </a:r>
            <a:endParaRPr lang="en-US" sz="3200" dirty="0"/>
          </a:p>
          <a:p>
            <a:pPr lvl="2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~PP2241.WAV">
            <a:hlinkClick r:id="" action="ppaction://media"/>
          </p:cNvPr>
          <p:cNvPicPr>
            <a:picLocks noRot="1" noChangeAspect="1"/>
          </p:cNvPicPr>
          <p:nvPr>
            <a:wavAudioFile r:embed="rId1" name="~PP224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92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of declaration statements</a:t>
            </a:r>
          </a:p>
          <a:p>
            <a:endParaRPr lang="en-US" dirty="0" smtClean="0"/>
          </a:p>
          <a:p>
            <a:r>
              <a:rPr lang="en-US" dirty="0" smtClean="0"/>
              <a:t>How to compute size of a structure</a:t>
            </a:r>
          </a:p>
          <a:p>
            <a:endParaRPr lang="en-US" dirty="0" smtClean="0"/>
          </a:p>
          <a:p>
            <a:r>
              <a:rPr lang="en-US" dirty="0" smtClean="0"/>
              <a:t>Address translation</a:t>
            </a:r>
          </a:p>
          <a:p>
            <a:pPr lvl="1"/>
            <a:r>
              <a:rPr lang="en-US" dirty="0" smtClean="0"/>
              <a:t>Logical address</a:t>
            </a:r>
          </a:p>
          <a:p>
            <a:pPr lvl="1"/>
            <a:r>
              <a:rPr lang="en-US" dirty="0" smtClean="0"/>
              <a:t>Physical address</a:t>
            </a:r>
          </a:p>
          <a:p>
            <a:pPr lvl="1"/>
            <a:endParaRPr lang="en-US" dirty="0"/>
          </a:p>
        </p:txBody>
      </p:sp>
      <p:pic>
        <p:nvPicPr>
          <p:cNvPr id="5" name="~PP526.WAV">
            <a:hlinkClick r:id="" action="ppaction://media"/>
          </p:cNvPr>
          <p:cNvPicPr>
            <a:picLocks noRot="1" noChangeAspect="1"/>
          </p:cNvPicPr>
          <p:nvPr>
            <a:wavAudioFile r:embed="rId1" name="~PP52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52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That’s all Folks!</a:t>
            </a:r>
            <a:endParaRPr lang="en-US" dirty="0"/>
          </a:p>
        </p:txBody>
      </p:sp>
      <p:pic>
        <p:nvPicPr>
          <p:cNvPr id="3" name="~PP891.WAV">
            <a:hlinkClick r:id="" action="ppaction://media"/>
          </p:cNvPr>
          <p:cNvPicPr>
            <a:picLocks noRot="1" noChangeAspect="1"/>
          </p:cNvPicPr>
          <p:nvPr>
            <a:wavAudioFile r:embed="rId1" name="~PP89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9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declaration is not translated into three-address code</a:t>
            </a:r>
          </a:p>
          <a:p>
            <a:endParaRPr lang="en-US" dirty="0" smtClean="0"/>
          </a:p>
          <a:p>
            <a:r>
              <a:rPr lang="en-US" dirty="0" smtClean="0"/>
              <a:t>Declaration is not an executable statement</a:t>
            </a:r>
          </a:p>
          <a:p>
            <a:endParaRPr lang="en-US" dirty="0" smtClean="0"/>
          </a:p>
          <a:p>
            <a:r>
              <a:rPr lang="en-US" dirty="0" smtClean="0"/>
              <a:t>Rather it specifies attributes of an identifier (name, type and address)</a:t>
            </a:r>
          </a:p>
          <a:p>
            <a:endParaRPr lang="en-US" dirty="0" smtClean="0"/>
          </a:p>
          <a:p>
            <a:r>
              <a:rPr lang="en-US" dirty="0" smtClean="0"/>
              <a:t>These attributes are inserted into the symbol table</a:t>
            </a:r>
            <a:endParaRPr lang="en-US" dirty="0"/>
          </a:p>
        </p:txBody>
      </p:sp>
      <p:pic>
        <p:nvPicPr>
          <p:cNvPr id="4" name="~PP3915.WAV">
            <a:hlinkClick r:id="" action="ppaction://media"/>
          </p:cNvPr>
          <p:cNvPicPr>
            <a:picLocks noRot="1" noChangeAspect="1"/>
          </p:cNvPicPr>
          <p:nvPr>
            <a:wavAudioFile r:embed="rId1" name="~PP391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58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sum;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char letter;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char digit;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3347.WAV">
            <a:hlinkClick r:id="" action="ppaction://media"/>
          </p:cNvPr>
          <p:cNvPicPr>
            <a:picLocks noRot="1" noChangeAspect="1"/>
          </p:cNvPicPr>
          <p:nvPr>
            <a:wavAudioFile r:embed="rId1" name="~PP334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8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08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~PP2910.WAV">
            <a:hlinkClick r:id="" action="ppaction://media"/>
          </p:cNvPr>
          <p:cNvPicPr>
            <a:picLocks noRot="1" noChangeAspect="1"/>
          </p:cNvPicPr>
          <p:nvPr>
            <a:wavAudioFile r:embed="rId1" name="~PP291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44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Translation Scheme?</a:t>
            </a:r>
            <a:endParaRPr lang="en-US" dirty="0"/>
          </a:p>
        </p:txBody>
      </p:sp>
      <p:pic>
        <p:nvPicPr>
          <p:cNvPr id="3" name="~PP240.WAV">
            <a:hlinkClick r:id="" action="ppaction://media"/>
          </p:cNvPr>
          <p:cNvPicPr>
            <a:picLocks noRot="1" noChangeAspect="1"/>
          </p:cNvPicPr>
          <p:nvPr>
            <a:wavAudioFile r:embed="rId1" name="~PP24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5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 -&gt; T id ;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-&gt;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-&gt; char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2725.WAV">
            <a:hlinkClick r:id="" action="ppaction://media"/>
          </p:cNvPr>
          <p:cNvPicPr>
            <a:picLocks noRot="1" noChangeAspect="1"/>
          </p:cNvPicPr>
          <p:nvPr>
            <a:wavAudioFile r:embed="rId1" name="~PP272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8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0}	// global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 -&gt; T id ;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tbl.add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(id.lex,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T.t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 T.s}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 -&gt;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T.t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INT; T.s = 4}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 -&gt; char	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T.t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CHAR; T.s = 1}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248.WAV">
            <a:hlinkClick r:id="" action="ppaction://media"/>
          </p:cNvPr>
          <p:cNvPicPr>
            <a:picLocks noRot="1" noChangeAspect="1"/>
          </p:cNvPicPr>
          <p:nvPr>
            <a:wavAudioFile r:embed="rId1" name="~PP24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22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Section End</a:t>
            </a:r>
            <a:endParaRPr lang="en-US" dirty="0"/>
          </a:p>
        </p:txBody>
      </p:sp>
      <p:pic>
        <p:nvPicPr>
          <p:cNvPr id="4" name="~PP2676.WAV">
            <a:hlinkClick r:id="" action="ppaction://media"/>
          </p:cNvPr>
          <p:cNvPicPr>
            <a:picLocks noRot="1" noChangeAspect="1"/>
          </p:cNvPicPr>
          <p:nvPr>
            <a:wavAudioFile r:embed="rId1" name="~PP267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6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translation scheme to compute size of a given structure</a:t>
            </a:r>
          </a:p>
          <a:p>
            <a:endParaRPr lang="en-US" dirty="0"/>
          </a:p>
          <a:p>
            <a:r>
              <a:rPr lang="en-US" dirty="0" smtClean="0"/>
              <a:t>Assume the members can be of two types only: </a:t>
            </a:r>
            <a:r>
              <a:rPr lang="en-US" dirty="0" err="1" smtClean="0"/>
              <a:t>int</a:t>
            </a:r>
            <a:r>
              <a:rPr lang="en-US" dirty="0" smtClean="0"/>
              <a:t> or char</a:t>
            </a:r>
          </a:p>
          <a:p>
            <a:endParaRPr lang="en-US" dirty="0"/>
          </a:p>
        </p:txBody>
      </p:sp>
      <p:pic>
        <p:nvPicPr>
          <p:cNvPr id="5" name="~PP3443.WAV">
            <a:hlinkClick r:id="" action="ppaction://media"/>
          </p:cNvPr>
          <p:cNvPicPr>
            <a:picLocks noRot="1" noChangeAspect="1"/>
          </p:cNvPicPr>
          <p:nvPr>
            <a:wavAudioFile r:embed="rId1" name="~PP344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278</Words>
  <Application>Microsoft Office PowerPoint</Application>
  <PresentationFormat>On-screen Show (4:3)</PresentationFormat>
  <Paragraphs>91</Paragraphs>
  <Slides>16</Slides>
  <Notes>0</Notes>
  <HiddenSlides>0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Declaration Statements</vt:lpstr>
      <vt:lpstr>Introduction</vt:lpstr>
      <vt:lpstr>Example</vt:lpstr>
      <vt:lpstr>Symbol Table</vt:lpstr>
      <vt:lpstr>Translation Scheme?</vt:lpstr>
      <vt:lpstr>Grammar</vt:lpstr>
      <vt:lpstr>Translation Scheme</vt:lpstr>
      <vt:lpstr>Section End</vt:lpstr>
      <vt:lpstr>Exercise</vt:lpstr>
      <vt:lpstr>Example</vt:lpstr>
      <vt:lpstr>Solution?</vt:lpstr>
      <vt:lpstr>Question</vt:lpstr>
      <vt:lpstr>Answer</vt:lpstr>
      <vt:lpstr>How to Translate Address?</vt:lpstr>
      <vt:lpstr>Summary</vt:lpstr>
      <vt:lpstr>That’s all Folks!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Declaration Statements</dc:title>
  <dc:creator>aamir.raheem</dc:creator>
  <cp:lastModifiedBy>aamir.raheem</cp:lastModifiedBy>
  <cp:revision>18</cp:revision>
  <dcterms:created xsi:type="dcterms:W3CDTF">2020-04-11T10:13:27Z</dcterms:created>
  <dcterms:modified xsi:type="dcterms:W3CDTF">2020-04-11T14:28:07Z</dcterms:modified>
</cp:coreProperties>
</file>