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59" r:id="rId7"/>
    <p:sldId id="261" r:id="rId8"/>
    <p:sldId id="262" r:id="rId9"/>
    <p:sldId id="263" r:id="rId10"/>
    <p:sldId id="266" r:id="rId11"/>
    <p:sldId id="268" r:id="rId12"/>
    <p:sldId id="278" r:id="rId13"/>
    <p:sldId id="269" r:id="rId14"/>
    <p:sldId id="270" r:id="rId15"/>
    <p:sldId id="277" r:id="rId16"/>
    <p:sldId id="272" r:id="rId17"/>
    <p:sldId id="273" r:id="rId18"/>
    <p:sldId id="274" r:id="rId19"/>
    <p:sldId id="275" r:id="rId20"/>
    <p:sldId id="276" r:id="rId21"/>
    <p:sldId id="279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2129-6C9E-4DBE-B6EF-CFBD680F6151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356-9ADC-4527-A3C8-5DB9F52B1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2129-6C9E-4DBE-B6EF-CFBD680F6151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356-9ADC-4527-A3C8-5DB9F52B1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2129-6C9E-4DBE-B6EF-CFBD680F6151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356-9ADC-4527-A3C8-5DB9F52B1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2129-6C9E-4DBE-B6EF-CFBD680F6151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356-9ADC-4527-A3C8-5DB9F52B1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2129-6C9E-4DBE-B6EF-CFBD680F6151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356-9ADC-4527-A3C8-5DB9F52B1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2129-6C9E-4DBE-B6EF-CFBD680F6151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356-9ADC-4527-A3C8-5DB9F52B1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2129-6C9E-4DBE-B6EF-CFBD680F6151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356-9ADC-4527-A3C8-5DB9F52B1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2129-6C9E-4DBE-B6EF-CFBD680F6151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356-9ADC-4527-A3C8-5DB9F52B1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2129-6C9E-4DBE-B6EF-CFBD680F6151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356-9ADC-4527-A3C8-5DB9F52B1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2129-6C9E-4DBE-B6EF-CFBD680F6151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356-9ADC-4527-A3C8-5DB9F52B1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2129-6C9E-4DBE-B6EF-CFBD680F6151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356-9ADC-4527-A3C8-5DB9F52B1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52129-6C9E-4DBE-B6EF-CFBD680F6151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24356-9ADC-4527-A3C8-5DB9F52B1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0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2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3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4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5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6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7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8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9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0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1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2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6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7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9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Code Generation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~PP982.WAV">
            <a:hlinkClick r:id="" action="ppaction://media"/>
          </p:cNvPr>
          <p:cNvPicPr>
            <a:picLocks noRot="1" noChangeAspect="1"/>
          </p:cNvPicPr>
          <p:nvPr>
            <a:wavAudioFile r:embed="rId1" name="~PP982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83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 -&gt; id = E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quad(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(‘=’), lookup(id.lex),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 -&gt; E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+ T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newTmp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	// address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quad(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(‘+’), E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.a,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T.a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tmp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 -&gt; T	{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T.a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 -&gt; id	{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T.a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lookup(id.lex)}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~PP3905.WAV">
            <a:hlinkClick r:id="" action="ppaction://media"/>
          </p:cNvPr>
          <p:cNvPicPr>
            <a:picLocks noRot="1" noChangeAspect="1"/>
          </p:cNvPicPr>
          <p:nvPr>
            <a:wavAudioFile r:embed="rId1" name="~PP3905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696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 -&gt; E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- T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newTmp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	// address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quad(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(‘-’), E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.a,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T.a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tmp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~PP2272.WAV">
            <a:hlinkClick r:id="" action="ppaction://media"/>
          </p:cNvPr>
          <p:cNvPicPr>
            <a:picLocks noRot="1" noChangeAspect="1"/>
          </p:cNvPicPr>
          <p:nvPr>
            <a:wavAudioFile r:embed="rId1" name="~PP2272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02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Section End</a:t>
            </a:r>
            <a:endParaRPr lang="en-US" dirty="0"/>
          </a:p>
        </p:txBody>
      </p:sp>
      <p:pic>
        <p:nvPicPr>
          <p:cNvPr id="3" name="~PP1410.WAV">
            <a:hlinkClick r:id="" action="ppaction://media"/>
          </p:cNvPr>
          <p:cNvPicPr>
            <a:picLocks noRot="1" noChangeAspect="1"/>
          </p:cNvPicPr>
          <p:nvPr>
            <a:wavAudioFile r:embed="rId1" name="~PP1410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245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about Selection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relational operator shall have a separate </a:t>
            </a:r>
            <a:r>
              <a:rPr lang="en-US" dirty="0" err="1" smtClean="0"/>
              <a:t>opcode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is because a conditional jump has three operands, and consequently the space is left only for a single integer</a:t>
            </a:r>
            <a:endParaRPr lang="en-US" dirty="0"/>
          </a:p>
        </p:txBody>
      </p:sp>
      <p:pic>
        <p:nvPicPr>
          <p:cNvPr id="4" name="~PP1539.WAV">
            <a:hlinkClick r:id="" action="ppaction://media"/>
          </p:cNvPr>
          <p:cNvPicPr>
            <a:picLocks noRot="1" noChangeAspect="1"/>
          </p:cNvPicPr>
          <p:nvPr>
            <a:wavAudioFile r:embed="rId1" name="~PP1539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501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if a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&gt;= b 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goto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100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if a &gt; b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goto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100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if a &lt;= b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goto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100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if a &lt; b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goto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100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~PP3273.WAV">
            <a:hlinkClick r:id="" action="ppaction://media"/>
          </p:cNvPr>
          <p:cNvPicPr>
            <a:picLocks noRot="1" noChangeAspect="1"/>
          </p:cNvPicPr>
          <p:nvPr>
            <a:wavAudioFile r:embed="rId1" name="~PP3273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39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machine code of “if </a:t>
            </a:r>
            <a:r>
              <a:rPr lang="en-US" dirty="0" smtClean="0"/>
              <a:t>a &gt;= b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smtClean="0"/>
              <a:t>100” shall be (11, 0, 4, 100)</a:t>
            </a:r>
          </a:p>
          <a:p>
            <a:endParaRPr lang="en-US" dirty="0" smtClean="0"/>
          </a:p>
          <a:p>
            <a:r>
              <a:rPr lang="en-US" dirty="0" smtClean="0"/>
              <a:t>The machine code of “if a </a:t>
            </a:r>
            <a:r>
              <a:rPr lang="en-US" dirty="0" smtClean="0"/>
              <a:t>&gt; </a:t>
            </a:r>
            <a:r>
              <a:rPr lang="en-US" dirty="0" smtClean="0"/>
              <a:t>b </a:t>
            </a:r>
            <a:r>
              <a:rPr lang="en-US" dirty="0" err="1" smtClean="0"/>
              <a:t>goto</a:t>
            </a:r>
            <a:r>
              <a:rPr lang="en-US" dirty="0" smtClean="0"/>
              <a:t> 100” shall be (</a:t>
            </a:r>
            <a:r>
              <a:rPr lang="en-US" dirty="0" smtClean="0"/>
              <a:t>12, </a:t>
            </a:r>
            <a:r>
              <a:rPr lang="en-US" dirty="0" smtClean="0"/>
              <a:t>0, 4, 100)</a:t>
            </a:r>
          </a:p>
          <a:p>
            <a:endParaRPr lang="en-US" dirty="0"/>
          </a:p>
        </p:txBody>
      </p:sp>
      <p:pic>
        <p:nvPicPr>
          <p:cNvPr id="5" name="~PP669.WAV">
            <a:hlinkClick r:id="" action="ppaction://media"/>
          </p:cNvPr>
          <p:cNvPicPr>
            <a:picLocks noRot="1" noChangeAspect="1"/>
          </p:cNvPicPr>
          <p:nvPr>
            <a:wavAudioFile r:embed="rId1" name="~PP669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352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difficult to differentiate between a variable and a numeric literal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Machine code of “x = a + b” is (1, 0, 4, 8)</a:t>
            </a:r>
          </a:p>
          <a:p>
            <a:endParaRPr lang="en-US" dirty="0" smtClean="0"/>
          </a:p>
          <a:p>
            <a:r>
              <a:rPr lang="en-US" dirty="0" smtClean="0"/>
              <a:t>Machine code of “x = a + 4” is ???</a:t>
            </a:r>
          </a:p>
          <a:p>
            <a:endParaRPr lang="en-US" dirty="0"/>
          </a:p>
        </p:txBody>
      </p:sp>
      <p:pic>
        <p:nvPicPr>
          <p:cNvPr id="4" name="~PP2372.WAV">
            <a:hlinkClick r:id="" action="ppaction://media"/>
          </p:cNvPr>
          <p:cNvPicPr>
            <a:picLocks noRot="1" noChangeAspect="1"/>
          </p:cNvPicPr>
          <p:nvPr>
            <a:wavAudioFile r:embed="rId1" name="~PP2372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964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additional bits in each instruction to indicate the addressing mode:</a:t>
            </a:r>
          </a:p>
          <a:p>
            <a:pPr lvl="1"/>
            <a:r>
              <a:rPr lang="en-US" dirty="0" smtClean="0"/>
              <a:t>direct</a:t>
            </a:r>
          </a:p>
          <a:p>
            <a:pPr lvl="1"/>
            <a:r>
              <a:rPr lang="en-US" dirty="0" smtClean="0"/>
              <a:t>indirect</a:t>
            </a:r>
          </a:p>
          <a:p>
            <a:pPr lvl="1"/>
            <a:r>
              <a:rPr lang="en-US" dirty="0" smtClean="0"/>
              <a:t>immediate</a:t>
            </a:r>
          </a:p>
          <a:p>
            <a:pPr lvl="1"/>
            <a:r>
              <a:rPr lang="en-US" dirty="0" smtClean="0"/>
              <a:t>etc</a:t>
            </a:r>
          </a:p>
          <a:p>
            <a:endParaRPr lang="en-US" dirty="0" smtClean="0"/>
          </a:p>
          <a:p>
            <a:r>
              <a:rPr lang="en-US" dirty="0" smtClean="0"/>
              <a:t>This solution requires a complex machine</a:t>
            </a:r>
            <a:endParaRPr lang="en-US" dirty="0"/>
          </a:p>
        </p:txBody>
      </p:sp>
      <p:pic>
        <p:nvPicPr>
          <p:cNvPr id="4" name="~PP1226.WAV">
            <a:hlinkClick r:id="" action="ppaction://media"/>
          </p:cNvPr>
          <p:cNvPicPr>
            <a:picLocks noRot="1" noChangeAspect="1"/>
          </p:cNvPicPr>
          <p:nvPr>
            <a:wavAudioFile r:embed="rId1" name="~PP1226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16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each numeric literal to a temporary variable with an initial value</a:t>
            </a:r>
          </a:p>
          <a:p>
            <a:endParaRPr lang="en-US" dirty="0" smtClean="0"/>
          </a:p>
          <a:p>
            <a:r>
              <a:rPr lang="en-US" dirty="0" smtClean="0"/>
              <a:t>Add a column “initial value” in the symbol table</a:t>
            </a:r>
          </a:p>
          <a:p>
            <a:endParaRPr lang="en-US" dirty="0" smtClean="0"/>
          </a:p>
          <a:p>
            <a:r>
              <a:rPr lang="en-US" dirty="0" smtClean="0"/>
              <a:t>The variables will be initialized before program execution </a:t>
            </a:r>
          </a:p>
          <a:p>
            <a:endParaRPr lang="en-US" dirty="0"/>
          </a:p>
        </p:txBody>
      </p:sp>
      <p:pic>
        <p:nvPicPr>
          <p:cNvPr id="4" name="~PP2084.WAV">
            <a:hlinkClick r:id="" action="ppaction://media"/>
          </p:cNvPr>
          <p:cNvPicPr>
            <a:picLocks noRot="1" noChangeAspect="1"/>
          </p:cNvPicPr>
          <p:nvPr>
            <a:wavAudioFile r:embed="rId1" name="~PP2084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08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z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+ 4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t3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~PP2171.WAV">
            <a:hlinkClick r:id="" action="ppaction://media"/>
          </p:cNvPr>
          <p:cNvPicPr>
            <a:picLocks noRot="1" noChangeAspect="1"/>
          </p:cNvPicPr>
          <p:nvPr>
            <a:wavAudioFile r:embed="rId1" name="~PP2171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80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Machine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the target machine has the following instruction format:</a:t>
            </a:r>
          </a:p>
          <a:p>
            <a:pPr lvl="1"/>
            <a:r>
              <a:rPr lang="en-US" dirty="0" smtClean="0"/>
              <a:t>Every instruction consists of four integers (at max)</a:t>
            </a:r>
          </a:p>
          <a:p>
            <a:pPr lvl="1"/>
            <a:r>
              <a:rPr lang="en-US" dirty="0" smtClean="0"/>
              <a:t>The first integer denotes the 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1"/>
            <a:r>
              <a:rPr lang="en-US" dirty="0" smtClean="0"/>
              <a:t>The rest are the operands (addresses)</a:t>
            </a:r>
          </a:p>
          <a:p>
            <a:pPr lvl="1"/>
            <a:endParaRPr lang="en-US" dirty="0"/>
          </a:p>
        </p:txBody>
      </p:sp>
      <p:pic>
        <p:nvPicPr>
          <p:cNvPr id="4" name="~PP397.WAV">
            <a:hlinkClick r:id="" action="ppaction://media"/>
          </p:cNvPr>
          <p:cNvPicPr>
            <a:picLocks noRot="1" noChangeAspect="1"/>
          </p:cNvPicPr>
          <p:nvPr>
            <a:wavAudioFile r:embed="rId1" name="~PP397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488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~PP316.WAV">
            <a:hlinkClick r:id="" action="ppaction://media"/>
          </p:cNvPr>
          <p:cNvPicPr>
            <a:picLocks noRot="1" noChangeAspect="1"/>
          </p:cNvPicPr>
          <p:nvPr>
            <a:wavAudioFile r:embed="rId1" name="~PP316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42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t3 = 4;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t3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~PP2380.WAV">
            <a:hlinkClick r:id="" action="ppaction://media"/>
          </p:cNvPr>
          <p:cNvPicPr>
            <a:picLocks noRot="1" noChangeAspect="1"/>
          </p:cNvPicPr>
          <p:nvPr>
            <a:wavAudioFile r:embed="rId1" name="~PP2380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82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pic>
        <p:nvPicPr>
          <p:cNvPr id="3" name="~PP914.WAV">
            <a:hlinkClick r:id="" action="ppaction://media"/>
          </p:cNvPr>
          <p:cNvPicPr>
            <a:picLocks noRot="1" noChangeAspect="1"/>
          </p:cNvPicPr>
          <p:nvPr>
            <a:wavAudioFile r:embed="rId1" name="~PP914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5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a + b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a – b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~PP1950.WAV">
            <a:hlinkClick r:id="" action="ppaction://media"/>
          </p:cNvPr>
          <p:cNvPicPr>
            <a:picLocks noRot="1" noChangeAspect="1"/>
          </p:cNvPicPr>
          <p:nvPr>
            <a:wavAudioFile r:embed="rId1" name="~PP1950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34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Three-Address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t1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a + b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t1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t2 = a – b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y = t2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~PP3074.WAV">
            <a:hlinkClick r:id="" action="ppaction://media"/>
          </p:cNvPr>
          <p:cNvPicPr>
            <a:picLocks noRot="1" noChangeAspect="1"/>
          </p:cNvPicPr>
          <p:nvPr>
            <a:wavAudioFile r:embed="rId1" name="~PP3074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23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~PP242.WAV">
            <a:hlinkClick r:id="" action="ppaction://media"/>
          </p:cNvPr>
          <p:cNvPicPr>
            <a:picLocks noRot="1" noChangeAspect="1"/>
          </p:cNvPicPr>
          <p:nvPr>
            <a:wavAudioFile r:embed="rId1" name="~PP242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412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Opcodes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(+)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 (-)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 (=)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~PP3893.WAV">
            <a:hlinkClick r:id="" action="ppaction://media"/>
          </p:cNvPr>
          <p:cNvPicPr>
            <a:picLocks noRot="1" noChangeAspect="1"/>
          </p:cNvPicPr>
          <p:nvPr>
            <a:wavAudioFile r:embed="rId1" name="~PP3893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080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Code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2400" y="327660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Quadruple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181600"/>
            <a:ext cx="1563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t1 = a + b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= t1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a – b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t2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7391400" y="4191000"/>
          <a:ext cx="11849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455"/>
                <a:gridCol w="5924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b="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962400" y="4800600"/>
          <a:ext cx="14579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/>
                <a:gridCol w="728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en-US" b="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–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...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...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pic>
        <p:nvPicPr>
          <p:cNvPr id="10" name="~PP1069.WAV">
            <a:hlinkClick r:id="" action="ppaction://media"/>
          </p:cNvPr>
          <p:cNvPicPr>
            <a:picLocks noRot="1" noChangeAspect="1"/>
          </p:cNvPicPr>
          <p:nvPr>
            <a:wavAudioFile r:embed="rId1" name="~PP1069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126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high-level assignment statement into the machine code</a:t>
            </a:r>
            <a:endParaRPr lang="en-US" dirty="0"/>
          </a:p>
        </p:txBody>
      </p:sp>
      <p:pic>
        <p:nvPicPr>
          <p:cNvPr id="4" name="~PP2111.WAV">
            <a:hlinkClick r:id="" action="ppaction://media"/>
          </p:cNvPr>
          <p:cNvPicPr>
            <a:picLocks noRot="1" noChangeAspect="1"/>
          </p:cNvPicPr>
          <p:nvPr>
            <a:wavAudioFile r:embed="rId1" name="~PP2111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02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for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 -&gt; id = E	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 -&gt; E + T | E – T | T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-&gt; id	</a:t>
            </a:r>
          </a:p>
          <a:p>
            <a:endParaRPr lang="en-US" sz="2800" dirty="0"/>
          </a:p>
        </p:txBody>
      </p:sp>
      <p:pic>
        <p:nvPicPr>
          <p:cNvPr id="5" name="~PP2114.WAV">
            <a:hlinkClick r:id="" action="ppaction://media"/>
          </p:cNvPr>
          <p:cNvPicPr>
            <a:picLocks noRot="1" noChangeAspect="1"/>
          </p:cNvPicPr>
          <p:nvPr>
            <a:wavAudioFile r:embed="rId1" name="~PP2114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81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450</Words>
  <Application>Microsoft Office PowerPoint</Application>
  <PresentationFormat>On-screen Show (4:3)</PresentationFormat>
  <Paragraphs>186</Paragraphs>
  <Slides>22</Slides>
  <Notes>0</Notes>
  <HiddenSlides>0</HiddenSlides>
  <MMClips>22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Machine Code Generation</vt:lpstr>
      <vt:lpstr>The Machine Code</vt:lpstr>
      <vt:lpstr>Example</vt:lpstr>
      <vt:lpstr>Three-Address Code</vt:lpstr>
      <vt:lpstr>Symbol Table</vt:lpstr>
      <vt:lpstr>Sample Opcodes</vt:lpstr>
      <vt:lpstr>Machine Code</vt:lpstr>
      <vt:lpstr>Translation Scheme</vt:lpstr>
      <vt:lpstr>Grammar for Assignment</vt:lpstr>
      <vt:lpstr>Slide 10</vt:lpstr>
      <vt:lpstr>Slide 11</vt:lpstr>
      <vt:lpstr>Section End</vt:lpstr>
      <vt:lpstr>A Note about Selection Statement</vt:lpstr>
      <vt:lpstr>Example</vt:lpstr>
      <vt:lpstr>Example</vt:lpstr>
      <vt:lpstr>Numeric Literals</vt:lpstr>
      <vt:lpstr>First Solution</vt:lpstr>
      <vt:lpstr>Second Solution</vt:lpstr>
      <vt:lpstr>Example</vt:lpstr>
      <vt:lpstr>Symbol Table</vt:lpstr>
      <vt:lpstr>Example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Code Generation</dc:title>
  <dc:creator>aamir.raheem</dc:creator>
  <cp:lastModifiedBy>aamir.raheem</cp:lastModifiedBy>
  <cp:revision>30</cp:revision>
  <dcterms:created xsi:type="dcterms:W3CDTF">2020-04-13T17:54:44Z</dcterms:created>
  <dcterms:modified xsi:type="dcterms:W3CDTF">2020-04-14T15:23:45Z</dcterms:modified>
</cp:coreProperties>
</file>