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78" r:id="rId7"/>
    <p:sldId id="274" r:id="rId8"/>
    <p:sldId id="275" r:id="rId9"/>
    <p:sldId id="276" r:id="rId10"/>
    <p:sldId id="270" r:id="rId11"/>
    <p:sldId id="279" r:id="rId12"/>
    <p:sldId id="260" r:id="rId13"/>
    <p:sldId id="262" r:id="rId14"/>
    <p:sldId id="261" r:id="rId15"/>
    <p:sldId id="271" r:id="rId16"/>
    <p:sldId id="272" r:id="rId17"/>
    <p:sldId id="273" r:id="rId18"/>
    <p:sldId id="265" r:id="rId19"/>
    <p:sldId id="266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2C11-0F3D-4E2D-904A-293EDB8D02A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3B1-7CAE-4048-924B-97B85B351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2C11-0F3D-4E2D-904A-293EDB8D02A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3B1-7CAE-4048-924B-97B85B351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2C11-0F3D-4E2D-904A-293EDB8D02A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3B1-7CAE-4048-924B-97B85B351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2C11-0F3D-4E2D-904A-293EDB8D02A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3B1-7CAE-4048-924B-97B85B351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2C11-0F3D-4E2D-904A-293EDB8D02A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3B1-7CAE-4048-924B-97B85B351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2C11-0F3D-4E2D-904A-293EDB8D02A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3B1-7CAE-4048-924B-97B85B351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2C11-0F3D-4E2D-904A-293EDB8D02A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3B1-7CAE-4048-924B-97B85B351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2C11-0F3D-4E2D-904A-293EDB8D02A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3B1-7CAE-4048-924B-97B85B351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2C11-0F3D-4E2D-904A-293EDB8D02A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3B1-7CAE-4048-924B-97B85B351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2C11-0F3D-4E2D-904A-293EDB8D02A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3B1-7CAE-4048-924B-97B85B351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2C11-0F3D-4E2D-904A-293EDB8D02A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63B1-7CAE-4048-924B-97B85B3510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2C11-0F3D-4E2D-904A-293EDB8D02A7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63B1-7CAE-4048-924B-97B85B3510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0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3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4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5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6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7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8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9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audio" Target="../media/audio20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6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7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Scope of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Multi-level Symbol Table</a:t>
            </a:r>
            <a:endParaRPr lang="en-US" dirty="0"/>
          </a:p>
        </p:txBody>
      </p:sp>
      <p:pic>
        <p:nvPicPr>
          <p:cNvPr id="4" name="~PP2026.WAV">
            <a:hlinkClick r:id="" action="ppaction://media"/>
          </p:cNvPr>
          <p:cNvPicPr>
            <a:picLocks noRot="1" noChangeAspect="1"/>
          </p:cNvPicPr>
          <p:nvPr>
            <a:wavAudioFile r:embed="rId1" name="~PP2026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3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first lookups the local table, and then searches the main table</a:t>
            </a:r>
          </a:p>
          <a:p>
            <a:endParaRPr lang="en-US" dirty="0"/>
          </a:p>
        </p:txBody>
      </p:sp>
      <p:pic>
        <p:nvPicPr>
          <p:cNvPr id="4" name="~PP1196.WAV">
            <a:hlinkClick r:id="" action="ppaction://media"/>
          </p:cNvPr>
          <p:cNvPicPr>
            <a:picLocks noRot="1" noChangeAspect="1"/>
          </p:cNvPicPr>
          <p:nvPr>
            <a:wavAudioFile r:embed="rId1" name="~PP1196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510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x, y;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a, b; 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&lt;&lt; x;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800" dirty="0"/>
          </a:p>
        </p:txBody>
      </p:sp>
      <p:pic>
        <p:nvPicPr>
          <p:cNvPr id="5" name="~PP3094.WAV">
            <a:hlinkClick r:id="" action="ppaction://media"/>
          </p:cNvPr>
          <p:cNvPicPr>
            <a:picLocks noRot="1" noChangeAspect="1"/>
          </p:cNvPicPr>
          <p:nvPr>
            <a:wavAudioFile r:embed="rId1" name="~PP3094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49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Compiler Creates Tables?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Main table is created in the beginning</a:t>
            </a:r>
          </a:p>
          <a:p>
            <a:endParaRPr lang="en-US" dirty="0" smtClean="0"/>
          </a:p>
          <a:p>
            <a:r>
              <a:rPr lang="en-US" dirty="0" smtClean="0"/>
              <a:t>A local table is created for each function definition</a:t>
            </a:r>
            <a:endParaRPr lang="en-US" dirty="0"/>
          </a:p>
        </p:txBody>
      </p:sp>
      <p:pic>
        <p:nvPicPr>
          <p:cNvPr id="4" name="~PP1803.WAV">
            <a:hlinkClick r:id="" action="ppaction://media"/>
          </p:cNvPr>
          <p:cNvPicPr>
            <a:picLocks noRot="1" noChangeAspect="1"/>
          </p:cNvPicPr>
          <p:nvPr>
            <a:wavAudioFile r:embed="rId1" name="~PP1803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318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Compiler Selects a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of a variable is entered in the current table</a:t>
            </a:r>
          </a:p>
          <a:p>
            <a:endParaRPr lang="en-US" dirty="0" smtClean="0"/>
          </a:p>
          <a:p>
            <a:r>
              <a:rPr lang="en-US" dirty="0" smtClean="0"/>
              <a:t>Initially the main table is the current table</a:t>
            </a:r>
          </a:p>
          <a:p>
            <a:endParaRPr lang="en-US" dirty="0" smtClean="0"/>
          </a:p>
          <a:p>
            <a:r>
              <a:rPr lang="en-US" dirty="0" smtClean="0"/>
              <a:t>The current table changes whenever compiler enters a new function</a:t>
            </a:r>
            <a:endParaRPr lang="en-US" dirty="0"/>
          </a:p>
        </p:txBody>
      </p:sp>
      <p:pic>
        <p:nvPicPr>
          <p:cNvPr id="4" name="~PP3094.WAV">
            <a:hlinkClick r:id="" action="ppaction://media"/>
          </p:cNvPr>
          <p:cNvPicPr>
            <a:picLocks noRot="1" noChangeAspect="1"/>
          </p:cNvPicPr>
          <p:nvPr>
            <a:wavAudioFile r:embed="rId1" name="~PP3094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95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tables</a:t>
            </a:r>
          </a:p>
          <a:p>
            <a:endParaRPr lang="en-US" dirty="0"/>
          </a:p>
          <a:p>
            <a:r>
              <a:rPr lang="en-US" dirty="0" smtClean="0"/>
              <a:t>Change current table</a:t>
            </a:r>
          </a:p>
          <a:p>
            <a:endParaRPr lang="en-US" dirty="0"/>
          </a:p>
        </p:txBody>
      </p:sp>
      <p:pic>
        <p:nvPicPr>
          <p:cNvPr id="6" name="~PP1242.WAV">
            <a:hlinkClick r:id="" action="ppaction://media"/>
          </p:cNvPr>
          <p:cNvPicPr>
            <a:picLocks noRot="1" noChangeAspect="1"/>
          </p:cNvPicPr>
          <p:nvPr>
            <a:wavAudioFile r:embed="rId1" name="~PP1242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28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 -&gt; T id ( PL ) { L 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1980.WAV">
            <a:hlinkClick r:id="" action="ppaction://media"/>
          </p:cNvPr>
          <p:cNvPicPr>
            <a:picLocks noRot="1" noChangeAspect="1"/>
          </p:cNvPicPr>
          <p:nvPr>
            <a:wavAudioFile r:embed="rId1" name="~PP1980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36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[main = new Table();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tbl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main]	// current table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 -&gt; T id		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tbl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new Table()]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( PL )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 L }	[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tbl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main]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~PP4050.WAV">
            <a:hlinkClick r:id="" action="ppaction://media"/>
          </p:cNvPr>
          <p:cNvPicPr>
            <a:picLocks noRot="1" noChangeAspect="1"/>
          </p:cNvPicPr>
          <p:nvPr>
            <a:wavAudioFile r:embed="rId1" name="~PP4050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73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adr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 0}	// global</a:t>
            </a:r>
          </a:p>
          <a:p>
            <a:pPr>
              <a:buNone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 -&gt; T id ;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tbl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-&gt;add(id.lex,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T.t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adr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T.s}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~PP2723.WAV">
            <a:hlinkClick r:id="" action="ppaction://media"/>
          </p:cNvPr>
          <p:cNvPicPr>
            <a:picLocks noRot="1" noChangeAspect="1"/>
          </p:cNvPicPr>
          <p:nvPr>
            <a:wavAudioFile r:embed="rId1" name="~PP2723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34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scope rules are not implemented with a single symbol table</a:t>
            </a:r>
          </a:p>
          <a:p>
            <a:endParaRPr lang="en-US" dirty="0" smtClean="0"/>
          </a:p>
          <a:p>
            <a:r>
              <a:rPr lang="en-US" dirty="0" smtClean="0"/>
              <a:t>Multi-level symbol </a:t>
            </a:r>
            <a:r>
              <a:rPr lang="en-US" dirty="0"/>
              <a:t>t</a:t>
            </a:r>
            <a:r>
              <a:rPr lang="en-US" dirty="0" smtClean="0"/>
              <a:t>able</a:t>
            </a:r>
          </a:p>
          <a:p>
            <a:endParaRPr lang="en-US" dirty="0"/>
          </a:p>
          <a:p>
            <a:r>
              <a:rPr lang="en-US" dirty="0" smtClean="0"/>
              <a:t>Translation scheme</a:t>
            </a:r>
            <a:endParaRPr lang="en-US" dirty="0"/>
          </a:p>
        </p:txBody>
      </p:sp>
      <p:pic>
        <p:nvPicPr>
          <p:cNvPr id="5" name="~PP869.WAV">
            <a:hlinkClick r:id="" action="ppaction://media"/>
          </p:cNvPr>
          <p:cNvPicPr>
            <a:picLocks noRot="1" noChangeAspect="1"/>
          </p:cNvPicPr>
          <p:nvPr>
            <a:wavAudioFile r:embed="rId1" name="~PP869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55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Lecture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Three-address code for function calls?</a:t>
            </a:r>
          </a:p>
          <a:p>
            <a:endParaRPr lang="en-US" dirty="0" smtClean="0"/>
          </a:p>
          <a:p>
            <a:r>
              <a:rPr lang="en-US" dirty="0" smtClean="0"/>
              <a:t>How to translate function calls?</a:t>
            </a:r>
            <a:endParaRPr lang="en-US" dirty="0"/>
          </a:p>
        </p:txBody>
      </p:sp>
      <p:pic>
        <p:nvPicPr>
          <p:cNvPr id="4" name="~PP234.WAV">
            <a:hlinkClick r:id="" action="ppaction://media"/>
          </p:cNvPr>
          <p:cNvPicPr>
            <a:picLocks noRot="1" noChangeAspect="1"/>
          </p:cNvPicPr>
          <p:nvPr>
            <a:wavAudioFile r:embed="rId1" name="~PP234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95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Scope rules of a language describe visibility of different types of variables</a:t>
            </a:r>
            <a:endParaRPr lang="en-US" dirty="0"/>
          </a:p>
        </p:txBody>
      </p:sp>
      <p:pic>
        <p:nvPicPr>
          <p:cNvPr id="4" name="~PP1807.WAV">
            <a:hlinkClick r:id="" action="ppaction://media"/>
          </p:cNvPr>
          <p:cNvPicPr>
            <a:picLocks noRot="1" noChangeAspect="1"/>
          </p:cNvPicPr>
          <p:nvPr>
            <a:wavAudioFile r:embed="rId1" name="~PP1807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60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pic>
        <p:nvPicPr>
          <p:cNvPr id="3" name="~PP3133.WAV">
            <a:hlinkClick r:id="" action="ppaction://media"/>
          </p:cNvPr>
          <p:cNvPicPr>
            <a:picLocks noRot="1" noChangeAspect="1"/>
          </p:cNvPicPr>
          <p:nvPr>
            <a:wavAudioFile r:embed="rId1" name="~PP3133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1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rules are not implemented with a single symbol table</a:t>
            </a:r>
          </a:p>
          <a:p>
            <a:pPr lvl="1"/>
            <a:r>
              <a:rPr lang="en-US" dirty="0" smtClean="0"/>
              <a:t>No differentiation between local and global variables</a:t>
            </a:r>
          </a:p>
          <a:p>
            <a:pPr lvl="1"/>
            <a:r>
              <a:rPr lang="en-US" dirty="0" smtClean="0"/>
              <a:t>A local variable of a function is accessible in other functions</a:t>
            </a:r>
          </a:p>
          <a:p>
            <a:pPr lvl="1"/>
            <a:endParaRPr lang="en-US" dirty="0"/>
          </a:p>
        </p:txBody>
      </p:sp>
      <p:pic>
        <p:nvPicPr>
          <p:cNvPr id="5" name="~PP3142.WAV">
            <a:hlinkClick r:id="" action="ppaction://media"/>
          </p:cNvPr>
          <p:cNvPicPr>
            <a:picLocks noRot="1" noChangeAspect="1"/>
          </p:cNvPicPr>
          <p:nvPr>
            <a:wavAudioFile r:embed="rId1" name="~PP3142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24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Multi-level Symbol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separate table for each function</a:t>
            </a:r>
          </a:p>
          <a:p>
            <a:endParaRPr lang="en-US" dirty="0" smtClean="0"/>
          </a:p>
          <a:p>
            <a:r>
              <a:rPr lang="en-US" dirty="0" smtClean="0"/>
              <a:t>The main table has global variables and functions</a:t>
            </a:r>
          </a:p>
          <a:p>
            <a:endParaRPr lang="en-US" dirty="0"/>
          </a:p>
        </p:txBody>
      </p:sp>
      <p:pic>
        <p:nvPicPr>
          <p:cNvPr id="4" name="~PP1863.WAV">
            <a:hlinkClick r:id="" action="ppaction://media"/>
          </p:cNvPr>
          <p:cNvPicPr>
            <a:picLocks noRot="1" noChangeAspect="1"/>
          </p:cNvPicPr>
          <p:nvPr>
            <a:wavAudioFile r:embed="rId1" name="~PP1863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91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x, y;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a, b; 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bar() {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u, v; 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~PP2436.WAV">
            <a:hlinkClick r:id="" action="ppaction://media"/>
          </p:cNvPr>
          <p:cNvPicPr>
            <a:picLocks noRot="1" noChangeAspect="1"/>
          </p:cNvPicPr>
          <p:nvPr>
            <a:wavAudioFile r:embed="rId1" name="~PP2436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51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tables:</a:t>
            </a:r>
          </a:p>
          <a:p>
            <a:pPr lvl="1"/>
            <a:r>
              <a:rPr lang="en-US" dirty="0" smtClean="0"/>
              <a:t>Main table</a:t>
            </a:r>
          </a:p>
          <a:p>
            <a:pPr lvl="1"/>
            <a:r>
              <a:rPr lang="en-US" dirty="0" smtClean="0"/>
              <a:t>Table for </a:t>
            </a:r>
            <a:r>
              <a:rPr lang="en-US" dirty="0" err="1" smtClean="0"/>
              <a:t>foo</a:t>
            </a:r>
            <a:endParaRPr lang="en-US" dirty="0" smtClean="0"/>
          </a:p>
          <a:p>
            <a:pPr lvl="1"/>
            <a:r>
              <a:rPr lang="en-US" dirty="0" smtClean="0"/>
              <a:t>Table for bar</a:t>
            </a:r>
          </a:p>
          <a:p>
            <a:pPr lvl="1"/>
            <a:endParaRPr lang="en-US" dirty="0"/>
          </a:p>
        </p:txBody>
      </p:sp>
      <p:pic>
        <p:nvPicPr>
          <p:cNvPr id="5" name="~PP191.WAV">
            <a:hlinkClick r:id="" action="ppaction://media"/>
          </p:cNvPr>
          <p:cNvPicPr>
            <a:picLocks noRot="1" noChangeAspect="1"/>
          </p:cNvPicPr>
          <p:nvPr>
            <a:wavAudioFile r:embed="rId1" name="~PP191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85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~PP204.WAV">
            <a:hlinkClick r:id="" action="ppaction://media"/>
          </p:cNvPr>
          <p:cNvPicPr>
            <a:picLocks noRot="1" noChangeAspect="1"/>
          </p:cNvPicPr>
          <p:nvPr>
            <a:wavAudioFile r:embed="rId1" name="~PP204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14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for </a:t>
            </a:r>
            <a:r>
              <a:rPr lang="en-US" dirty="0" err="1" smtClean="0"/>
              <a:t>foo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~PP1552.WAV">
            <a:hlinkClick r:id="" action="ppaction://media"/>
          </p:cNvPr>
          <p:cNvPicPr>
            <a:picLocks noRot="1" noChangeAspect="1"/>
          </p:cNvPicPr>
          <p:nvPr>
            <a:wavAudioFile r:embed="rId1" name="~PP1552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283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for bar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~PP685.WAV">
            <a:hlinkClick r:id="" action="ppaction://media"/>
          </p:cNvPr>
          <p:cNvPicPr>
            <a:picLocks noRot="1" noChangeAspect="1"/>
          </p:cNvPicPr>
          <p:nvPr>
            <a:wavAudioFile r:embed="rId1" name="~PP685.WAV"/>
          </p:nvPr>
        </p:nvPicPr>
        <p:blipFill>
          <a:blip r:embed="rId3"/>
          <a:stretch>
            <a:fillRect/>
          </a:stretch>
        </p:blipFill>
        <p:spPr>
          <a:xfrm>
            <a:off x="8696325" y="6410325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64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284</Words>
  <Application>Microsoft Office PowerPoint</Application>
  <PresentationFormat>On-screen Show (4:3)</PresentationFormat>
  <Paragraphs>117</Paragraphs>
  <Slides>20</Slides>
  <Notes>0</Notes>
  <HiddenSlides>0</HiddenSlides>
  <MMClips>20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Scope of Variables</vt:lpstr>
      <vt:lpstr>Scope Rules</vt:lpstr>
      <vt:lpstr>Problem</vt:lpstr>
      <vt:lpstr>Multi-level Symbol Table</vt:lpstr>
      <vt:lpstr>Example</vt:lpstr>
      <vt:lpstr>Example ...</vt:lpstr>
      <vt:lpstr>Main Table</vt:lpstr>
      <vt:lpstr>Table for foo</vt:lpstr>
      <vt:lpstr>Table for bar</vt:lpstr>
      <vt:lpstr>Scope Resolution</vt:lpstr>
      <vt:lpstr>Example</vt:lpstr>
      <vt:lpstr>How Compiler Creates Tables?</vt:lpstr>
      <vt:lpstr>How Compiler Selects a Table?</vt:lpstr>
      <vt:lpstr>Translation Scheme</vt:lpstr>
      <vt:lpstr>CFG</vt:lpstr>
      <vt:lpstr>Switch Table</vt:lpstr>
      <vt:lpstr>Variable Declaration</vt:lpstr>
      <vt:lpstr>Summary</vt:lpstr>
      <vt:lpstr>Upcoming Lecture ...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 of Variables</dc:title>
  <dc:creator>aamir.raheem</dc:creator>
  <cp:lastModifiedBy>aamir.raheem</cp:lastModifiedBy>
  <cp:revision>25</cp:revision>
  <dcterms:created xsi:type="dcterms:W3CDTF">2020-04-19T10:22:48Z</dcterms:created>
  <dcterms:modified xsi:type="dcterms:W3CDTF">2020-04-19T17:43:44Z</dcterms:modified>
</cp:coreProperties>
</file>