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8" r:id="rId10"/>
    <p:sldId id="264" r:id="rId11"/>
    <p:sldId id="265" r:id="rId12"/>
    <p:sldId id="266" r:id="rId13"/>
    <p:sldId id="267" r:id="rId14"/>
    <p:sldId id="269" r:id="rId15"/>
    <p:sldId id="270" r:id="rId16"/>
    <p:sldId id="271" r:id="rId17"/>
    <p:sldId id="272" r:id="rId18"/>
    <p:sldId id="274" r:id="rId19"/>
    <p:sldId id="275" r:id="rId20"/>
    <p:sldId id="276" r:id="rId21"/>
    <p:sldId id="277" r:id="rId22"/>
    <p:sldId id="278" r:id="rId23"/>
    <p:sldId id="280" r:id="rId24"/>
    <p:sldId id="281" r:id="rId25"/>
    <p:sldId id="282" r:id="rId26"/>
    <p:sldId id="283" r:id="rId27"/>
    <p:sldId id="28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7A74F1D-8A1E-4D5B-BC97-503B5B2F1C2E}" type="datetimeFigureOut">
              <a:rPr lang="en-US" smtClean="0"/>
              <a:t>11/20/2019</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19A6AC0-30BF-4683-A248-DDE9EB25A14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8176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7A74F1D-8A1E-4D5B-BC97-503B5B2F1C2E}" type="datetimeFigureOut">
              <a:rPr lang="en-US" smtClean="0"/>
              <a:t>11/20/2019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9A6AC0-30BF-4683-A248-DDE9EB25A14A}" type="slidenum">
              <a:rPr lang="en-US" smtClean="0"/>
              <a:t>‹#›</a:t>
            </a:fld>
            <a:endParaRPr lang="en-US"/>
          </a:p>
        </p:txBody>
      </p:sp>
    </p:spTree>
    <p:extLst>
      <p:ext uri="{BB962C8B-B14F-4D97-AF65-F5344CB8AC3E}">
        <p14:creationId xmlns:p14="http://schemas.microsoft.com/office/powerpoint/2010/main" val="732153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A74F1D-8A1E-4D5B-BC97-503B5B2F1C2E}"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A6AC0-30BF-4683-A248-DDE9EB25A14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4994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A74F1D-8A1E-4D5B-BC97-503B5B2F1C2E}"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A6AC0-30BF-4683-A248-DDE9EB25A14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6186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A74F1D-8A1E-4D5B-BC97-503B5B2F1C2E}"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A6AC0-30BF-4683-A248-DDE9EB25A14A}" type="slidenum">
              <a:rPr lang="en-US" smtClean="0"/>
              <a:t>‹#›</a:t>
            </a:fld>
            <a:endParaRPr lang="en-US"/>
          </a:p>
        </p:txBody>
      </p:sp>
    </p:spTree>
    <p:extLst>
      <p:ext uri="{BB962C8B-B14F-4D97-AF65-F5344CB8AC3E}">
        <p14:creationId xmlns:p14="http://schemas.microsoft.com/office/powerpoint/2010/main" val="1620006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A74F1D-8A1E-4D5B-BC97-503B5B2F1C2E}"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A6AC0-30BF-4683-A248-DDE9EB25A14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1310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A74F1D-8A1E-4D5B-BC97-503B5B2F1C2E}"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A6AC0-30BF-4683-A248-DDE9EB25A14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3116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A74F1D-8A1E-4D5B-BC97-503B5B2F1C2E}"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A6AC0-30BF-4683-A248-DDE9EB25A14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2534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A74F1D-8A1E-4D5B-BC97-503B5B2F1C2E}"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A6AC0-30BF-4683-A248-DDE9EB25A14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6299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A74F1D-8A1E-4D5B-BC97-503B5B2F1C2E}"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A6AC0-30BF-4683-A248-DDE9EB25A14A}" type="slidenum">
              <a:rPr lang="en-US" smtClean="0"/>
              <a:t>‹#›</a:t>
            </a:fld>
            <a:endParaRPr lang="en-US"/>
          </a:p>
        </p:txBody>
      </p:sp>
    </p:spTree>
    <p:extLst>
      <p:ext uri="{BB962C8B-B14F-4D97-AF65-F5344CB8AC3E}">
        <p14:creationId xmlns:p14="http://schemas.microsoft.com/office/powerpoint/2010/main" val="2174289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A74F1D-8A1E-4D5B-BC97-503B5B2F1C2E}"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A6AC0-30BF-4683-A248-DDE9EB25A14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0744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A74F1D-8A1E-4D5B-BC97-503B5B2F1C2E}" type="datetimeFigureOut">
              <a:rPr lang="en-US" smtClean="0"/>
              <a:t>11/20/2019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9A6AC0-30BF-4683-A248-DDE9EB25A14A}" type="slidenum">
              <a:rPr lang="en-US" smtClean="0"/>
              <a:t>‹#›</a:t>
            </a:fld>
            <a:endParaRPr lang="en-US"/>
          </a:p>
        </p:txBody>
      </p:sp>
    </p:spTree>
    <p:extLst>
      <p:ext uri="{BB962C8B-B14F-4D97-AF65-F5344CB8AC3E}">
        <p14:creationId xmlns:p14="http://schemas.microsoft.com/office/powerpoint/2010/main" val="2755646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A74F1D-8A1E-4D5B-BC97-503B5B2F1C2E}" type="datetimeFigureOut">
              <a:rPr lang="en-US" smtClean="0"/>
              <a:t>11/20/2019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9A6AC0-30BF-4683-A248-DDE9EB25A14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9142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A74F1D-8A1E-4D5B-BC97-503B5B2F1C2E}" type="datetimeFigureOut">
              <a:rPr lang="en-US" smtClean="0"/>
              <a:t>11/20/2019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9A6AC0-30BF-4683-A248-DDE9EB25A14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9946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A74F1D-8A1E-4D5B-BC97-503B5B2F1C2E}" type="datetimeFigureOut">
              <a:rPr lang="en-US" smtClean="0"/>
              <a:t>11/20/2019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9A6AC0-30BF-4683-A248-DDE9EB25A14A}" type="slidenum">
              <a:rPr lang="en-US" smtClean="0"/>
              <a:t>‹#›</a:t>
            </a:fld>
            <a:endParaRPr lang="en-US"/>
          </a:p>
        </p:txBody>
      </p:sp>
    </p:spTree>
    <p:extLst>
      <p:ext uri="{BB962C8B-B14F-4D97-AF65-F5344CB8AC3E}">
        <p14:creationId xmlns:p14="http://schemas.microsoft.com/office/powerpoint/2010/main" val="3607638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7A74F1D-8A1E-4D5B-BC97-503B5B2F1C2E}" type="datetimeFigureOut">
              <a:rPr lang="en-US" smtClean="0"/>
              <a:t>11/20/2019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9A6AC0-30BF-4683-A248-DDE9EB25A14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7811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7A74F1D-8A1E-4D5B-BC97-503B5B2F1C2E}" type="datetimeFigureOut">
              <a:rPr lang="en-US" smtClean="0"/>
              <a:t>11/20/2019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9A6AC0-30BF-4683-A248-DDE9EB25A14A}" type="slidenum">
              <a:rPr lang="en-US" smtClean="0"/>
              <a:t>‹#›</a:t>
            </a:fld>
            <a:endParaRPr lang="en-US"/>
          </a:p>
        </p:txBody>
      </p:sp>
    </p:spTree>
    <p:extLst>
      <p:ext uri="{BB962C8B-B14F-4D97-AF65-F5344CB8AC3E}">
        <p14:creationId xmlns:p14="http://schemas.microsoft.com/office/powerpoint/2010/main" val="66300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7A74F1D-8A1E-4D5B-BC97-503B5B2F1C2E}" type="datetimeFigureOut">
              <a:rPr lang="en-US" smtClean="0"/>
              <a:t>11/20/2019</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19A6AC0-30BF-4683-A248-DDE9EB25A14A}" type="slidenum">
              <a:rPr lang="en-US" smtClean="0"/>
              <a:t>‹#›</a:t>
            </a:fld>
            <a:endParaRPr lang="en-US"/>
          </a:p>
        </p:txBody>
      </p:sp>
    </p:spTree>
    <p:extLst>
      <p:ext uri="{BB962C8B-B14F-4D97-AF65-F5344CB8AC3E}">
        <p14:creationId xmlns:p14="http://schemas.microsoft.com/office/powerpoint/2010/main" val="17730835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guru99.com/software-testing.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www.getzephyr.com/insights/what-data-driven-automation"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guru99.com/software-testing.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7586D-F389-4CB4-826B-DD8A82E71289}"/>
              </a:ext>
            </a:extLst>
          </p:cNvPr>
          <p:cNvSpPr>
            <a:spLocks noGrp="1"/>
          </p:cNvSpPr>
          <p:nvPr>
            <p:ph type="ctrTitle"/>
          </p:nvPr>
        </p:nvSpPr>
        <p:spPr/>
        <p:txBody>
          <a:bodyPr/>
          <a:lstStyle/>
          <a:p>
            <a:r>
              <a:rPr lang="en-GB" dirty="0"/>
              <a:t>Automated Testing</a:t>
            </a:r>
            <a:endParaRPr lang="en-US" dirty="0"/>
          </a:p>
        </p:txBody>
      </p:sp>
      <p:sp>
        <p:nvSpPr>
          <p:cNvPr id="3" name="Subtitle 2">
            <a:extLst>
              <a:ext uri="{FF2B5EF4-FFF2-40B4-BE49-F238E27FC236}">
                <a16:creationId xmlns:a16="http://schemas.microsoft.com/office/drawing/2014/main" id="{D6AA853C-617A-4CEC-9BF4-62B37AC827B9}"/>
              </a:ext>
            </a:extLst>
          </p:cNvPr>
          <p:cNvSpPr>
            <a:spLocks noGrp="1"/>
          </p:cNvSpPr>
          <p:nvPr>
            <p:ph type="subTitle" idx="1"/>
          </p:nvPr>
        </p:nvSpPr>
        <p:spPr/>
        <p:txBody>
          <a:bodyPr/>
          <a:lstStyle/>
          <a:p>
            <a:r>
              <a:rPr lang="en-GB" dirty="0"/>
              <a:t>Page Object Model</a:t>
            </a:r>
          </a:p>
        </p:txBody>
      </p:sp>
    </p:spTree>
    <p:extLst>
      <p:ext uri="{BB962C8B-B14F-4D97-AF65-F5344CB8AC3E}">
        <p14:creationId xmlns:p14="http://schemas.microsoft.com/office/powerpoint/2010/main" val="1836221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B9DF0C-5E70-4DB0-80FC-A0EE736D574F}"/>
              </a:ext>
            </a:extLst>
          </p:cNvPr>
          <p:cNvSpPr>
            <a:spLocks noGrp="1"/>
          </p:cNvSpPr>
          <p:nvPr>
            <p:ph type="ctrTitle"/>
          </p:nvPr>
        </p:nvSpPr>
        <p:spPr/>
        <p:txBody>
          <a:bodyPr/>
          <a:lstStyle/>
          <a:p>
            <a:r>
              <a:rPr lang="en-GB" dirty="0"/>
              <a:t>Data Driven Testing</a:t>
            </a:r>
            <a:endParaRPr lang="en-US" dirty="0"/>
          </a:p>
        </p:txBody>
      </p:sp>
      <p:sp>
        <p:nvSpPr>
          <p:cNvPr id="5" name="Subtitle 4">
            <a:extLst>
              <a:ext uri="{FF2B5EF4-FFF2-40B4-BE49-F238E27FC236}">
                <a16:creationId xmlns:a16="http://schemas.microsoft.com/office/drawing/2014/main" id="{471723A9-0CC2-4F61-97A5-F3E521E45DE0}"/>
              </a:ext>
            </a:extLst>
          </p:cNvPr>
          <p:cNvSpPr>
            <a:spLocks noGrp="1"/>
          </p:cNvSpPr>
          <p:nvPr>
            <p:ph type="subTitle" idx="1"/>
          </p:nvPr>
        </p:nvSpPr>
        <p:spPr/>
        <p:txBody>
          <a:bodyPr/>
          <a:lstStyle/>
          <a:p>
            <a:r>
              <a:rPr lang="en-GB" dirty="0"/>
              <a:t>Data Provider</a:t>
            </a:r>
          </a:p>
          <a:p>
            <a:r>
              <a:rPr lang="en-GB" dirty="0"/>
              <a:t>Parameterization</a:t>
            </a:r>
            <a:endParaRPr lang="en-US" dirty="0"/>
          </a:p>
        </p:txBody>
      </p:sp>
    </p:spTree>
    <p:extLst>
      <p:ext uri="{BB962C8B-B14F-4D97-AF65-F5344CB8AC3E}">
        <p14:creationId xmlns:p14="http://schemas.microsoft.com/office/powerpoint/2010/main" val="1913909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951DE-788A-4359-B644-D35197E95EE5}"/>
              </a:ext>
            </a:extLst>
          </p:cNvPr>
          <p:cNvSpPr>
            <a:spLocks noGrp="1"/>
          </p:cNvSpPr>
          <p:nvPr>
            <p:ph type="title"/>
          </p:nvPr>
        </p:nvSpPr>
        <p:spPr/>
        <p:txBody>
          <a:bodyPr/>
          <a:lstStyle/>
          <a:p>
            <a:r>
              <a:rPr lang="en-GB" dirty="0"/>
              <a:t>Parameterization</a:t>
            </a:r>
            <a:endParaRPr lang="en-US" dirty="0"/>
          </a:p>
        </p:txBody>
      </p:sp>
      <p:sp>
        <p:nvSpPr>
          <p:cNvPr id="3" name="Content Placeholder 2">
            <a:extLst>
              <a:ext uri="{FF2B5EF4-FFF2-40B4-BE49-F238E27FC236}">
                <a16:creationId xmlns:a16="http://schemas.microsoft.com/office/drawing/2014/main" id="{8846878C-0B79-406A-8BED-648AECD00080}"/>
              </a:ext>
            </a:extLst>
          </p:cNvPr>
          <p:cNvSpPr>
            <a:spLocks noGrp="1"/>
          </p:cNvSpPr>
          <p:nvPr>
            <p:ph idx="1"/>
          </p:nvPr>
        </p:nvSpPr>
        <p:spPr>
          <a:xfrm>
            <a:off x="590843" y="2430319"/>
            <a:ext cx="10986868" cy="3914207"/>
          </a:xfrm>
        </p:spPr>
        <p:txBody>
          <a:bodyPr>
            <a:normAutofit/>
          </a:bodyPr>
          <a:lstStyle/>
          <a:p>
            <a:r>
              <a:rPr lang="en-GB" dirty="0"/>
              <a:t>We always wish our software should work differently with a different set of data. </a:t>
            </a:r>
          </a:p>
          <a:p>
            <a:r>
              <a:rPr lang="en-GB" dirty="0"/>
              <a:t>When it comes to</a:t>
            </a:r>
            <a:r>
              <a:rPr lang="en-GB" dirty="0">
                <a:hlinkClick r:id="rId2"/>
              </a:rPr>
              <a:t> Testing </a:t>
            </a:r>
            <a:r>
              <a:rPr lang="en-GB" dirty="0"/>
              <a:t>the same piece of software, we can't be unfair to test it with just one set of data.</a:t>
            </a:r>
          </a:p>
          <a:p>
            <a:r>
              <a:rPr lang="en-GB" dirty="0"/>
              <a:t>Here again, we need to verify that our system is taking all set of combinations which it expected to support.</a:t>
            </a:r>
          </a:p>
          <a:p>
            <a:r>
              <a:rPr lang="en-GB" dirty="0"/>
              <a:t>Here comes </a:t>
            </a:r>
            <a:r>
              <a:rPr lang="en-GB" dirty="0">
                <a:solidFill>
                  <a:srgbClr val="C00000"/>
                </a:solidFill>
              </a:rPr>
              <a:t>Parameterization</a:t>
            </a:r>
            <a:r>
              <a:rPr lang="en-GB" dirty="0"/>
              <a:t> in the picture. To pass multiple data to the application at runtime, we need to parameterize our test scripts.</a:t>
            </a:r>
          </a:p>
          <a:p>
            <a:r>
              <a:rPr lang="en-GB" dirty="0"/>
              <a:t>This concept which we achieve by parameterization is called </a:t>
            </a:r>
            <a:r>
              <a:rPr lang="en-GB" b="1" dirty="0">
                <a:solidFill>
                  <a:srgbClr val="C00000"/>
                </a:solidFill>
              </a:rPr>
              <a:t>Data Driven Testing.</a:t>
            </a:r>
            <a:endParaRPr lang="en-US" dirty="0">
              <a:solidFill>
                <a:srgbClr val="C00000"/>
              </a:solidFill>
            </a:endParaRPr>
          </a:p>
        </p:txBody>
      </p:sp>
    </p:spTree>
    <p:extLst>
      <p:ext uri="{BB962C8B-B14F-4D97-AF65-F5344CB8AC3E}">
        <p14:creationId xmlns:p14="http://schemas.microsoft.com/office/powerpoint/2010/main" val="864678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023E7-6749-44C5-9DEE-A55E2D272607}"/>
              </a:ext>
            </a:extLst>
          </p:cNvPr>
          <p:cNvSpPr>
            <a:spLocks noGrp="1"/>
          </p:cNvSpPr>
          <p:nvPr>
            <p:ph type="title"/>
          </p:nvPr>
        </p:nvSpPr>
        <p:spPr/>
        <p:txBody>
          <a:bodyPr/>
          <a:lstStyle/>
          <a:p>
            <a:r>
              <a:rPr lang="en-GB" dirty="0"/>
              <a:t>Data Driven Testing</a:t>
            </a:r>
            <a:endParaRPr lang="en-US" dirty="0"/>
          </a:p>
        </p:txBody>
      </p:sp>
      <p:sp>
        <p:nvSpPr>
          <p:cNvPr id="3" name="Content Placeholder 2">
            <a:extLst>
              <a:ext uri="{FF2B5EF4-FFF2-40B4-BE49-F238E27FC236}">
                <a16:creationId xmlns:a16="http://schemas.microsoft.com/office/drawing/2014/main" id="{79D6F499-A2A3-4EC3-B433-7CE290CABD75}"/>
              </a:ext>
            </a:extLst>
          </p:cNvPr>
          <p:cNvSpPr>
            <a:spLocks noGrp="1"/>
          </p:cNvSpPr>
          <p:nvPr>
            <p:ph idx="1"/>
          </p:nvPr>
        </p:nvSpPr>
        <p:spPr/>
        <p:txBody>
          <a:bodyPr>
            <a:normAutofit/>
          </a:bodyPr>
          <a:lstStyle/>
          <a:p>
            <a:r>
              <a:rPr lang="en-GB" dirty="0">
                <a:solidFill>
                  <a:srgbClr val="C00000"/>
                </a:solidFill>
              </a:rPr>
              <a:t>Data Driven Testing </a:t>
            </a:r>
            <a:r>
              <a:rPr lang="en-GB" dirty="0"/>
              <a:t>is a </a:t>
            </a:r>
            <a:r>
              <a:rPr lang="en-GB" dirty="0">
                <a:solidFill>
                  <a:srgbClr val="C00000"/>
                </a:solidFill>
              </a:rPr>
              <a:t>Test Design</a:t>
            </a:r>
            <a:r>
              <a:rPr lang="en-GB" dirty="0"/>
              <a:t> and </a:t>
            </a:r>
            <a:r>
              <a:rPr lang="en-GB" dirty="0">
                <a:solidFill>
                  <a:srgbClr val="C00000"/>
                </a:solidFill>
              </a:rPr>
              <a:t>execution strategy</a:t>
            </a:r>
            <a:r>
              <a:rPr lang="en-GB" dirty="0"/>
              <a:t> where the test scripts read test data from data sources (file or database) such as ADO objects, ODBC sources, CSV files, etc. rather than using hard-coded values.</a:t>
            </a:r>
          </a:p>
          <a:p>
            <a:r>
              <a:rPr lang="en-GB" dirty="0"/>
              <a:t>This allows automation engineers to have a single test script which can execute tests for all the test data in the table.</a:t>
            </a:r>
          </a:p>
          <a:p>
            <a:r>
              <a:rPr lang="en-GB" dirty="0"/>
              <a:t>In this framework, input values are read from data files and are stored into a variable in test scripts. </a:t>
            </a:r>
            <a:r>
              <a:rPr lang="en-GB" dirty="0" err="1"/>
              <a:t>Ddt</a:t>
            </a:r>
            <a:r>
              <a:rPr lang="en-GB" dirty="0"/>
              <a:t> (Data Driven testing) enables building both positive and negative test cases into a single test.</a:t>
            </a:r>
          </a:p>
        </p:txBody>
      </p:sp>
    </p:spTree>
    <p:extLst>
      <p:ext uri="{BB962C8B-B14F-4D97-AF65-F5344CB8AC3E}">
        <p14:creationId xmlns:p14="http://schemas.microsoft.com/office/powerpoint/2010/main" val="2098080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7127F-61FA-4599-9223-673E8E4B9A0C}"/>
              </a:ext>
            </a:extLst>
          </p:cNvPr>
          <p:cNvSpPr>
            <a:spLocks noGrp="1"/>
          </p:cNvSpPr>
          <p:nvPr>
            <p:ph type="title"/>
          </p:nvPr>
        </p:nvSpPr>
        <p:spPr/>
        <p:txBody>
          <a:bodyPr/>
          <a:lstStyle/>
          <a:p>
            <a:r>
              <a:rPr lang="en-GB" dirty="0"/>
              <a:t>Data Driven Testing Framework</a:t>
            </a:r>
            <a:endParaRPr lang="en-US" dirty="0"/>
          </a:p>
        </p:txBody>
      </p:sp>
      <p:sp>
        <p:nvSpPr>
          <p:cNvPr id="3" name="Content Placeholder 2">
            <a:extLst>
              <a:ext uri="{FF2B5EF4-FFF2-40B4-BE49-F238E27FC236}">
                <a16:creationId xmlns:a16="http://schemas.microsoft.com/office/drawing/2014/main" id="{68BAC836-F005-41D3-9344-120DA1C2EEFB}"/>
              </a:ext>
            </a:extLst>
          </p:cNvPr>
          <p:cNvSpPr>
            <a:spLocks noGrp="1"/>
          </p:cNvSpPr>
          <p:nvPr>
            <p:ph idx="1"/>
          </p:nvPr>
        </p:nvSpPr>
        <p:spPr>
          <a:xfrm>
            <a:off x="1295401" y="2556932"/>
            <a:ext cx="9601196" cy="3318936"/>
          </a:xfrm>
        </p:spPr>
        <p:txBody>
          <a:bodyPr/>
          <a:lstStyle/>
          <a:p>
            <a:r>
              <a:rPr lang="en-GB" dirty="0"/>
              <a:t>In Data-driven test automation framework, input data can be stored in single or multiple data sources like </a:t>
            </a:r>
            <a:r>
              <a:rPr lang="en-GB" dirty="0" err="1"/>
              <a:t>xls</a:t>
            </a:r>
            <a:r>
              <a:rPr lang="en-GB" dirty="0"/>
              <a:t>, XML, csv, and databases.</a:t>
            </a:r>
          </a:p>
          <a:p>
            <a:endParaRPr lang="en-US" dirty="0"/>
          </a:p>
        </p:txBody>
      </p:sp>
      <p:pic>
        <p:nvPicPr>
          <p:cNvPr id="1028" name="Picture 4" descr="https://www.guru99.com/images/1/032318_1019_WhatisDataD1.png">
            <a:extLst>
              <a:ext uri="{FF2B5EF4-FFF2-40B4-BE49-F238E27FC236}">
                <a16:creationId xmlns:a16="http://schemas.microsoft.com/office/drawing/2014/main" id="{35454445-5115-4E6D-B02E-15508A270C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6184" y="3429000"/>
            <a:ext cx="7579630" cy="2635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329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B9A4D-B645-4A2D-9FE9-100A8D684F17}"/>
              </a:ext>
            </a:extLst>
          </p:cNvPr>
          <p:cNvSpPr>
            <a:spLocks noGrp="1"/>
          </p:cNvSpPr>
          <p:nvPr>
            <p:ph type="title"/>
          </p:nvPr>
        </p:nvSpPr>
        <p:spPr/>
        <p:txBody>
          <a:bodyPr/>
          <a:lstStyle/>
          <a:p>
            <a:r>
              <a:rPr lang="en-GB" dirty="0"/>
              <a:t>Why Data Driven Testing?</a:t>
            </a:r>
            <a:endParaRPr lang="en-US" dirty="0"/>
          </a:p>
        </p:txBody>
      </p:sp>
      <p:sp>
        <p:nvSpPr>
          <p:cNvPr id="3" name="Content Placeholder 2">
            <a:extLst>
              <a:ext uri="{FF2B5EF4-FFF2-40B4-BE49-F238E27FC236}">
                <a16:creationId xmlns:a16="http://schemas.microsoft.com/office/drawing/2014/main" id="{5768A7E9-DA05-4A3D-839C-096B46F27C18}"/>
              </a:ext>
            </a:extLst>
          </p:cNvPr>
          <p:cNvSpPr>
            <a:spLocks noGrp="1"/>
          </p:cNvSpPr>
          <p:nvPr>
            <p:ph idx="1"/>
          </p:nvPr>
        </p:nvSpPr>
        <p:spPr/>
        <p:txBody>
          <a:bodyPr/>
          <a:lstStyle/>
          <a:p>
            <a:r>
              <a:rPr lang="en-GB" dirty="0"/>
              <a:t>Frequently we have </a:t>
            </a:r>
            <a:r>
              <a:rPr lang="en-GB" dirty="0">
                <a:solidFill>
                  <a:srgbClr val="C00000"/>
                </a:solidFill>
              </a:rPr>
              <a:t>multiple data sets </a:t>
            </a:r>
            <a:r>
              <a:rPr lang="en-GB" dirty="0"/>
              <a:t>which we need to run the </a:t>
            </a:r>
            <a:r>
              <a:rPr lang="en-GB" dirty="0">
                <a:solidFill>
                  <a:srgbClr val="C00000"/>
                </a:solidFill>
              </a:rPr>
              <a:t>same tests </a:t>
            </a:r>
            <a:r>
              <a:rPr lang="en-GB" dirty="0"/>
              <a:t>on. To create an </a:t>
            </a:r>
            <a:r>
              <a:rPr lang="en-GB" dirty="0">
                <a:solidFill>
                  <a:srgbClr val="C00000"/>
                </a:solidFill>
              </a:rPr>
              <a:t>individual test for each data set </a:t>
            </a:r>
            <a:r>
              <a:rPr lang="en-GB" dirty="0"/>
              <a:t>is a lengthy and time-consuming process.</a:t>
            </a:r>
          </a:p>
          <a:p>
            <a:r>
              <a:rPr lang="en-GB" dirty="0"/>
              <a:t>Data Driven Testing framework resolves this problem by </a:t>
            </a:r>
            <a:r>
              <a:rPr lang="en-GB" dirty="0">
                <a:solidFill>
                  <a:srgbClr val="C00000"/>
                </a:solidFill>
              </a:rPr>
              <a:t>keeping the data separate from Functional tests</a:t>
            </a:r>
            <a:r>
              <a:rPr lang="en-GB" dirty="0"/>
              <a:t>. The same test script can execute for different combinations of input test data and generate test results.</a:t>
            </a:r>
          </a:p>
        </p:txBody>
      </p:sp>
    </p:spTree>
    <p:extLst>
      <p:ext uri="{BB962C8B-B14F-4D97-AF65-F5344CB8AC3E}">
        <p14:creationId xmlns:p14="http://schemas.microsoft.com/office/powerpoint/2010/main" val="1778764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A4F77-BD2C-40C7-BF55-DFD3B5AC8D57}"/>
              </a:ext>
            </a:extLst>
          </p:cNvPr>
          <p:cNvSpPr>
            <a:spLocks noGrp="1"/>
          </p:cNvSpPr>
          <p:nvPr>
            <p:ph type="title"/>
          </p:nvPr>
        </p:nvSpPr>
        <p:spPr/>
        <p:txBody>
          <a:bodyPr/>
          <a:lstStyle/>
          <a:p>
            <a:r>
              <a:rPr lang="en-GB" dirty="0"/>
              <a:t>Example</a:t>
            </a:r>
            <a:endParaRPr lang="en-US" dirty="0"/>
          </a:p>
        </p:txBody>
      </p:sp>
      <p:sp>
        <p:nvSpPr>
          <p:cNvPr id="3" name="Content Placeholder 2">
            <a:extLst>
              <a:ext uri="{FF2B5EF4-FFF2-40B4-BE49-F238E27FC236}">
                <a16:creationId xmlns:a16="http://schemas.microsoft.com/office/drawing/2014/main" id="{BFBBFE82-A834-4EC0-8F3C-5DC87AAF358C}"/>
              </a:ext>
            </a:extLst>
          </p:cNvPr>
          <p:cNvSpPr>
            <a:spLocks noGrp="1"/>
          </p:cNvSpPr>
          <p:nvPr>
            <p:ph idx="1"/>
          </p:nvPr>
        </p:nvSpPr>
        <p:spPr>
          <a:xfrm>
            <a:off x="787790" y="2430319"/>
            <a:ext cx="10649243" cy="3829803"/>
          </a:xfrm>
        </p:spPr>
        <p:txBody>
          <a:bodyPr>
            <a:normAutofit/>
          </a:bodyPr>
          <a:lstStyle/>
          <a:p>
            <a:r>
              <a:rPr lang="en-GB" dirty="0"/>
              <a:t>For example, we want to test the login system with multiple input fields with 1000 different data sets.</a:t>
            </a:r>
          </a:p>
          <a:p>
            <a:r>
              <a:rPr lang="en-GB" dirty="0"/>
              <a:t>To test this, you can take following different approaches:</a:t>
            </a:r>
          </a:p>
          <a:p>
            <a:r>
              <a:rPr lang="en-GB" b="1" dirty="0"/>
              <a:t>Approach 1)</a:t>
            </a:r>
            <a:r>
              <a:rPr lang="en-GB" dirty="0"/>
              <a:t> Create 1000 scripts one for each dataset and runs each test separately one by one.</a:t>
            </a:r>
          </a:p>
          <a:p>
            <a:r>
              <a:rPr lang="en-GB" b="1" dirty="0"/>
              <a:t>Approach 2)</a:t>
            </a:r>
            <a:r>
              <a:rPr lang="en-GB" dirty="0"/>
              <a:t> Manually change the value in the test script and run it several times.</a:t>
            </a:r>
          </a:p>
          <a:p>
            <a:r>
              <a:rPr lang="en-GB" b="1" dirty="0"/>
              <a:t>Approach 3)</a:t>
            </a:r>
            <a:r>
              <a:rPr lang="en-GB" dirty="0"/>
              <a:t> Import the data from the excel sheet. Fetch test data from excel rows one by one and execute the script.</a:t>
            </a:r>
          </a:p>
        </p:txBody>
      </p:sp>
      <p:sp>
        <p:nvSpPr>
          <p:cNvPr id="4" name="Rectangle: Rounded Corners 3">
            <a:extLst>
              <a:ext uri="{FF2B5EF4-FFF2-40B4-BE49-F238E27FC236}">
                <a16:creationId xmlns:a16="http://schemas.microsoft.com/office/drawing/2014/main" id="{3387745C-A71D-4316-B8CB-D9FA25EC83C3}"/>
              </a:ext>
            </a:extLst>
          </p:cNvPr>
          <p:cNvSpPr/>
          <p:nvPr/>
        </p:nvSpPr>
        <p:spPr>
          <a:xfrm>
            <a:off x="2419643" y="2096086"/>
            <a:ext cx="7352714" cy="32637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In the given three scenarios first two are laborious and time-consuming. Therefore, it is ideal to follow the third approach.</a:t>
            </a:r>
          </a:p>
          <a:p>
            <a:pPr algn="ctr"/>
            <a:r>
              <a:rPr lang="en-GB" sz="3200" b="1" dirty="0"/>
              <a:t>This is Data Driven Framework.</a:t>
            </a:r>
          </a:p>
        </p:txBody>
      </p:sp>
    </p:spTree>
    <p:extLst>
      <p:ext uri="{BB962C8B-B14F-4D97-AF65-F5344CB8AC3E}">
        <p14:creationId xmlns:p14="http://schemas.microsoft.com/office/powerpoint/2010/main" val="3876192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0BFAE-1043-4900-804C-78738E94423B}"/>
              </a:ext>
            </a:extLst>
          </p:cNvPr>
          <p:cNvSpPr>
            <a:spLocks noGrp="1"/>
          </p:cNvSpPr>
          <p:nvPr>
            <p:ph type="title"/>
          </p:nvPr>
        </p:nvSpPr>
        <p:spPr/>
        <p:txBody>
          <a:bodyPr>
            <a:noAutofit/>
          </a:bodyPr>
          <a:lstStyle/>
          <a:p>
            <a:r>
              <a:rPr lang="en-GB" dirty="0"/>
              <a:t>How to create a Data Driven Automation Framework</a:t>
            </a:r>
            <a:endParaRPr lang="en-US" dirty="0"/>
          </a:p>
        </p:txBody>
      </p:sp>
      <p:pic>
        <p:nvPicPr>
          <p:cNvPr id="3074" name="Picture 2" descr="https://www.guru99.com/images/1/032318_1019_WhatisDataD2.png">
            <a:extLst>
              <a:ext uri="{FF2B5EF4-FFF2-40B4-BE49-F238E27FC236}">
                <a16:creationId xmlns:a16="http://schemas.microsoft.com/office/drawing/2014/main" id="{932843AB-750A-4195-AC31-865A7050B52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7049662" y="2890139"/>
            <a:ext cx="4654658" cy="314490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8D9D9772-2C53-4435-8B53-23ACFA8EF04C}"/>
              </a:ext>
            </a:extLst>
          </p:cNvPr>
          <p:cNvSpPr>
            <a:spLocks noGrp="1"/>
          </p:cNvSpPr>
          <p:nvPr>
            <p:ph sz="half" idx="2"/>
          </p:nvPr>
        </p:nvSpPr>
        <p:spPr>
          <a:xfrm>
            <a:off x="731178" y="2433711"/>
            <a:ext cx="6640293" cy="3798277"/>
          </a:xfrm>
        </p:spPr>
        <p:txBody>
          <a:bodyPr>
            <a:normAutofit lnSpcReduction="10000"/>
          </a:bodyPr>
          <a:lstStyle/>
          <a:p>
            <a:r>
              <a:rPr lang="en-GB" dirty="0"/>
              <a:t>Consider you want to Test Login functionality of an application.</a:t>
            </a:r>
          </a:p>
          <a:p>
            <a:pPr marL="0" indent="0">
              <a:buNone/>
            </a:pPr>
            <a:r>
              <a:rPr lang="en-US" b="1" dirty="0"/>
              <a:t>Step 1)</a:t>
            </a:r>
            <a:r>
              <a:rPr lang="en-US" dirty="0"/>
              <a:t> Identify the Test Cases</a:t>
            </a:r>
          </a:p>
          <a:p>
            <a:r>
              <a:rPr lang="en-US" dirty="0"/>
              <a:t>Input Correct username and password –          </a:t>
            </a:r>
            <a:r>
              <a:rPr lang="en-US" dirty="0">
                <a:solidFill>
                  <a:schemeClr val="accent1"/>
                </a:solidFill>
              </a:rPr>
              <a:t>Login Success</a:t>
            </a:r>
          </a:p>
          <a:p>
            <a:r>
              <a:rPr lang="en-US" dirty="0"/>
              <a:t>Input incorrect username and correct password – </a:t>
            </a:r>
            <a:r>
              <a:rPr lang="en-US" dirty="0">
                <a:solidFill>
                  <a:srgbClr val="C00000"/>
                </a:solidFill>
              </a:rPr>
              <a:t>Login Failure</a:t>
            </a:r>
          </a:p>
          <a:p>
            <a:r>
              <a:rPr lang="en-US" dirty="0"/>
              <a:t>Input correct username and incorrect password - </a:t>
            </a:r>
            <a:r>
              <a:rPr lang="en-US" dirty="0">
                <a:solidFill>
                  <a:srgbClr val="C00000"/>
                </a:solidFill>
              </a:rPr>
              <a:t>Login Failure</a:t>
            </a:r>
          </a:p>
          <a:p>
            <a:endParaRPr lang="en-US" dirty="0"/>
          </a:p>
        </p:txBody>
      </p:sp>
    </p:spTree>
    <p:extLst>
      <p:ext uri="{BB962C8B-B14F-4D97-AF65-F5344CB8AC3E}">
        <p14:creationId xmlns:p14="http://schemas.microsoft.com/office/powerpoint/2010/main" val="1734356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421664-FEDC-4441-BA99-112C5A258B75}"/>
              </a:ext>
            </a:extLst>
          </p:cNvPr>
          <p:cNvSpPr>
            <a:spLocks noGrp="1"/>
          </p:cNvSpPr>
          <p:nvPr>
            <p:ph idx="4294967295"/>
          </p:nvPr>
        </p:nvSpPr>
        <p:spPr>
          <a:xfrm>
            <a:off x="1012874" y="1184946"/>
            <a:ext cx="9601200" cy="3317875"/>
          </a:xfrm>
        </p:spPr>
        <p:txBody>
          <a:bodyPr/>
          <a:lstStyle/>
          <a:p>
            <a:r>
              <a:rPr lang="en-GB" b="1" dirty="0"/>
              <a:t>Step 2)</a:t>
            </a:r>
            <a:r>
              <a:rPr lang="en-GB" dirty="0"/>
              <a:t> Create detailed Test Steps for above 3 Test Cases</a:t>
            </a:r>
            <a:endParaRPr lang="en-US" dirty="0"/>
          </a:p>
        </p:txBody>
      </p:sp>
      <p:graphicFrame>
        <p:nvGraphicFramePr>
          <p:cNvPr id="6" name="Table 5">
            <a:extLst>
              <a:ext uri="{FF2B5EF4-FFF2-40B4-BE49-F238E27FC236}">
                <a16:creationId xmlns:a16="http://schemas.microsoft.com/office/drawing/2014/main" id="{C7117E5F-D8CB-4E4C-8C96-316072BDC257}"/>
              </a:ext>
            </a:extLst>
          </p:cNvPr>
          <p:cNvGraphicFramePr>
            <a:graphicFrameLocks noGrp="1"/>
          </p:cNvGraphicFramePr>
          <p:nvPr>
            <p:extLst>
              <p:ext uri="{D42A27DB-BD31-4B8C-83A1-F6EECF244321}">
                <p14:modId xmlns:p14="http://schemas.microsoft.com/office/powerpoint/2010/main" val="1767875389"/>
              </p:ext>
            </p:extLst>
          </p:nvPr>
        </p:nvGraphicFramePr>
        <p:xfrm>
          <a:off x="1280160" y="1619990"/>
          <a:ext cx="9580098" cy="4525561"/>
        </p:xfrm>
        <a:graphic>
          <a:graphicData uri="http://schemas.openxmlformats.org/drawingml/2006/table">
            <a:tbl>
              <a:tblPr firstRow="1" bandRow="1">
                <a:tableStyleId>{5C22544A-7EE6-4342-B048-85BDC9FD1C3A}</a:tableStyleId>
              </a:tblPr>
              <a:tblGrid>
                <a:gridCol w="752098">
                  <a:extLst>
                    <a:ext uri="{9D8B030D-6E8A-4147-A177-3AD203B41FA5}">
                      <a16:colId xmlns:a16="http://schemas.microsoft.com/office/drawing/2014/main" val="2276143637"/>
                    </a:ext>
                  </a:extLst>
                </a:gridCol>
                <a:gridCol w="1723816">
                  <a:extLst>
                    <a:ext uri="{9D8B030D-6E8A-4147-A177-3AD203B41FA5}">
                      <a16:colId xmlns:a16="http://schemas.microsoft.com/office/drawing/2014/main" val="3612352560"/>
                    </a:ext>
                  </a:extLst>
                </a:gridCol>
                <a:gridCol w="3124435">
                  <a:extLst>
                    <a:ext uri="{9D8B030D-6E8A-4147-A177-3AD203B41FA5}">
                      <a16:colId xmlns:a16="http://schemas.microsoft.com/office/drawing/2014/main" val="2874278763"/>
                    </a:ext>
                  </a:extLst>
                </a:gridCol>
                <a:gridCol w="2195265">
                  <a:extLst>
                    <a:ext uri="{9D8B030D-6E8A-4147-A177-3AD203B41FA5}">
                      <a16:colId xmlns:a16="http://schemas.microsoft.com/office/drawing/2014/main" val="1058361905"/>
                    </a:ext>
                  </a:extLst>
                </a:gridCol>
                <a:gridCol w="1784484">
                  <a:extLst>
                    <a:ext uri="{9D8B030D-6E8A-4147-A177-3AD203B41FA5}">
                      <a16:colId xmlns:a16="http://schemas.microsoft.com/office/drawing/2014/main" val="2694660198"/>
                    </a:ext>
                  </a:extLst>
                </a:gridCol>
              </a:tblGrid>
              <a:tr h="713548">
                <a:tc>
                  <a:txBody>
                    <a:bodyPr/>
                    <a:lstStyle/>
                    <a:p>
                      <a:pPr algn="ctr"/>
                      <a:r>
                        <a:rPr lang="en-GB" sz="2400" b="1" dirty="0"/>
                        <a:t>TC#</a:t>
                      </a:r>
                      <a:endParaRPr lang="en-US" sz="2400" b="1" dirty="0"/>
                    </a:p>
                  </a:txBody>
                  <a:tcPr/>
                </a:tc>
                <a:tc>
                  <a:txBody>
                    <a:bodyPr/>
                    <a:lstStyle/>
                    <a:p>
                      <a:pPr algn="ctr"/>
                      <a:r>
                        <a:rPr lang="en-GB" sz="2400" b="1" dirty="0"/>
                        <a:t>Description</a:t>
                      </a:r>
                      <a:endParaRPr lang="en-US" sz="2400" b="1" dirty="0"/>
                    </a:p>
                  </a:txBody>
                  <a:tcPr/>
                </a:tc>
                <a:tc>
                  <a:txBody>
                    <a:bodyPr/>
                    <a:lstStyle/>
                    <a:p>
                      <a:pPr algn="ctr"/>
                      <a:r>
                        <a:rPr lang="en-GB" sz="2400" b="1" dirty="0"/>
                        <a:t>Test Steps</a:t>
                      </a:r>
                      <a:endParaRPr lang="en-US" sz="2400" b="1" dirty="0"/>
                    </a:p>
                  </a:txBody>
                  <a:tcPr/>
                </a:tc>
                <a:tc>
                  <a:txBody>
                    <a:bodyPr/>
                    <a:lstStyle/>
                    <a:p>
                      <a:pPr algn="ctr"/>
                      <a:r>
                        <a:rPr lang="en-GB" sz="2400" b="1" dirty="0"/>
                        <a:t>Test Data</a:t>
                      </a:r>
                      <a:endParaRPr lang="en-US" sz="2400" b="1" dirty="0"/>
                    </a:p>
                  </a:txBody>
                  <a:tcPr/>
                </a:tc>
                <a:tc>
                  <a:txBody>
                    <a:bodyPr/>
                    <a:lstStyle/>
                    <a:p>
                      <a:pPr algn="ctr"/>
                      <a:r>
                        <a:rPr lang="en-GB" sz="2400" b="1" dirty="0"/>
                        <a:t>Expected Result</a:t>
                      </a:r>
                      <a:endParaRPr lang="en-US" sz="2400" b="1" dirty="0"/>
                    </a:p>
                  </a:txBody>
                  <a:tcPr/>
                </a:tc>
                <a:extLst>
                  <a:ext uri="{0D108BD9-81ED-4DB2-BD59-A6C34878D82A}">
                    <a16:rowId xmlns:a16="http://schemas.microsoft.com/office/drawing/2014/main" val="308012830"/>
                  </a:ext>
                </a:extLst>
              </a:tr>
              <a:tr h="1325161">
                <a:tc>
                  <a:txBody>
                    <a:bodyPr/>
                    <a:lstStyle/>
                    <a:p>
                      <a:r>
                        <a:rPr lang="en-GB" b="1" dirty="0"/>
                        <a:t>1.</a:t>
                      </a:r>
                      <a:endParaRPr lang="en-US" b="1" dirty="0"/>
                    </a:p>
                  </a:txBody>
                  <a:tcPr/>
                </a:tc>
                <a:tc>
                  <a:txBody>
                    <a:bodyPr/>
                    <a:lstStyle/>
                    <a:p>
                      <a:r>
                        <a:rPr lang="en-GB" sz="1800" b="1" i="0" kern="1200" dirty="0">
                          <a:solidFill>
                            <a:schemeClr val="dk1"/>
                          </a:solidFill>
                          <a:effectLst/>
                          <a:latin typeface="+mn-lt"/>
                          <a:ea typeface="+mn-ea"/>
                          <a:cs typeface="+mn-cs"/>
                        </a:rPr>
                        <a:t>Check Login for valid credentials</a:t>
                      </a:r>
                      <a:endParaRPr lang="en-US" b="1" dirty="0"/>
                    </a:p>
                  </a:txBody>
                  <a:tcPr/>
                </a:tc>
                <a:tc>
                  <a:txBody>
                    <a:bodyPr/>
                    <a:lstStyle/>
                    <a:p>
                      <a:r>
                        <a:rPr lang="en-GB" sz="1800" b="1" i="0" kern="1200" dirty="0">
                          <a:solidFill>
                            <a:schemeClr val="dk1"/>
                          </a:solidFill>
                          <a:effectLst/>
                          <a:latin typeface="+mn-lt"/>
                          <a:ea typeface="+mn-ea"/>
                          <a:cs typeface="+mn-cs"/>
                        </a:rPr>
                        <a:t>1. Launch the application</a:t>
                      </a:r>
                    </a:p>
                    <a:p>
                      <a:r>
                        <a:rPr lang="en-GB" sz="1800" b="1" i="0" kern="1200" dirty="0">
                          <a:solidFill>
                            <a:schemeClr val="dk1"/>
                          </a:solidFill>
                          <a:effectLst/>
                          <a:latin typeface="+mn-lt"/>
                          <a:ea typeface="+mn-ea"/>
                          <a:cs typeface="+mn-cs"/>
                        </a:rPr>
                        <a:t>2. Enter Username password</a:t>
                      </a:r>
                    </a:p>
                    <a:p>
                      <a:r>
                        <a:rPr lang="en-GB" sz="1800" b="1" i="0" kern="1200" dirty="0">
                          <a:solidFill>
                            <a:schemeClr val="dk1"/>
                          </a:solidFill>
                          <a:effectLst/>
                          <a:latin typeface="+mn-lt"/>
                          <a:ea typeface="+mn-ea"/>
                          <a:cs typeface="+mn-cs"/>
                        </a:rPr>
                        <a:t>3. Click Okay</a:t>
                      </a:r>
                    </a:p>
                    <a:p>
                      <a:r>
                        <a:rPr lang="en-GB" sz="1800" b="1" i="0" kern="1200" dirty="0">
                          <a:solidFill>
                            <a:schemeClr val="dk1"/>
                          </a:solidFill>
                          <a:effectLst/>
                          <a:latin typeface="+mn-lt"/>
                          <a:ea typeface="+mn-ea"/>
                          <a:cs typeface="+mn-cs"/>
                        </a:rPr>
                        <a:t>4. Check Results</a:t>
                      </a:r>
                    </a:p>
                  </a:txBody>
                  <a:tcPr/>
                </a:tc>
                <a:tc>
                  <a:txBody>
                    <a:bodyPr/>
                    <a:lstStyle/>
                    <a:p>
                      <a:r>
                        <a:rPr lang="en-US" sz="1800" b="1" i="0" kern="1200" dirty="0">
                          <a:solidFill>
                            <a:schemeClr val="dk1"/>
                          </a:solidFill>
                          <a:effectLst/>
                          <a:latin typeface="+mn-lt"/>
                          <a:ea typeface="+mn-ea"/>
                          <a:cs typeface="+mn-cs"/>
                        </a:rPr>
                        <a:t>Username: valid password: valid</a:t>
                      </a:r>
                      <a:endParaRPr lang="en-US" b="1" dirty="0"/>
                    </a:p>
                  </a:txBody>
                  <a:tcPr/>
                </a:tc>
                <a:tc>
                  <a:txBody>
                    <a:bodyPr/>
                    <a:lstStyle/>
                    <a:p>
                      <a:r>
                        <a:rPr lang="en-GB" b="1" dirty="0"/>
                        <a:t>Login Success</a:t>
                      </a:r>
                      <a:endParaRPr lang="en-US" b="1" dirty="0"/>
                    </a:p>
                  </a:txBody>
                  <a:tcPr/>
                </a:tc>
                <a:extLst>
                  <a:ext uri="{0D108BD9-81ED-4DB2-BD59-A6C34878D82A}">
                    <a16:rowId xmlns:a16="http://schemas.microsoft.com/office/drawing/2014/main" val="1196929888"/>
                  </a:ext>
                </a:extLst>
              </a:tr>
              <a:tr h="1019354">
                <a:tc>
                  <a:txBody>
                    <a:bodyPr/>
                    <a:lstStyle/>
                    <a:p>
                      <a:r>
                        <a:rPr lang="en-GB" b="1" dirty="0"/>
                        <a:t>2.</a:t>
                      </a:r>
                      <a:endParaRPr lang="en-US" b="1" dirty="0"/>
                    </a:p>
                  </a:txBody>
                  <a:tcPr/>
                </a:tc>
                <a:tc>
                  <a:txBody>
                    <a:bodyPr/>
                    <a:lstStyle/>
                    <a:p>
                      <a:r>
                        <a:rPr lang="en-GB" sz="1800" b="1" i="0" kern="1200" dirty="0">
                          <a:solidFill>
                            <a:schemeClr val="dk1"/>
                          </a:solidFill>
                          <a:effectLst/>
                          <a:latin typeface="+mn-lt"/>
                          <a:ea typeface="+mn-ea"/>
                          <a:cs typeface="+mn-cs"/>
                        </a:rPr>
                        <a:t>Check Login for invalid credentials</a:t>
                      </a:r>
                      <a:endParaRPr lang="en-US" b="1" dirty="0"/>
                    </a:p>
                  </a:txBody>
                  <a:tcPr/>
                </a:tc>
                <a:tc>
                  <a:txBody>
                    <a:bodyPr/>
                    <a:lstStyle/>
                    <a:p>
                      <a:r>
                        <a:rPr lang="en-GB" sz="1800" b="1" i="0" kern="1200" dirty="0">
                          <a:solidFill>
                            <a:schemeClr val="dk1"/>
                          </a:solidFill>
                          <a:effectLst/>
                          <a:latin typeface="+mn-lt"/>
                          <a:ea typeface="+mn-ea"/>
                          <a:cs typeface="+mn-cs"/>
                        </a:rPr>
                        <a:t>1. Launch the application</a:t>
                      </a:r>
                    </a:p>
                    <a:p>
                      <a:r>
                        <a:rPr lang="en-GB" sz="1800" b="1" i="0" kern="1200" dirty="0">
                          <a:solidFill>
                            <a:schemeClr val="dk1"/>
                          </a:solidFill>
                          <a:effectLst/>
                          <a:latin typeface="+mn-lt"/>
                          <a:ea typeface="+mn-ea"/>
                          <a:cs typeface="+mn-cs"/>
                        </a:rPr>
                        <a:t>2. Enter Username password</a:t>
                      </a:r>
                    </a:p>
                    <a:p>
                      <a:r>
                        <a:rPr lang="en-GB" sz="1800" b="1" i="0" kern="1200" dirty="0">
                          <a:solidFill>
                            <a:schemeClr val="dk1"/>
                          </a:solidFill>
                          <a:effectLst/>
                          <a:latin typeface="+mn-lt"/>
                          <a:ea typeface="+mn-ea"/>
                          <a:cs typeface="+mn-cs"/>
                        </a:rPr>
                        <a:t>3. Click Okay</a:t>
                      </a:r>
                    </a:p>
                    <a:p>
                      <a:r>
                        <a:rPr lang="en-GB" sz="1800" b="1" i="0" kern="1200" dirty="0">
                          <a:solidFill>
                            <a:schemeClr val="dk1"/>
                          </a:solidFill>
                          <a:effectLst/>
                          <a:latin typeface="+mn-lt"/>
                          <a:ea typeface="+mn-ea"/>
                          <a:cs typeface="+mn-cs"/>
                        </a:rPr>
                        <a:t>4. Check Results</a:t>
                      </a:r>
                      <a:endParaRPr lang="en-US" b="1" dirty="0"/>
                    </a:p>
                  </a:txBody>
                  <a:tcPr/>
                </a:tc>
                <a:tc>
                  <a:txBody>
                    <a:bodyPr/>
                    <a:lstStyle/>
                    <a:p>
                      <a:r>
                        <a:rPr lang="en-US" sz="1800" b="1" i="0" kern="1200" dirty="0">
                          <a:solidFill>
                            <a:schemeClr val="dk1"/>
                          </a:solidFill>
                          <a:effectLst/>
                          <a:latin typeface="+mn-lt"/>
                          <a:ea typeface="+mn-ea"/>
                          <a:cs typeface="+mn-cs"/>
                        </a:rPr>
                        <a:t>Username: invalid password: valid</a:t>
                      </a:r>
                      <a:endParaRPr lang="en-US" b="1" dirty="0"/>
                    </a:p>
                  </a:txBody>
                  <a:tcPr/>
                </a:tc>
                <a:tc>
                  <a:txBody>
                    <a:bodyPr/>
                    <a:lstStyle/>
                    <a:p>
                      <a:r>
                        <a:rPr lang="en-GB" b="1" dirty="0"/>
                        <a:t>Login Failed</a:t>
                      </a:r>
                      <a:endParaRPr lang="en-US" b="1" dirty="0"/>
                    </a:p>
                  </a:txBody>
                  <a:tcPr/>
                </a:tc>
                <a:extLst>
                  <a:ext uri="{0D108BD9-81ED-4DB2-BD59-A6C34878D82A}">
                    <a16:rowId xmlns:a16="http://schemas.microsoft.com/office/drawing/2014/main" val="2308752078"/>
                  </a:ext>
                </a:extLst>
              </a:tr>
              <a:tr h="1019354">
                <a:tc>
                  <a:txBody>
                    <a:bodyPr/>
                    <a:lstStyle/>
                    <a:p>
                      <a:r>
                        <a:rPr lang="en-GB" b="1" dirty="0"/>
                        <a:t>3.</a:t>
                      </a:r>
                      <a:endParaRPr lang="en-US" b="1" dirty="0"/>
                    </a:p>
                  </a:txBody>
                  <a:tcPr/>
                </a:tc>
                <a:tc>
                  <a:txBody>
                    <a:bodyPr/>
                    <a:lstStyle/>
                    <a:p>
                      <a:r>
                        <a:rPr lang="en-GB" sz="1800" b="1" i="0" kern="1200" dirty="0">
                          <a:solidFill>
                            <a:schemeClr val="dk1"/>
                          </a:solidFill>
                          <a:effectLst/>
                          <a:latin typeface="+mn-lt"/>
                          <a:ea typeface="+mn-ea"/>
                          <a:cs typeface="+mn-cs"/>
                        </a:rPr>
                        <a:t>Check Login for valid credentials</a:t>
                      </a:r>
                      <a:endParaRPr lang="en-US" b="1" dirty="0"/>
                    </a:p>
                  </a:txBody>
                  <a:tcPr/>
                </a:tc>
                <a:tc>
                  <a:txBody>
                    <a:bodyPr/>
                    <a:lstStyle/>
                    <a:p>
                      <a:r>
                        <a:rPr lang="en-GB" sz="1800" b="1" i="0" kern="1200" dirty="0">
                          <a:solidFill>
                            <a:schemeClr val="dk1"/>
                          </a:solidFill>
                          <a:effectLst/>
                          <a:latin typeface="+mn-lt"/>
                          <a:ea typeface="+mn-ea"/>
                          <a:cs typeface="+mn-cs"/>
                        </a:rPr>
                        <a:t>1. Launch the application</a:t>
                      </a:r>
                    </a:p>
                    <a:p>
                      <a:r>
                        <a:rPr lang="en-GB" sz="1800" b="1" i="0" kern="1200" dirty="0">
                          <a:solidFill>
                            <a:schemeClr val="dk1"/>
                          </a:solidFill>
                          <a:effectLst/>
                          <a:latin typeface="+mn-lt"/>
                          <a:ea typeface="+mn-ea"/>
                          <a:cs typeface="+mn-cs"/>
                        </a:rPr>
                        <a:t>2. Enter Username password</a:t>
                      </a:r>
                    </a:p>
                    <a:p>
                      <a:r>
                        <a:rPr lang="en-GB" sz="1800" b="1" i="0" kern="1200" dirty="0">
                          <a:solidFill>
                            <a:schemeClr val="dk1"/>
                          </a:solidFill>
                          <a:effectLst/>
                          <a:latin typeface="+mn-lt"/>
                          <a:ea typeface="+mn-ea"/>
                          <a:cs typeface="+mn-cs"/>
                        </a:rPr>
                        <a:t>3. Click Okay</a:t>
                      </a:r>
                    </a:p>
                    <a:p>
                      <a:r>
                        <a:rPr lang="en-GB" sz="1800" b="1" i="0" kern="1200" dirty="0">
                          <a:solidFill>
                            <a:schemeClr val="dk1"/>
                          </a:solidFill>
                          <a:effectLst/>
                          <a:latin typeface="+mn-lt"/>
                          <a:ea typeface="+mn-ea"/>
                          <a:cs typeface="+mn-cs"/>
                        </a:rPr>
                        <a:t>4. Check Results</a:t>
                      </a:r>
                      <a:endParaRPr lang="en-US" b="1" dirty="0"/>
                    </a:p>
                  </a:txBody>
                  <a:tcPr/>
                </a:tc>
                <a:tc>
                  <a:txBody>
                    <a:bodyPr/>
                    <a:lstStyle/>
                    <a:p>
                      <a:r>
                        <a:rPr lang="en-US" sz="1800" b="1" i="0" kern="1200" dirty="0">
                          <a:solidFill>
                            <a:schemeClr val="dk1"/>
                          </a:solidFill>
                          <a:effectLst/>
                          <a:latin typeface="+mn-lt"/>
                          <a:ea typeface="+mn-ea"/>
                          <a:cs typeface="+mn-cs"/>
                        </a:rPr>
                        <a:t>Username: valid password: invalid</a:t>
                      </a:r>
                      <a:endParaRPr lang="en-US" b="1" dirty="0"/>
                    </a:p>
                  </a:txBody>
                  <a:tcPr/>
                </a:tc>
                <a:tc>
                  <a:txBody>
                    <a:bodyPr/>
                    <a:lstStyle/>
                    <a:p>
                      <a:r>
                        <a:rPr lang="en-GB" b="1" dirty="0"/>
                        <a:t>Login Failed</a:t>
                      </a:r>
                    </a:p>
                  </a:txBody>
                  <a:tcPr/>
                </a:tc>
                <a:extLst>
                  <a:ext uri="{0D108BD9-81ED-4DB2-BD59-A6C34878D82A}">
                    <a16:rowId xmlns:a16="http://schemas.microsoft.com/office/drawing/2014/main" val="968713286"/>
                  </a:ext>
                </a:extLst>
              </a:tr>
            </a:tbl>
          </a:graphicData>
        </a:graphic>
      </p:graphicFrame>
    </p:spTree>
    <p:extLst>
      <p:ext uri="{BB962C8B-B14F-4D97-AF65-F5344CB8AC3E}">
        <p14:creationId xmlns:p14="http://schemas.microsoft.com/office/powerpoint/2010/main" val="2182157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48CDCC-1702-4AFA-8FA6-10BD95D3E90D}"/>
              </a:ext>
            </a:extLst>
          </p:cNvPr>
          <p:cNvSpPr>
            <a:spLocks noGrp="1"/>
          </p:cNvSpPr>
          <p:nvPr>
            <p:ph idx="4294967295"/>
          </p:nvPr>
        </p:nvSpPr>
        <p:spPr>
          <a:xfrm>
            <a:off x="998806" y="616144"/>
            <a:ext cx="9601200" cy="3317875"/>
          </a:xfrm>
        </p:spPr>
        <p:txBody>
          <a:bodyPr/>
          <a:lstStyle/>
          <a:p>
            <a:r>
              <a:rPr lang="en-GB" b="1" dirty="0"/>
              <a:t>Step 3)</a:t>
            </a:r>
            <a:r>
              <a:rPr lang="en-GB" dirty="0"/>
              <a:t> Create Test Script</a:t>
            </a:r>
          </a:p>
          <a:p>
            <a:r>
              <a:rPr lang="en-GB" dirty="0"/>
              <a:t>If you observe the Test Steps Remain common through the 3 Test Steps. You need to create a Test Script to execute these steps</a:t>
            </a:r>
          </a:p>
          <a:p>
            <a:endParaRPr lang="en-US" dirty="0"/>
          </a:p>
        </p:txBody>
      </p:sp>
      <p:sp>
        <p:nvSpPr>
          <p:cNvPr id="5" name="Rectangle 2">
            <a:extLst>
              <a:ext uri="{FF2B5EF4-FFF2-40B4-BE49-F238E27FC236}">
                <a16:creationId xmlns:a16="http://schemas.microsoft.com/office/drawing/2014/main" id="{43E7F52A-8C20-4842-B24A-C96F1F3468A8}"/>
              </a:ext>
            </a:extLst>
          </p:cNvPr>
          <p:cNvSpPr>
            <a:spLocks noChangeArrowheads="1"/>
          </p:cNvSpPr>
          <p:nvPr/>
        </p:nvSpPr>
        <p:spPr bwMode="auto">
          <a:xfrm>
            <a:off x="2096087" y="1963762"/>
            <a:ext cx="8342141" cy="427809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Monaco"/>
              </a:rPr>
              <a:t>// This is Pseudo Code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222222"/>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Monaco"/>
              </a:rPr>
              <a:t>// Test Step 1: Launch Application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222222"/>
                </a:solidFill>
                <a:effectLst/>
                <a:latin typeface="Monaco"/>
              </a:rPr>
              <a:t>driver.get</a:t>
            </a:r>
            <a:r>
              <a:rPr kumimoji="0" lang="en-US" altLang="en-US" sz="2000" b="0" i="0" u="none" strike="noStrike" cap="none" normalizeH="0" baseline="0" dirty="0">
                <a:ln>
                  <a:noFill/>
                </a:ln>
                <a:solidFill>
                  <a:srgbClr val="222222"/>
                </a:solidFill>
                <a:effectLst/>
                <a:latin typeface="Monaco"/>
              </a:rPr>
              <a:t>("URL of the Application");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222222"/>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Monaco"/>
              </a:rPr>
              <a:t>// Test Step 2: Enter Username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222222"/>
                </a:solidFill>
                <a:effectLst/>
                <a:latin typeface="Monaco"/>
              </a:rPr>
              <a:t>txtbox_username.sendKeys</a:t>
            </a:r>
            <a:r>
              <a:rPr kumimoji="0" lang="en-US" altLang="en-US" sz="2000" b="0" i="0" u="none" strike="noStrike" cap="none" normalizeH="0" baseline="0" dirty="0">
                <a:ln>
                  <a:noFill/>
                </a:ln>
                <a:solidFill>
                  <a:srgbClr val="222222"/>
                </a:solidFill>
                <a:effectLst/>
                <a:latin typeface="Monaco"/>
              </a:rPr>
              <a:t>("valid");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222222"/>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Monaco"/>
              </a:rPr>
              <a:t>// Test Step 3: Enter Password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222222"/>
                </a:solidFill>
                <a:effectLst/>
                <a:latin typeface="Monaco"/>
              </a:rPr>
              <a:t>txtbox_password.sendKeys</a:t>
            </a:r>
            <a:r>
              <a:rPr kumimoji="0" lang="en-US" altLang="en-US" sz="2000" b="0" i="0" u="none" strike="noStrike" cap="none" normalizeH="0" baseline="0" dirty="0">
                <a:ln>
                  <a:noFill/>
                </a:ln>
                <a:solidFill>
                  <a:srgbClr val="222222"/>
                </a:solidFill>
                <a:effectLst/>
                <a:latin typeface="Monaco"/>
              </a:rPr>
              <a:t>("invalid");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222222"/>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Monaco"/>
              </a:rPr>
              <a:t>// Test Step 4: Check Results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Monaco"/>
              </a:rPr>
              <a:t>If (Next Screen) print success else Fail</a:t>
            </a:r>
            <a:r>
              <a:rPr kumimoji="0" lang="en-US" altLang="en-US" sz="3200"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3898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29309-A7D8-4EDD-BDC5-148BFA028C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92D7CB-3D93-4E8C-B291-0F15804DCD9F}"/>
              </a:ext>
            </a:extLst>
          </p:cNvPr>
          <p:cNvSpPr>
            <a:spLocks noGrp="1"/>
          </p:cNvSpPr>
          <p:nvPr>
            <p:ph idx="1"/>
          </p:nvPr>
        </p:nvSpPr>
        <p:spPr/>
        <p:txBody>
          <a:bodyPr/>
          <a:lstStyle/>
          <a:p>
            <a:r>
              <a:rPr lang="en-GB" b="1" dirty="0"/>
              <a:t>Step 4)</a:t>
            </a:r>
            <a:r>
              <a:rPr lang="en-GB" dirty="0"/>
              <a:t> Create an excel/csv with the Input Test Data</a:t>
            </a:r>
            <a:endParaRPr lang="en-US" dirty="0"/>
          </a:p>
        </p:txBody>
      </p:sp>
      <p:pic>
        <p:nvPicPr>
          <p:cNvPr id="5122" name="Picture 2" descr="https://www.guru99.com/images/1/032318_1019_WhatisDataD3.png">
            <a:extLst>
              <a:ext uri="{FF2B5EF4-FFF2-40B4-BE49-F238E27FC236}">
                <a16:creationId xmlns:a16="http://schemas.microsoft.com/office/drawing/2014/main" id="{69215D8A-350D-4CA1-88F4-266A327FA0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4644" y="3074524"/>
            <a:ext cx="4602711" cy="2032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6936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8FD92-32A3-432D-932F-959FF3BBBB86}"/>
              </a:ext>
            </a:extLst>
          </p:cNvPr>
          <p:cNvSpPr>
            <a:spLocks noGrp="1"/>
          </p:cNvSpPr>
          <p:nvPr>
            <p:ph type="title"/>
          </p:nvPr>
        </p:nvSpPr>
        <p:spPr/>
        <p:txBody>
          <a:bodyPr/>
          <a:lstStyle/>
          <a:p>
            <a:r>
              <a:rPr lang="en-GB" dirty="0"/>
              <a:t>Page Object Model</a:t>
            </a:r>
            <a:endParaRPr lang="en-US" dirty="0"/>
          </a:p>
        </p:txBody>
      </p:sp>
      <p:sp>
        <p:nvSpPr>
          <p:cNvPr id="3" name="Content Placeholder 2">
            <a:extLst>
              <a:ext uri="{FF2B5EF4-FFF2-40B4-BE49-F238E27FC236}">
                <a16:creationId xmlns:a16="http://schemas.microsoft.com/office/drawing/2014/main" id="{C78DB480-3CF4-4D25-B43A-16AA9CA77FAA}"/>
              </a:ext>
            </a:extLst>
          </p:cNvPr>
          <p:cNvSpPr>
            <a:spLocks noGrp="1"/>
          </p:cNvSpPr>
          <p:nvPr>
            <p:ph idx="1"/>
          </p:nvPr>
        </p:nvSpPr>
        <p:spPr>
          <a:xfrm>
            <a:off x="759654" y="2430319"/>
            <a:ext cx="10775853" cy="3787597"/>
          </a:xfrm>
        </p:spPr>
        <p:txBody>
          <a:bodyPr>
            <a:normAutofit lnSpcReduction="10000"/>
          </a:bodyPr>
          <a:lstStyle/>
          <a:p>
            <a:r>
              <a:rPr lang="en-GB" dirty="0"/>
              <a:t>Page Object Model is a design pattern to create </a:t>
            </a:r>
            <a:r>
              <a:rPr lang="en-GB" b="1" dirty="0"/>
              <a:t>Object Repository</a:t>
            </a:r>
            <a:r>
              <a:rPr lang="en-GB" dirty="0"/>
              <a:t> for web UI elements in Selenium WebDriver</a:t>
            </a:r>
          </a:p>
          <a:p>
            <a:r>
              <a:rPr lang="en-GB" dirty="0"/>
              <a:t>Under this model, for each web page in the application, there should be corresponding page class.</a:t>
            </a:r>
          </a:p>
          <a:p>
            <a:r>
              <a:rPr lang="en-GB" dirty="0"/>
              <a:t>This Page class will find the </a:t>
            </a:r>
            <a:r>
              <a:rPr lang="en-GB" dirty="0" err="1"/>
              <a:t>WebElements</a:t>
            </a:r>
            <a:r>
              <a:rPr lang="en-GB" dirty="0"/>
              <a:t> of that web page and also contains Page methods which perform operations on those </a:t>
            </a:r>
            <a:r>
              <a:rPr lang="en-GB" dirty="0" err="1"/>
              <a:t>WebElements</a:t>
            </a:r>
            <a:r>
              <a:rPr lang="en-GB" dirty="0"/>
              <a:t>.</a:t>
            </a:r>
          </a:p>
          <a:p>
            <a:r>
              <a:rPr lang="en-GB" dirty="0"/>
              <a:t>Name of these methods should be given as per the task they are performing,</a:t>
            </a:r>
          </a:p>
          <a:p>
            <a:pPr lvl="1">
              <a:buFont typeface="Courier New" panose="02070309020205020404" pitchFamily="49" charset="0"/>
              <a:buChar char="o"/>
            </a:pPr>
            <a:r>
              <a:rPr lang="en-GB" dirty="0"/>
              <a:t>If a loader is waiting for the payment gateway to appear, POM method name can be </a:t>
            </a:r>
            <a:r>
              <a:rPr lang="en-GB" dirty="0" err="1">
                <a:solidFill>
                  <a:srgbClr val="C00000"/>
                </a:solidFill>
              </a:rPr>
              <a:t>waitForPaymentScreenDisplay</a:t>
            </a:r>
            <a:r>
              <a:rPr lang="en-GB" dirty="0">
                <a:solidFill>
                  <a:srgbClr val="C00000"/>
                </a:solidFill>
              </a:rPr>
              <a:t>().</a:t>
            </a:r>
            <a:endParaRPr lang="en-US" dirty="0">
              <a:solidFill>
                <a:srgbClr val="C00000"/>
              </a:solidFill>
            </a:endParaRPr>
          </a:p>
        </p:txBody>
      </p:sp>
    </p:spTree>
    <p:extLst>
      <p:ext uri="{BB962C8B-B14F-4D97-AF65-F5344CB8AC3E}">
        <p14:creationId xmlns:p14="http://schemas.microsoft.com/office/powerpoint/2010/main" val="2952348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53C4E9-6823-4A9F-A14B-AABE8E927299}"/>
              </a:ext>
            </a:extLst>
          </p:cNvPr>
          <p:cNvSpPr>
            <a:spLocks noGrp="1"/>
          </p:cNvSpPr>
          <p:nvPr>
            <p:ph idx="4294967295"/>
          </p:nvPr>
        </p:nvSpPr>
        <p:spPr>
          <a:xfrm>
            <a:off x="604911" y="602052"/>
            <a:ext cx="10986867" cy="3317875"/>
          </a:xfrm>
        </p:spPr>
        <p:txBody>
          <a:bodyPr/>
          <a:lstStyle/>
          <a:p>
            <a:r>
              <a:rPr lang="en-GB" b="1" dirty="0"/>
              <a:t>Step 5)</a:t>
            </a:r>
            <a:r>
              <a:rPr lang="en-GB" dirty="0"/>
              <a:t> Step Modify the Script to Loop over Input Test Data. The input commands should also be parameterized</a:t>
            </a:r>
            <a:endParaRPr lang="en-US" dirty="0"/>
          </a:p>
        </p:txBody>
      </p:sp>
      <p:sp>
        <p:nvSpPr>
          <p:cNvPr id="4" name="Rectangle 1">
            <a:extLst>
              <a:ext uri="{FF2B5EF4-FFF2-40B4-BE49-F238E27FC236}">
                <a16:creationId xmlns:a16="http://schemas.microsoft.com/office/drawing/2014/main" id="{6B805D6E-10D9-4BEF-9DB0-B99A945F2D7C}"/>
              </a:ext>
            </a:extLst>
          </p:cNvPr>
          <p:cNvSpPr>
            <a:spLocks noChangeArrowheads="1"/>
          </p:cNvSpPr>
          <p:nvPr/>
        </p:nvSpPr>
        <p:spPr bwMode="auto">
          <a:xfrm>
            <a:off x="1181688" y="1380770"/>
            <a:ext cx="9326880" cy="507831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kumimoji="0" lang="en-US" altLang="en-US" b="0" i="0" u="none" strike="noStrike" cap="none" normalizeH="0" baseline="0" dirty="0">
                <a:ln>
                  <a:noFill/>
                </a:ln>
                <a:solidFill>
                  <a:srgbClr val="222222"/>
                </a:solidFill>
                <a:effectLst/>
                <a:latin typeface="Monaco"/>
              </a:rPr>
              <a:t>for (</a:t>
            </a:r>
            <a:r>
              <a:rPr kumimoji="0" lang="en-US" altLang="en-US" b="0" i="0" u="none" strike="noStrike" cap="none" normalizeH="0" baseline="0" dirty="0" err="1">
                <a:ln>
                  <a:noFill/>
                </a:ln>
                <a:solidFill>
                  <a:srgbClr val="222222"/>
                </a:solidFill>
                <a:effectLst/>
                <a:latin typeface="Monaco"/>
              </a:rPr>
              <a:t>i</a:t>
            </a:r>
            <a:r>
              <a:rPr kumimoji="0" lang="en-US" altLang="en-US" b="0" i="0" u="none" strike="noStrike" cap="none" normalizeH="0" baseline="0" dirty="0">
                <a:ln>
                  <a:noFill/>
                </a:ln>
                <a:solidFill>
                  <a:srgbClr val="222222"/>
                </a:solidFill>
                <a:effectLst/>
                <a:latin typeface="Monaco"/>
              </a:rPr>
              <a:t> = 0; </a:t>
            </a:r>
            <a:r>
              <a:rPr kumimoji="0" lang="en-US" altLang="en-US" b="0" i="0" u="none" strike="noStrike" cap="none" normalizeH="0" baseline="0" dirty="0" err="1">
                <a:ln>
                  <a:noFill/>
                </a:ln>
                <a:solidFill>
                  <a:srgbClr val="222222"/>
                </a:solidFill>
                <a:effectLst/>
                <a:latin typeface="Monaco"/>
              </a:rPr>
              <a:t>i</a:t>
            </a:r>
            <a:r>
              <a:rPr kumimoji="0" lang="en-US" altLang="en-US" b="0" i="0" u="none" strike="noStrike" cap="none" normalizeH="0" baseline="0" dirty="0">
                <a:ln>
                  <a:noFill/>
                </a:ln>
                <a:solidFill>
                  <a:srgbClr val="222222"/>
                </a:solidFill>
                <a:effectLst/>
                <a:latin typeface="Monaco"/>
              </a:rPr>
              <a:t> &amp; </a:t>
            </a:r>
            <a:r>
              <a:rPr kumimoji="0" lang="en-US" altLang="en-US" b="0" i="0" u="none" strike="noStrike" cap="none" normalizeH="0" baseline="0" dirty="0" err="1">
                <a:ln>
                  <a:noFill/>
                </a:ln>
                <a:solidFill>
                  <a:srgbClr val="222222"/>
                </a:solidFill>
                <a:effectLst/>
                <a:latin typeface="Monaco"/>
              </a:rPr>
              <a:t>lt</a:t>
            </a:r>
            <a:r>
              <a:rPr kumimoji="0" lang="en-US" altLang="en-US" b="0" i="0" u="none" strike="noStrike" cap="none" normalizeH="0" baseline="0" dirty="0">
                <a:ln>
                  <a:noFill/>
                </a:ln>
                <a:solidFill>
                  <a:srgbClr val="222222"/>
                </a:solidFill>
                <a:effectLst/>
                <a:latin typeface="Monaco"/>
              </a:rPr>
              <a:t>; = 3; </a:t>
            </a:r>
            <a:r>
              <a:rPr kumimoji="0" lang="en-US" altLang="en-US" b="0" i="0" u="none" strike="noStrike" cap="none" normalizeH="0" baseline="0" dirty="0" err="1">
                <a:ln>
                  <a:noFill/>
                </a:ln>
                <a:solidFill>
                  <a:srgbClr val="222222"/>
                </a:solidFill>
                <a:effectLst/>
                <a:latin typeface="Monaco"/>
              </a:rPr>
              <a:t>i</a:t>
            </a:r>
            <a:r>
              <a:rPr kumimoji="0" lang="en-US" altLang="en-US" b="0" i="0" u="none" strike="noStrike" cap="none" normalizeH="0" baseline="0" dirty="0">
                <a:ln>
                  <a:noFill/>
                </a:ln>
                <a:solidFill>
                  <a:srgbClr val="222222"/>
                </a:solidFill>
                <a:effectLst/>
                <a:latin typeface="Monaco"/>
              </a:rPr>
              <a:t>++) {				</a:t>
            </a:r>
            <a:r>
              <a:rPr lang="en-US" altLang="en-US" dirty="0">
                <a:solidFill>
                  <a:srgbClr val="222222"/>
                </a:solidFill>
                <a:latin typeface="Monaco"/>
              </a:rPr>
              <a:t>// Loop 3 Times </a:t>
            </a:r>
            <a:endParaRPr kumimoji="0" lang="en-US" altLang="en-US" b="0" i="0" u="none" strike="noStrike" cap="none" normalizeH="0" baseline="0" dirty="0">
              <a:ln>
                <a:noFill/>
              </a:ln>
              <a:solidFill>
                <a:srgbClr val="222222"/>
              </a:solidFill>
              <a:effectLst/>
              <a:latin typeface="Monaco"/>
            </a:endParaRPr>
          </a:p>
          <a:p>
            <a:pPr lvl="1" defTabSz="914400" eaLnBrk="0" fontAlgn="base" hangingPunct="0">
              <a:spcBef>
                <a:spcPct val="0"/>
              </a:spcBef>
              <a:spcAft>
                <a:spcPct val="0"/>
              </a:spcAft>
            </a:pPr>
            <a:r>
              <a:rPr kumimoji="0" lang="en-US" altLang="en-US" b="0" i="0" u="none" strike="noStrike" cap="none" normalizeH="0" baseline="0" dirty="0">
                <a:ln>
                  <a:noFill/>
                </a:ln>
                <a:solidFill>
                  <a:srgbClr val="222222"/>
                </a:solidFill>
                <a:effectLst/>
                <a:latin typeface="Monaco"/>
              </a:rPr>
              <a:t>// Read data from Excel and store into variables </a:t>
            </a:r>
          </a:p>
          <a:p>
            <a:pPr lvl="1" defTabSz="914400" eaLnBrk="0" fontAlgn="base" hangingPunct="0">
              <a:spcBef>
                <a:spcPct val="0"/>
              </a:spcBef>
              <a:spcAft>
                <a:spcPct val="0"/>
              </a:spcAft>
            </a:pPr>
            <a:r>
              <a:rPr kumimoji="0" lang="en-US" altLang="en-US" b="0" i="0" u="none" strike="noStrike" cap="none" normalizeH="0" baseline="0" dirty="0" err="1">
                <a:ln>
                  <a:noFill/>
                </a:ln>
                <a:solidFill>
                  <a:srgbClr val="222222"/>
                </a:solidFill>
                <a:effectLst/>
                <a:latin typeface="Monaco"/>
              </a:rPr>
              <a:t>int</a:t>
            </a:r>
            <a:r>
              <a:rPr kumimoji="0" lang="en-US" altLang="en-US" b="0" i="0" u="none" strike="noStrike" cap="none" normalizeH="0" baseline="0" dirty="0">
                <a:ln>
                  <a:noFill/>
                </a:ln>
                <a:solidFill>
                  <a:srgbClr val="222222"/>
                </a:solidFill>
                <a:effectLst/>
                <a:latin typeface="Monaco"/>
              </a:rPr>
              <a:t> input_1 = </a:t>
            </a:r>
            <a:r>
              <a:rPr kumimoji="0" lang="en-US" altLang="en-US" b="0" i="0" u="none" strike="noStrike" cap="none" normalizeH="0" baseline="0" dirty="0" err="1">
                <a:ln>
                  <a:noFill/>
                </a:ln>
                <a:solidFill>
                  <a:srgbClr val="222222"/>
                </a:solidFill>
                <a:effectLst/>
                <a:latin typeface="Monaco"/>
              </a:rPr>
              <a:t>ReadExcel</a:t>
            </a:r>
            <a:r>
              <a:rPr kumimoji="0" lang="en-US" altLang="en-US" b="0" i="0" u="none" strike="noStrike" cap="none" normalizeH="0" baseline="0" dirty="0">
                <a:ln>
                  <a:noFill/>
                </a:ln>
                <a:solidFill>
                  <a:srgbClr val="222222"/>
                </a:solidFill>
                <a:effectLst/>
                <a:latin typeface="Monaco"/>
              </a:rPr>
              <a:t>(</a:t>
            </a:r>
            <a:r>
              <a:rPr kumimoji="0" lang="en-US" altLang="en-US" b="0" i="0" u="none" strike="noStrike" cap="none" normalizeH="0" baseline="0" dirty="0" err="1">
                <a:ln>
                  <a:noFill/>
                </a:ln>
                <a:solidFill>
                  <a:srgbClr val="222222"/>
                </a:solidFill>
                <a:effectLst/>
                <a:latin typeface="Monaco"/>
              </a:rPr>
              <a:t>i</a:t>
            </a:r>
            <a:r>
              <a:rPr kumimoji="0" lang="en-US" altLang="en-US" b="0" i="0" u="none" strike="noStrike" cap="none" normalizeH="0" baseline="0" dirty="0">
                <a:ln>
                  <a:noFill/>
                </a:ln>
                <a:solidFill>
                  <a:srgbClr val="222222"/>
                </a:solidFill>
                <a:effectLst/>
                <a:latin typeface="Monaco"/>
              </a:rPr>
              <a:t>, 0); </a:t>
            </a:r>
          </a:p>
          <a:p>
            <a:pPr lvl="1" defTabSz="914400" eaLnBrk="0" fontAlgn="base" hangingPunct="0">
              <a:spcBef>
                <a:spcPct val="0"/>
              </a:spcBef>
              <a:spcAft>
                <a:spcPct val="0"/>
              </a:spcAft>
            </a:pPr>
            <a:r>
              <a:rPr kumimoji="0" lang="en-US" altLang="en-US" b="0" i="0" u="none" strike="noStrike" cap="none" normalizeH="0" baseline="0" dirty="0" err="1">
                <a:ln>
                  <a:noFill/>
                </a:ln>
                <a:solidFill>
                  <a:srgbClr val="222222"/>
                </a:solidFill>
                <a:effectLst/>
                <a:latin typeface="Monaco"/>
              </a:rPr>
              <a:t>int</a:t>
            </a:r>
            <a:r>
              <a:rPr kumimoji="0" lang="en-US" altLang="en-US" b="0" i="0" u="none" strike="noStrike" cap="none" normalizeH="0" baseline="0" dirty="0">
                <a:ln>
                  <a:noFill/>
                </a:ln>
                <a:solidFill>
                  <a:srgbClr val="222222"/>
                </a:solidFill>
                <a:effectLst/>
                <a:latin typeface="Monaco"/>
              </a:rPr>
              <a:t> input_2 = </a:t>
            </a:r>
            <a:r>
              <a:rPr kumimoji="0" lang="en-US" altLang="en-US" b="0" i="0" u="none" strike="noStrike" cap="none" normalizeH="0" baseline="0" dirty="0" err="1">
                <a:ln>
                  <a:noFill/>
                </a:ln>
                <a:solidFill>
                  <a:srgbClr val="222222"/>
                </a:solidFill>
                <a:effectLst/>
                <a:latin typeface="Monaco"/>
              </a:rPr>
              <a:t>ReadExcel</a:t>
            </a:r>
            <a:r>
              <a:rPr kumimoji="0" lang="en-US" altLang="en-US" b="0" i="0" u="none" strike="noStrike" cap="none" normalizeH="0" baseline="0" dirty="0">
                <a:ln>
                  <a:noFill/>
                </a:ln>
                <a:solidFill>
                  <a:srgbClr val="222222"/>
                </a:solidFill>
                <a:effectLst/>
                <a:latin typeface="Monaco"/>
              </a:rPr>
              <a:t>(</a:t>
            </a:r>
            <a:r>
              <a:rPr kumimoji="0" lang="en-US" altLang="en-US" b="0" i="0" u="none" strike="noStrike" cap="none" normalizeH="0" baseline="0" dirty="0" err="1">
                <a:ln>
                  <a:noFill/>
                </a:ln>
                <a:solidFill>
                  <a:srgbClr val="222222"/>
                </a:solidFill>
                <a:effectLst/>
                <a:latin typeface="Monaco"/>
              </a:rPr>
              <a:t>i</a:t>
            </a:r>
            <a:r>
              <a:rPr kumimoji="0" lang="en-US" altLang="en-US" b="0" i="0" u="none" strike="noStrike" cap="none" normalizeH="0" baseline="0" dirty="0">
                <a:ln>
                  <a:noFill/>
                </a:ln>
                <a:solidFill>
                  <a:srgbClr val="222222"/>
                </a:solidFill>
                <a:effectLst/>
                <a:latin typeface="Monaco"/>
              </a:rPr>
              <a:t>, 1); </a:t>
            </a:r>
          </a:p>
          <a:p>
            <a:pPr lvl="1" defTabSz="914400" eaLnBrk="0" fontAlgn="base" hangingPunct="0">
              <a:spcBef>
                <a:spcPct val="0"/>
              </a:spcBef>
              <a:spcAft>
                <a:spcPct val="0"/>
              </a:spcAft>
            </a:pPr>
            <a:endParaRPr kumimoji="0" lang="en-US" altLang="en-US" b="0" i="0" u="none" strike="noStrike" cap="none" normalizeH="0" baseline="0" dirty="0">
              <a:ln>
                <a:noFill/>
              </a:ln>
              <a:solidFill>
                <a:srgbClr val="222222"/>
              </a:solidFill>
              <a:effectLst/>
              <a:latin typeface="Monaco"/>
            </a:endParaRPr>
          </a:p>
          <a:p>
            <a:pPr lvl="1" defTabSz="914400" eaLnBrk="0" fontAlgn="base" hangingPunct="0">
              <a:spcBef>
                <a:spcPct val="0"/>
              </a:spcBef>
              <a:spcAft>
                <a:spcPct val="0"/>
              </a:spcAft>
            </a:pPr>
            <a:r>
              <a:rPr kumimoji="0" lang="en-US" altLang="en-US" b="0" i="0" u="none" strike="noStrike" cap="none" normalizeH="0" baseline="0" dirty="0">
                <a:ln>
                  <a:noFill/>
                </a:ln>
                <a:solidFill>
                  <a:srgbClr val="222222"/>
                </a:solidFill>
                <a:effectLst/>
                <a:latin typeface="Monaco"/>
              </a:rPr>
              <a:t>// Test Step 1: Launch Application </a:t>
            </a:r>
          </a:p>
          <a:p>
            <a:pPr lvl="1" defTabSz="914400" eaLnBrk="0" fontAlgn="base" hangingPunct="0">
              <a:spcBef>
                <a:spcPct val="0"/>
              </a:spcBef>
              <a:spcAft>
                <a:spcPct val="0"/>
              </a:spcAft>
            </a:pPr>
            <a:r>
              <a:rPr kumimoji="0" lang="en-US" altLang="en-US" b="0" i="0" u="none" strike="noStrike" cap="none" normalizeH="0" baseline="0" dirty="0" err="1">
                <a:ln>
                  <a:noFill/>
                </a:ln>
                <a:solidFill>
                  <a:srgbClr val="222222"/>
                </a:solidFill>
                <a:effectLst/>
                <a:latin typeface="Monaco"/>
              </a:rPr>
              <a:t>driver.get</a:t>
            </a:r>
            <a:r>
              <a:rPr kumimoji="0" lang="en-US" altLang="en-US" b="0" i="0" u="none" strike="noStrike" cap="none" normalizeH="0" baseline="0" dirty="0">
                <a:ln>
                  <a:noFill/>
                </a:ln>
                <a:solidFill>
                  <a:srgbClr val="222222"/>
                </a:solidFill>
                <a:effectLst/>
                <a:latin typeface="Monaco"/>
              </a:rPr>
              <a:t>("URL of the Application"); </a:t>
            </a:r>
          </a:p>
          <a:p>
            <a:pPr lvl="1" defTabSz="914400" eaLnBrk="0" fontAlgn="base" hangingPunct="0">
              <a:spcBef>
                <a:spcPct val="0"/>
              </a:spcBef>
              <a:spcAft>
                <a:spcPct val="0"/>
              </a:spcAft>
            </a:pPr>
            <a:endParaRPr kumimoji="0" lang="en-US" altLang="en-US" b="0" i="0" u="none" strike="noStrike" cap="none" normalizeH="0" baseline="0" dirty="0">
              <a:ln>
                <a:noFill/>
              </a:ln>
              <a:solidFill>
                <a:srgbClr val="222222"/>
              </a:solidFill>
              <a:effectLst/>
              <a:latin typeface="Monaco"/>
            </a:endParaRPr>
          </a:p>
          <a:p>
            <a:pPr lvl="1" defTabSz="914400" eaLnBrk="0" fontAlgn="base" hangingPunct="0">
              <a:spcBef>
                <a:spcPct val="0"/>
              </a:spcBef>
              <a:spcAft>
                <a:spcPct val="0"/>
              </a:spcAft>
            </a:pPr>
            <a:r>
              <a:rPr kumimoji="0" lang="en-US" altLang="en-US" b="0" i="0" u="none" strike="noStrike" cap="none" normalizeH="0" baseline="0" dirty="0">
                <a:ln>
                  <a:noFill/>
                </a:ln>
                <a:solidFill>
                  <a:srgbClr val="222222"/>
                </a:solidFill>
                <a:effectLst/>
                <a:latin typeface="Monaco"/>
              </a:rPr>
              <a:t>// Test Step 2: Enter Username</a:t>
            </a:r>
          </a:p>
          <a:p>
            <a:pPr lvl="1" defTabSz="914400" eaLnBrk="0" fontAlgn="base" hangingPunct="0">
              <a:spcBef>
                <a:spcPct val="0"/>
              </a:spcBef>
              <a:spcAft>
                <a:spcPct val="0"/>
              </a:spcAft>
            </a:pPr>
            <a:r>
              <a:rPr kumimoji="0" lang="en-US" altLang="en-US" b="0" i="0" u="none" strike="noStrike" cap="none" normalizeH="0" baseline="0" dirty="0" err="1">
                <a:ln>
                  <a:noFill/>
                </a:ln>
                <a:solidFill>
                  <a:srgbClr val="222222"/>
                </a:solidFill>
                <a:effectLst/>
                <a:latin typeface="Monaco"/>
              </a:rPr>
              <a:t>txtbox_username.sendKeys</a:t>
            </a:r>
            <a:r>
              <a:rPr kumimoji="0" lang="en-US" altLang="en-US" b="0" i="0" u="none" strike="noStrike" cap="none" normalizeH="0" baseline="0" dirty="0">
                <a:ln>
                  <a:noFill/>
                </a:ln>
                <a:solidFill>
                  <a:srgbClr val="222222"/>
                </a:solidFill>
                <a:effectLst/>
                <a:latin typeface="Monaco"/>
              </a:rPr>
              <a:t>(input_1); </a:t>
            </a:r>
          </a:p>
          <a:p>
            <a:pPr lvl="1" defTabSz="914400" eaLnBrk="0" fontAlgn="base" hangingPunct="0">
              <a:spcBef>
                <a:spcPct val="0"/>
              </a:spcBef>
              <a:spcAft>
                <a:spcPct val="0"/>
              </a:spcAft>
            </a:pPr>
            <a:endParaRPr kumimoji="0" lang="en-US" altLang="en-US" b="0" i="0" u="none" strike="noStrike" cap="none" normalizeH="0" baseline="0" dirty="0">
              <a:ln>
                <a:noFill/>
              </a:ln>
              <a:solidFill>
                <a:srgbClr val="222222"/>
              </a:solidFill>
              <a:effectLst/>
              <a:latin typeface="Monaco"/>
            </a:endParaRPr>
          </a:p>
          <a:p>
            <a:pPr lvl="1" defTabSz="914400" eaLnBrk="0" fontAlgn="base" hangingPunct="0">
              <a:spcBef>
                <a:spcPct val="0"/>
              </a:spcBef>
              <a:spcAft>
                <a:spcPct val="0"/>
              </a:spcAft>
            </a:pPr>
            <a:r>
              <a:rPr kumimoji="0" lang="en-US" altLang="en-US" b="0" i="0" u="none" strike="noStrike" cap="none" normalizeH="0" baseline="0" dirty="0">
                <a:ln>
                  <a:noFill/>
                </a:ln>
                <a:solidFill>
                  <a:srgbClr val="222222"/>
                </a:solidFill>
                <a:effectLst/>
                <a:latin typeface="Monaco"/>
              </a:rPr>
              <a:t>// Test Step 3: Enter Password </a:t>
            </a:r>
          </a:p>
          <a:p>
            <a:pPr lvl="1" defTabSz="914400" eaLnBrk="0" fontAlgn="base" hangingPunct="0">
              <a:spcBef>
                <a:spcPct val="0"/>
              </a:spcBef>
              <a:spcAft>
                <a:spcPct val="0"/>
              </a:spcAft>
            </a:pPr>
            <a:r>
              <a:rPr kumimoji="0" lang="en-US" altLang="en-US" b="0" i="0" u="none" strike="noStrike" cap="none" normalizeH="0" baseline="0" dirty="0" err="1">
                <a:ln>
                  <a:noFill/>
                </a:ln>
                <a:solidFill>
                  <a:srgbClr val="222222"/>
                </a:solidFill>
                <a:effectLst/>
                <a:latin typeface="Monaco"/>
              </a:rPr>
              <a:t>txtbox_password.sendKeys</a:t>
            </a:r>
            <a:r>
              <a:rPr kumimoji="0" lang="en-US" altLang="en-US" b="0" i="0" u="none" strike="noStrike" cap="none" normalizeH="0" baseline="0" dirty="0">
                <a:ln>
                  <a:noFill/>
                </a:ln>
                <a:solidFill>
                  <a:srgbClr val="222222"/>
                </a:solidFill>
                <a:effectLst/>
                <a:latin typeface="Monaco"/>
              </a:rPr>
              <a:t>(input_2); </a:t>
            </a:r>
          </a:p>
          <a:p>
            <a:pPr lvl="1" defTabSz="914400" eaLnBrk="0" fontAlgn="base" hangingPunct="0">
              <a:spcBef>
                <a:spcPct val="0"/>
              </a:spcBef>
              <a:spcAft>
                <a:spcPct val="0"/>
              </a:spcAft>
            </a:pPr>
            <a:endParaRPr kumimoji="0" lang="en-US" altLang="en-US" b="0" i="0" u="none" strike="noStrike" cap="none" normalizeH="0" baseline="0" dirty="0">
              <a:ln>
                <a:noFill/>
              </a:ln>
              <a:solidFill>
                <a:srgbClr val="222222"/>
              </a:solidFill>
              <a:effectLst/>
              <a:latin typeface="Monaco"/>
            </a:endParaRPr>
          </a:p>
          <a:p>
            <a:pPr lvl="1" defTabSz="914400" eaLnBrk="0" fontAlgn="base" hangingPunct="0">
              <a:spcBef>
                <a:spcPct val="0"/>
              </a:spcBef>
              <a:spcAft>
                <a:spcPct val="0"/>
              </a:spcAft>
            </a:pPr>
            <a:r>
              <a:rPr lang="en-US" altLang="en-US" dirty="0">
                <a:solidFill>
                  <a:srgbClr val="222222"/>
                </a:solidFill>
                <a:latin typeface="Monaco"/>
              </a:rPr>
              <a:t>// Test Step 4: Check Results</a:t>
            </a:r>
          </a:p>
          <a:p>
            <a:pPr lvl="1" defTabSz="914400" eaLnBrk="0" fontAlgn="base" hangingPunct="0">
              <a:spcBef>
                <a:spcPct val="0"/>
              </a:spcBef>
              <a:spcAft>
                <a:spcPct val="0"/>
              </a:spcAft>
            </a:pPr>
            <a:r>
              <a:rPr lang="en-US" altLang="en-US" dirty="0">
                <a:solidFill>
                  <a:srgbClr val="222222"/>
                </a:solidFill>
                <a:latin typeface="Monaco"/>
              </a:rPr>
              <a:t>If(Next Screen) print success </a:t>
            </a:r>
          </a:p>
          <a:p>
            <a:pPr lvl="1" defTabSz="914400" eaLnBrk="0" fontAlgn="base" hangingPunct="0">
              <a:spcBef>
                <a:spcPct val="0"/>
              </a:spcBef>
              <a:spcAft>
                <a:spcPct val="0"/>
              </a:spcAft>
            </a:pPr>
            <a:r>
              <a:rPr lang="en-US" altLang="en-US" dirty="0">
                <a:solidFill>
                  <a:srgbClr val="222222"/>
                </a:solidFill>
                <a:latin typeface="Monaco"/>
              </a:rPr>
              <a:t>else Fail </a:t>
            </a:r>
          </a:p>
          <a:p>
            <a:pPr defTabSz="914400" eaLnBrk="0" fontAlgn="base" hangingPunct="0">
              <a:spcBef>
                <a:spcPct val="0"/>
              </a:spcBef>
              <a:spcAft>
                <a:spcPct val="0"/>
              </a:spcAft>
            </a:pPr>
            <a:r>
              <a:rPr lang="en-US" altLang="en-US" dirty="0">
                <a:solidFill>
                  <a:srgbClr val="222222"/>
                </a:solidFill>
                <a:latin typeface="Monaco"/>
              </a:rPr>
              <a:t>} </a:t>
            </a:r>
          </a:p>
        </p:txBody>
      </p:sp>
    </p:spTree>
    <p:extLst>
      <p:ext uri="{BB962C8B-B14F-4D97-AF65-F5344CB8AC3E}">
        <p14:creationId xmlns:p14="http://schemas.microsoft.com/office/powerpoint/2010/main" val="1850665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D7A21-FF0F-435C-8D61-73B3AC16A2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65746D-C31F-4C14-A942-8422A794C107}"/>
              </a:ext>
            </a:extLst>
          </p:cNvPr>
          <p:cNvSpPr>
            <a:spLocks noGrp="1"/>
          </p:cNvSpPr>
          <p:nvPr>
            <p:ph idx="1"/>
          </p:nvPr>
        </p:nvSpPr>
        <p:spPr/>
        <p:txBody>
          <a:bodyPr/>
          <a:lstStyle/>
          <a:p>
            <a:r>
              <a:rPr lang="en-GB" dirty="0"/>
              <a:t>Above are just 3 test cases. The test script can be used to loop over following test cases just by appending test data values to Excel</a:t>
            </a:r>
          </a:p>
          <a:p>
            <a:pPr lvl="1"/>
            <a:r>
              <a:rPr lang="en-GB" dirty="0"/>
              <a:t>Input incorrect username and incorrect password – Login Fail</a:t>
            </a:r>
          </a:p>
          <a:p>
            <a:pPr lvl="1"/>
            <a:r>
              <a:rPr lang="en-GB" dirty="0"/>
              <a:t>Input correct username and password blank – Login Fail</a:t>
            </a:r>
          </a:p>
          <a:p>
            <a:pPr lvl="1"/>
            <a:r>
              <a:rPr lang="en-GB" dirty="0"/>
              <a:t>Input blank username and blank password– Login Fail</a:t>
            </a:r>
          </a:p>
          <a:p>
            <a:r>
              <a:rPr lang="en-GB" dirty="0"/>
              <a:t>And so on</a:t>
            </a:r>
          </a:p>
          <a:p>
            <a:endParaRPr lang="en-US" dirty="0"/>
          </a:p>
        </p:txBody>
      </p:sp>
    </p:spTree>
    <p:extLst>
      <p:ext uri="{BB962C8B-B14F-4D97-AF65-F5344CB8AC3E}">
        <p14:creationId xmlns:p14="http://schemas.microsoft.com/office/powerpoint/2010/main" val="1762425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768F3-86C7-40D0-A8EF-C2D2C6C71741}"/>
              </a:ext>
            </a:extLst>
          </p:cNvPr>
          <p:cNvSpPr>
            <a:spLocks noGrp="1"/>
          </p:cNvSpPr>
          <p:nvPr>
            <p:ph type="title"/>
          </p:nvPr>
        </p:nvSpPr>
        <p:spPr/>
        <p:txBody>
          <a:bodyPr>
            <a:normAutofit/>
          </a:bodyPr>
          <a:lstStyle/>
          <a:p>
            <a:r>
              <a:rPr lang="en-GB" dirty="0"/>
              <a:t>Best practices of Data Driven testing</a:t>
            </a:r>
            <a:endParaRPr lang="en-US" dirty="0"/>
          </a:p>
        </p:txBody>
      </p:sp>
      <p:sp>
        <p:nvSpPr>
          <p:cNvPr id="3" name="Content Placeholder 2">
            <a:extLst>
              <a:ext uri="{FF2B5EF4-FFF2-40B4-BE49-F238E27FC236}">
                <a16:creationId xmlns:a16="http://schemas.microsoft.com/office/drawing/2014/main" id="{642D46D1-7571-4A0E-9F12-F75867614592}"/>
              </a:ext>
            </a:extLst>
          </p:cNvPr>
          <p:cNvSpPr>
            <a:spLocks noGrp="1"/>
          </p:cNvSpPr>
          <p:nvPr>
            <p:ph idx="1"/>
          </p:nvPr>
        </p:nvSpPr>
        <p:spPr/>
        <p:txBody>
          <a:bodyPr/>
          <a:lstStyle/>
          <a:p>
            <a:r>
              <a:rPr lang="en-GB" dirty="0"/>
              <a:t>It is ideal to use realistic information during the data-driven testing process</a:t>
            </a:r>
          </a:p>
          <a:p>
            <a:r>
              <a:rPr lang="en-GB" dirty="0"/>
              <a:t>Test flow navigation should be coded inside the test script</a:t>
            </a:r>
          </a:p>
          <a:p>
            <a:r>
              <a:rPr lang="en-GB" dirty="0"/>
              <a:t>Drive virtual APIs with meaningful data</a:t>
            </a:r>
          </a:p>
          <a:p>
            <a:r>
              <a:rPr lang="en-GB" dirty="0"/>
              <a:t>Use Data to Drive Dynamic Assertions</a:t>
            </a:r>
          </a:p>
          <a:p>
            <a:r>
              <a:rPr lang="en-GB" dirty="0"/>
              <a:t>Test positive as well as negative outcomes</a:t>
            </a:r>
          </a:p>
          <a:p>
            <a:r>
              <a:rPr lang="en-GB" dirty="0"/>
              <a:t>Repurpose Data Driven Functional Tests for Security and Performance</a:t>
            </a:r>
          </a:p>
        </p:txBody>
      </p:sp>
    </p:spTree>
    <p:extLst>
      <p:ext uri="{BB962C8B-B14F-4D97-AF65-F5344CB8AC3E}">
        <p14:creationId xmlns:p14="http://schemas.microsoft.com/office/powerpoint/2010/main" val="268363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23CA0-98E4-4D62-9E10-22FF285F9B43}"/>
              </a:ext>
            </a:extLst>
          </p:cNvPr>
          <p:cNvSpPr>
            <a:spLocks noGrp="1"/>
          </p:cNvSpPr>
          <p:nvPr>
            <p:ph type="title"/>
          </p:nvPr>
        </p:nvSpPr>
        <p:spPr/>
        <p:txBody>
          <a:bodyPr/>
          <a:lstStyle/>
          <a:p>
            <a:r>
              <a:rPr lang="en-GB" dirty="0"/>
              <a:t>Advantages of Data Driven Testing</a:t>
            </a:r>
            <a:endParaRPr lang="en-US" dirty="0"/>
          </a:p>
        </p:txBody>
      </p:sp>
      <p:sp>
        <p:nvSpPr>
          <p:cNvPr id="3" name="Content Placeholder 2">
            <a:extLst>
              <a:ext uri="{FF2B5EF4-FFF2-40B4-BE49-F238E27FC236}">
                <a16:creationId xmlns:a16="http://schemas.microsoft.com/office/drawing/2014/main" id="{640EF012-8897-4F11-8354-C15C763781F1}"/>
              </a:ext>
            </a:extLst>
          </p:cNvPr>
          <p:cNvSpPr>
            <a:spLocks noGrp="1"/>
          </p:cNvSpPr>
          <p:nvPr>
            <p:ph idx="1"/>
          </p:nvPr>
        </p:nvSpPr>
        <p:spPr/>
        <p:txBody>
          <a:bodyPr/>
          <a:lstStyle/>
          <a:p>
            <a:r>
              <a:rPr lang="en-GB" dirty="0"/>
              <a:t>Possibility to create Test scripts at the development stage of an application</a:t>
            </a:r>
          </a:p>
          <a:p>
            <a:r>
              <a:rPr lang="en-GB" dirty="0"/>
              <a:t>Redundancy and unnecessary duplication of test scripts are reduced</a:t>
            </a:r>
          </a:p>
          <a:p>
            <a:r>
              <a:rPr lang="en-GB" dirty="0"/>
              <a:t>Generates test scripts with less amount of code</a:t>
            </a:r>
          </a:p>
          <a:p>
            <a:r>
              <a:rPr lang="en-GB" dirty="0"/>
              <a:t>All information like inputs, outputs, and the expected result is stored in the form of appropriately managed text records</a:t>
            </a:r>
          </a:p>
          <a:p>
            <a:r>
              <a:rPr lang="en-GB" dirty="0"/>
              <a:t>Provides flexibility in application maintenance</a:t>
            </a:r>
          </a:p>
        </p:txBody>
      </p:sp>
    </p:spTree>
    <p:extLst>
      <p:ext uri="{BB962C8B-B14F-4D97-AF65-F5344CB8AC3E}">
        <p14:creationId xmlns:p14="http://schemas.microsoft.com/office/powerpoint/2010/main" val="2596416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23CA0-98E4-4D62-9E10-22FF285F9B43}"/>
              </a:ext>
            </a:extLst>
          </p:cNvPr>
          <p:cNvSpPr>
            <a:spLocks noGrp="1"/>
          </p:cNvSpPr>
          <p:nvPr>
            <p:ph type="title"/>
          </p:nvPr>
        </p:nvSpPr>
        <p:spPr/>
        <p:txBody>
          <a:bodyPr/>
          <a:lstStyle/>
          <a:p>
            <a:r>
              <a:rPr lang="en-GB" dirty="0"/>
              <a:t>Disadvantages of Data Driven Testing</a:t>
            </a:r>
            <a:endParaRPr lang="en-US" dirty="0"/>
          </a:p>
        </p:txBody>
      </p:sp>
      <p:sp>
        <p:nvSpPr>
          <p:cNvPr id="3" name="Content Placeholder 2">
            <a:extLst>
              <a:ext uri="{FF2B5EF4-FFF2-40B4-BE49-F238E27FC236}">
                <a16:creationId xmlns:a16="http://schemas.microsoft.com/office/drawing/2014/main" id="{640EF012-8897-4F11-8354-C15C763781F1}"/>
              </a:ext>
            </a:extLst>
          </p:cNvPr>
          <p:cNvSpPr>
            <a:spLocks noGrp="1"/>
          </p:cNvSpPr>
          <p:nvPr>
            <p:ph idx="1"/>
          </p:nvPr>
        </p:nvSpPr>
        <p:spPr/>
        <p:txBody>
          <a:bodyPr/>
          <a:lstStyle/>
          <a:p>
            <a:r>
              <a:rPr lang="en-GB" dirty="0"/>
              <a:t>Requires great expertise of scripting language</a:t>
            </a:r>
          </a:p>
          <a:p>
            <a:r>
              <a:rPr lang="en-GB" dirty="0"/>
              <a:t>Requires large no. of data files for each test case with many inputs</a:t>
            </a:r>
          </a:p>
          <a:p>
            <a:r>
              <a:rPr lang="en-GB" dirty="0"/>
              <a:t>For creating a new test case it requires a new driver script with different data such that the changes made to test case should reflect in the driver script or vice versa</a:t>
            </a:r>
          </a:p>
        </p:txBody>
      </p:sp>
    </p:spTree>
    <p:extLst>
      <p:ext uri="{BB962C8B-B14F-4D97-AF65-F5344CB8AC3E}">
        <p14:creationId xmlns:p14="http://schemas.microsoft.com/office/powerpoint/2010/main" val="39681165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B92C8-71DC-44F4-A7D4-A74A85A95B49}"/>
              </a:ext>
            </a:extLst>
          </p:cNvPr>
          <p:cNvSpPr>
            <a:spLocks noGrp="1"/>
          </p:cNvSpPr>
          <p:nvPr>
            <p:ph type="title"/>
          </p:nvPr>
        </p:nvSpPr>
        <p:spPr/>
        <p:txBody>
          <a:bodyPr>
            <a:normAutofit fontScale="90000"/>
          </a:bodyPr>
          <a:lstStyle/>
          <a:p>
            <a:r>
              <a:rPr lang="en-GB" dirty="0"/>
              <a:t>Selenium </a:t>
            </a:r>
            <a:r>
              <a:rPr lang="en-GB" dirty="0" err="1"/>
              <a:t>Webdriver</a:t>
            </a:r>
            <a:r>
              <a:rPr lang="en-GB" dirty="0"/>
              <a:t> Data Driven Framework</a:t>
            </a:r>
            <a:endParaRPr lang="en-US" dirty="0"/>
          </a:p>
        </p:txBody>
      </p:sp>
      <p:sp>
        <p:nvSpPr>
          <p:cNvPr id="3" name="Content Placeholder 2">
            <a:extLst>
              <a:ext uri="{FF2B5EF4-FFF2-40B4-BE49-F238E27FC236}">
                <a16:creationId xmlns:a16="http://schemas.microsoft.com/office/drawing/2014/main" id="{0E7A7E08-0142-4796-8588-B00BD8B96E7F}"/>
              </a:ext>
            </a:extLst>
          </p:cNvPr>
          <p:cNvSpPr>
            <a:spLocks noGrp="1"/>
          </p:cNvSpPr>
          <p:nvPr>
            <p:ph idx="1"/>
          </p:nvPr>
        </p:nvSpPr>
        <p:spPr>
          <a:xfrm>
            <a:off x="787790" y="2447778"/>
            <a:ext cx="10733649" cy="3784210"/>
          </a:xfrm>
        </p:spPr>
        <p:txBody>
          <a:bodyPr>
            <a:normAutofit fontScale="85000" lnSpcReduction="20000"/>
          </a:bodyPr>
          <a:lstStyle/>
          <a:p>
            <a:r>
              <a:rPr lang="en-GB" b="1" dirty="0"/>
              <a:t>1)</a:t>
            </a:r>
            <a:r>
              <a:rPr lang="en-GB" dirty="0"/>
              <a:t> Selenium </a:t>
            </a:r>
            <a:r>
              <a:rPr lang="en-GB" dirty="0" err="1"/>
              <a:t>Webdriver</a:t>
            </a:r>
            <a:r>
              <a:rPr lang="en-GB" dirty="0"/>
              <a:t> Data Driven Framework takes test input and output from ODBC sources, CSV files and Excel files.</a:t>
            </a:r>
          </a:p>
          <a:p>
            <a:r>
              <a:rPr lang="en-GB" b="1" dirty="0"/>
              <a:t>2)</a:t>
            </a:r>
            <a:r>
              <a:rPr lang="en-GB" dirty="0"/>
              <a:t> The framework includes navigation through a program, reading the data files and logging test status.</a:t>
            </a:r>
          </a:p>
          <a:p>
            <a:r>
              <a:rPr lang="en-GB" b="1" dirty="0"/>
              <a:t>3)</a:t>
            </a:r>
            <a:r>
              <a:rPr lang="en-GB" dirty="0"/>
              <a:t> The framework should have the following features:</a:t>
            </a:r>
          </a:p>
          <a:p>
            <a:pPr lvl="1"/>
            <a:r>
              <a:rPr lang="en-GB" dirty="0"/>
              <a:t>Less time to test large data sets</a:t>
            </a:r>
          </a:p>
          <a:p>
            <a:pPr lvl="1"/>
            <a:r>
              <a:rPr lang="en-GB" dirty="0"/>
              <a:t>Easier, rapid and efficient analysis</a:t>
            </a:r>
          </a:p>
          <a:p>
            <a:pPr lvl="1"/>
            <a:r>
              <a:rPr lang="en-GB" dirty="0"/>
              <a:t>Easy debugging</a:t>
            </a:r>
          </a:p>
          <a:p>
            <a:pPr lvl="1"/>
            <a:r>
              <a:rPr lang="en-GB" dirty="0"/>
              <a:t>Well defined architectural design</a:t>
            </a:r>
          </a:p>
          <a:p>
            <a:pPr lvl="1"/>
            <a:r>
              <a:rPr lang="en-GB" dirty="0"/>
              <a:t>Robust, stable and reliable</a:t>
            </a:r>
          </a:p>
          <a:p>
            <a:pPr lvl="1"/>
            <a:r>
              <a:rPr lang="en-GB" dirty="0"/>
              <a:t>Easy script maintenance</a:t>
            </a:r>
          </a:p>
          <a:p>
            <a:pPr lvl="1"/>
            <a:r>
              <a:rPr lang="en-GB" dirty="0"/>
              <a:t>Script execution in multiple test environment</a:t>
            </a:r>
          </a:p>
        </p:txBody>
      </p:sp>
    </p:spTree>
    <p:extLst>
      <p:ext uri="{BB962C8B-B14F-4D97-AF65-F5344CB8AC3E}">
        <p14:creationId xmlns:p14="http://schemas.microsoft.com/office/powerpoint/2010/main" val="2176453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5FB82-ACB2-498E-A3C9-88342EE4920D}"/>
              </a:ext>
            </a:extLst>
          </p:cNvPr>
          <p:cNvSpPr>
            <a:spLocks noGrp="1"/>
          </p:cNvSpPr>
          <p:nvPr>
            <p:ph type="title"/>
          </p:nvPr>
        </p:nvSpPr>
        <p:spPr/>
        <p:txBody>
          <a:bodyPr/>
          <a:lstStyle/>
          <a:p>
            <a:r>
              <a:rPr lang="en-GB" dirty="0"/>
              <a:t>Creating Data Driven Tests Using TestNG</a:t>
            </a:r>
            <a:endParaRPr lang="en-US" dirty="0"/>
          </a:p>
        </p:txBody>
      </p:sp>
      <p:sp>
        <p:nvSpPr>
          <p:cNvPr id="3" name="Content Placeholder 2">
            <a:extLst>
              <a:ext uri="{FF2B5EF4-FFF2-40B4-BE49-F238E27FC236}">
                <a16:creationId xmlns:a16="http://schemas.microsoft.com/office/drawing/2014/main" id="{A3DA8F66-63F3-434F-BCE7-FCBBB10436F1}"/>
              </a:ext>
            </a:extLst>
          </p:cNvPr>
          <p:cNvSpPr>
            <a:spLocks noGrp="1"/>
          </p:cNvSpPr>
          <p:nvPr>
            <p:ph idx="1"/>
          </p:nvPr>
        </p:nvSpPr>
        <p:spPr>
          <a:xfrm>
            <a:off x="1153551" y="2556931"/>
            <a:ext cx="9743046" cy="3618785"/>
          </a:xfrm>
        </p:spPr>
        <p:txBody>
          <a:bodyPr>
            <a:normAutofit fontScale="92500" lnSpcReduction="10000"/>
          </a:bodyPr>
          <a:lstStyle/>
          <a:p>
            <a:r>
              <a:rPr lang="en-GB" b="1" dirty="0"/>
              <a:t>1)</a:t>
            </a:r>
            <a:r>
              <a:rPr lang="en-GB" dirty="0"/>
              <a:t> TestNG is a framework that makes </a:t>
            </a:r>
            <a:r>
              <a:rPr lang="en-GB" dirty="0">
                <a:hlinkClick r:id="rId2"/>
              </a:rPr>
              <a:t>Data Driven automation</a:t>
            </a:r>
            <a:r>
              <a:rPr lang="en-GB" dirty="0"/>
              <a:t> Testing possible in Selenium.</a:t>
            </a:r>
          </a:p>
          <a:p>
            <a:r>
              <a:rPr lang="en-GB" b="1" dirty="0"/>
              <a:t>2)</a:t>
            </a:r>
            <a:r>
              <a:rPr lang="en-GB" dirty="0"/>
              <a:t> It is created with Junit with added features for performing regression automation testing</a:t>
            </a:r>
          </a:p>
          <a:p>
            <a:r>
              <a:rPr lang="en-GB" b="1" dirty="0"/>
              <a:t>3)</a:t>
            </a:r>
            <a:r>
              <a:rPr lang="en-GB" dirty="0"/>
              <a:t> TestNG is a popular and widely used framework with Selenium </a:t>
            </a:r>
            <a:r>
              <a:rPr lang="en-GB" dirty="0" err="1"/>
              <a:t>Webdriver</a:t>
            </a:r>
            <a:endParaRPr lang="en-GB" dirty="0"/>
          </a:p>
          <a:p>
            <a:r>
              <a:rPr lang="en-GB" b="1" dirty="0"/>
              <a:t>4)</a:t>
            </a:r>
            <a:r>
              <a:rPr lang="en-GB" dirty="0"/>
              <a:t> It has some additional key features such as parameterization, parallel test execution etc and requires JDK 7 or higher</a:t>
            </a:r>
          </a:p>
          <a:p>
            <a:r>
              <a:rPr lang="en-GB" b="1" dirty="0"/>
              <a:t>5)</a:t>
            </a:r>
            <a:r>
              <a:rPr lang="en-GB" dirty="0"/>
              <a:t> </a:t>
            </a:r>
            <a:r>
              <a:rPr lang="en-GB" dirty="0" err="1"/>
              <a:t>DataProviders</a:t>
            </a:r>
            <a:r>
              <a:rPr lang="en-GB" dirty="0"/>
              <a:t> is a data feeder method which is defined in a class that provides test methods and test data</a:t>
            </a:r>
          </a:p>
        </p:txBody>
      </p:sp>
    </p:spTree>
    <p:extLst>
      <p:ext uri="{BB962C8B-B14F-4D97-AF65-F5344CB8AC3E}">
        <p14:creationId xmlns:p14="http://schemas.microsoft.com/office/powerpoint/2010/main" val="3313879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5D620-FE85-4149-9647-4508919F9A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FBC670C-0CCE-4E9F-8D12-EC86C802F2B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36682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A3D07-5F52-4C6D-AD31-42122CC5C8F3}"/>
              </a:ext>
            </a:extLst>
          </p:cNvPr>
          <p:cNvSpPr>
            <a:spLocks noGrp="1"/>
          </p:cNvSpPr>
          <p:nvPr>
            <p:ph type="title"/>
          </p:nvPr>
        </p:nvSpPr>
        <p:spPr/>
        <p:txBody>
          <a:bodyPr/>
          <a:lstStyle/>
          <a:p>
            <a:r>
              <a:rPr lang="en-GB" dirty="0"/>
              <a:t>Page Object Model</a:t>
            </a:r>
            <a:endParaRPr lang="en-US" dirty="0"/>
          </a:p>
        </p:txBody>
      </p:sp>
      <p:pic>
        <p:nvPicPr>
          <p:cNvPr id="1026" name="Picture 2" descr="Page Object Model (POM) &amp; Page Factory in Selenium: Complete Tutorial">
            <a:extLst>
              <a:ext uri="{FF2B5EF4-FFF2-40B4-BE49-F238E27FC236}">
                <a16:creationId xmlns:a16="http://schemas.microsoft.com/office/drawing/2014/main" id="{50FF2F16-AC70-4D21-B385-F2DB94D260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4725" y="2414228"/>
            <a:ext cx="8082549" cy="3712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399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84951-AD4C-4A26-8B31-6D9F6087D06F}"/>
              </a:ext>
            </a:extLst>
          </p:cNvPr>
          <p:cNvSpPr>
            <a:spLocks noGrp="1"/>
          </p:cNvSpPr>
          <p:nvPr>
            <p:ph type="title"/>
          </p:nvPr>
        </p:nvSpPr>
        <p:spPr/>
        <p:txBody>
          <a:bodyPr/>
          <a:lstStyle/>
          <a:p>
            <a:r>
              <a:rPr lang="en-GB" dirty="0"/>
              <a:t>Why POM?</a:t>
            </a:r>
            <a:endParaRPr lang="en-US" dirty="0"/>
          </a:p>
        </p:txBody>
      </p:sp>
      <p:pic>
        <p:nvPicPr>
          <p:cNvPr id="2050" name="Picture 2" descr="Page Object Model (POM) &amp; Page Factory in Selenium: Complete Tutorial">
            <a:extLst>
              <a:ext uri="{FF2B5EF4-FFF2-40B4-BE49-F238E27FC236}">
                <a16:creationId xmlns:a16="http://schemas.microsoft.com/office/drawing/2014/main" id="{A076BBC1-FE68-4563-A092-C61471D9EED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67132" y="1945504"/>
            <a:ext cx="8257736" cy="3930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745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48198-0B0B-4F02-AC2C-E453A718E3D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39019F7-F72F-4E70-98C5-E30713AC1B8B}"/>
              </a:ext>
            </a:extLst>
          </p:cNvPr>
          <p:cNvSpPr>
            <a:spLocks noGrp="1"/>
          </p:cNvSpPr>
          <p:nvPr>
            <p:ph idx="1"/>
          </p:nvPr>
        </p:nvSpPr>
        <p:spPr/>
        <p:txBody>
          <a:bodyPr/>
          <a:lstStyle/>
          <a:p>
            <a:r>
              <a:rPr lang="en-GB" dirty="0"/>
              <a:t>Starting an UI Automation in Selenium WebDriver is NOT a tough task. You just need to find elements, perform operations on it.</a:t>
            </a:r>
          </a:p>
          <a:p>
            <a:r>
              <a:rPr lang="en-GB" dirty="0"/>
              <a:t>In Previous code all we are doing is finding elements and filling values for those</a:t>
            </a:r>
          </a:p>
          <a:p>
            <a:r>
              <a:rPr lang="en-GB" dirty="0"/>
              <a:t>This is a small script. Script maintenance looks easy. But with time test suite will grow. As you add more and more lines to your code, things become tough elements.</a:t>
            </a:r>
            <a:endParaRPr lang="en-US" dirty="0"/>
          </a:p>
        </p:txBody>
      </p:sp>
      <p:sp>
        <p:nvSpPr>
          <p:cNvPr id="4" name="Rectangle: Rounded Corners 3">
            <a:extLst>
              <a:ext uri="{FF2B5EF4-FFF2-40B4-BE49-F238E27FC236}">
                <a16:creationId xmlns:a16="http://schemas.microsoft.com/office/drawing/2014/main" id="{F3462697-188C-4DB6-8894-CE9EC8EF6E99}"/>
              </a:ext>
            </a:extLst>
          </p:cNvPr>
          <p:cNvSpPr/>
          <p:nvPr/>
        </p:nvSpPr>
        <p:spPr>
          <a:xfrm>
            <a:off x="1871003" y="1688123"/>
            <a:ext cx="8454683" cy="37842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sz="3200" b="1" dirty="0"/>
              <a:t>The chief problem with script maintenance is that if 10 different scripts are using the same page element, with any change in that element, you need to change all 10 scripts. This is time consuming and error prone.</a:t>
            </a:r>
            <a:endParaRPr lang="en-US" sz="3200" b="1" dirty="0"/>
          </a:p>
        </p:txBody>
      </p:sp>
    </p:spTree>
    <p:extLst>
      <p:ext uri="{BB962C8B-B14F-4D97-AF65-F5344CB8AC3E}">
        <p14:creationId xmlns:p14="http://schemas.microsoft.com/office/powerpoint/2010/main" val="158246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8AE22-E4D8-49C9-B69B-3FABD54F522C}"/>
              </a:ext>
            </a:extLst>
          </p:cNvPr>
          <p:cNvSpPr>
            <a:spLocks noGrp="1"/>
          </p:cNvSpPr>
          <p:nvPr>
            <p:ph type="title"/>
          </p:nvPr>
        </p:nvSpPr>
        <p:spPr/>
        <p:txBody>
          <a:bodyPr/>
          <a:lstStyle/>
          <a:p>
            <a:r>
              <a:rPr lang="en-GB" dirty="0"/>
              <a:t>POM</a:t>
            </a:r>
            <a:endParaRPr lang="en-US" dirty="0"/>
          </a:p>
        </p:txBody>
      </p:sp>
      <p:sp>
        <p:nvSpPr>
          <p:cNvPr id="3" name="Content Placeholder 2">
            <a:extLst>
              <a:ext uri="{FF2B5EF4-FFF2-40B4-BE49-F238E27FC236}">
                <a16:creationId xmlns:a16="http://schemas.microsoft.com/office/drawing/2014/main" id="{79FAD557-DB53-4FC9-9193-03C86D213B1A}"/>
              </a:ext>
            </a:extLst>
          </p:cNvPr>
          <p:cNvSpPr>
            <a:spLocks noGrp="1"/>
          </p:cNvSpPr>
          <p:nvPr>
            <p:ph idx="1"/>
          </p:nvPr>
        </p:nvSpPr>
        <p:spPr>
          <a:xfrm>
            <a:off x="844062" y="2556932"/>
            <a:ext cx="10705513" cy="3660988"/>
          </a:xfrm>
        </p:spPr>
        <p:txBody>
          <a:bodyPr/>
          <a:lstStyle/>
          <a:p>
            <a:r>
              <a:rPr lang="en-GB" dirty="0"/>
              <a:t>A better approach to script maintenance is to create a separate class file which would find web elements, fill them or verify them.</a:t>
            </a:r>
          </a:p>
          <a:p>
            <a:r>
              <a:rPr lang="en-GB" dirty="0"/>
              <a:t>This class can be reused in all the scripts using that element.</a:t>
            </a:r>
          </a:p>
          <a:p>
            <a:r>
              <a:rPr lang="en-GB" dirty="0"/>
              <a:t>In future, if there is a change in the web element, we need to make the change in just 1 class file and not 10 different scripts.</a:t>
            </a:r>
          </a:p>
          <a:p>
            <a:r>
              <a:rPr lang="en-GB" dirty="0"/>
              <a:t>This approach is called </a:t>
            </a:r>
            <a:r>
              <a:rPr lang="en-GB" b="1" dirty="0">
                <a:solidFill>
                  <a:srgbClr val="C00000"/>
                </a:solidFill>
              </a:rPr>
              <a:t>Page Object Model(POM)</a:t>
            </a:r>
            <a:r>
              <a:rPr lang="en-GB" dirty="0"/>
              <a:t>. It helps make the code </a:t>
            </a:r>
            <a:r>
              <a:rPr lang="en-GB" b="1" dirty="0"/>
              <a:t>more readable, maintainable</a:t>
            </a:r>
            <a:r>
              <a:rPr lang="en-GB" dirty="0"/>
              <a:t>, and </a:t>
            </a:r>
            <a:r>
              <a:rPr lang="en-GB" b="1" dirty="0"/>
              <a:t>reusable.</a:t>
            </a:r>
            <a:endParaRPr lang="en-GB" dirty="0"/>
          </a:p>
          <a:p>
            <a:endParaRPr lang="en-US" dirty="0"/>
          </a:p>
        </p:txBody>
      </p:sp>
    </p:spTree>
    <p:extLst>
      <p:ext uri="{BB962C8B-B14F-4D97-AF65-F5344CB8AC3E}">
        <p14:creationId xmlns:p14="http://schemas.microsoft.com/office/powerpoint/2010/main" val="4005420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17B5F-6FE5-4CDD-B696-0D13425BDCFB}"/>
              </a:ext>
            </a:extLst>
          </p:cNvPr>
          <p:cNvSpPr>
            <a:spLocks noGrp="1"/>
          </p:cNvSpPr>
          <p:nvPr>
            <p:ph type="title"/>
          </p:nvPr>
        </p:nvSpPr>
        <p:spPr/>
        <p:txBody>
          <a:bodyPr/>
          <a:lstStyle/>
          <a:p>
            <a:r>
              <a:rPr lang="en-GB" dirty="0"/>
              <a:t>POM –Based Structure</a:t>
            </a:r>
            <a:endParaRPr lang="en-US" dirty="0"/>
          </a:p>
        </p:txBody>
      </p:sp>
      <p:pic>
        <p:nvPicPr>
          <p:cNvPr id="3074" name="Picture 2" descr="Page Object Model (POM) &amp; Page Factory in Selenium: Complete Tutorial">
            <a:extLst>
              <a:ext uri="{FF2B5EF4-FFF2-40B4-BE49-F238E27FC236}">
                <a16:creationId xmlns:a16="http://schemas.microsoft.com/office/drawing/2014/main" id="{05F71AF6-F5FC-469C-B6AA-4BB3071C8A3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59474" y="2489982"/>
            <a:ext cx="5604587" cy="3551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105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38B08-50E3-4208-A9D7-CFD6CC3BFB06}"/>
              </a:ext>
            </a:extLst>
          </p:cNvPr>
          <p:cNvSpPr>
            <a:spLocks noGrp="1"/>
          </p:cNvSpPr>
          <p:nvPr>
            <p:ph type="title"/>
          </p:nvPr>
        </p:nvSpPr>
        <p:spPr/>
        <p:txBody>
          <a:bodyPr/>
          <a:lstStyle/>
          <a:p>
            <a:r>
              <a:rPr lang="en-GB" dirty="0"/>
              <a:t>Advantages of POM</a:t>
            </a:r>
            <a:endParaRPr lang="en-US" dirty="0"/>
          </a:p>
        </p:txBody>
      </p:sp>
      <p:sp>
        <p:nvSpPr>
          <p:cNvPr id="3" name="Content Placeholder 2">
            <a:extLst>
              <a:ext uri="{FF2B5EF4-FFF2-40B4-BE49-F238E27FC236}">
                <a16:creationId xmlns:a16="http://schemas.microsoft.com/office/drawing/2014/main" id="{EA708BBF-4E34-4C5F-8D3C-C6EC4A518A23}"/>
              </a:ext>
            </a:extLst>
          </p:cNvPr>
          <p:cNvSpPr>
            <a:spLocks noGrp="1"/>
          </p:cNvSpPr>
          <p:nvPr>
            <p:ph idx="1"/>
          </p:nvPr>
        </p:nvSpPr>
        <p:spPr>
          <a:xfrm>
            <a:off x="759656" y="2444387"/>
            <a:ext cx="10832122" cy="3787597"/>
          </a:xfrm>
        </p:spPr>
        <p:txBody>
          <a:bodyPr>
            <a:normAutofit fontScale="92500" lnSpcReduction="20000"/>
          </a:bodyPr>
          <a:lstStyle/>
          <a:p>
            <a:r>
              <a:rPr lang="en-GB" dirty="0"/>
              <a:t>We should keep our tests and element locators separately, this will keep code clean and easy to understand and maintain.</a:t>
            </a:r>
          </a:p>
          <a:p>
            <a:r>
              <a:rPr lang="en-GB" b="1" dirty="0"/>
              <a:t>Object repository is independent of Automation Tests</a:t>
            </a:r>
            <a:r>
              <a:rPr lang="en-GB" dirty="0"/>
              <a:t>, so we can use the same object repository for a different purpose with different tools. </a:t>
            </a:r>
          </a:p>
          <a:p>
            <a:pPr lvl="1">
              <a:buFont typeface="Courier New" panose="02070309020205020404" pitchFamily="49" charset="0"/>
              <a:buChar char="o"/>
            </a:pPr>
            <a:r>
              <a:rPr lang="en-GB" dirty="0"/>
              <a:t>For example, we can integrate POM with TestNG/JUnit for functional</a:t>
            </a:r>
            <a:r>
              <a:rPr lang="en-GB" dirty="0">
                <a:hlinkClick r:id="rId2"/>
              </a:rPr>
              <a:t> Testing </a:t>
            </a:r>
            <a:r>
              <a:rPr lang="en-GB" dirty="0"/>
              <a:t>and at the same time with </a:t>
            </a:r>
            <a:r>
              <a:rPr lang="en-GB" dirty="0" err="1"/>
              <a:t>JBehave</a:t>
            </a:r>
            <a:r>
              <a:rPr lang="en-GB" dirty="0"/>
              <a:t>/Cucumber for acceptance testing.</a:t>
            </a:r>
          </a:p>
          <a:p>
            <a:r>
              <a:rPr lang="en-GB" dirty="0"/>
              <a:t>Code becomes less and optimized because of the reusable page methods in the POM classes.</a:t>
            </a:r>
          </a:p>
          <a:p>
            <a:r>
              <a:rPr lang="en-GB" b="1" dirty="0"/>
              <a:t>Methods</a:t>
            </a:r>
            <a:r>
              <a:rPr lang="en-GB" dirty="0"/>
              <a:t> get </a:t>
            </a:r>
            <a:r>
              <a:rPr lang="en-GB" b="1" dirty="0"/>
              <a:t>more realistic names</a:t>
            </a:r>
            <a:r>
              <a:rPr lang="en-GB" dirty="0"/>
              <a:t> which can be easily mapped with the operation happening in UI.</a:t>
            </a:r>
          </a:p>
          <a:p>
            <a:pPr lvl="1">
              <a:buFont typeface="Courier New" panose="02070309020205020404" pitchFamily="49" charset="0"/>
              <a:buChar char="o"/>
            </a:pPr>
            <a:r>
              <a:rPr lang="en-GB" dirty="0"/>
              <a:t>If after clicking on the button we land on the home page, the method name will be like '</a:t>
            </a:r>
            <a:r>
              <a:rPr lang="en-GB" dirty="0" err="1"/>
              <a:t>gotoHomePage</a:t>
            </a:r>
            <a:r>
              <a:rPr lang="en-GB" dirty="0"/>
              <a:t>()'.</a:t>
            </a:r>
          </a:p>
          <a:p>
            <a:endParaRPr lang="en-US" dirty="0"/>
          </a:p>
        </p:txBody>
      </p:sp>
    </p:spTree>
    <p:extLst>
      <p:ext uri="{BB962C8B-B14F-4D97-AF65-F5344CB8AC3E}">
        <p14:creationId xmlns:p14="http://schemas.microsoft.com/office/powerpoint/2010/main" val="2869860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38F368EA-FECA-409D-8AD8-7659F5A443F3}"/>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899138" y="638351"/>
            <a:ext cx="7877908" cy="5581298"/>
          </a:xfrm>
        </p:spPr>
      </p:pic>
    </p:spTree>
    <p:extLst>
      <p:ext uri="{BB962C8B-B14F-4D97-AF65-F5344CB8AC3E}">
        <p14:creationId xmlns:p14="http://schemas.microsoft.com/office/powerpoint/2010/main" val="367901046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
  <TotalTime>246</TotalTime>
  <Words>949</Words>
  <Application>Microsoft Office PowerPoint</Application>
  <PresentationFormat>Widescreen</PresentationFormat>
  <Paragraphs>163</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Courier New</vt:lpstr>
      <vt:lpstr>Garamond</vt:lpstr>
      <vt:lpstr>Monaco</vt:lpstr>
      <vt:lpstr>Organic</vt:lpstr>
      <vt:lpstr>Automated Testing</vt:lpstr>
      <vt:lpstr>Page Object Model</vt:lpstr>
      <vt:lpstr>Page Object Model</vt:lpstr>
      <vt:lpstr>Why POM?</vt:lpstr>
      <vt:lpstr>PowerPoint Presentation</vt:lpstr>
      <vt:lpstr>POM</vt:lpstr>
      <vt:lpstr>POM –Based Structure</vt:lpstr>
      <vt:lpstr>Advantages of POM</vt:lpstr>
      <vt:lpstr>PowerPoint Presentation</vt:lpstr>
      <vt:lpstr>Data Driven Testing</vt:lpstr>
      <vt:lpstr>Parameterization</vt:lpstr>
      <vt:lpstr>Data Driven Testing</vt:lpstr>
      <vt:lpstr>Data Driven Testing Framework</vt:lpstr>
      <vt:lpstr>Why Data Driven Testing?</vt:lpstr>
      <vt:lpstr>Example</vt:lpstr>
      <vt:lpstr>How to create a Data Driven Automation Framework</vt:lpstr>
      <vt:lpstr>PowerPoint Presentation</vt:lpstr>
      <vt:lpstr>PowerPoint Presentation</vt:lpstr>
      <vt:lpstr>PowerPoint Presentation</vt:lpstr>
      <vt:lpstr>PowerPoint Presentation</vt:lpstr>
      <vt:lpstr>PowerPoint Presentation</vt:lpstr>
      <vt:lpstr>Best practices of Data Driven testing</vt:lpstr>
      <vt:lpstr>Advantages of Data Driven Testing</vt:lpstr>
      <vt:lpstr>Disadvantages of Data Driven Testing</vt:lpstr>
      <vt:lpstr>Selenium Webdriver Data Driven Framework</vt:lpstr>
      <vt:lpstr>Creating Data Driven Tests Using TestNG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Testing</dc:title>
  <dc:creator>Madiha Yousaf Malik</dc:creator>
  <cp:lastModifiedBy>Madiha Yousaf Malik</cp:lastModifiedBy>
  <cp:revision>17</cp:revision>
  <dcterms:created xsi:type="dcterms:W3CDTF">2019-11-13T05:22:02Z</dcterms:created>
  <dcterms:modified xsi:type="dcterms:W3CDTF">2019-11-20T04:35:05Z</dcterms:modified>
</cp:coreProperties>
</file>