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66" r:id="rId3"/>
    <p:sldId id="257" r:id="rId4"/>
    <p:sldId id="260" r:id="rId5"/>
    <p:sldId id="267" r:id="rId6"/>
    <p:sldId id="268" r:id="rId7"/>
    <p:sldId id="269" r:id="rId8"/>
    <p:sldId id="270" r:id="rId9"/>
    <p:sldId id="271" r:id="rId10"/>
    <p:sldId id="272" r:id="rId11"/>
    <p:sldId id="273" r:id="rId12"/>
    <p:sldId id="274" r:id="rId13"/>
    <p:sldId id="275" r:id="rId14"/>
    <p:sldId id="279" r:id="rId15"/>
    <p:sldId id="276" r:id="rId16"/>
    <p:sldId id="277" r:id="rId17"/>
    <p:sldId id="278" r:id="rId18"/>
    <p:sldId id="280" r:id="rId19"/>
    <p:sldId id="281" r:id="rId20"/>
    <p:sldId id="282" r:id="rId21"/>
    <p:sldId id="283" r:id="rId22"/>
    <p:sldId id="284" r:id="rId23"/>
    <p:sldId id="285" r:id="rId24"/>
    <p:sldId id="310" r:id="rId25"/>
    <p:sldId id="286" r:id="rId26"/>
    <p:sldId id="287" r:id="rId27"/>
    <p:sldId id="288" r:id="rId28"/>
    <p:sldId id="289" r:id="rId29"/>
    <p:sldId id="290" r:id="rId30"/>
    <p:sldId id="291" r:id="rId31"/>
    <p:sldId id="292" r:id="rId32"/>
    <p:sldId id="293" r:id="rId33"/>
    <p:sldId id="301" r:id="rId34"/>
    <p:sldId id="295" r:id="rId35"/>
    <p:sldId id="294" r:id="rId36"/>
    <p:sldId id="296" r:id="rId37"/>
    <p:sldId id="297" r:id="rId38"/>
    <p:sldId id="298" r:id="rId39"/>
    <p:sldId id="302" r:id="rId40"/>
    <p:sldId id="299" r:id="rId41"/>
    <p:sldId id="300" r:id="rId42"/>
    <p:sldId id="303" r:id="rId43"/>
    <p:sldId id="304" r:id="rId44"/>
    <p:sldId id="305" r:id="rId45"/>
    <p:sldId id="306" r:id="rId46"/>
    <p:sldId id="307" r:id="rId47"/>
    <p:sldId id="308" r:id="rId48"/>
    <p:sldId id="30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1AA00-210F-4C64-B55F-C1592571AB2B}" type="datetimeFigureOut">
              <a:rPr lang="en-US" smtClean="0"/>
              <a:t>11/26/2019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C4C41-E57A-4486-81AD-BC7E24CF541C}" type="slidenum">
              <a:rPr lang="en-US" smtClean="0"/>
              <a:t>‹#›</a:t>
            </a:fld>
            <a:endParaRPr lang="en-US" dirty="0"/>
          </a:p>
        </p:txBody>
      </p:sp>
    </p:spTree>
    <p:extLst>
      <p:ext uri="{BB962C8B-B14F-4D97-AF65-F5344CB8AC3E}">
        <p14:creationId xmlns:p14="http://schemas.microsoft.com/office/powerpoint/2010/main" val="378599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Performance Testing is done to provide stakeholders with information about their application regarding speed, stability, and scalability. More importantly, Performance Testing uncovers what needs to be improved before the product goes to market.</a:t>
            </a:r>
            <a:endParaRPr lang="en-US" dirty="0"/>
          </a:p>
        </p:txBody>
      </p:sp>
      <p:sp>
        <p:nvSpPr>
          <p:cNvPr id="4" name="Slide Number Placeholder 3"/>
          <p:cNvSpPr>
            <a:spLocks noGrp="1"/>
          </p:cNvSpPr>
          <p:nvPr>
            <p:ph type="sldNum" sz="quarter" idx="10"/>
          </p:nvPr>
        </p:nvSpPr>
        <p:spPr/>
        <p:txBody>
          <a:bodyPr/>
          <a:lstStyle/>
          <a:p>
            <a:fld id="{000C4C41-E57A-4486-81AD-BC7E24CF541C}" type="slidenum">
              <a:rPr lang="en-US" smtClean="0"/>
              <a:t>4</a:t>
            </a:fld>
            <a:endParaRPr lang="en-US" dirty="0"/>
          </a:p>
        </p:txBody>
      </p:sp>
    </p:spTree>
    <p:extLst>
      <p:ext uri="{BB962C8B-B14F-4D97-AF65-F5344CB8AC3E}">
        <p14:creationId xmlns:p14="http://schemas.microsoft.com/office/powerpoint/2010/main" val="63843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C4C41-E57A-4486-81AD-BC7E24CF541C}" type="slidenum">
              <a:rPr lang="en-US" smtClean="0"/>
              <a:t>6</a:t>
            </a:fld>
            <a:endParaRPr lang="en-US" dirty="0"/>
          </a:p>
        </p:txBody>
      </p:sp>
    </p:spTree>
    <p:extLst>
      <p:ext uri="{BB962C8B-B14F-4D97-AF65-F5344CB8AC3E}">
        <p14:creationId xmlns:p14="http://schemas.microsoft.com/office/powerpoint/2010/main" val="347546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Each year, </a:t>
            </a:r>
            <a:r>
              <a:rPr lang="en-GB" sz="1200" b="1" i="0" kern="1200" dirty="0">
                <a:solidFill>
                  <a:schemeClr val="tx1"/>
                </a:solidFill>
                <a:effectLst/>
                <a:latin typeface="+mn-lt"/>
                <a:ea typeface="+mn-ea"/>
                <a:cs typeface="+mn-cs"/>
              </a:rPr>
              <a:t>Fortune</a:t>
            </a:r>
            <a:r>
              <a:rPr lang="en-GB" sz="1200" b="0" i="0" kern="1200" dirty="0">
                <a:solidFill>
                  <a:schemeClr val="tx1"/>
                </a:solidFill>
                <a:effectLst/>
                <a:latin typeface="+mn-lt"/>
                <a:ea typeface="+mn-ea"/>
                <a:cs typeface="+mn-cs"/>
              </a:rPr>
              <a:t> ranks the world's top </a:t>
            </a:r>
            <a:r>
              <a:rPr lang="en-GB" sz="1200" b="1" i="0" kern="1200" dirty="0">
                <a:solidFill>
                  <a:schemeClr val="tx1"/>
                </a:solidFill>
                <a:effectLst/>
                <a:latin typeface="+mn-lt"/>
                <a:ea typeface="+mn-ea"/>
                <a:cs typeface="+mn-cs"/>
              </a:rPr>
              <a:t>companies</a:t>
            </a:r>
            <a:r>
              <a:rPr lang="en-GB" sz="1200" b="0" i="0" kern="1200" dirty="0">
                <a:solidFill>
                  <a:schemeClr val="tx1"/>
                </a:solidFill>
                <a:effectLst/>
                <a:latin typeface="+mn-lt"/>
                <a:ea typeface="+mn-ea"/>
                <a:cs typeface="+mn-cs"/>
              </a:rPr>
              <a:t> and executives.</a:t>
            </a:r>
            <a:endParaRPr lang="en-US" dirty="0"/>
          </a:p>
        </p:txBody>
      </p:sp>
      <p:sp>
        <p:nvSpPr>
          <p:cNvPr id="4" name="Slide Number Placeholder 3"/>
          <p:cNvSpPr>
            <a:spLocks noGrp="1"/>
          </p:cNvSpPr>
          <p:nvPr>
            <p:ph type="sldNum" sz="quarter" idx="10"/>
          </p:nvPr>
        </p:nvSpPr>
        <p:spPr/>
        <p:txBody>
          <a:bodyPr/>
          <a:lstStyle/>
          <a:p>
            <a:fld id="{000C4C41-E57A-4486-81AD-BC7E24CF541C}" type="slidenum">
              <a:rPr lang="en-US" smtClean="0"/>
              <a:t>7</a:t>
            </a:fld>
            <a:endParaRPr lang="en-US"/>
          </a:p>
        </p:txBody>
      </p:sp>
    </p:spTree>
    <p:extLst>
      <p:ext uri="{BB962C8B-B14F-4D97-AF65-F5344CB8AC3E}">
        <p14:creationId xmlns:p14="http://schemas.microsoft.com/office/powerpoint/2010/main" val="21842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C4C41-E57A-4486-81AD-BC7E24CF541C}" type="slidenum">
              <a:rPr lang="en-US" smtClean="0"/>
              <a:t>12</a:t>
            </a:fld>
            <a:endParaRPr lang="en-US"/>
          </a:p>
        </p:txBody>
      </p:sp>
    </p:spTree>
    <p:extLst>
      <p:ext uri="{BB962C8B-B14F-4D97-AF65-F5344CB8AC3E}">
        <p14:creationId xmlns:p14="http://schemas.microsoft.com/office/powerpoint/2010/main" val="3365947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73E9BFC3-3B7F-49F6-960F-554988BA63F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99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E9BFC3-3B7F-49F6-960F-554988BA63FD}" type="slidenum">
              <a:rPr lang="en-US" smtClean="0"/>
              <a:t>‹#›</a:t>
            </a:fld>
            <a:endParaRPr lang="en-US" dirty="0"/>
          </a:p>
        </p:txBody>
      </p:sp>
    </p:spTree>
    <p:extLst>
      <p:ext uri="{BB962C8B-B14F-4D97-AF65-F5344CB8AC3E}">
        <p14:creationId xmlns:p14="http://schemas.microsoft.com/office/powerpoint/2010/main" val="394590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368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036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spTree>
    <p:extLst>
      <p:ext uri="{BB962C8B-B14F-4D97-AF65-F5344CB8AC3E}">
        <p14:creationId xmlns:p14="http://schemas.microsoft.com/office/powerpoint/2010/main" val="885583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7606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90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95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77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spTree>
    <p:extLst>
      <p:ext uri="{BB962C8B-B14F-4D97-AF65-F5344CB8AC3E}">
        <p14:creationId xmlns:p14="http://schemas.microsoft.com/office/powerpoint/2010/main" val="318011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9BFC3-3B7F-49F6-960F-554988BA63F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04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E9BFC3-3B7F-49F6-960F-554988BA63FD}" type="slidenum">
              <a:rPr lang="en-US" smtClean="0"/>
              <a:t>‹#›</a:t>
            </a:fld>
            <a:endParaRPr lang="en-US" dirty="0"/>
          </a:p>
        </p:txBody>
      </p:sp>
    </p:spTree>
    <p:extLst>
      <p:ext uri="{BB962C8B-B14F-4D97-AF65-F5344CB8AC3E}">
        <p14:creationId xmlns:p14="http://schemas.microsoft.com/office/powerpoint/2010/main" val="92501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E9BFC3-3B7F-49F6-960F-554988BA63F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65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E9BFC3-3B7F-49F6-960F-554988BA63F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71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E9BFC3-3B7F-49F6-960F-554988BA63FD}" type="slidenum">
              <a:rPr lang="en-US" smtClean="0"/>
              <a:t>‹#›</a:t>
            </a:fld>
            <a:endParaRPr lang="en-US" dirty="0"/>
          </a:p>
        </p:txBody>
      </p:sp>
    </p:spTree>
    <p:extLst>
      <p:ext uri="{BB962C8B-B14F-4D97-AF65-F5344CB8AC3E}">
        <p14:creationId xmlns:p14="http://schemas.microsoft.com/office/powerpoint/2010/main" val="393232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E9BFC3-3B7F-49F6-960F-554988BA63F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84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C6AA3C-AD8E-4991-8D4E-F7CF1AE6462B}"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E9BFC3-3B7F-49F6-960F-554988BA63FD}" type="slidenum">
              <a:rPr lang="en-US" smtClean="0"/>
              <a:t>‹#›</a:t>
            </a:fld>
            <a:endParaRPr lang="en-US" dirty="0"/>
          </a:p>
        </p:txBody>
      </p:sp>
    </p:spTree>
    <p:extLst>
      <p:ext uri="{BB962C8B-B14F-4D97-AF65-F5344CB8AC3E}">
        <p14:creationId xmlns:p14="http://schemas.microsoft.com/office/powerpoint/2010/main" val="164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C6AA3C-AD8E-4991-8D4E-F7CF1AE6462B}" type="datetimeFigureOut">
              <a:rPr lang="en-US" smtClean="0"/>
              <a:t>11/26/2019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E9BFC3-3B7F-49F6-960F-554988BA63FD}" type="slidenum">
              <a:rPr lang="en-US" smtClean="0"/>
              <a:t>‹#›</a:t>
            </a:fld>
            <a:endParaRPr lang="en-US" dirty="0"/>
          </a:p>
        </p:txBody>
      </p:sp>
    </p:spTree>
    <p:extLst>
      <p:ext uri="{BB962C8B-B14F-4D97-AF65-F5344CB8AC3E}">
        <p14:creationId xmlns:p14="http://schemas.microsoft.com/office/powerpoint/2010/main" val="2256924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uru99.com/stress-testing-tutorial.html" TargetMode="External"/><Relationship Id="rId2" Type="http://schemas.openxmlformats.org/officeDocument/2006/relationships/hyperlink" Target="https://www.guru99.com/web-services-tutorial.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google.com/calenda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rive.google.com/uc?export=download&amp;id=0B_vqvT0ovzHcTjl1NGdpTUp5Y1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E383-DB74-429E-BEEE-4C832C0BA90F}"/>
              </a:ext>
            </a:extLst>
          </p:cNvPr>
          <p:cNvSpPr>
            <a:spLocks noGrp="1"/>
          </p:cNvSpPr>
          <p:nvPr>
            <p:ph type="ctrTitle"/>
          </p:nvPr>
        </p:nvSpPr>
        <p:spPr/>
        <p:txBody>
          <a:bodyPr/>
          <a:lstStyle/>
          <a:p>
            <a:r>
              <a:rPr lang="en-GB" dirty="0"/>
              <a:t>Performance Testing</a:t>
            </a:r>
            <a:endParaRPr lang="en-US" dirty="0"/>
          </a:p>
        </p:txBody>
      </p:sp>
      <p:sp>
        <p:nvSpPr>
          <p:cNvPr id="3" name="Subtitle 2">
            <a:extLst>
              <a:ext uri="{FF2B5EF4-FFF2-40B4-BE49-F238E27FC236}">
                <a16:creationId xmlns:a16="http://schemas.microsoft.com/office/drawing/2014/main" id="{62A04129-E45D-4053-9B16-5CB2151B9C51}"/>
              </a:ext>
            </a:extLst>
          </p:cNvPr>
          <p:cNvSpPr>
            <a:spLocks noGrp="1"/>
          </p:cNvSpPr>
          <p:nvPr>
            <p:ph type="subTitle" idx="1"/>
          </p:nvPr>
        </p:nvSpPr>
        <p:spPr/>
        <p:txBody>
          <a:bodyPr/>
          <a:lstStyle/>
          <a:p>
            <a:r>
              <a:rPr lang="en-GB" dirty="0"/>
              <a:t>Lecture 14</a:t>
            </a:r>
          </a:p>
          <a:p>
            <a:r>
              <a:rPr lang="en-GB" dirty="0"/>
              <a:t>Madiha Malik</a:t>
            </a:r>
            <a:endParaRPr lang="en-US" dirty="0"/>
          </a:p>
        </p:txBody>
      </p:sp>
    </p:spTree>
    <p:extLst>
      <p:ext uri="{BB962C8B-B14F-4D97-AF65-F5344CB8AC3E}">
        <p14:creationId xmlns:p14="http://schemas.microsoft.com/office/powerpoint/2010/main" val="339202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Types of 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normAutofit/>
          </a:bodyPr>
          <a:lstStyle/>
          <a:p>
            <a:r>
              <a:rPr lang="en-GB" b="1" dirty="0"/>
              <a:t>Load testing -</a:t>
            </a:r>
            <a:r>
              <a:rPr lang="en-GB" dirty="0"/>
              <a:t> checks the application's ability to perform under anticipated user loads. The objective is to identify performance bottlenecks before the software application goes live.</a:t>
            </a:r>
          </a:p>
          <a:p>
            <a:r>
              <a:rPr lang="en-GB" b="1" dirty="0"/>
              <a:t>Stress testing -</a:t>
            </a:r>
            <a:r>
              <a:rPr lang="en-GB" dirty="0"/>
              <a:t> involves testing an application under extreme workloads to see how it handles high traffic or data processing. The objective is to identify the breaking point of an application.</a:t>
            </a:r>
          </a:p>
          <a:p>
            <a:r>
              <a:rPr lang="en-GB" b="1" dirty="0"/>
              <a:t>Endurance testing -</a:t>
            </a:r>
            <a:r>
              <a:rPr lang="en-GB" dirty="0"/>
              <a:t> is done to make sure the software can handle the expected load over a long period of time.</a:t>
            </a:r>
          </a:p>
        </p:txBody>
      </p:sp>
    </p:spTree>
    <p:extLst>
      <p:ext uri="{BB962C8B-B14F-4D97-AF65-F5344CB8AC3E}">
        <p14:creationId xmlns:p14="http://schemas.microsoft.com/office/powerpoint/2010/main" val="271372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Types of 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normAutofit fontScale="92500"/>
          </a:bodyPr>
          <a:lstStyle/>
          <a:p>
            <a:r>
              <a:rPr lang="en-GB" b="1" dirty="0"/>
              <a:t>Spike testing -</a:t>
            </a:r>
            <a:r>
              <a:rPr lang="en-GB" dirty="0"/>
              <a:t> tests the software's reaction to sudden large spikes in the load generated by users.</a:t>
            </a:r>
          </a:p>
          <a:p>
            <a:r>
              <a:rPr lang="en-GB" b="1" dirty="0"/>
              <a:t>Volume testing</a:t>
            </a:r>
            <a:r>
              <a:rPr lang="en-GB" dirty="0"/>
              <a:t> - Under Volume Testing large no. of. Data is populated in a database and the overall software system's </a:t>
            </a:r>
            <a:r>
              <a:rPr lang="en-GB" dirty="0" err="1"/>
              <a:t>behavior</a:t>
            </a:r>
            <a:r>
              <a:rPr lang="en-GB" dirty="0"/>
              <a:t> is monitored. The objective is to check software application's performance under varying database volumes.</a:t>
            </a:r>
          </a:p>
          <a:p>
            <a:r>
              <a:rPr lang="en-GB" b="1" dirty="0"/>
              <a:t>Scalability testing </a:t>
            </a:r>
            <a:r>
              <a:rPr lang="en-GB" dirty="0"/>
              <a:t>- The objective of scalability testing is to determine the software application's effectiveness in "scaling up" to support an increase in user load. It helps plan capacity addition to your software system.</a:t>
            </a:r>
          </a:p>
        </p:txBody>
      </p:sp>
    </p:spTree>
    <p:extLst>
      <p:ext uri="{BB962C8B-B14F-4D97-AF65-F5344CB8AC3E}">
        <p14:creationId xmlns:p14="http://schemas.microsoft.com/office/powerpoint/2010/main" val="201660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Common Performance Problems</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lstStyle/>
          <a:p>
            <a:r>
              <a:rPr lang="en-GB" dirty="0"/>
              <a:t>Most performance problems revolve around speed, response time, load time and poor scalability. </a:t>
            </a:r>
          </a:p>
          <a:p>
            <a:r>
              <a:rPr lang="en-GB" dirty="0"/>
              <a:t>Speed is often one of the most important attributes of an application. </a:t>
            </a:r>
          </a:p>
          <a:p>
            <a:r>
              <a:rPr lang="en-GB" dirty="0"/>
              <a:t>A slow running application will lose potential users. </a:t>
            </a:r>
          </a:p>
          <a:p>
            <a:r>
              <a:rPr lang="en-GB" dirty="0"/>
              <a:t>Performance testing is done to make sure an app runs fast enough to keep a user's attention and interest. </a:t>
            </a:r>
            <a:endParaRPr lang="en-US" dirty="0"/>
          </a:p>
        </p:txBody>
      </p:sp>
    </p:spTree>
    <p:extLst>
      <p:ext uri="{BB962C8B-B14F-4D97-AF65-F5344CB8AC3E}">
        <p14:creationId xmlns:p14="http://schemas.microsoft.com/office/powerpoint/2010/main" val="220828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normAutofit/>
          </a:bodyPr>
          <a:lstStyle/>
          <a:p>
            <a:r>
              <a:rPr lang="en-GB" dirty="0"/>
              <a:t>Common Performance Problems</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normAutofit/>
          </a:bodyPr>
          <a:lstStyle/>
          <a:p>
            <a:r>
              <a:rPr lang="en-GB" sz="3200" dirty="0"/>
              <a:t>Long Load Time</a:t>
            </a:r>
          </a:p>
          <a:p>
            <a:r>
              <a:rPr lang="en-GB" sz="3200" dirty="0"/>
              <a:t>Poor Response Time</a:t>
            </a:r>
          </a:p>
          <a:p>
            <a:r>
              <a:rPr lang="en-GB" sz="3200" dirty="0"/>
              <a:t>Poor Scalability</a:t>
            </a:r>
          </a:p>
          <a:p>
            <a:r>
              <a:rPr lang="en-GB" sz="3200" dirty="0"/>
              <a:t>Bottlenecking</a:t>
            </a:r>
          </a:p>
        </p:txBody>
      </p:sp>
    </p:spTree>
    <p:extLst>
      <p:ext uri="{BB962C8B-B14F-4D97-AF65-F5344CB8AC3E}">
        <p14:creationId xmlns:p14="http://schemas.microsoft.com/office/powerpoint/2010/main" val="230772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normAutofit/>
          </a:bodyPr>
          <a:lstStyle/>
          <a:p>
            <a:r>
              <a:rPr lang="en-GB" dirty="0"/>
              <a:t>Common Performance Problems</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a:xfrm>
            <a:off x="1003495" y="2514727"/>
            <a:ext cx="10185009" cy="3660989"/>
          </a:xfrm>
        </p:spPr>
        <p:txBody>
          <a:bodyPr>
            <a:normAutofit/>
          </a:bodyPr>
          <a:lstStyle/>
          <a:p>
            <a:pPr algn="just"/>
            <a:r>
              <a:rPr lang="en-GB" sz="3200" dirty="0">
                <a:solidFill>
                  <a:srgbClr val="C00000"/>
                </a:solidFill>
              </a:rPr>
              <a:t>Long Load Time </a:t>
            </a:r>
            <a:r>
              <a:rPr lang="en-GB" sz="3200" dirty="0"/>
              <a:t>- </a:t>
            </a:r>
            <a:r>
              <a:rPr lang="en-GB" dirty="0"/>
              <a:t>the initial time it takes an application to start.</a:t>
            </a:r>
            <a:endParaRPr lang="en-GB" sz="3200" dirty="0"/>
          </a:p>
          <a:p>
            <a:pPr algn="just"/>
            <a:r>
              <a:rPr lang="en-GB" sz="3200" dirty="0">
                <a:solidFill>
                  <a:srgbClr val="C00000"/>
                </a:solidFill>
              </a:rPr>
              <a:t>Poor Response Time </a:t>
            </a:r>
            <a:r>
              <a:rPr lang="en-GB" sz="3200" dirty="0"/>
              <a:t>- </a:t>
            </a:r>
            <a:r>
              <a:rPr lang="en-GB" dirty="0"/>
              <a:t>time it takes from when a user inputs data into the application until the application outputs a response to that input</a:t>
            </a:r>
            <a:endParaRPr lang="en-GB" sz="3200" dirty="0"/>
          </a:p>
          <a:p>
            <a:pPr algn="just"/>
            <a:r>
              <a:rPr lang="en-GB" sz="3200" dirty="0">
                <a:solidFill>
                  <a:srgbClr val="C00000"/>
                </a:solidFill>
              </a:rPr>
              <a:t>Poor Scalability </a:t>
            </a:r>
            <a:r>
              <a:rPr lang="en-GB" sz="3200" dirty="0"/>
              <a:t>- </a:t>
            </a:r>
            <a:r>
              <a:rPr lang="en-GB" dirty="0"/>
              <a:t>when it cannot handle the expected number of users or when it does not accommodate a wide enough range of users</a:t>
            </a:r>
            <a:endParaRPr lang="en-GB" sz="3200" dirty="0"/>
          </a:p>
        </p:txBody>
      </p:sp>
    </p:spTree>
    <p:extLst>
      <p:ext uri="{BB962C8B-B14F-4D97-AF65-F5344CB8AC3E}">
        <p14:creationId xmlns:p14="http://schemas.microsoft.com/office/powerpoint/2010/main" val="3598877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Common Performance Problems</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a:xfrm>
            <a:off x="1026942" y="2556932"/>
            <a:ext cx="10381956" cy="3576582"/>
          </a:xfrm>
        </p:spPr>
        <p:txBody>
          <a:bodyPr>
            <a:normAutofit fontScale="92500"/>
          </a:bodyPr>
          <a:lstStyle/>
          <a:p>
            <a:r>
              <a:rPr lang="en-GB" sz="3200" dirty="0">
                <a:solidFill>
                  <a:srgbClr val="C00000"/>
                </a:solidFill>
              </a:rPr>
              <a:t>Bottlenecking</a:t>
            </a:r>
            <a:r>
              <a:rPr lang="en-GB" sz="3200" dirty="0"/>
              <a:t> - </a:t>
            </a:r>
            <a:r>
              <a:rPr lang="en-GB" dirty="0"/>
              <a:t>obstructions in a system which degrade overall system performance. </a:t>
            </a:r>
            <a:endParaRPr lang="en-GB" sz="3200" dirty="0"/>
          </a:p>
          <a:p>
            <a:r>
              <a:rPr lang="en-GB" dirty="0"/>
              <a:t>It is when either coding errors or hardware issues cause a decrease of throughput under certain loads</a:t>
            </a:r>
          </a:p>
          <a:p>
            <a:r>
              <a:rPr lang="en-GB" dirty="0"/>
              <a:t>caused by one faulty section of code</a:t>
            </a:r>
          </a:p>
          <a:p>
            <a:r>
              <a:rPr lang="en-GB" dirty="0"/>
              <a:t>fixing a bottlenecking issue is to find the section of code that is causing the slowdown and try to fix it there.</a:t>
            </a:r>
          </a:p>
          <a:p>
            <a:r>
              <a:rPr lang="en-GB" dirty="0"/>
              <a:t>generally fixed by either fixing poor running processes or adding additional Hardware</a:t>
            </a:r>
            <a:endParaRPr lang="en-US" dirty="0"/>
          </a:p>
        </p:txBody>
      </p:sp>
    </p:spTree>
    <p:extLst>
      <p:ext uri="{BB962C8B-B14F-4D97-AF65-F5344CB8AC3E}">
        <p14:creationId xmlns:p14="http://schemas.microsoft.com/office/powerpoint/2010/main" val="213948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Common Performance Problems</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normAutofit/>
          </a:bodyPr>
          <a:lstStyle/>
          <a:p>
            <a:r>
              <a:rPr lang="en-GB" sz="2800" b="1" dirty="0"/>
              <a:t>Common performance bottlenecks</a:t>
            </a:r>
            <a:r>
              <a:rPr lang="en-GB" sz="2800" dirty="0"/>
              <a:t> are:</a:t>
            </a:r>
          </a:p>
          <a:p>
            <a:pPr lvl="1"/>
            <a:r>
              <a:rPr lang="en-GB" sz="2400" dirty="0"/>
              <a:t>CPU utilization</a:t>
            </a:r>
          </a:p>
          <a:p>
            <a:pPr lvl="1"/>
            <a:r>
              <a:rPr lang="en-GB" sz="2400" dirty="0"/>
              <a:t>Memory utilization</a:t>
            </a:r>
          </a:p>
          <a:p>
            <a:pPr lvl="1"/>
            <a:r>
              <a:rPr lang="en-GB" sz="2400" dirty="0"/>
              <a:t>Network utilization</a:t>
            </a:r>
          </a:p>
          <a:p>
            <a:pPr lvl="1"/>
            <a:r>
              <a:rPr lang="en-GB" sz="2400" dirty="0"/>
              <a:t>Operating System limitations</a:t>
            </a:r>
          </a:p>
          <a:p>
            <a:pPr lvl="1"/>
            <a:r>
              <a:rPr lang="en-GB" sz="2400" dirty="0"/>
              <a:t>Disk usage</a:t>
            </a:r>
          </a:p>
          <a:p>
            <a:endParaRPr lang="en-US" sz="2800" dirty="0"/>
          </a:p>
        </p:txBody>
      </p:sp>
    </p:spTree>
    <p:extLst>
      <p:ext uri="{BB962C8B-B14F-4D97-AF65-F5344CB8AC3E}">
        <p14:creationId xmlns:p14="http://schemas.microsoft.com/office/powerpoint/2010/main" val="189842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Performance Testing Metrics</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a:xfrm>
            <a:off x="886265" y="2433711"/>
            <a:ext cx="10564837" cy="3784209"/>
          </a:xfrm>
        </p:spPr>
        <p:txBody>
          <a:bodyPr>
            <a:normAutofit/>
          </a:bodyPr>
          <a:lstStyle/>
          <a:p>
            <a:r>
              <a:rPr lang="en-GB" b="1" dirty="0"/>
              <a:t>Processor Usage -</a:t>
            </a:r>
            <a:r>
              <a:rPr lang="en-GB" dirty="0"/>
              <a:t> an amount of time processor spends executing non-idle threads.</a:t>
            </a:r>
          </a:p>
          <a:p>
            <a:r>
              <a:rPr lang="en-GB" b="1" dirty="0"/>
              <a:t>Memory use -</a:t>
            </a:r>
            <a:r>
              <a:rPr lang="en-GB" dirty="0"/>
              <a:t> amount of physical memory available to processes on a computer.</a:t>
            </a:r>
          </a:p>
          <a:p>
            <a:r>
              <a:rPr lang="en-GB" b="1" dirty="0"/>
              <a:t>Disk time - </a:t>
            </a:r>
            <a:r>
              <a:rPr lang="en-GB" dirty="0"/>
              <a:t>amount of time disk is busy executing a read or write request.</a:t>
            </a:r>
          </a:p>
          <a:p>
            <a:r>
              <a:rPr lang="en-GB" b="1" dirty="0"/>
              <a:t>Bandwidth -</a:t>
            </a:r>
            <a:r>
              <a:rPr lang="en-GB" dirty="0"/>
              <a:t> shows the bits per second used by a network interface.</a:t>
            </a:r>
          </a:p>
          <a:p>
            <a:r>
              <a:rPr lang="en-GB" b="1" dirty="0"/>
              <a:t>Private bytes -</a:t>
            </a:r>
            <a:r>
              <a:rPr lang="en-GB" dirty="0"/>
              <a:t> number of bytes a process has allocated that can't be shared amongst other processes. These are used to measure memory leaks and usage.</a:t>
            </a:r>
            <a:endParaRPr lang="en-US" dirty="0"/>
          </a:p>
          <a:p>
            <a:r>
              <a:rPr lang="en-GB" b="1" dirty="0"/>
              <a:t>Committed memory -</a:t>
            </a:r>
            <a:r>
              <a:rPr lang="en-GB" dirty="0"/>
              <a:t> amount of virtual memory used.</a:t>
            </a:r>
          </a:p>
        </p:txBody>
      </p:sp>
    </p:spTree>
    <p:extLst>
      <p:ext uri="{BB962C8B-B14F-4D97-AF65-F5344CB8AC3E}">
        <p14:creationId xmlns:p14="http://schemas.microsoft.com/office/powerpoint/2010/main" val="351821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1AF0-1108-48AB-A073-714BC6969AE3}"/>
              </a:ext>
            </a:extLst>
          </p:cNvPr>
          <p:cNvSpPr>
            <a:spLocks noGrp="1"/>
          </p:cNvSpPr>
          <p:nvPr>
            <p:ph type="title"/>
          </p:nvPr>
        </p:nvSpPr>
        <p:spPr/>
        <p:txBody>
          <a:bodyPr/>
          <a:lstStyle/>
          <a:p>
            <a:r>
              <a:rPr lang="en-GB" dirty="0"/>
              <a:t>Performance Testing Metrics</a:t>
            </a:r>
            <a:endParaRPr lang="en-US" dirty="0"/>
          </a:p>
        </p:txBody>
      </p:sp>
      <p:sp>
        <p:nvSpPr>
          <p:cNvPr id="3" name="Content Placeholder 2">
            <a:extLst>
              <a:ext uri="{FF2B5EF4-FFF2-40B4-BE49-F238E27FC236}">
                <a16:creationId xmlns:a16="http://schemas.microsoft.com/office/drawing/2014/main" id="{97B412B3-200C-4953-A751-14A7FCFCD023}"/>
              </a:ext>
            </a:extLst>
          </p:cNvPr>
          <p:cNvSpPr>
            <a:spLocks noGrp="1"/>
          </p:cNvSpPr>
          <p:nvPr>
            <p:ph idx="1"/>
          </p:nvPr>
        </p:nvSpPr>
        <p:spPr>
          <a:xfrm>
            <a:off x="715107" y="2447778"/>
            <a:ext cx="10761785" cy="3868615"/>
          </a:xfrm>
        </p:spPr>
        <p:txBody>
          <a:bodyPr>
            <a:normAutofit fontScale="92500"/>
          </a:bodyPr>
          <a:lstStyle/>
          <a:p>
            <a:r>
              <a:rPr lang="en-GB" b="1" dirty="0"/>
              <a:t>Memory pages/second -</a:t>
            </a:r>
            <a:r>
              <a:rPr lang="en-GB" dirty="0"/>
              <a:t> number of pages written to or read from the disk in order to resolve hard page faults. Hard page faults are when code not from the current working set is called up from elsewhere and retrieved from a disk.</a:t>
            </a:r>
          </a:p>
          <a:p>
            <a:r>
              <a:rPr lang="en-GB" b="1" dirty="0"/>
              <a:t>Page faults/second -</a:t>
            </a:r>
            <a:r>
              <a:rPr lang="en-GB" dirty="0"/>
              <a:t> the overall rate in which fault pages are processed by the processor. This again occurs when a process requires code from outside its working set.</a:t>
            </a:r>
          </a:p>
          <a:p>
            <a:r>
              <a:rPr lang="en-GB" b="1" dirty="0"/>
              <a:t>CPU interrupts per second -</a:t>
            </a:r>
            <a:r>
              <a:rPr lang="en-GB" dirty="0"/>
              <a:t> is the avg. number of hardware interrupts a processor is receiving and processing each second.</a:t>
            </a:r>
          </a:p>
          <a:p>
            <a:r>
              <a:rPr lang="en-GB" b="1" dirty="0"/>
              <a:t>Disk queue length -</a:t>
            </a:r>
            <a:r>
              <a:rPr lang="en-GB" dirty="0"/>
              <a:t> is the avg. no. of read and write requests queued for the selected disk during a sample interval.</a:t>
            </a:r>
          </a:p>
          <a:p>
            <a:endParaRPr lang="en-US" dirty="0"/>
          </a:p>
        </p:txBody>
      </p:sp>
    </p:spTree>
    <p:extLst>
      <p:ext uri="{BB962C8B-B14F-4D97-AF65-F5344CB8AC3E}">
        <p14:creationId xmlns:p14="http://schemas.microsoft.com/office/powerpoint/2010/main" val="299695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1AF0-1108-48AB-A073-714BC6969AE3}"/>
              </a:ext>
            </a:extLst>
          </p:cNvPr>
          <p:cNvSpPr>
            <a:spLocks noGrp="1"/>
          </p:cNvSpPr>
          <p:nvPr>
            <p:ph type="title"/>
          </p:nvPr>
        </p:nvSpPr>
        <p:spPr/>
        <p:txBody>
          <a:bodyPr/>
          <a:lstStyle/>
          <a:p>
            <a:r>
              <a:rPr lang="en-GB" dirty="0"/>
              <a:t>Performance Testing Metrics</a:t>
            </a:r>
            <a:endParaRPr lang="en-US" dirty="0"/>
          </a:p>
        </p:txBody>
      </p:sp>
      <p:sp>
        <p:nvSpPr>
          <p:cNvPr id="3" name="Content Placeholder 2">
            <a:extLst>
              <a:ext uri="{FF2B5EF4-FFF2-40B4-BE49-F238E27FC236}">
                <a16:creationId xmlns:a16="http://schemas.microsoft.com/office/drawing/2014/main" id="{97B412B3-200C-4953-A751-14A7FCFCD023}"/>
              </a:ext>
            </a:extLst>
          </p:cNvPr>
          <p:cNvSpPr>
            <a:spLocks noGrp="1"/>
          </p:cNvSpPr>
          <p:nvPr>
            <p:ph idx="1"/>
          </p:nvPr>
        </p:nvSpPr>
        <p:spPr>
          <a:xfrm>
            <a:off x="815926" y="2556932"/>
            <a:ext cx="10719582" cy="3646920"/>
          </a:xfrm>
        </p:spPr>
        <p:txBody>
          <a:bodyPr>
            <a:normAutofit fontScale="92500" lnSpcReduction="20000"/>
          </a:bodyPr>
          <a:lstStyle/>
          <a:p>
            <a:r>
              <a:rPr lang="en-GB" b="1" dirty="0"/>
              <a:t>Network output queue length -</a:t>
            </a:r>
            <a:r>
              <a:rPr lang="en-GB" dirty="0"/>
              <a:t> length of the output packet queue in packets. Anything more than two means a delay and bottlenecking needs to be stopped.</a:t>
            </a:r>
          </a:p>
          <a:p>
            <a:r>
              <a:rPr lang="en-GB" b="1" dirty="0"/>
              <a:t>Network bytes total per second -</a:t>
            </a:r>
            <a:r>
              <a:rPr lang="en-GB" dirty="0"/>
              <a:t> rate which bytes are sent and received on the interface including framing characters.</a:t>
            </a:r>
          </a:p>
          <a:p>
            <a:r>
              <a:rPr lang="en-GB" b="1" dirty="0"/>
              <a:t>Response time -</a:t>
            </a:r>
            <a:r>
              <a:rPr lang="en-GB" dirty="0"/>
              <a:t> time from when a user enters a request until the first character of the response is received.</a:t>
            </a:r>
          </a:p>
          <a:p>
            <a:r>
              <a:rPr lang="en-GB" b="1" dirty="0"/>
              <a:t>Throughput -</a:t>
            </a:r>
            <a:r>
              <a:rPr lang="en-GB" dirty="0"/>
              <a:t> rate a computer or network receives requests per second.</a:t>
            </a:r>
          </a:p>
          <a:p>
            <a:r>
              <a:rPr lang="en-GB" b="1" dirty="0"/>
              <a:t>Amount of connection pooling -</a:t>
            </a:r>
            <a:r>
              <a:rPr lang="en-GB" dirty="0"/>
              <a:t> the number of user requests that are met by pooled connections. The more requests met by connections in the pool, the better the performance will be.</a:t>
            </a:r>
          </a:p>
          <a:p>
            <a:endParaRPr lang="en-US" dirty="0"/>
          </a:p>
        </p:txBody>
      </p:sp>
    </p:spTree>
    <p:extLst>
      <p:ext uri="{BB962C8B-B14F-4D97-AF65-F5344CB8AC3E}">
        <p14:creationId xmlns:p14="http://schemas.microsoft.com/office/powerpoint/2010/main" val="216935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1361-D40C-4C01-9211-921964426023}"/>
              </a:ext>
            </a:extLst>
          </p:cNvPr>
          <p:cNvSpPr>
            <a:spLocks noGrp="1"/>
          </p:cNvSpPr>
          <p:nvPr>
            <p:ph type="title"/>
          </p:nvPr>
        </p:nvSpPr>
        <p:spPr/>
        <p:txBody>
          <a:bodyPr/>
          <a:lstStyle/>
          <a:p>
            <a:r>
              <a:rPr lang="en-GB" dirty="0"/>
              <a:t>Performance Testing</a:t>
            </a:r>
            <a:endParaRPr lang="en-US" dirty="0"/>
          </a:p>
        </p:txBody>
      </p:sp>
      <p:sp>
        <p:nvSpPr>
          <p:cNvPr id="3" name="Content Placeholder 2">
            <a:extLst>
              <a:ext uri="{FF2B5EF4-FFF2-40B4-BE49-F238E27FC236}">
                <a16:creationId xmlns:a16="http://schemas.microsoft.com/office/drawing/2014/main" id="{5092893E-B388-4459-92E3-5DC420112458}"/>
              </a:ext>
            </a:extLst>
          </p:cNvPr>
          <p:cNvSpPr>
            <a:spLocks noGrp="1"/>
          </p:cNvSpPr>
          <p:nvPr>
            <p:ph idx="1"/>
          </p:nvPr>
        </p:nvSpPr>
        <p:spPr/>
        <p:txBody>
          <a:bodyPr>
            <a:normAutofit/>
          </a:bodyPr>
          <a:lstStyle/>
          <a:p>
            <a:pPr algn="just"/>
            <a:r>
              <a:rPr lang="en-GB" sz="2800" dirty="0"/>
              <a:t>Performance testing, a non-functional testing technique performed to determine the system parameters in terms of responsiveness and stability under various workload. </a:t>
            </a:r>
          </a:p>
          <a:p>
            <a:pPr algn="just"/>
            <a:r>
              <a:rPr lang="en-GB" sz="2800" dirty="0"/>
              <a:t>Performance testing measures the quality attributes of the system, such as scalability, reliability and resource usage.</a:t>
            </a:r>
            <a:endParaRPr lang="en-US" sz="2800" dirty="0"/>
          </a:p>
        </p:txBody>
      </p:sp>
    </p:spTree>
    <p:extLst>
      <p:ext uri="{BB962C8B-B14F-4D97-AF65-F5344CB8AC3E}">
        <p14:creationId xmlns:p14="http://schemas.microsoft.com/office/powerpoint/2010/main" val="4160086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1AF0-1108-48AB-A073-714BC6969AE3}"/>
              </a:ext>
            </a:extLst>
          </p:cNvPr>
          <p:cNvSpPr>
            <a:spLocks noGrp="1"/>
          </p:cNvSpPr>
          <p:nvPr>
            <p:ph type="title"/>
          </p:nvPr>
        </p:nvSpPr>
        <p:spPr/>
        <p:txBody>
          <a:bodyPr/>
          <a:lstStyle/>
          <a:p>
            <a:r>
              <a:rPr lang="en-GB" dirty="0"/>
              <a:t>Performance Testing Metrics</a:t>
            </a:r>
            <a:endParaRPr lang="en-US" dirty="0"/>
          </a:p>
        </p:txBody>
      </p:sp>
      <p:sp>
        <p:nvSpPr>
          <p:cNvPr id="3" name="Content Placeholder 2">
            <a:extLst>
              <a:ext uri="{FF2B5EF4-FFF2-40B4-BE49-F238E27FC236}">
                <a16:creationId xmlns:a16="http://schemas.microsoft.com/office/drawing/2014/main" id="{97B412B3-200C-4953-A751-14A7FCFCD023}"/>
              </a:ext>
            </a:extLst>
          </p:cNvPr>
          <p:cNvSpPr>
            <a:spLocks noGrp="1"/>
          </p:cNvSpPr>
          <p:nvPr>
            <p:ph idx="1"/>
          </p:nvPr>
        </p:nvSpPr>
        <p:spPr>
          <a:xfrm>
            <a:off x="1111348" y="2556931"/>
            <a:ext cx="10241280" cy="3689124"/>
          </a:xfrm>
        </p:spPr>
        <p:txBody>
          <a:bodyPr>
            <a:normAutofit fontScale="92500"/>
          </a:bodyPr>
          <a:lstStyle/>
          <a:p>
            <a:r>
              <a:rPr lang="en-GB" b="1" dirty="0"/>
              <a:t>Maximum active sessions -</a:t>
            </a:r>
            <a:r>
              <a:rPr lang="en-GB" dirty="0"/>
              <a:t> the maximum number of sessions that can be active at once.</a:t>
            </a:r>
          </a:p>
          <a:p>
            <a:r>
              <a:rPr lang="en-GB" b="1" dirty="0"/>
              <a:t>Hit ratios -</a:t>
            </a:r>
            <a:r>
              <a:rPr lang="en-GB" dirty="0"/>
              <a:t> This has to do with the number of</a:t>
            </a:r>
            <a:r>
              <a:rPr lang="en-GB" dirty="0">
                <a:hlinkClick r:id="rId2"/>
              </a:rPr>
              <a:t> SQL </a:t>
            </a:r>
            <a:r>
              <a:rPr lang="en-GB" dirty="0"/>
              <a:t>statements that are handled by cached data instead of expensive I/O operations. This is a good place to start for solving bottlenecking issues.</a:t>
            </a:r>
          </a:p>
          <a:p>
            <a:r>
              <a:rPr lang="en-GB" b="1" dirty="0"/>
              <a:t>Hits per second -</a:t>
            </a:r>
            <a:r>
              <a:rPr lang="en-GB" dirty="0"/>
              <a:t> the no. of hits on a web server during each second of a load test.</a:t>
            </a:r>
          </a:p>
          <a:p>
            <a:r>
              <a:rPr lang="en-GB" b="1" dirty="0"/>
              <a:t>Rollback segment -</a:t>
            </a:r>
            <a:r>
              <a:rPr lang="en-GB" dirty="0"/>
              <a:t> the amount of data that can rollback at any point in time.</a:t>
            </a:r>
          </a:p>
          <a:p>
            <a:r>
              <a:rPr lang="en-GB" b="1" dirty="0"/>
              <a:t>Database locks -</a:t>
            </a:r>
            <a:r>
              <a:rPr lang="en-GB" dirty="0"/>
              <a:t> locking of tables and databases needs to be monitored and carefully tuned.</a:t>
            </a:r>
          </a:p>
        </p:txBody>
      </p:sp>
    </p:spTree>
    <p:extLst>
      <p:ext uri="{BB962C8B-B14F-4D97-AF65-F5344CB8AC3E}">
        <p14:creationId xmlns:p14="http://schemas.microsoft.com/office/powerpoint/2010/main" val="955536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1AF0-1108-48AB-A073-714BC6969AE3}"/>
              </a:ext>
            </a:extLst>
          </p:cNvPr>
          <p:cNvSpPr>
            <a:spLocks noGrp="1"/>
          </p:cNvSpPr>
          <p:nvPr>
            <p:ph type="title"/>
          </p:nvPr>
        </p:nvSpPr>
        <p:spPr/>
        <p:txBody>
          <a:bodyPr/>
          <a:lstStyle/>
          <a:p>
            <a:r>
              <a:rPr lang="en-GB" dirty="0"/>
              <a:t>Performance Testing Metrics</a:t>
            </a:r>
            <a:endParaRPr lang="en-US" dirty="0"/>
          </a:p>
        </p:txBody>
      </p:sp>
      <p:sp>
        <p:nvSpPr>
          <p:cNvPr id="3" name="Content Placeholder 2">
            <a:extLst>
              <a:ext uri="{FF2B5EF4-FFF2-40B4-BE49-F238E27FC236}">
                <a16:creationId xmlns:a16="http://schemas.microsoft.com/office/drawing/2014/main" id="{97B412B3-200C-4953-A751-14A7FCFCD023}"/>
              </a:ext>
            </a:extLst>
          </p:cNvPr>
          <p:cNvSpPr>
            <a:spLocks noGrp="1"/>
          </p:cNvSpPr>
          <p:nvPr>
            <p:ph idx="1"/>
          </p:nvPr>
        </p:nvSpPr>
        <p:spPr>
          <a:xfrm>
            <a:off x="1097280" y="2556931"/>
            <a:ext cx="10199077" cy="3604718"/>
          </a:xfrm>
        </p:spPr>
        <p:txBody>
          <a:bodyPr/>
          <a:lstStyle/>
          <a:p>
            <a:r>
              <a:rPr lang="en-GB" b="1" dirty="0"/>
              <a:t>Top waits -</a:t>
            </a:r>
            <a:r>
              <a:rPr lang="en-GB" dirty="0"/>
              <a:t> are monitored to determine what wait times can be cut down when dealing with the how fast data is retrieved from memory</a:t>
            </a:r>
          </a:p>
          <a:p>
            <a:r>
              <a:rPr lang="en-GB" b="1" dirty="0"/>
              <a:t>Thread counts -</a:t>
            </a:r>
            <a:r>
              <a:rPr lang="en-GB" dirty="0"/>
              <a:t> An applications health can be measured by the no. of threads that are running and currently active.</a:t>
            </a:r>
          </a:p>
          <a:p>
            <a:r>
              <a:rPr lang="en-GB" b="1" dirty="0"/>
              <a:t>Garbage collection -</a:t>
            </a:r>
            <a:r>
              <a:rPr lang="en-GB" dirty="0"/>
              <a:t> It has to do with returning unused memory back to the system. Garbage collection needs to be monitored for efficiency.</a:t>
            </a:r>
          </a:p>
        </p:txBody>
      </p:sp>
    </p:spTree>
    <p:extLst>
      <p:ext uri="{BB962C8B-B14F-4D97-AF65-F5344CB8AC3E}">
        <p14:creationId xmlns:p14="http://schemas.microsoft.com/office/powerpoint/2010/main" val="3077365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1AF0-1108-48AB-A073-714BC6969AE3}"/>
              </a:ext>
            </a:extLst>
          </p:cNvPr>
          <p:cNvSpPr>
            <a:spLocks noGrp="1"/>
          </p:cNvSpPr>
          <p:nvPr>
            <p:ph type="title"/>
          </p:nvPr>
        </p:nvSpPr>
        <p:spPr/>
        <p:txBody>
          <a:bodyPr/>
          <a:lstStyle/>
          <a:p>
            <a:r>
              <a:rPr lang="en-GB" dirty="0"/>
              <a:t>Performance Testing Tools</a:t>
            </a:r>
            <a:endParaRPr lang="en-US" dirty="0"/>
          </a:p>
        </p:txBody>
      </p:sp>
      <p:sp>
        <p:nvSpPr>
          <p:cNvPr id="3" name="Content Placeholder 2">
            <a:extLst>
              <a:ext uri="{FF2B5EF4-FFF2-40B4-BE49-F238E27FC236}">
                <a16:creationId xmlns:a16="http://schemas.microsoft.com/office/drawing/2014/main" id="{97B412B3-200C-4953-A751-14A7FCFCD023}"/>
              </a:ext>
            </a:extLst>
          </p:cNvPr>
          <p:cNvSpPr>
            <a:spLocks noGrp="1"/>
          </p:cNvSpPr>
          <p:nvPr>
            <p:ph idx="1"/>
          </p:nvPr>
        </p:nvSpPr>
        <p:spPr/>
        <p:txBody>
          <a:bodyPr/>
          <a:lstStyle/>
          <a:p>
            <a:r>
              <a:rPr lang="en-GB" dirty="0" err="1"/>
              <a:t>LoadNinja</a:t>
            </a:r>
            <a:endParaRPr lang="en-GB" dirty="0"/>
          </a:p>
          <a:p>
            <a:r>
              <a:rPr lang="en-GB" dirty="0" err="1"/>
              <a:t>NeoLoad</a:t>
            </a:r>
            <a:endParaRPr lang="en-GB" dirty="0"/>
          </a:p>
          <a:p>
            <a:r>
              <a:rPr lang="en-GB" dirty="0" err="1"/>
              <a:t>HPLoadRunner</a:t>
            </a:r>
            <a:endParaRPr lang="en-GB" dirty="0"/>
          </a:p>
          <a:p>
            <a:r>
              <a:rPr lang="en-GB" dirty="0" err="1"/>
              <a:t>Jmeter</a:t>
            </a:r>
            <a:endParaRPr lang="en-US" dirty="0"/>
          </a:p>
        </p:txBody>
      </p:sp>
    </p:spTree>
    <p:extLst>
      <p:ext uri="{BB962C8B-B14F-4D97-AF65-F5344CB8AC3E}">
        <p14:creationId xmlns:p14="http://schemas.microsoft.com/office/powerpoint/2010/main" val="2320687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1AF0-1108-48AB-A073-714BC6969AE3}"/>
              </a:ext>
            </a:extLst>
          </p:cNvPr>
          <p:cNvSpPr>
            <a:spLocks noGrp="1"/>
          </p:cNvSpPr>
          <p:nvPr>
            <p:ph type="title"/>
          </p:nvPr>
        </p:nvSpPr>
        <p:spPr/>
        <p:txBody>
          <a:bodyPr>
            <a:noAutofit/>
          </a:bodyPr>
          <a:lstStyle/>
          <a:p>
            <a:r>
              <a:rPr lang="en-GB" dirty="0"/>
              <a:t>How to Use JMeter for Performance &amp; Load Testing</a:t>
            </a:r>
          </a:p>
        </p:txBody>
      </p:sp>
      <p:sp>
        <p:nvSpPr>
          <p:cNvPr id="3" name="Content Placeholder 2">
            <a:extLst>
              <a:ext uri="{FF2B5EF4-FFF2-40B4-BE49-F238E27FC236}">
                <a16:creationId xmlns:a16="http://schemas.microsoft.com/office/drawing/2014/main" id="{97B412B3-200C-4953-A751-14A7FCFCD023}"/>
              </a:ext>
            </a:extLst>
          </p:cNvPr>
          <p:cNvSpPr>
            <a:spLocks noGrp="1"/>
          </p:cNvSpPr>
          <p:nvPr>
            <p:ph idx="1"/>
          </p:nvPr>
        </p:nvSpPr>
        <p:spPr/>
        <p:txBody>
          <a:bodyPr/>
          <a:lstStyle/>
          <a:p>
            <a:pPr marL="0" indent="0">
              <a:buNone/>
            </a:pPr>
            <a:r>
              <a:rPr lang="en-GB" dirty="0"/>
              <a:t>Apache JMeter testing tool offers following </a:t>
            </a:r>
            <a:r>
              <a:rPr lang="en-GB" b="1" dirty="0"/>
              <a:t>benefit</a:t>
            </a:r>
            <a:r>
              <a:rPr lang="en-GB" dirty="0"/>
              <a:t> in Performance Testing</a:t>
            </a:r>
          </a:p>
          <a:p>
            <a:r>
              <a:rPr lang="en-GB" dirty="0"/>
              <a:t>Used to test the performance of both </a:t>
            </a:r>
            <a:r>
              <a:rPr lang="en-GB" b="1" dirty="0"/>
              <a:t>static</a:t>
            </a:r>
            <a:r>
              <a:rPr lang="en-GB" dirty="0"/>
              <a:t> resources such as </a:t>
            </a:r>
            <a:r>
              <a:rPr lang="en-GB" u="sng" dirty="0">
                <a:solidFill>
                  <a:schemeClr val="accent1"/>
                </a:solidFill>
              </a:rPr>
              <a:t>JavaScript</a:t>
            </a:r>
            <a:r>
              <a:rPr lang="en-GB" dirty="0">
                <a:hlinkClick r:id="rId2"/>
              </a:rPr>
              <a:t> </a:t>
            </a:r>
            <a:r>
              <a:rPr lang="en-GB" dirty="0"/>
              <a:t>and HTML, as well as </a:t>
            </a:r>
            <a:r>
              <a:rPr lang="en-GB" b="1" dirty="0"/>
              <a:t>dynamic</a:t>
            </a:r>
            <a:r>
              <a:rPr lang="en-GB" dirty="0"/>
              <a:t> resources, such as </a:t>
            </a:r>
            <a:r>
              <a:rPr lang="en-GB" u="sng" dirty="0">
                <a:solidFill>
                  <a:schemeClr val="accent1"/>
                </a:solidFill>
              </a:rPr>
              <a:t>JSP</a:t>
            </a:r>
            <a:r>
              <a:rPr lang="en-GB" dirty="0"/>
              <a:t>, </a:t>
            </a:r>
            <a:r>
              <a:rPr lang="en-GB" u="sng" dirty="0">
                <a:solidFill>
                  <a:schemeClr val="accent1"/>
                </a:solidFill>
              </a:rPr>
              <a:t>Servlets</a:t>
            </a:r>
            <a:r>
              <a:rPr lang="en-GB" dirty="0"/>
              <a:t>, and </a:t>
            </a:r>
            <a:r>
              <a:rPr lang="en-GB" u="sng" dirty="0">
                <a:solidFill>
                  <a:schemeClr val="accent1"/>
                </a:solidFill>
              </a:rPr>
              <a:t>AJAX</a:t>
            </a:r>
            <a:r>
              <a:rPr lang="en-GB" dirty="0"/>
              <a:t>.</a:t>
            </a:r>
          </a:p>
          <a:p>
            <a:r>
              <a:rPr lang="en-GB" dirty="0"/>
              <a:t>Can </a:t>
            </a:r>
            <a:r>
              <a:rPr lang="en-GB" b="1" dirty="0"/>
              <a:t>discover</a:t>
            </a:r>
            <a:r>
              <a:rPr lang="en-GB" dirty="0"/>
              <a:t> maximum number of concurrent users that your website can handle</a:t>
            </a:r>
          </a:p>
          <a:p>
            <a:r>
              <a:rPr lang="en-GB" dirty="0"/>
              <a:t>Provides a variety of graphical analyses of performance reports.</a:t>
            </a:r>
          </a:p>
          <a:p>
            <a:endParaRPr lang="en-US" dirty="0"/>
          </a:p>
        </p:txBody>
      </p:sp>
    </p:spTree>
    <p:extLst>
      <p:ext uri="{BB962C8B-B14F-4D97-AF65-F5344CB8AC3E}">
        <p14:creationId xmlns:p14="http://schemas.microsoft.com/office/powerpoint/2010/main" val="45050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lete Element reference for Jmeter">
            <a:extLst>
              <a:ext uri="{FF2B5EF4-FFF2-40B4-BE49-F238E27FC236}">
                <a16:creationId xmlns:a16="http://schemas.microsoft.com/office/drawing/2014/main" id="{AC77362E-D97A-4257-8DC6-1988D66FADD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95753" y="1460660"/>
            <a:ext cx="10072468" cy="393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676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1AF0-1108-48AB-A073-714BC6969AE3}"/>
              </a:ext>
            </a:extLst>
          </p:cNvPr>
          <p:cNvSpPr>
            <a:spLocks noGrp="1"/>
          </p:cNvSpPr>
          <p:nvPr>
            <p:ph type="title"/>
          </p:nvPr>
        </p:nvSpPr>
        <p:spPr/>
        <p:txBody>
          <a:bodyPr/>
          <a:lstStyle/>
          <a:p>
            <a:r>
              <a:rPr lang="en-GB" dirty="0"/>
              <a:t>JMeter Performance Testing</a:t>
            </a:r>
            <a:endParaRPr lang="en-US" dirty="0"/>
          </a:p>
        </p:txBody>
      </p:sp>
      <p:pic>
        <p:nvPicPr>
          <p:cNvPr id="2050" name="Picture 2" descr="Performance Testing using Jmeter">
            <a:extLst>
              <a:ext uri="{FF2B5EF4-FFF2-40B4-BE49-F238E27FC236}">
                <a16:creationId xmlns:a16="http://schemas.microsoft.com/office/drawing/2014/main" id="{EA206B6F-A9C2-4340-AE62-B7FF5BC46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9862" y="2285999"/>
            <a:ext cx="4992275" cy="401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77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C8DD-6269-458A-A8DF-80A0F3EC2993}"/>
              </a:ext>
            </a:extLst>
          </p:cNvPr>
          <p:cNvSpPr>
            <a:spLocks noGrp="1"/>
          </p:cNvSpPr>
          <p:nvPr>
            <p:ph type="title"/>
          </p:nvPr>
        </p:nvSpPr>
        <p:spPr/>
        <p:txBody>
          <a:bodyPr/>
          <a:lstStyle/>
          <a:p>
            <a:r>
              <a:rPr lang="en-GB" dirty="0"/>
              <a:t>JMeter Performance Testing</a:t>
            </a:r>
            <a:endParaRPr lang="en-US" dirty="0"/>
          </a:p>
        </p:txBody>
      </p:sp>
      <p:sp>
        <p:nvSpPr>
          <p:cNvPr id="3" name="Content Placeholder 2">
            <a:extLst>
              <a:ext uri="{FF2B5EF4-FFF2-40B4-BE49-F238E27FC236}">
                <a16:creationId xmlns:a16="http://schemas.microsoft.com/office/drawing/2014/main" id="{B56A2A12-A799-4ECA-8FCA-484728A2CC28}"/>
              </a:ext>
            </a:extLst>
          </p:cNvPr>
          <p:cNvSpPr>
            <a:spLocks noGrp="1"/>
          </p:cNvSpPr>
          <p:nvPr>
            <p:ph idx="1"/>
          </p:nvPr>
        </p:nvSpPr>
        <p:spPr/>
        <p:txBody>
          <a:bodyPr/>
          <a:lstStyle/>
          <a:p>
            <a:r>
              <a:rPr lang="en-GB" b="1" dirty="0"/>
              <a:t>Load </a:t>
            </a:r>
            <a:r>
              <a:rPr lang="en-GB" dirty="0"/>
              <a:t>Testing: Modelling the expected usage by simulating multiple user access the</a:t>
            </a:r>
            <a:r>
              <a:rPr lang="en-GB" dirty="0">
                <a:hlinkClick r:id="rId2"/>
              </a:rPr>
              <a:t> Web services </a:t>
            </a:r>
            <a:r>
              <a:rPr lang="en-GB" dirty="0"/>
              <a:t>concurrently.</a:t>
            </a:r>
          </a:p>
          <a:p>
            <a:r>
              <a:rPr lang="en-GB" b="1" dirty="0"/>
              <a:t>Stress</a:t>
            </a:r>
            <a:r>
              <a:rPr lang="en-GB" dirty="0"/>
              <a:t> Testing: Every web server has a maximum load capacity. When the load goes beyond the limit, the web server starts responding slowly and produce errors. The purpose of the </a:t>
            </a:r>
            <a:r>
              <a:rPr lang="en-GB" dirty="0">
                <a:hlinkClick r:id="rId3"/>
              </a:rPr>
              <a:t>Stress Testing</a:t>
            </a:r>
            <a:r>
              <a:rPr lang="en-GB" dirty="0"/>
              <a:t> is to find the maximum load the web server can handle.</a:t>
            </a:r>
          </a:p>
        </p:txBody>
      </p:sp>
    </p:spTree>
    <p:extLst>
      <p:ext uri="{BB962C8B-B14F-4D97-AF65-F5344CB8AC3E}">
        <p14:creationId xmlns:p14="http://schemas.microsoft.com/office/powerpoint/2010/main" val="2645868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A5BA-B69B-4A5A-8DFE-F9BC6EB22FF5}"/>
              </a:ext>
            </a:extLst>
          </p:cNvPr>
          <p:cNvSpPr>
            <a:spLocks noGrp="1"/>
          </p:cNvSpPr>
          <p:nvPr>
            <p:ph type="title"/>
          </p:nvPr>
        </p:nvSpPr>
        <p:spPr/>
        <p:txBody>
          <a:bodyPr>
            <a:normAutofit fontScale="90000"/>
          </a:bodyPr>
          <a:lstStyle/>
          <a:p>
            <a:r>
              <a:rPr lang="en-GB" dirty="0"/>
              <a:t>How JMeter Load Testing simulates the heavy load</a:t>
            </a:r>
            <a:endParaRPr lang="en-US" dirty="0"/>
          </a:p>
        </p:txBody>
      </p:sp>
      <p:pic>
        <p:nvPicPr>
          <p:cNvPr id="3074" name="Picture 2" descr="Performance Testing using Jmeter">
            <a:extLst>
              <a:ext uri="{FF2B5EF4-FFF2-40B4-BE49-F238E27FC236}">
                <a16:creationId xmlns:a16="http://schemas.microsoft.com/office/drawing/2014/main" id="{06B5056E-9DF5-48AD-87CD-81D7CF3938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0692" y="2557463"/>
            <a:ext cx="503061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96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E62A-8215-4B6E-825B-3352FE85C368}"/>
              </a:ext>
            </a:extLst>
          </p:cNvPr>
          <p:cNvSpPr>
            <a:spLocks noGrp="1"/>
          </p:cNvSpPr>
          <p:nvPr>
            <p:ph type="title"/>
          </p:nvPr>
        </p:nvSpPr>
        <p:spPr/>
        <p:txBody>
          <a:bodyPr>
            <a:normAutofit/>
          </a:bodyPr>
          <a:lstStyle/>
          <a:p>
            <a:r>
              <a:rPr lang="en-GB" sz="4000" dirty="0"/>
              <a:t>Create a Performance Test Plan in JMeter</a:t>
            </a:r>
            <a:endParaRPr lang="en-US" sz="4000" dirty="0"/>
          </a:p>
        </p:txBody>
      </p:sp>
      <p:sp>
        <p:nvSpPr>
          <p:cNvPr id="3" name="Content Placeholder 2">
            <a:extLst>
              <a:ext uri="{FF2B5EF4-FFF2-40B4-BE49-F238E27FC236}">
                <a16:creationId xmlns:a16="http://schemas.microsoft.com/office/drawing/2014/main" id="{BF98D94A-CC3E-4095-95F3-A6FC25A453C2}"/>
              </a:ext>
            </a:extLst>
          </p:cNvPr>
          <p:cNvSpPr>
            <a:spLocks noGrp="1"/>
          </p:cNvSpPr>
          <p:nvPr>
            <p:ph idx="1"/>
          </p:nvPr>
        </p:nvSpPr>
        <p:spPr/>
        <p:txBody>
          <a:bodyPr/>
          <a:lstStyle/>
          <a:p>
            <a:pPr marL="0" indent="0" algn="ctr">
              <a:buNone/>
            </a:pPr>
            <a:r>
              <a:rPr lang="en-GB" b="1" dirty="0">
                <a:solidFill>
                  <a:srgbClr val="C00000"/>
                </a:solidFill>
              </a:rPr>
              <a:t>Doing a performance analysis of Google.com for 1000 users</a:t>
            </a:r>
          </a:p>
          <a:p>
            <a:pPr marL="0" indent="0">
              <a:buNone/>
            </a:pPr>
            <a:r>
              <a:rPr lang="en-GB" dirty="0"/>
              <a:t>Before testing the performance of target web application, we should determine-</a:t>
            </a:r>
          </a:p>
          <a:p>
            <a:r>
              <a:rPr lang="en-GB" b="1" dirty="0"/>
              <a:t>Normal Load</a:t>
            </a:r>
            <a:r>
              <a:rPr lang="en-GB" dirty="0"/>
              <a:t>: Average number of users visit your website</a:t>
            </a:r>
          </a:p>
          <a:p>
            <a:r>
              <a:rPr lang="en-GB" b="1" dirty="0"/>
              <a:t>Heavy Load</a:t>
            </a:r>
            <a:r>
              <a:rPr lang="en-GB" dirty="0"/>
              <a:t>: The maximum number of users visit your website</a:t>
            </a:r>
          </a:p>
          <a:p>
            <a:r>
              <a:rPr lang="en-GB" dirty="0"/>
              <a:t>What is your </a:t>
            </a:r>
            <a:r>
              <a:rPr lang="en-GB" b="1" dirty="0"/>
              <a:t>target</a:t>
            </a:r>
            <a:r>
              <a:rPr lang="en-GB" dirty="0"/>
              <a:t> in this test?</a:t>
            </a:r>
          </a:p>
          <a:p>
            <a:endParaRPr lang="en-US" dirty="0"/>
          </a:p>
        </p:txBody>
      </p:sp>
    </p:spTree>
    <p:extLst>
      <p:ext uri="{BB962C8B-B14F-4D97-AF65-F5344CB8AC3E}">
        <p14:creationId xmlns:p14="http://schemas.microsoft.com/office/powerpoint/2010/main" val="3493759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A1AE-CE31-4FA1-8CCE-F59CE666BF69}"/>
              </a:ext>
            </a:extLst>
          </p:cNvPr>
          <p:cNvSpPr>
            <a:spLocks noGrp="1"/>
          </p:cNvSpPr>
          <p:nvPr>
            <p:ph type="title"/>
          </p:nvPr>
        </p:nvSpPr>
        <p:spPr/>
        <p:txBody>
          <a:bodyPr/>
          <a:lstStyle/>
          <a:p>
            <a:r>
              <a:rPr lang="en-GB" dirty="0"/>
              <a:t>Roadmap of Example</a:t>
            </a:r>
            <a:endParaRPr lang="en-US" dirty="0"/>
          </a:p>
        </p:txBody>
      </p:sp>
      <p:pic>
        <p:nvPicPr>
          <p:cNvPr id="4098" name="Picture 2" descr="Performance Testing using Jmeter">
            <a:extLst>
              <a:ext uri="{FF2B5EF4-FFF2-40B4-BE49-F238E27FC236}">
                <a16:creationId xmlns:a16="http://schemas.microsoft.com/office/drawing/2014/main" id="{511971AB-11EB-46E2-8600-7B3DED4891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2350" y="3121399"/>
            <a:ext cx="6805929" cy="209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20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B148-F4D4-47CF-B2F4-F537324B53E8}"/>
              </a:ext>
            </a:extLst>
          </p:cNvPr>
          <p:cNvSpPr>
            <a:spLocks noGrp="1"/>
          </p:cNvSpPr>
          <p:nvPr>
            <p:ph type="title"/>
          </p:nvPr>
        </p:nvSpPr>
        <p:spPr/>
        <p:txBody>
          <a:bodyPr/>
          <a:lstStyle/>
          <a:p>
            <a:r>
              <a:rPr lang="en-GB" dirty="0"/>
              <a:t>Performance Testing</a:t>
            </a:r>
            <a:endParaRPr lang="en-US" dirty="0"/>
          </a:p>
        </p:txBody>
      </p:sp>
      <p:sp>
        <p:nvSpPr>
          <p:cNvPr id="3" name="Content Placeholder 2">
            <a:extLst>
              <a:ext uri="{FF2B5EF4-FFF2-40B4-BE49-F238E27FC236}">
                <a16:creationId xmlns:a16="http://schemas.microsoft.com/office/drawing/2014/main" id="{00B4940E-155D-4E38-8BEB-3D23F0E66E49}"/>
              </a:ext>
            </a:extLst>
          </p:cNvPr>
          <p:cNvSpPr>
            <a:spLocks noGrp="1"/>
          </p:cNvSpPr>
          <p:nvPr>
            <p:ph idx="1"/>
          </p:nvPr>
        </p:nvSpPr>
        <p:spPr>
          <a:xfrm>
            <a:off x="717452" y="2447778"/>
            <a:ext cx="10846191" cy="3784210"/>
          </a:xfrm>
        </p:spPr>
        <p:txBody>
          <a:bodyPr>
            <a:normAutofit lnSpcReduction="10000"/>
          </a:bodyPr>
          <a:lstStyle/>
          <a:p>
            <a:pPr algn="just"/>
            <a:r>
              <a:rPr lang="en-GB" sz="2800" dirty="0"/>
              <a:t>Performance Testing is defined as a type of software testing to ensure software applications will perform well under their expected workload.</a:t>
            </a:r>
          </a:p>
          <a:p>
            <a:pPr algn="just"/>
            <a:r>
              <a:rPr lang="en-GB" sz="2800" dirty="0"/>
              <a:t>Features and Functionality supported by a software system is not the only concern. </a:t>
            </a:r>
          </a:p>
          <a:p>
            <a:pPr lvl="1" algn="just"/>
            <a:r>
              <a:rPr lang="en-GB" sz="2400" dirty="0"/>
              <a:t>A software application's performance like its </a:t>
            </a:r>
            <a:r>
              <a:rPr lang="en-GB" sz="2400" dirty="0">
                <a:solidFill>
                  <a:srgbClr val="C00000"/>
                </a:solidFill>
              </a:rPr>
              <a:t>response time, reliability, resource usage </a:t>
            </a:r>
            <a:r>
              <a:rPr lang="en-GB" sz="2400" dirty="0"/>
              <a:t>and </a:t>
            </a:r>
            <a:r>
              <a:rPr lang="en-GB" sz="2400" dirty="0">
                <a:solidFill>
                  <a:srgbClr val="C00000"/>
                </a:solidFill>
              </a:rPr>
              <a:t>scalability</a:t>
            </a:r>
            <a:r>
              <a:rPr lang="en-GB" sz="2400" dirty="0"/>
              <a:t> do matter.</a:t>
            </a:r>
          </a:p>
          <a:p>
            <a:pPr algn="just"/>
            <a:r>
              <a:rPr lang="en-GB" sz="3200" b="1" dirty="0">
                <a:solidFill>
                  <a:srgbClr val="C00000"/>
                </a:solidFill>
              </a:rPr>
              <a:t>The goal of Performance Testing is not to find bugs but to eliminate performance bottlenecks.</a:t>
            </a:r>
            <a:endParaRPr lang="en-US" sz="3200" b="1" dirty="0">
              <a:solidFill>
                <a:srgbClr val="C00000"/>
              </a:solidFill>
            </a:endParaRPr>
          </a:p>
        </p:txBody>
      </p:sp>
    </p:spTree>
    <p:extLst>
      <p:ext uri="{BB962C8B-B14F-4D97-AF65-F5344CB8AC3E}">
        <p14:creationId xmlns:p14="http://schemas.microsoft.com/office/powerpoint/2010/main" val="2389075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331E-A309-448E-B8C2-787C17ABF311}"/>
              </a:ext>
            </a:extLst>
          </p:cNvPr>
          <p:cNvSpPr>
            <a:spLocks noGrp="1"/>
          </p:cNvSpPr>
          <p:nvPr>
            <p:ph type="title"/>
          </p:nvPr>
        </p:nvSpPr>
        <p:spPr/>
        <p:txBody>
          <a:bodyPr/>
          <a:lstStyle/>
          <a:p>
            <a:r>
              <a:rPr lang="en-GB" dirty="0"/>
              <a:t>JMeter Performance Testing</a:t>
            </a:r>
            <a:endParaRPr lang="en-US" dirty="0"/>
          </a:p>
        </p:txBody>
      </p:sp>
      <p:sp>
        <p:nvSpPr>
          <p:cNvPr id="3" name="Content Placeholder 2">
            <a:extLst>
              <a:ext uri="{FF2B5EF4-FFF2-40B4-BE49-F238E27FC236}">
                <a16:creationId xmlns:a16="http://schemas.microsoft.com/office/drawing/2014/main" id="{08EF7CB9-AA20-49AB-8F45-7260D707AF25}"/>
              </a:ext>
            </a:extLst>
          </p:cNvPr>
          <p:cNvSpPr>
            <a:spLocks noGrp="1"/>
          </p:cNvSpPr>
          <p:nvPr>
            <p:ph idx="1"/>
          </p:nvPr>
        </p:nvSpPr>
        <p:spPr/>
        <p:txBody>
          <a:bodyPr>
            <a:normAutofit lnSpcReduction="10000"/>
          </a:bodyPr>
          <a:lstStyle/>
          <a:p>
            <a:r>
              <a:rPr lang="en-GB" b="1" dirty="0"/>
              <a:t>Step 1) Add Thread Group</a:t>
            </a:r>
          </a:p>
          <a:p>
            <a:pPr lvl="1"/>
            <a:r>
              <a:rPr lang="en-GB" dirty="0"/>
              <a:t>Start </a:t>
            </a:r>
            <a:r>
              <a:rPr lang="en-GB" b="1" dirty="0"/>
              <a:t>JMeter</a:t>
            </a:r>
            <a:endParaRPr lang="en-GB" dirty="0"/>
          </a:p>
          <a:p>
            <a:pPr lvl="1"/>
            <a:r>
              <a:rPr lang="en-GB" dirty="0"/>
              <a:t>Select </a:t>
            </a:r>
            <a:r>
              <a:rPr lang="en-GB" b="1" dirty="0"/>
              <a:t>Test Plan</a:t>
            </a:r>
            <a:r>
              <a:rPr lang="en-GB" dirty="0"/>
              <a:t> on the tree</a:t>
            </a:r>
          </a:p>
          <a:p>
            <a:pPr lvl="1"/>
            <a:r>
              <a:rPr lang="en-GB" dirty="0"/>
              <a:t>Add </a:t>
            </a:r>
            <a:r>
              <a:rPr lang="en-GB" b="1" dirty="0"/>
              <a:t>Thread Group</a:t>
            </a:r>
          </a:p>
          <a:p>
            <a:pPr lvl="1"/>
            <a:endParaRPr lang="en-GB" b="1" dirty="0"/>
          </a:p>
          <a:p>
            <a:pPr marL="457200" lvl="1" indent="0" algn="ctr">
              <a:buNone/>
            </a:pPr>
            <a:r>
              <a:rPr lang="en-GB" sz="2400" b="1" dirty="0"/>
              <a:t>Right click on the "Test Plan" and add a new thread group: </a:t>
            </a:r>
          </a:p>
          <a:p>
            <a:pPr marL="457200" lvl="1" indent="0" algn="ctr">
              <a:buNone/>
            </a:pPr>
            <a:r>
              <a:rPr lang="en-GB" sz="2400" b="1" dirty="0">
                <a:solidFill>
                  <a:srgbClr val="C00000"/>
                </a:solidFill>
              </a:rPr>
              <a:t>Add -&gt; Threads (Users) -&gt; Thread Group</a:t>
            </a:r>
          </a:p>
          <a:p>
            <a:endParaRPr lang="en-US" dirty="0"/>
          </a:p>
        </p:txBody>
      </p:sp>
    </p:spTree>
    <p:extLst>
      <p:ext uri="{BB962C8B-B14F-4D97-AF65-F5344CB8AC3E}">
        <p14:creationId xmlns:p14="http://schemas.microsoft.com/office/powerpoint/2010/main" val="1540474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erformance Testing using Jmeter">
            <a:extLst>
              <a:ext uri="{FF2B5EF4-FFF2-40B4-BE49-F238E27FC236}">
                <a16:creationId xmlns:a16="http://schemas.microsoft.com/office/drawing/2014/main" id="{E816D06E-FEA5-4E7B-9E6C-59DF07A3327F}"/>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816411" y="813067"/>
            <a:ext cx="8559177" cy="554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77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6FB9-E976-4715-920A-839E1D9BACEC}"/>
              </a:ext>
            </a:extLst>
          </p:cNvPr>
          <p:cNvSpPr>
            <a:spLocks noGrp="1"/>
          </p:cNvSpPr>
          <p:nvPr>
            <p:ph type="title"/>
          </p:nvPr>
        </p:nvSpPr>
        <p:spPr/>
        <p:txBody>
          <a:bodyPr>
            <a:noAutofit/>
          </a:bodyPr>
          <a:lstStyle/>
          <a:p>
            <a:r>
              <a:rPr lang="en-GB" sz="3600" dirty="0"/>
              <a:t>In the Thread Group control panel, enter Thread Properties</a:t>
            </a:r>
            <a:endParaRPr lang="en-US" sz="3600" dirty="0"/>
          </a:p>
        </p:txBody>
      </p:sp>
      <p:pic>
        <p:nvPicPr>
          <p:cNvPr id="6146" name="Picture 2" descr="Performance Testing using Jmeter">
            <a:extLst>
              <a:ext uri="{FF2B5EF4-FFF2-40B4-BE49-F238E27FC236}">
                <a16:creationId xmlns:a16="http://schemas.microsoft.com/office/drawing/2014/main" id="{C8F939FA-9BE5-4D41-BD1E-AFDB8DF41B0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828800" y="2513286"/>
            <a:ext cx="3312282" cy="352597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454A44A-A941-4548-9B63-3412D38D3224}"/>
              </a:ext>
            </a:extLst>
          </p:cNvPr>
          <p:cNvSpPr>
            <a:spLocks noGrp="1"/>
          </p:cNvSpPr>
          <p:nvPr>
            <p:ph sz="half" idx="2"/>
          </p:nvPr>
        </p:nvSpPr>
        <p:spPr>
          <a:xfrm>
            <a:off x="6181344" y="2729136"/>
            <a:ext cx="4718304" cy="3310128"/>
          </a:xfrm>
        </p:spPr>
        <p:txBody>
          <a:bodyPr>
            <a:normAutofit lnSpcReduction="10000"/>
          </a:bodyPr>
          <a:lstStyle/>
          <a:p>
            <a:r>
              <a:rPr lang="en-GB" b="1" dirty="0"/>
              <a:t>Number of Threads</a:t>
            </a:r>
            <a:r>
              <a:rPr lang="en-GB" dirty="0"/>
              <a:t>: 100 (Number of users connects to the target website: 100)</a:t>
            </a:r>
          </a:p>
          <a:p>
            <a:r>
              <a:rPr lang="en-GB" b="1" dirty="0"/>
              <a:t>Loop Count</a:t>
            </a:r>
            <a:r>
              <a:rPr lang="en-GB" dirty="0"/>
              <a:t>: 10 (Number of time to execute testing)</a:t>
            </a:r>
          </a:p>
          <a:p>
            <a:r>
              <a:rPr lang="en-GB" b="1" dirty="0"/>
              <a:t>Ramp-Up Period</a:t>
            </a:r>
            <a:r>
              <a:rPr lang="en-GB" dirty="0"/>
              <a:t>: 100</a:t>
            </a:r>
            <a:r>
              <a:rPr lang="en-US" dirty="0"/>
              <a:t> (</a:t>
            </a:r>
            <a:r>
              <a:rPr lang="en-GB" dirty="0"/>
              <a:t>How long to </a:t>
            </a:r>
            <a:r>
              <a:rPr lang="en-GB" b="1" dirty="0"/>
              <a:t>delay</a:t>
            </a:r>
            <a:r>
              <a:rPr lang="en-GB" dirty="0"/>
              <a:t> before starting the next user</a:t>
            </a:r>
            <a:r>
              <a:rPr lang="en-US" dirty="0"/>
              <a:t>)</a:t>
            </a:r>
            <a:endParaRPr lang="en-GB" dirty="0"/>
          </a:p>
        </p:txBody>
      </p:sp>
      <p:sp>
        <p:nvSpPr>
          <p:cNvPr id="5" name="Rectangle: Rounded Corners 4">
            <a:extLst>
              <a:ext uri="{FF2B5EF4-FFF2-40B4-BE49-F238E27FC236}">
                <a16:creationId xmlns:a16="http://schemas.microsoft.com/office/drawing/2014/main" id="{DE798DF3-AA8E-45ED-BD59-1D3E1BC95995}"/>
              </a:ext>
            </a:extLst>
          </p:cNvPr>
          <p:cNvSpPr/>
          <p:nvPr/>
        </p:nvSpPr>
        <p:spPr>
          <a:xfrm>
            <a:off x="1377696" y="2897945"/>
            <a:ext cx="4718304" cy="2307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000" b="1" dirty="0"/>
              <a:t>For example, if we have 100 users and a 100-second Ramp-Up period, then the delay between starting users would be 1 second (100 seconds /100 users)</a:t>
            </a:r>
            <a:endParaRPr lang="en-US" sz="2000" b="1" dirty="0"/>
          </a:p>
        </p:txBody>
      </p:sp>
    </p:spTree>
    <p:extLst>
      <p:ext uri="{BB962C8B-B14F-4D97-AF65-F5344CB8AC3E}">
        <p14:creationId xmlns:p14="http://schemas.microsoft.com/office/powerpoint/2010/main" val="50754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D62ADE-C042-4608-874D-D5D9FD9A76F2}"/>
              </a:ext>
            </a:extLst>
          </p:cNvPr>
          <p:cNvSpPr>
            <a:spLocks noGrp="1"/>
          </p:cNvSpPr>
          <p:nvPr>
            <p:ph type="title"/>
          </p:nvPr>
        </p:nvSpPr>
        <p:spPr/>
        <p:txBody>
          <a:bodyPr/>
          <a:lstStyle/>
          <a:p>
            <a:r>
              <a:rPr lang="en-GB" dirty="0"/>
              <a:t>Ramp-up Period </a:t>
            </a:r>
            <a:endParaRPr lang="en-US" dirty="0"/>
          </a:p>
        </p:txBody>
      </p:sp>
      <p:pic>
        <p:nvPicPr>
          <p:cNvPr id="8194" name="Picture 2" descr="Performance Testing using Jmeter">
            <a:extLst>
              <a:ext uri="{FF2B5EF4-FFF2-40B4-BE49-F238E27FC236}">
                <a16:creationId xmlns:a16="http://schemas.microsoft.com/office/drawing/2014/main" id="{5414B39A-83DB-4010-8EBB-9FB1C61C5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4140" y="2787796"/>
            <a:ext cx="6903720" cy="293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644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CA9D-2CE0-40F5-9CC7-39348927DF06}"/>
              </a:ext>
            </a:extLst>
          </p:cNvPr>
          <p:cNvSpPr>
            <a:spLocks noGrp="1"/>
          </p:cNvSpPr>
          <p:nvPr>
            <p:ph type="title"/>
          </p:nvPr>
        </p:nvSpPr>
        <p:spPr/>
        <p:txBody>
          <a:bodyPr/>
          <a:lstStyle/>
          <a:p>
            <a:r>
              <a:rPr lang="en-GB" dirty="0"/>
              <a:t>Thread Count and Loop Count</a:t>
            </a:r>
            <a:endParaRPr lang="en-US" dirty="0"/>
          </a:p>
        </p:txBody>
      </p:sp>
      <p:pic>
        <p:nvPicPr>
          <p:cNvPr id="7170" name="Picture 2" descr="https://www.guru99.com/images/ThreadCountVSLoopCount.png">
            <a:extLst>
              <a:ext uri="{FF2B5EF4-FFF2-40B4-BE49-F238E27FC236}">
                <a16:creationId xmlns:a16="http://schemas.microsoft.com/office/drawing/2014/main" id="{108B8FE3-92CC-46FD-8F83-90D395B719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589078"/>
            <a:ext cx="9601200" cy="325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683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865B-5FF5-4F9A-ACDB-26E5FD252513}"/>
              </a:ext>
            </a:extLst>
          </p:cNvPr>
          <p:cNvSpPr>
            <a:spLocks noGrp="1"/>
          </p:cNvSpPr>
          <p:nvPr>
            <p:ph type="title"/>
          </p:nvPr>
        </p:nvSpPr>
        <p:spPr/>
        <p:txBody>
          <a:bodyPr/>
          <a:lstStyle/>
          <a:p>
            <a:r>
              <a:rPr lang="en-GB" dirty="0"/>
              <a:t>JMeter Performance Testing</a:t>
            </a:r>
            <a:endParaRPr lang="en-US" dirty="0"/>
          </a:p>
        </p:txBody>
      </p:sp>
      <p:sp>
        <p:nvSpPr>
          <p:cNvPr id="3" name="Content Placeholder 2">
            <a:extLst>
              <a:ext uri="{FF2B5EF4-FFF2-40B4-BE49-F238E27FC236}">
                <a16:creationId xmlns:a16="http://schemas.microsoft.com/office/drawing/2014/main" id="{D9C5B2CC-BDCD-452F-A014-B168FCD027FB}"/>
              </a:ext>
            </a:extLst>
          </p:cNvPr>
          <p:cNvSpPr>
            <a:spLocks noGrp="1"/>
          </p:cNvSpPr>
          <p:nvPr>
            <p:ph idx="1"/>
          </p:nvPr>
        </p:nvSpPr>
        <p:spPr/>
        <p:txBody>
          <a:bodyPr>
            <a:normAutofit/>
          </a:bodyPr>
          <a:lstStyle/>
          <a:p>
            <a:r>
              <a:rPr lang="en-GB" b="1" dirty="0"/>
              <a:t>Step 2) Adding JMeter elements</a:t>
            </a:r>
          </a:p>
          <a:p>
            <a:pPr lvl="1"/>
            <a:r>
              <a:rPr lang="en-US" sz="2400" dirty="0"/>
              <a:t>HTTP request Default</a:t>
            </a:r>
          </a:p>
          <a:p>
            <a:pPr lvl="1"/>
            <a:r>
              <a:rPr lang="en-US" sz="2400" dirty="0"/>
              <a:t>HTTP Request</a:t>
            </a:r>
          </a:p>
          <a:p>
            <a:endParaRPr lang="en-US" sz="2800" dirty="0"/>
          </a:p>
        </p:txBody>
      </p:sp>
    </p:spTree>
    <p:extLst>
      <p:ext uri="{BB962C8B-B14F-4D97-AF65-F5344CB8AC3E}">
        <p14:creationId xmlns:p14="http://schemas.microsoft.com/office/powerpoint/2010/main" val="1619053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21C4-FF0A-4001-8C0C-7694E230830E}"/>
              </a:ext>
            </a:extLst>
          </p:cNvPr>
          <p:cNvSpPr>
            <a:spLocks noGrp="1"/>
          </p:cNvSpPr>
          <p:nvPr>
            <p:ph type="title" idx="4294967295"/>
          </p:nvPr>
        </p:nvSpPr>
        <p:spPr>
          <a:xfrm>
            <a:off x="1448973" y="636852"/>
            <a:ext cx="9601200" cy="980933"/>
          </a:xfrm>
        </p:spPr>
        <p:txBody>
          <a:bodyPr/>
          <a:lstStyle/>
          <a:p>
            <a:r>
              <a:rPr lang="en-GB" dirty="0"/>
              <a:t>JMeter Elements</a:t>
            </a:r>
            <a:endParaRPr lang="en-US" dirty="0"/>
          </a:p>
        </p:txBody>
      </p:sp>
      <p:sp>
        <p:nvSpPr>
          <p:cNvPr id="3" name="Content Placeholder 2">
            <a:extLst>
              <a:ext uri="{FF2B5EF4-FFF2-40B4-BE49-F238E27FC236}">
                <a16:creationId xmlns:a16="http://schemas.microsoft.com/office/drawing/2014/main" id="{891DC5B5-4B5D-45A2-B05C-1BD9DB985523}"/>
              </a:ext>
            </a:extLst>
          </p:cNvPr>
          <p:cNvSpPr>
            <a:spLocks noGrp="1"/>
          </p:cNvSpPr>
          <p:nvPr>
            <p:ph idx="4294967295"/>
          </p:nvPr>
        </p:nvSpPr>
        <p:spPr>
          <a:xfrm>
            <a:off x="1141827" y="1617785"/>
            <a:ext cx="9601200" cy="3317875"/>
          </a:xfrm>
        </p:spPr>
        <p:txBody>
          <a:bodyPr/>
          <a:lstStyle/>
          <a:p>
            <a:r>
              <a:rPr lang="en-US" b="1" dirty="0"/>
              <a:t>HTTP request Default</a:t>
            </a:r>
          </a:p>
          <a:p>
            <a:endParaRPr lang="en-US" dirty="0"/>
          </a:p>
        </p:txBody>
      </p:sp>
      <p:pic>
        <p:nvPicPr>
          <p:cNvPr id="9218" name="Picture 2" descr="Performance Testing using Jmeter">
            <a:extLst>
              <a:ext uri="{FF2B5EF4-FFF2-40B4-BE49-F238E27FC236}">
                <a16:creationId xmlns:a16="http://schemas.microsoft.com/office/drawing/2014/main" id="{EEA224B0-84EE-4900-AD9E-C78FAE710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32" y="2061943"/>
            <a:ext cx="9178935" cy="415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138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004A-FFD5-46F6-96FF-50C243B554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B8E49E-D321-4DCD-A692-78074DF3D582}"/>
              </a:ext>
            </a:extLst>
          </p:cNvPr>
          <p:cNvSpPr>
            <a:spLocks noGrp="1"/>
          </p:cNvSpPr>
          <p:nvPr>
            <p:ph idx="1"/>
          </p:nvPr>
        </p:nvSpPr>
        <p:spPr/>
        <p:txBody>
          <a:bodyPr/>
          <a:lstStyle/>
          <a:p>
            <a:r>
              <a:rPr lang="en-GB" dirty="0"/>
              <a:t>In the HTTP Request Defaults control panel, enter the Website name under test (</a:t>
            </a:r>
            <a:r>
              <a:rPr lang="en-GB" dirty="0">
                <a:hlinkClick r:id="rId2"/>
              </a:rPr>
              <a:t>http://www.google.com</a:t>
            </a:r>
            <a:r>
              <a:rPr lang="en-GB" dirty="0"/>
              <a:t>)</a:t>
            </a:r>
          </a:p>
          <a:p>
            <a:endParaRPr lang="en-US" dirty="0"/>
          </a:p>
        </p:txBody>
      </p:sp>
      <p:pic>
        <p:nvPicPr>
          <p:cNvPr id="10242" name="Picture 2" descr="https://www.guru99.com/images/HTTPRequestJMeterPerformance.png">
            <a:extLst>
              <a:ext uri="{FF2B5EF4-FFF2-40B4-BE49-F238E27FC236}">
                <a16:creationId xmlns:a16="http://schemas.microsoft.com/office/drawing/2014/main" id="{6CE06BED-34FA-40B9-BC2E-05F254934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3716388"/>
            <a:ext cx="9743778" cy="171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12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B7E2-0AFB-40FC-A737-E09436243109}"/>
              </a:ext>
            </a:extLst>
          </p:cNvPr>
          <p:cNvSpPr>
            <a:spLocks noGrp="1"/>
          </p:cNvSpPr>
          <p:nvPr>
            <p:ph type="title" idx="4294967295"/>
          </p:nvPr>
        </p:nvSpPr>
        <p:spPr>
          <a:xfrm>
            <a:off x="1153551" y="616903"/>
            <a:ext cx="9601200" cy="1303337"/>
          </a:xfrm>
        </p:spPr>
        <p:txBody>
          <a:bodyPr/>
          <a:lstStyle/>
          <a:p>
            <a:r>
              <a:rPr lang="en-GB" dirty="0"/>
              <a:t>JMeter Elements</a:t>
            </a:r>
            <a:endParaRPr lang="en-US" dirty="0"/>
          </a:p>
        </p:txBody>
      </p:sp>
      <p:sp>
        <p:nvSpPr>
          <p:cNvPr id="3" name="Content Placeholder 2">
            <a:extLst>
              <a:ext uri="{FF2B5EF4-FFF2-40B4-BE49-F238E27FC236}">
                <a16:creationId xmlns:a16="http://schemas.microsoft.com/office/drawing/2014/main" id="{BB585844-31FF-46AC-9E6E-B7A54F9FD2EA}"/>
              </a:ext>
            </a:extLst>
          </p:cNvPr>
          <p:cNvSpPr>
            <a:spLocks noGrp="1"/>
          </p:cNvSpPr>
          <p:nvPr>
            <p:ph idx="4294967295"/>
          </p:nvPr>
        </p:nvSpPr>
        <p:spPr>
          <a:xfrm>
            <a:off x="804203" y="1619886"/>
            <a:ext cx="9601200" cy="3317875"/>
          </a:xfrm>
        </p:spPr>
        <p:txBody>
          <a:bodyPr/>
          <a:lstStyle/>
          <a:p>
            <a:r>
              <a:rPr lang="en-US" b="1" dirty="0"/>
              <a:t>HTTP Request</a:t>
            </a:r>
          </a:p>
          <a:p>
            <a:endParaRPr lang="en-US" dirty="0"/>
          </a:p>
        </p:txBody>
      </p:sp>
      <p:pic>
        <p:nvPicPr>
          <p:cNvPr id="11266" name="Picture 2" descr="Performance Testing using Jmeter">
            <a:extLst>
              <a:ext uri="{FF2B5EF4-FFF2-40B4-BE49-F238E27FC236}">
                <a16:creationId xmlns:a16="http://schemas.microsoft.com/office/drawing/2014/main" id="{8DBB7BC1-E383-4FB5-A84C-0B4D5BAC6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297" y="2186940"/>
            <a:ext cx="9802320" cy="405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508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erformance Testing using Jmeter">
            <a:extLst>
              <a:ext uri="{FF2B5EF4-FFF2-40B4-BE49-F238E27FC236}">
                <a16:creationId xmlns:a16="http://schemas.microsoft.com/office/drawing/2014/main" id="{6A6F65EC-4986-4951-B891-A1D21EC49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643" y="1436369"/>
            <a:ext cx="5174713" cy="470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37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a:xfrm>
            <a:off x="858129" y="2405575"/>
            <a:ext cx="9889588" cy="3890721"/>
          </a:xfrm>
        </p:spPr>
        <p:txBody>
          <a:bodyPr>
            <a:normAutofit/>
          </a:bodyPr>
          <a:lstStyle/>
          <a:p>
            <a:pPr algn="just"/>
            <a:r>
              <a:rPr lang="en-GB" sz="2800" dirty="0">
                <a:solidFill>
                  <a:srgbClr val="C00000"/>
                </a:solidFill>
              </a:rPr>
              <a:t>Speed</a:t>
            </a:r>
            <a:r>
              <a:rPr lang="en-GB" sz="2800" dirty="0"/>
              <a:t> - Determines whether the application responds quickly</a:t>
            </a:r>
          </a:p>
          <a:p>
            <a:pPr algn="just"/>
            <a:r>
              <a:rPr lang="en-GB" sz="2800" dirty="0">
                <a:solidFill>
                  <a:srgbClr val="C00000"/>
                </a:solidFill>
              </a:rPr>
              <a:t>Scalability</a:t>
            </a:r>
            <a:r>
              <a:rPr lang="en-GB" sz="2800" dirty="0"/>
              <a:t> - Determines maximum user load the software application can handle.</a:t>
            </a:r>
          </a:p>
          <a:p>
            <a:pPr algn="just"/>
            <a:r>
              <a:rPr lang="en-GB" sz="2800" dirty="0">
                <a:solidFill>
                  <a:srgbClr val="C00000"/>
                </a:solidFill>
              </a:rPr>
              <a:t>Stability</a:t>
            </a:r>
            <a:r>
              <a:rPr lang="en-GB" sz="2800" dirty="0"/>
              <a:t> - Determines if the application is stable under varying loads</a:t>
            </a:r>
          </a:p>
          <a:p>
            <a:pPr algn="just"/>
            <a:endParaRPr lang="en-GB" sz="2800" dirty="0"/>
          </a:p>
          <a:p>
            <a:pPr algn="ctr"/>
            <a:r>
              <a:rPr lang="en-GB" sz="2800" dirty="0">
                <a:solidFill>
                  <a:schemeClr val="accent3"/>
                </a:solidFill>
              </a:rPr>
              <a:t>Performance Testing is popularly called “Perf Testing” and is a subset of performance engineering.</a:t>
            </a:r>
            <a:endParaRPr lang="en-GB" sz="3200" dirty="0">
              <a:solidFill>
                <a:schemeClr val="accent3"/>
              </a:solidFill>
            </a:endParaRPr>
          </a:p>
        </p:txBody>
      </p:sp>
      <p:sp>
        <p:nvSpPr>
          <p:cNvPr id="4" name="Rectangle: Rounded Corners 3">
            <a:extLst>
              <a:ext uri="{FF2B5EF4-FFF2-40B4-BE49-F238E27FC236}">
                <a16:creationId xmlns:a16="http://schemas.microsoft.com/office/drawing/2014/main" id="{BCEA255E-B82A-4884-BF63-EA8226EA49BF}"/>
              </a:ext>
            </a:extLst>
          </p:cNvPr>
          <p:cNvSpPr/>
          <p:nvPr/>
        </p:nvSpPr>
        <p:spPr>
          <a:xfrm>
            <a:off x="2377440" y="1842868"/>
            <a:ext cx="7498080" cy="3263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bg1"/>
                </a:solidFill>
              </a:rPr>
              <a:t>Performance Testing uncovers what needs to be improved before the product goes to market.</a:t>
            </a:r>
            <a:endParaRPr lang="en-US" sz="3600" b="1" dirty="0">
              <a:solidFill>
                <a:schemeClr val="bg1"/>
              </a:solidFill>
            </a:endParaRPr>
          </a:p>
        </p:txBody>
      </p:sp>
    </p:spTree>
    <p:extLst>
      <p:ext uri="{BB962C8B-B14F-4D97-AF65-F5344CB8AC3E}">
        <p14:creationId xmlns:p14="http://schemas.microsoft.com/office/powerpoint/2010/main" val="31178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EC31-AE07-4B81-8129-A2EA006F1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6EC0E1-9D32-4B22-A0DF-D0C2046DACCB}"/>
              </a:ext>
            </a:extLst>
          </p:cNvPr>
          <p:cNvSpPr>
            <a:spLocks noGrp="1"/>
          </p:cNvSpPr>
          <p:nvPr>
            <p:ph idx="1"/>
          </p:nvPr>
        </p:nvSpPr>
        <p:spPr/>
        <p:txBody>
          <a:bodyPr>
            <a:normAutofit lnSpcReduction="10000"/>
          </a:bodyPr>
          <a:lstStyle/>
          <a:p>
            <a:r>
              <a:rPr lang="en-GB" dirty="0"/>
              <a:t>In HTTP Request Control Panel, the Path field indicates which </a:t>
            </a:r>
            <a:r>
              <a:rPr lang="en-GB" b="1" dirty="0"/>
              <a:t>URL request</a:t>
            </a:r>
            <a:r>
              <a:rPr lang="en-GB" dirty="0"/>
              <a:t> you want to send to Google server.</a:t>
            </a:r>
          </a:p>
          <a:p>
            <a:r>
              <a:rPr lang="en-GB" dirty="0"/>
              <a:t>For example, if you enter "</a:t>
            </a:r>
            <a:r>
              <a:rPr lang="en-GB" i="1" dirty="0"/>
              <a:t>calendar</a:t>
            </a:r>
            <a:r>
              <a:rPr lang="en-GB" dirty="0"/>
              <a:t>" in Path field. JMeter will create the URL request </a:t>
            </a:r>
            <a:r>
              <a:rPr lang="en-GB" dirty="0">
                <a:hlinkClick r:id="rId2"/>
              </a:rPr>
              <a:t>http://www.google.com/calendar</a:t>
            </a:r>
            <a:r>
              <a:rPr lang="en-GB" dirty="0"/>
              <a:t>  to Google server</a:t>
            </a:r>
          </a:p>
          <a:p>
            <a:r>
              <a:rPr lang="en-GB" dirty="0"/>
              <a:t>If you keep the Path field blank  JMeter will create the URL request </a:t>
            </a:r>
            <a:r>
              <a:rPr lang="en-GB" dirty="0">
                <a:hlinkClick r:id="rId3"/>
              </a:rPr>
              <a:t>http://www.google.com</a:t>
            </a:r>
            <a:r>
              <a:rPr lang="en-GB" dirty="0"/>
              <a:t> to Google server.</a:t>
            </a:r>
          </a:p>
          <a:p>
            <a:r>
              <a:rPr lang="en-GB" b="1" dirty="0"/>
              <a:t>In this test, you keep the Path field blank to make JMeter create the URL request </a:t>
            </a:r>
            <a:r>
              <a:rPr lang="en-GB" b="1" dirty="0">
                <a:hlinkClick r:id="rId3"/>
              </a:rPr>
              <a:t>http://www.google.com</a:t>
            </a:r>
            <a:r>
              <a:rPr lang="en-GB" b="1" dirty="0"/>
              <a:t> to Google server.</a:t>
            </a:r>
            <a:endParaRPr lang="en-GB" dirty="0"/>
          </a:p>
        </p:txBody>
      </p:sp>
    </p:spTree>
    <p:extLst>
      <p:ext uri="{BB962C8B-B14F-4D97-AF65-F5344CB8AC3E}">
        <p14:creationId xmlns:p14="http://schemas.microsoft.com/office/powerpoint/2010/main" val="12258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EC0C-649F-4A4F-86A0-6A38718620FD}"/>
              </a:ext>
            </a:extLst>
          </p:cNvPr>
          <p:cNvSpPr>
            <a:spLocks noGrp="1"/>
          </p:cNvSpPr>
          <p:nvPr>
            <p:ph type="title"/>
          </p:nvPr>
        </p:nvSpPr>
        <p:spPr/>
        <p:txBody>
          <a:bodyPr/>
          <a:lstStyle/>
          <a:p>
            <a:r>
              <a:rPr lang="en-GB" dirty="0"/>
              <a:t>JMeter-Listener</a:t>
            </a:r>
            <a:endParaRPr lang="en-US" dirty="0"/>
          </a:p>
        </p:txBody>
      </p:sp>
      <p:sp>
        <p:nvSpPr>
          <p:cNvPr id="3" name="Content Placeholder 2">
            <a:extLst>
              <a:ext uri="{FF2B5EF4-FFF2-40B4-BE49-F238E27FC236}">
                <a16:creationId xmlns:a16="http://schemas.microsoft.com/office/drawing/2014/main" id="{EF219199-8EA5-42F6-B28B-AADFE4DE29B5}"/>
              </a:ext>
            </a:extLst>
          </p:cNvPr>
          <p:cNvSpPr>
            <a:spLocks noGrp="1"/>
          </p:cNvSpPr>
          <p:nvPr>
            <p:ph idx="1"/>
          </p:nvPr>
        </p:nvSpPr>
        <p:spPr/>
        <p:txBody>
          <a:bodyPr/>
          <a:lstStyle/>
          <a:p>
            <a:r>
              <a:rPr lang="en-GB" b="1" dirty="0"/>
              <a:t>Step 3) Adding Graph result</a:t>
            </a:r>
          </a:p>
          <a:p>
            <a:pPr lvl="1"/>
            <a:r>
              <a:rPr lang="en-GB" dirty="0"/>
              <a:t>JMeter can show the test result in Graph format.</a:t>
            </a:r>
          </a:p>
          <a:p>
            <a:pPr lvl="1"/>
            <a:r>
              <a:rPr lang="en-GB" dirty="0"/>
              <a:t>Right click Test Plan, </a:t>
            </a:r>
            <a:r>
              <a:rPr lang="en-GB" b="1" dirty="0"/>
              <a:t>Add </a:t>
            </a:r>
            <a:r>
              <a:rPr lang="en-GB" dirty="0"/>
              <a:t>-&gt;</a:t>
            </a:r>
            <a:r>
              <a:rPr lang="en-GB" b="1" dirty="0"/>
              <a:t> Listener </a:t>
            </a:r>
            <a:r>
              <a:rPr lang="en-GB" dirty="0"/>
              <a:t>-&gt;</a:t>
            </a:r>
            <a:r>
              <a:rPr lang="en-GB" b="1" dirty="0"/>
              <a:t> Graph Results</a:t>
            </a:r>
            <a:endParaRPr lang="en-GB" dirty="0"/>
          </a:p>
          <a:p>
            <a:endParaRPr lang="en-US" dirty="0"/>
          </a:p>
        </p:txBody>
      </p:sp>
    </p:spTree>
    <p:extLst>
      <p:ext uri="{BB962C8B-B14F-4D97-AF65-F5344CB8AC3E}">
        <p14:creationId xmlns:p14="http://schemas.microsoft.com/office/powerpoint/2010/main" val="1562123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erformance Testing using Jmeter">
            <a:extLst>
              <a:ext uri="{FF2B5EF4-FFF2-40B4-BE49-F238E27FC236}">
                <a16:creationId xmlns:a16="http://schemas.microsoft.com/office/drawing/2014/main" id="{FC524DFC-CE79-4B90-914A-F7AA12D6507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392701" y="559027"/>
            <a:ext cx="8975187" cy="573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60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05BE-B67E-4458-B3A0-68C7B469ABA8}"/>
              </a:ext>
            </a:extLst>
          </p:cNvPr>
          <p:cNvSpPr>
            <a:spLocks noGrp="1"/>
          </p:cNvSpPr>
          <p:nvPr>
            <p:ph type="title"/>
          </p:nvPr>
        </p:nvSpPr>
        <p:spPr/>
        <p:txBody>
          <a:bodyPr/>
          <a:lstStyle/>
          <a:p>
            <a:r>
              <a:rPr lang="en-GB" dirty="0"/>
              <a:t>JMeter - Performance Testing</a:t>
            </a:r>
            <a:endParaRPr lang="en-US" dirty="0"/>
          </a:p>
        </p:txBody>
      </p:sp>
      <p:sp>
        <p:nvSpPr>
          <p:cNvPr id="3" name="Content Placeholder 2">
            <a:extLst>
              <a:ext uri="{FF2B5EF4-FFF2-40B4-BE49-F238E27FC236}">
                <a16:creationId xmlns:a16="http://schemas.microsoft.com/office/drawing/2014/main" id="{7FEEDD60-E00D-44F1-9B67-6D325B3A2F2F}"/>
              </a:ext>
            </a:extLst>
          </p:cNvPr>
          <p:cNvSpPr>
            <a:spLocks noGrp="1"/>
          </p:cNvSpPr>
          <p:nvPr>
            <p:ph idx="1"/>
          </p:nvPr>
        </p:nvSpPr>
        <p:spPr/>
        <p:txBody>
          <a:bodyPr/>
          <a:lstStyle/>
          <a:p>
            <a:r>
              <a:rPr lang="en-GB" b="1" dirty="0"/>
              <a:t>Step 4) Run Test and get the test result</a:t>
            </a:r>
          </a:p>
          <a:p>
            <a:r>
              <a:rPr lang="en-GB" dirty="0"/>
              <a:t>Press </a:t>
            </a:r>
            <a:r>
              <a:rPr lang="en-GB" b="1" dirty="0"/>
              <a:t>the Run</a:t>
            </a:r>
            <a:r>
              <a:rPr lang="en-GB" dirty="0"/>
              <a:t> button (Ctrl + R) on the Toolbar to start the software testing process. You will see the test result display on Graph in the real time.</a:t>
            </a:r>
          </a:p>
          <a:p>
            <a:endParaRPr lang="en-US" dirty="0"/>
          </a:p>
        </p:txBody>
      </p:sp>
    </p:spTree>
    <p:extLst>
      <p:ext uri="{BB962C8B-B14F-4D97-AF65-F5344CB8AC3E}">
        <p14:creationId xmlns:p14="http://schemas.microsoft.com/office/powerpoint/2010/main" val="3993823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erformance Testing using Jmeter">
            <a:extLst>
              <a:ext uri="{FF2B5EF4-FFF2-40B4-BE49-F238E27FC236}">
                <a16:creationId xmlns:a16="http://schemas.microsoft.com/office/drawing/2014/main" id="{1601F70A-D339-413B-BDD7-6E4EC1E4F36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024555" y="676806"/>
            <a:ext cx="5772284" cy="550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48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8056-A4AF-4C42-BBA6-255040FECCDB}"/>
              </a:ext>
            </a:extLst>
          </p:cNvPr>
          <p:cNvSpPr>
            <a:spLocks noGrp="1"/>
          </p:cNvSpPr>
          <p:nvPr>
            <p:ph type="title"/>
          </p:nvPr>
        </p:nvSpPr>
        <p:spPr/>
        <p:txBody>
          <a:bodyPr/>
          <a:lstStyle/>
          <a:p>
            <a:r>
              <a:rPr lang="en-GB" dirty="0"/>
              <a:t>Parameters</a:t>
            </a:r>
            <a:endParaRPr lang="en-US" dirty="0"/>
          </a:p>
        </p:txBody>
      </p:sp>
      <p:sp>
        <p:nvSpPr>
          <p:cNvPr id="3" name="Content Placeholder 2">
            <a:extLst>
              <a:ext uri="{FF2B5EF4-FFF2-40B4-BE49-F238E27FC236}">
                <a16:creationId xmlns:a16="http://schemas.microsoft.com/office/drawing/2014/main" id="{CB520D45-EC88-47E3-879E-CE4A649A6888}"/>
              </a:ext>
            </a:extLst>
          </p:cNvPr>
          <p:cNvSpPr>
            <a:spLocks noGrp="1"/>
          </p:cNvSpPr>
          <p:nvPr>
            <p:ph idx="1"/>
          </p:nvPr>
        </p:nvSpPr>
        <p:spPr/>
        <p:txBody>
          <a:bodyPr/>
          <a:lstStyle/>
          <a:p>
            <a:r>
              <a:rPr lang="en-GB" b="1" dirty="0"/>
              <a:t>Black: The total number of current samples sent.</a:t>
            </a:r>
          </a:p>
          <a:p>
            <a:r>
              <a:rPr lang="en-GB" b="1" dirty="0">
                <a:solidFill>
                  <a:srgbClr val="0070C0"/>
                </a:solidFill>
              </a:rPr>
              <a:t>Blue</a:t>
            </a:r>
            <a:r>
              <a:rPr lang="en-GB" b="1" dirty="0">
                <a:solidFill>
                  <a:schemeClr val="accent3"/>
                </a:solidFill>
              </a:rPr>
              <a:t>: </a:t>
            </a:r>
            <a:r>
              <a:rPr lang="en-GB" b="1" dirty="0">
                <a:solidFill>
                  <a:srgbClr val="0070C0"/>
                </a:solidFill>
              </a:rPr>
              <a:t>The current average of all samples sent.</a:t>
            </a:r>
          </a:p>
          <a:p>
            <a:r>
              <a:rPr lang="en-GB" b="1" dirty="0">
                <a:solidFill>
                  <a:srgbClr val="C00000"/>
                </a:solidFill>
              </a:rPr>
              <a:t>Red: The current standard deviation.</a:t>
            </a:r>
          </a:p>
          <a:p>
            <a:r>
              <a:rPr lang="en-GB" b="1" dirty="0">
                <a:solidFill>
                  <a:schemeClr val="accent1"/>
                </a:solidFill>
              </a:rPr>
              <a:t>Green: Throughput rate that represents the number of requests per minute the server handled</a:t>
            </a:r>
          </a:p>
        </p:txBody>
      </p:sp>
    </p:spTree>
    <p:extLst>
      <p:ext uri="{BB962C8B-B14F-4D97-AF65-F5344CB8AC3E}">
        <p14:creationId xmlns:p14="http://schemas.microsoft.com/office/powerpoint/2010/main" val="3318896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52A3-4920-4590-9E4E-C6466EDE1042}"/>
              </a:ext>
            </a:extLst>
          </p:cNvPr>
          <p:cNvSpPr>
            <a:spLocks noGrp="1"/>
          </p:cNvSpPr>
          <p:nvPr>
            <p:ph type="title"/>
          </p:nvPr>
        </p:nvSpPr>
        <p:spPr/>
        <p:txBody>
          <a:bodyPr/>
          <a:lstStyle/>
          <a:p>
            <a:r>
              <a:rPr lang="en-GB" dirty="0"/>
              <a:t>Parameters</a:t>
            </a:r>
            <a:endParaRPr lang="en-US" dirty="0"/>
          </a:p>
        </p:txBody>
      </p:sp>
      <p:sp>
        <p:nvSpPr>
          <p:cNvPr id="3" name="Content Placeholder 2">
            <a:extLst>
              <a:ext uri="{FF2B5EF4-FFF2-40B4-BE49-F238E27FC236}">
                <a16:creationId xmlns:a16="http://schemas.microsoft.com/office/drawing/2014/main" id="{2251F061-1DB1-4F60-A544-6573968CB6E9}"/>
              </a:ext>
            </a:extLst>
          </p:cNvPr>
          <p:cNvSpPr>
            <a:spLocks noGrp="1"/>
          </p:cNvSpPr>
          <p:nvPr>
            <p:ph idx="1"/>
          </p:nvPr>
        </p:nvSpPr>
        <p:spPr/>
        <p:txBody>
          <a:bodyPr>
            <a:normAutofit lnSpcReduction="10000"/>
          </a:bodyPr>
          <a:lstStyle/>
          <a:p>
            <a:r>
              <a:rPr lang="en-GB" dirty="0"/>
              <a:t>The </a:t>
            </a:r>
            <a:r>
              <a:rPr lang="en-GB" b="1" dirty="0">
                <a:solidFill>
                  <a:schemeClr val="accent1"/>
                </a:solidFill>
              </a:rPr>
              <a:t>Throughput</a:t>
            </a:r>
            <a:r>
              <a:rPr lang="en-GB" dirty="0"/>
              <a:t> is the most important parameter. It represents the ability of the server to handle a heavy load.  The </a:t>
            </a:r>
            <a:r>
              <a:rPr lang="en-GB" b="1" dirty="0"/>
              <a:t>higher</a:t>
            </a:r>
            <a:r>
              <a:rPr lang="en-GB" dirty="0"/>
              <a:t> the Throughput is, the </a:t>
            </a:r>
            <a:r>
              <a:rPr lang="en-GB" b="1" dirty="0"/>
              <a:t>better</a:t>
            </a:r>
            <a:r>
              <a:rPr lang="en-GB" dirty="0"/>
              <a:t> is the server performance.</a:t>
            </a:r>
          </a:p>
          <a:p>
            <a:r>
              <a:rPr lang="en-GB" dirty="0"/>
              <a:t>In this test, the throughput of Google server is 1,491.193/minute. It means Google server can handle 1,491.193 requests per minute. This value is quite high so we can conclude that Google server has good performance</a:t>
            </a:r>
          </a:p>
          <a:p>
            <a:r>
              <a:rPr lang="en-GB" dirty="0"/>
              <a:t>The </a:t>
            </a:r>
            <a:r>
              <a:rPr lang="en-GB" b="1" dirty="0">
                <a:solidFill>
                  <a:srgbClr val="C00000"/>
                </a:solidFill>
              </a:rPr>
              <a:t>deviation</a:t>
            </a:r>
            <a:r>
              <a:rPr lang="en-GB" dirty="0"/>
              <a:t> is shown in red - it indicates the deviation from the average. The </a:t>
            </a:r>
            <a:r>
              <a:rPr lang="en-GB" b="1" dirty="0"/>
              <a:t>smaller</a:t>
            </a:r>
            <a:r>
              <a:rPr lang="en-GB" dirty="0"/>
              <a:t> the </a:t>
            </a:r>
            <a:r>
              <a:rPr lang="en-GB" b="1" dirty="0"/>
              <a:t>better</a:t>
            </a:r>
            <a:r>
              <a:rPr lang="en-GB" dirty="0"/>
              <a:t>. (577)</a:t>
            </a:r>
          </a:p>
          <a:p>
            <a:endParaRPr lang="en-US" dirty="0"/>
          </a:p>
        </p:txBody>
      </p:sp>
    </p:spTree>
    <p:extLst>
      <p:ext uri="{BB962C8B-B14F-4D97-AF65-F5344CB8AC3E}">
        <p14:creationId xmlns:p14="http://schemas.microsoft.com/office/powerpoint/2010/main" val="612069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69C7-F4CC-48E8-A292-975C168A09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632C90-20DF-45AE-90FA-0EC147AF37B9}"/>
              </a:ext>
            </a:extLst>
          </p:cNvPr>
          <p:cNvSpPr>
            <a:spLocks noGrp="1"/>
          </p:cNvSpPr>
          <p:nvPr>
            <p:ph idx="1"/>
          </p:nvPr>
        </p:nvSpPr>
        <p:spPr/>
        <p:txBody>
          <a:bodyPr>
            <a:normAutofit/>
          </a:bodyPr>
          <a:lstStyle/>
          <a:p>
            <a:r>
              <a:rPr lang="en-GB" dirty="0"/>
              <a:t>Let compare the performance of Google server to other web servers. This is the performance test result of website </a:t>
            </a:r>
            <a:r>
              <a:rPr lang="en-GB" dirty="0">
                <a:hlinkClick r:id="rId2"/>
              </a:rPr>
              <a:t>http://www.yahoo.com/</a:t>
            </a:r>
            <a:r>
              <a:rPr lang="en-GB" dirty="0"/>
              <a:t> (You can choose other websites)</a:t>
            </a:r>
          </a:p>
          <a:p>
            <a:r>
              <a:rPr lang="en-GB" dirty="0"/>
              <a:t>The throughput of a website under test </a:t>
            </a:r>
            <a:r>
              <a:rPr lang="en-GB" dirty="0">
                <a:hlinkClick r:id="rId2"/>
              </a:rPr>
              <a:t>http://www.yahoo.com</a:t>
            </a:r>
            <a:r>
              <a:rPr lang="en-GB" dirty="0"/>
              <a:t> is 867.326/minutes. It means this server handle 867.326 requests per minute, lower than Google.</a:t>
            </a:r>
          </a:p>
          <a:p>
            <a:r>
              <a:rPr lang="en-GB" dirty="0"/>
              <a:t>The deviation is 2689, much higher than Google (577). So we can determine the performance of this website is less than a Google server.</a:t>
            </a:r>
          </a:p>
        </p:txBody>
      </p:sp>
    </p:spTree>
    <p:extLst>
      <p:ext uri="{BB962C8B-B14F-4D97-AF65-F5344CB8AC3E}">
        <p14:creationId xmlns:p14="http://schemas.microsoft.com/office/powerpoint/2010/main" val="412839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3E7A-97FD-462B-84E0-ABFBD0598DDF}"/>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E3E350AF-CC31-4522-8BCF-39A28B113A03}"/>
              </a:ext>
            </a:extLst>
          </p:cNvPr>
          <p:cNvSpPr>
            <a:spLocks noGrp="1"/>
          </p:cNvSpPr>
          <p:nvPr>
            <p:ph idx="1"/>
          </p:nvPr>
        </p:nvSpPr>
        <p:spPr/>
        <p:txBody>
          <a:bodyPr>
            <a:normAutofit lnSpcReduction="10000"/>
          </a:bodyPr>
          <a:lstStyle/>
          <a:p>
            <a:pPr marL="0" indent="0">
              <a:buNone/>
            </a:pPr>
            <a:r>
              <a:rPr lang="en-GB" dirty="0"/>
              <a:t>If you face the issue while running the above scenario ... do the following</a:t>
            </a:r>
          </a:p>
          <a:p>
            <a:pPr marL="457200" indent="-457200">
              <a:buFont typeface="+mj-lt"/>
              <a:buAutoNum type="arabicPeriod"/>
            </a:pPr>
            <a:r>
              <a:rPr lang="en-GB" dirty="0"/>
              <a:t>Check whether you are connecting to the internet via a proxy. If yes, remove the proxy.</a:t>
            </a:r>
          </a:p>
          <a:p>
            <a:pPr marL="457200" indent="-457200">
              <a:buFont typeface="+mj-lt"/>
              <a:buAutoNum type="arabicPeriod"/>
            </a:pPr>
            <a:r>
              <a:rPr lang="en-GB" dirty="0"/>
              <a:t>Open a new instance of </a:t>
            </a:r>
            <a:r>
              <a:rPr lang="en-GB" dirty="0" err="1"/>
              <a:t>Jmeter</a:t>
            </a:r>
            <a:endParaRPr lang="en-GB" dirty="0"/>
          </a:p>
          <a:p>
            <a:pPr marL="457200" indent="-457200">
              <a:buFont typeface="+mj-lt"/>
              <a:buAutoNum type="arabicPeriod"/>
            </a:pPr>
            <a:r>
              <a:rPr lang="en-GB" dirty="0"/>
              <a:t>Open the </a:t>
            </a:r>
            <a:r>
              <a:rPr lang="en-GB" dirty="0" err="1">
                <a:hlinkClick r:id="rId2"/>
              </a:rPr>
              <a:t>PerformanceTestPlan.jmx</a:t>
            </a:r>
            <a:r>
              <a:rPr lang="en-GB" dirty="0"/>
              <a:t> in </a:t>
            </a:r>
            <a:r>
              <a:rPr lang="en-GB" dirty="0" err="1"/>
              <a:t>Jmeter</a:t>
            </a:r>
            <a:endParaRPr lang="en-GB" dirty="0"/>
          </a:p>
          <a:p>
            <a:pPr marL="457200" indent="-457200">
              <a:buFont typeface="+mj-lt"/>
              <a:buAutoNum type="arabicPeriod"/>
            </a:pPr>
            <a:r>
              <a:rPr lang="en-GB" dirty="0"/>
              <a:t>Double Click on Thread Group -&gt; Graph Result</a:t>
            </a:r>
          </a:p>
          <a:p>
            <a:pPr marL="457200" indent="-457200">
              <a:buFont typeface="+mj-lt"/>
              <a:buAutoNum type="arabicPeriod"/>
            </a:pPr>
            <a:r>
              <a:rPr lang="en-GB" dirty="0"/>
              <a:t>Run the Test</a:t>
            </a:r>
          </a:p>
          <a:p>
            <a:endParaRPr lang="en-US" dirty="0"/>
          </a:p>
        </p:txBody>
      </p:sp>
    </p:spTree>
    <p:extLst>
      <p:ext uri="{BB962C8B-B14F-4D97-AF65-F5344CB8AC3E}">
        <p14:creationId xmlns:p14="http://schemas.microsoft.com/office/powerpoint/2010/main" val="249448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Why do 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normAutofit/>
          </a:bodyPr>
          <a:lstStyle/>
          <a:p>
            <a:r>
              <a:rPr lang="en-GB" sz="3200" dirty="0"/>
              <a:t>Without Performance Testing, software is likely to suffer from issues such as:</a:t>
            </a:r>
          </a:p>
          <a:p>
            <a:pPr lvl="1"/>
            <a:r>
              <a:rPr lang="en-GB" sz="2800" dirty="0"/>
              <a:t>running slow while several users use it simultaneously, </a:t>
            </a:r>
          </a:p>
          <a:p>
            <a:pPr lvl="1"/>
            <a:r>
              <a:rPr lang="en-GB" sz="2800" dirty="0"/>
              <a:t>inconsistencies across different operating systems and </a:t>
            </a:r>
          </a:p>
          <a:p>
            <a:pPr lvl="1"/>
            <a:r>
              <a:rPr lang="en-GB" sz="2800" dirty="0"/>
              <a:t>poor usability.</a:t>
            </a:r>
            <a:endParaRPr lang="en-US" sz="2800" dirty="0"/>
          </a:p>
        </p:txBody>
      </p:sp>
    </p:spTree>
    <p:extLst>
      <p:ext uri="{BB962C8B-B14F-4D97-AF65-F5344CB8AC3E}">
        <p14:creationId xmlns:p14="http://schemas.microsoft.com/office/powerpoint/2010/main" val="107885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Why do 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normAutofit/>
          </a:bodyPr>
          <a:lstStyle/>
          <a:p>
            <a:r>
              <a:rPr lang="en-GB" sz="2800" dirty="0"/>
              <a:t>Applications sent to market with poor performance metrics due to non-existent or poor performance testing are likely to gain a bad reputation and fail to meet expected sales goals.</a:t>
            </a:r>
          </a:p>
          <a:p>
            <a:r>
              <a:rPr lang="en-GB" sz="2800" dirty="0"/>
              <a:t>Mission-critical applications like space launch programs or life-saving medical equipment should be performance tested to ensure that they run for a long period without deviations.</a:t>
            </a:r>
            <a:endParaRPr lang="en-US" sz="2800" dirty="0"/>
          </a:p>
        </p:txBody>
      </p:sp>
    </p:spTree>
    <p:extLst>
      <p:ext uri="{BB962C8B-B14F-4D97-AF65-F5344CB8AC3E}">
        <p14:creationId xmlns:p14="http://schemas.microsoft.com/office/powerpoint/2010/main" val="315492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Why do 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normAutofit/>
          </a:bodyPr>
          <a:lstStyle/>
          <a:p>
            <a:pPr algn="just"/>
            <a:r>
              <a:rPr lang="en-GB" sz="2800" dirty="0"/>
              <a:t>59% of Fortune 500 companies experience an estimated 1.6 hours of downtime every week. Considering the average Fortune 500 company with a minimum of 10,000 employees is paying $56 per hour, the labour part of downtime costs for such an organization would be $896,000 weekly, translating into more than $46 million per year.</a:t>
            </a:r>
          </a:p>
        </p:txBody>
      </p:sp>
    </p:spTree>
    <p:extLst>
      <p:ext uri="{BB962C8B-B14F-4D97-AF65-F5344CB8AC3E}">
        <p14:creationId xmlns:p14="http://schemas.microsoft.com/office/powerpoint/2010/main" val="100529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Why do 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a:xfrm>
            <a:off x="886266" y="2556931"/>
            <a:ext cx="10522632" cy="3675057"/>
          </a:xfrm>
        </p:spPr>
        <p:txBody>
          <a:bodyPr>
            <a:normAutofit lnSpcReduction="10000"/>
          </a:bodyPr>
          <a:lstStyle/>
          <a:p>
            <a:r>
              <a:rPr lang="en-GB" sz="2800" dirty="0"/>
              <a:t>Only a 5-minute downtime of Google.com (19-Aug-13) is estimated to cost the search giant as much as $545,000.</a:t>
            </a:r>
          </a:p>
          <a:p>
            <a:endParaRPr lang="en-GB" sz="2800" dirty="0"/>
          </a:p>
          <a:p>
            <a:r>
              <a:rPr lang="en-GB" sz="2800" dirty="0"/>
              <a:t>It's estimated that companies lost sales worth $1100 per second due to a recent Amazon Web Service Outage.</a:t>
            </a:r>
          </a:p>
          <a:p>
            <a:endParaRPr lang="en-GB" sz="2800" dirty="0"/>
          </a:p>
          <a:p>
            <a:pPr algn="ctr"/>
            <a:r>
              <a:rPr lang="en-US" sz="3200" b="1" dirty="0">
                <a:solidFill>
                  <a:srgbClr val="C00000"/>
                </a:solidFill>
              </a:rPr>
              <a:t>Hence, performance testing is important.</a:t>
            </a:r>
          </a:p>
        </p:txBody>
      </p:sp>
    </p:spTree>
    <p:extLst>
      <p:ext uri="{BB962C8B-B14F-4D97-AF65-F5344CB8AC3E}">
        <p14:creationId xmlns:p14="http://schemas.microsoft.com/office/powerpoint/2010/main" val="313728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DBB0-2E9E-447D-BCF0-43C171C5C6F2}"/>
              </a:ext>
            </a:extLst>
          </p:cNvPr>
          <p:cNvSpPr>
            <a:spLocks noGrp="1"/>
          </p:cNvSpPr>
          <p:nvPr>
            <p:ph type="title"/>
          </p:nvPr>
        </p:nvSpPr>
        <p:spPr/>
        <p:txBody>
          <a:bodyPr/>
          <a:lstStyle/>
          <a:p>
            <a:r>
              <a:rPr lang="en-GB" dirty="0"/>
              <a:t>Types of Performance Testing</a:t>
            </a:r>
            <a:endParaRPr lang="en-US" dirty="0"/>
          </a:p>
        </p:txBody>
      </p:sp>
      <p:sp>
        <p:nvSpPr>
          <p:cNvPr id="3" name="Content Placeholder 2">
            <a:extLst>
              <a:ext uri="{FF2B5EF4-FFF2-40B4-BE49-F238E27FC236}">
                <a16:creationId xmlns:a16="http://schemas.microsoft.com/office/drawing/2014/main" id="{DB604D98-5A42-43A2-B29D-68D309BE0734}"/>
              </a:ext>
            </a:extLst>
          </p:cNvPr>
          <p:cNvSpPr>
            <a:spLocks noGrp="1"/>
          </p:cNvSpPr>
          <p:nvPr>
            <p:ph idx="1"/>
          </p:nvPr>
        </p:nvSpPr>
        <p:spPr/>
        <p:txBody>
          <a:bodyPr/>
          <a:lstStyle/>
          <a:p>
            <a:r>
              <a:rPr lang="en-GB" dirty="0"/>
              <a:t>Load Testing</a:t>
            </a:r>
          </a:p>
          <a:p>
            <a:r>
              <a:rPr lang="en-GB" dirty="0"/>
              <a:t>Stress Testing</a:t>
            </a:r>
          </a:p>
          <a:p>
            <a:r>
              <a:rPr lang="en-GB" dirty="0"/>
              <a:t>Endurance Testing</a:t>
            </a:r>
          </a:p>
          <a:p>
            <a:r>
              <a:rPr lang="en-GB" dirty="0"/>
              <a:t>Spike Testing</a:t>
            </a:r>
          </a:p>
          <a:p>
            <a:r>
              <a:rPr lang="en-GB" dirty="0"/>
              <a:t>Volume Testing</a:t>
            </a:r>
          </a:p>
          <a:p>
            <a:r>
              <a:rPr lang="en-GB" dirty="0"/>
              <a:t>Scalability Testing</a:t>
            </a:r>
            <a:endParaRPr lang="en-US" dirty="0"/>
          </a:p>
        </p:txBody>
      </p:sp>
    </p:spTree>
    <p:extLst>
      <p:ext uri="{BB962C8B-B14F-4D97-AF65-F5344CB8AC3E}">
        <p14:creationId xmlns:p14="http://schemas.microsoft.com/office/powerpoint/2010/main" val="16975559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197</TotalTime>
  <Words>1068</Words>
  <Application>Microsoft Office PowerPoint</Application>
  <PresentationFormat>Widescreen</PresentationFormat>
  <Paragraphs>186</Paragraphs>
  <Slides>48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Garamond</vt:lpstr>
      <vt:lpstr>Organic</vt:lpstr>
      <vt:lpstr>Performance Testing</vt:lpstr>
      <vt:lpstr>Performance Testing</vt:lpstr>
      <vt:lpstr>Performance Testing</vt:lpstr>
      <vt:lpstr>Performance Testing?</vt:lpstr>
      <vt:lpstr>Why do Performance Testing?</vt:lpstr>
      <vt:lpstr>Why do Performance Testing?</vt:lpstr>
      <vt:lpstr>Why do Performance Testing?</vt:lpstr>
      <vt:lpstr>Why do Performance Testing?</vt:lpstr>
      <vt:lpstr>Types of Performance Testing</vt:lpstr>
      <vt:lpstr>Types of Performance Testing</vt:lpstr>
      <vt:lpstr>Types of Performance Testing</vt:lpstr>
      <vt:lpstr>Common Performance Problems</vt:lpstr>
      <vt:lpstr>Common Performance Problems</vt:lpstr>
      <vt:lpstr>Common Performance Problems</vt:lpstr>
      <vt:lpstr>Common Performance Problems</vt:lpstr>
      <vt:lpstr>Common Performance Problems</vt:lpstr>
      <vt:lpstr>Performance Testing Metrics</vt:lpstr>
      <vt:lpstr>Performance Testing Metrics</vt:lpstr>
      <vt:lpstr>Performance Testing Metrics</vt:lpstr>
      <vt:lpstr>Performance Testing Metrics</vt:lpstr>
      <vt:lpstr>Performance Testing Metrics</vt:lpstr>
      <vt:lpstr>Performance Testing Tools</vt:lpstr>
      <vt:lpstr>How to Use JMeter for Performance &amp; Load Testing</vt:lpstr>
      <vt:lpstr>PowerPoint Presentation</vt:lpstr>
      <vt:lpstr>JMeter Performance Testing</vt:lpstr>
      <vt:lpstr>JMeter Performance Testing</vt:lpstr>
      <vt:lpstr>How JMeter Load Testing simulates the heavy load</vt:lpstr>
      <vt:lpstr>Create a Performance Test Plan in JMeter</vt:lpstr>
      <vt:lpstr>Roadmap of Example</vt:lpstr>
      <vt:lpstr>JMeter Performance Testing</vt:lpstr>
      <vt:lpstr>PowerPoint Presentation</vt:lpstr>
      <vt:lpstr>In the Thread Group control panel, enter Thread Properties</vt:lpstr>
      <vt:lpstr>Ramp-up Period </vt:lpstr>
      <vt:lpstr>Thread Count and Loop Count</vt:lpstr>
      <vt:lpstr>JMeter Performance Testing</vt:lpstr>
      <vt:lpstr>JMeter Elements</vt:lpstr>
      <vt:lpstr>PowerPoint Presentation</vt:lpstr>
      <vt:lpstr>JMeter Elements</vt:lpstr>
      <vt:lpstr>PowerPoint Presentation</vt:lpstr>
      <vt:lpstr>PowerPoint Presentation</vt:lpstr>
      <vt:lpstr>JMeter-Listener</vt:lpstr>
      <vt:lpstr>PowerPoint Presentation</vt:lpstr>
      <vt:lpstr>JMeter - Performance Testing</vt:lpstr>
      <vt:lpstr>PowerPoint Presentation</vt:lpstr>
      <vt:lpstr>Parameters</vt:lpstr>
      <vt:lpstr>Parameters</vt:lpstr>
      <vt:lpstr>PowerPoint Presentation</vt:lpstr>
      <vt:lpstr>Troubleshooting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Madiha Yousaf Malik</dc:creator>
  <cp:lastModifiedBy>Madiha Yousaf Malik</cp:lastModifiedBy>
  <cp:revision>23</cp:revision>
  <dcterms:created xsi:type="dcterms:W3CDTF">2019-11-25T05:01:28Z</dcterms:created>
  <dcterms:modified xsi:type="dcterms:W3CDTF">2019-11-26T02:38:23Z</dcterms:modified>
</cp:coreProperties>
</file>