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sldIdLst>
    <p:sldId id="256" r:id="rId2"/>
    <p:sldId id="276" r:id="rId3"/>
    <p:sldId id="277" r:id="rId4"/>
    <p:sldId id="278" r:id="rId5"/>
    <p:sldId id="279" r:id="rId6"/>
    <p:sldId id="28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AE4F2-205E-44CC-9E7D-AED11B19D62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47D00-6D15-486E-9328-62DF70FD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3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7D00-6D15-486E-9328-62DF70FDC1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0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up the execution environment of the program: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fourth step is to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 the right execution environment of the program. In this step all the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external to the program must be satisfied. A few examples of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external to a program are as follows:</a:t>
            </a:r>
            <a:r>
              <a:rPr lang="en-US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 the local system, external to the program. This may include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making a network connection available, making the right database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available, and so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 any remote, external system (e.g., remote partner process in a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 application.) For example, to test the client code, we may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start the server at a remote site.</a:t>
            </a:r>
            <a:r>
              <a:rPr lang="en-US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7D00-6D15-486E-9328-62DF70FDC1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45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 the test result: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final test activity is to analyze the result of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execution. Here, the main task is to compare the actual outcome of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execution with the expected outcome. The complexity of comparison depends on the complexity of the data to be observed. The observed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type can be as simple as an integer or a string of characters or as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as an image, a video, or an audio clip. At the end of the analysis step, a test verdict is assigned to the program. There are three major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kinds of test verdicts, namely,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inconclusive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explained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below.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program produces the expected outcome and the purpose of the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case is satisfied, then a pass verdict is assigned.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program does not produce the expected outcome, then a fail verdict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assigned.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in some cases it may not be possible to assign a clear pass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fail verdict. For example, if a timeout occurs while executing a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case on a distributed application, we may not be in a position to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 a clear pass or fail verdict. In those cases, an inconclusive test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verdict is assigned. An inconclusive test verdict means that further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 are needed to be done to refine the inconclusive verdict into a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 pass or fail verdict.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7D00-6D15-486E-9328-62DF70FDC1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79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performing static and dynamic analyses, practitioners want to identify as many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faults as possible so that those faults are fixed at an early stage of the software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development. Static analysis and dynamic analysis are complementary in nature,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for better effectiveness, both must be performed repeatedly and alternated.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Practitioners and researchers need to remove the boundaries between static and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analysis and create a hybrid analysis that combines the strengths of both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approaches [27].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7D00-6D15-486E-9328-62DF70FDC1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8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matter how many times we run the test–find faults–fix cycle during software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development, some faults are likely to escape our attention, and these will eventually surface at the customer site. Therefore, a quantitative measure that is useful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assessing the quality of a software is its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reliability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[35].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reliability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 as the probability of failure-free operation of a software system for a specified time in a specified environment. The level of reliability of a system depends on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inputs that cause failures to be observed by the end users.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7D00-6D15-486E-9328-62DF70FDC1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1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reliability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estimated via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suggested by Hamlet [36]. Since the notion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reliability is specific to a “specified environment,” test data must be drawn from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input distribution to closely resemble the future usage of the system.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7D00-6D15-486E-9328-62DF70FDC1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02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Work: While implementing a program unit, the programmer may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 to test whether or not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unit works in normal circumstances. The programmer gets much confidence if 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works to his or her satisfaction. The same idea applies to an entire system as well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a system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been integrated, the developers may want to test whether or not the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performs the basic functions.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the risk of failure: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of the complex software systems contain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faults, which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cause the system to fail from time to time. This concept of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“failing from time to time”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gives rise to the notion of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faults are discovered and fixed while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performing more and more tests, the failure rate of a system generally decreases.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7D00-6D15-486E-9328-62DF70FDC1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we assume that the user has already entered validated inputs, such as the cash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 and the personal identification number (PIN).</a:t>
            </a:r>
            <a:r>
              <a:rPr lang="en-US" dirty="0" smtClean="0"/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test case TS1, “check balance” and “withdraw” in the first, second, and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fourth tuples represent the pressing of the appropriate keys on the ATM keypad. It is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assumed that the user account has $500.00 on it, and the user wants to withdraw an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amount of $200.00. The expected outcome “$200.00” in the third tuple represents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cash dispensed by the ATM. After the withdrawal operation, the user makes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sure that the remaining balance is $300.00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7D00-6D15-486E-9328-62DF70FDC1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The domain of possible inputs of a program is too large to be completely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 testing a system. There are both valid inputs and invalid inputs.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program may have a large number of states. There may be timing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constraints on the inputs, that is, an input may be valid at a certain time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invalid at other times. An input value which is valid but is not properly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timed is called an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inopportune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input. The input domain of a system can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very large to be completely used in testing a program.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The design issues may be too complex to completely test. The design may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included implicit design decisions and assumptions. For example,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programmer may use a global variable or a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to control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execution.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7D00-6D15-486E-9328-62DF70FDC1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83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must realize that though the outcome of complete testing, that is, discovering all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faults, is highly desirable, it is a near-impossible task, and it may not be attempted.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best thing is to select a subset of the input domain to test a program.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the input domain of a program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Suppose that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select a subset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of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is,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⊂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 test program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possible that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exercises only a part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that is,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⊂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of the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 behavior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case faults with the other part,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 will go undetected.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selecting a subset of the input domain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the test engineer attempts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deduce properties of an entire program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observing the behavior of a part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of the entire behavior of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selected inputs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7D00-6D15-486E-9328-62DF70FDC1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90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test a program, a test engineer must perform a sequence of testing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activities.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47D00-6D15-486E-9328-62DF70FDC1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2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5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9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8" y="5054602"/>
            <a:ext cx="673276" cy="279400"/>
          </a:xfrm>
        </p:spPr>
        <p:txBody>
          <a:bodyPr/>
          <a:lstStyle/>
          <a:p>
            <a:fld id="{B013C772-6ADE-4ACE-8C28-068FEF2BA26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5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8" y="5054602"/>
            <a:ext cx="413483" cy="279400"/>
          </a:xfrm>
        </p:spPr>
        <p:txBody>
          <a:bodyPr/>
          <a:lstStyle/>
          <a:p>
            <a:fld id="{AC511636-8DA5-4DEA-A233-0E83666F6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6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25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1" y="1032935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7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C772-6ADE-4ACE-8C28-068FEF2BA26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636-8DA5-4DEA-A233-0E83666F6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C772-6ADE-4ACE-8C28-068FEF2BA26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636-8DA5-4DEA-A233-0E83666F6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6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741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4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800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2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C772-6ADE-4ACE-8C28-068FEF2BA26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636-8DA5-4DEA-A233-0E83666F67B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70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4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7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81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70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9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C772-6ADE-4ACE-8C28-068FEF2BA26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636-8DA5-4DEA-A233-0E83666F6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2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7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9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C772-6ADE-4ACE-8C28-068FEF2BA26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636-8DA5-4DEA-A233-0E83666F67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1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7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7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599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3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9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7" y="4470402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C772-6ADE-4ACE-8C28-068FEF2BA26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636-8DA5-4DEA-A233-0E83666F6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70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390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6" y="2490137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C772-6ADE-4ACE-8C28-068FEF2BA26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636-8DA5-4DEA-A233-0E83666F6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7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150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5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8" y="906875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C772-6ADE-4ACE-8C28-068FEF2BA26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636-8DA5-4DEA-A233-0E83666F6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5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0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C772-6ADE-4ACE-8C28-068FEF2BA26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636-8DA5-4DEA-A233-0E83666F6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1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61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C772-6ADE-4ACE-8C28-068FEF2BA26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636-8DA5-4DEA-A233-0E83666F67B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7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4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915339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C772-6ADE-4ACE-8C28-068FEF2BA26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636-8DA5-4DEA-A233-0E83666F6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8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C772-6ADE-4ACE-8C28-068FEF2BA26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636-8DA5-4DEA-A233-0E83666F67BA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7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6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9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C772-6ADE-4ACE-8C28-068FEF2BA26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636-8DA5-4DEA-A233-0E83666F6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7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58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C772-6ADE-4ACE-8C28-068FEF2BA26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636-8DA5-4DEA-A233-0E83666F6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0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3" y="982134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C772-6ADE-4ACE-8C28-068FEF2BA26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636-8DA5-4DEA-A233-0E83666F6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1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C772-6ADE-4ACE-8C28-068FEF2BA26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636-8DA5-4DEA-A233-0E83666F6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7" y="915339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2490137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1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13C772-6ADE-4ACE-8C28-068FEF2BA26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6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2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511636-8DA5-4DEA-A233-0E83666F6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2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Testing Preliminaries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</a:p>
          <a:p>
            <a:r>
              <a:rPr lang="en-US" dirty="0" smtClean="0"/>
              <a:t>Madiha Malik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Testing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324" y="2348243"/>
            <a:ext cx="8040414" cy="4014457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It does work: </a:t>
            </a:r>
            <a:r>
              <a:rPr lang="en-US" sz="2000" dirty="0" smtClean="0"/>
              <a:t>objective of testing is to show that system works.</a:t>
            </a:r>
          </a:p>
          <a:p>
            <a:pPr lvl="1"/>
            <a:r>
              <a:rPr lang="en-US" dirty="0" smtClean="0"/>
              <a:t>Whether or not a unit works in normal circumstances?</a:t>
            </a:r>
          </a:p>
          <a:p>
            <a:pPr lvl="1"/>
            <a:r>
              <a:rPr lang="en-US" dirty="0" smtClean="0"/>
              <a:t>Whether or not the system works after integration?</a:t>
            </a:r>
          </a:p>
          <a:p>
            <a:r>
              <a:rPr lang="en-US" sz="2000" b="1" dirty="0" smtClean="0"/>
              <a:t>It does not work:</a:t>
            </a:r>
            <a:r>
              <a:rPr lang="en-US" sz="2000" dirty="0" smtClean="0"/>
              <a:t> objective of testing is to make the unit or system fail.</a:t>
            </a:r>
          </a:p>
          <a:p>
            <a:pPr lvl="1"/>
            <a:r>
              <a:rPr lang="en-US" dirty="0" smtClean="0"/>
              <a:t>Tests are conducted to find faults in the unit or system</a:t>
            </a:r>
          </a:p>
          <a:p>
            <a:r>
              <a:rPr lang="en-US" sz="2000" b="1" dirty="0" smtClean="0"/>
              <a:t>Reduce the risk of failure:</a:t>
            </a:r>
            <a:r>
              <a:rPr lang="en-US" sz="2000" dirty="0" smtClean="0"/>
              <a:t> tests </a:t>
            </a:r>
            <a:r>
              <a:rPr lang="en-US" sz="2000" dirty="0"/>
              <a:t>to bring down the risk </a:t>
            </a:r>
            <a:r>
              <a:rPr lang="en-US" sz="2000" dirty="0" smtClean="0"/>
              <a:t>of failing </a:t>
            </a:r>
            <a:r>
              <a:rPr lang="en-US" sz="2000" dirty="0"/>
              <a:t>to an </a:t>
            </a:r>
            <a:r>
              <a:rPr lang="en-US" sz="2000" dirty="0" smtClean="0"/>
              <a:t>acceptable level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dirty="0" smtClean="0"/>
              <a:t>Some faults cause the system to </a:t>
            </a:r>
            <a:r>
              <a:rPr lang="en-US" i="1" dirty="0" smtClean="0"/>
              <a:t>“fail from time to time”</a:t>
            </a:r>
            <a:r>
              <a:rPr lang="en-US" dirty="0" smtClean="0"/>
              <a:t>-Failure Rate.</a:t>
            </a:r>
          </a:p>
          <a:p>
            <a:pPr lvl="1"/>
            <a:r>
              <a:rPr lang="en-US" dirty="0" smtClean="0"/>
              <a:t>Decrease failure rate by test-find faults-fix cycle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Testing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621" y="2490137"/>
            <a:ext cx="7977351" cy="378453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Reduce the cost of testing: </a:t>
            </a:r>
            <a:r>
              <a:rPr lang="en-US" dirty="0" smtClean="0"/>
              <a:t>tests </a:t>
            </a:r>
            <a:r>
              <a:rPr lang="en-US" dirty="0"/>
              <a:t>to produce low-risk software </a:t>
            </a:r>
            <a:r>
              <a:rPr lang="en-US" dirty="0" smtClean="0"/>
              <a:t>with fewer number of </a:t>
            </a:r>
            <a:r>
              <a:rPr lang="en-US" dirty="0"/>
              <a:t>test cases. </a:t>
            </a:r>
          </a:p>
          <a:p>
            <a:r>
              <a:rPr lang="en-US" dirty="0" smtClean="0"/>
              <a:t>Different kinds of cost associated with a testing process</a:t>
            </a:r>
          </a:p>
          <a:p>
            <a:pPr lvl="1"/>
            <a:r>
              <a:rPr lang="en-US" dirty="0"/>
              <a:t>the cost of designing, maintaining, and executing test </a:t>
            </a:r>
            <a:r>
              <a:rPr lang="en-US" dirty="0" smtClean="0"/>
              <a:t>cases,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cost of analyzing the result of executing each test </a:t>
            </a:r>
            <a:r>
              <a:rPr lang="en-US" dirty="0" smtClean="0"/>
              <a:t>case,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cost of documenting the test cases,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cost of actually executing the system and documenting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Less no. of test cases designed , less will be the cost.</a:t>
            </a:r>
          </a:p>
          <a:p>
            <a:r>
              <a:rPr lang="en-US" dirty="0" smtClean="0"/>
              <a:t>Producing small no. of arbitrary test cases is not a good way to save cost.</a:t>
            </a:r>
          </a:p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ffectiveness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test cases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/>
              <a:t>Test engineers must therefore judiciously </a:t>
            </a:r>
            <a:r>
              <a:rPr lang="en-US" dirty="0" smtClean="0"/>
              <a:t>select fewer</a:t>
            </a:r>
            <a:r>
              <a:rPr lang="en-US" dirty="0"/>
              <a:t>, effective </a:t>
            </a:r>
            <a:r>
              <a:rPr lang="en-US" dirty="0" smtClean="0"/>
              <a:t>test cases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a pair of &lt;input, </a:t>
            </a:r>
            <a:r>
              <a:rPr lang="en-US" dirty="0"/>
              <a:t>e</a:t>
            </a:r>
            <a:r>
              <a:rPr lang="en-US" dirty="0" smtClean="0"/>
              <a:t>xpected outcome&gt;</a:t>
            </a:r>
          </a:p>
          <a:p>
            <a:r>
              <a:rPr lang="en-US" dirty="0" smtClean="0"/>
              <a:t>Test cases for a program computing square root of non-negative </a:t>
            </a:r>
            <a:r>
              <a:rPr lang="en-US" dirty="0" err="1" smtClean="0"/>
              <a:t>no.s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TB1: &lt; 0 , 0 &gt;,</a:t>
            </a:r>
          </a:p>
          <a:p>
            <a:pPr lvl="1"/>
            <a:r>
              <a:rPr lang="en-US" dirty="0" smtClean="0"/>
              <a:t>TB2: &lt; 25 , 5 &gt;,</a:t>
            </a:r>
          </a:p>
          <a:p>
            <a:pPr lvl="1"/>
            <a:r>
              <a:rPr lang="en-US" dirty="0" smtClean="0"/>
              <a:t>TB3: &lt; 40 , 6.3245553&gt;,</a:t>
            </a:r>
          </a:p>
          <a:p>
            <a:pPr lvl="1"/>
            <a:r>
              <a:rPr lang="en-US" dirty="0" smtClean="0"/>
              <a:t>TB4: &lt; 100.5 , 10.024968&gt;.</a:t>
            </a:r>
          </a:p>
        </p:txBody>
      </p:sp>
    </p:spTree>
    <p:extLst>
      <p:ext uri="{BB962C8B-B14F-4D97-AF65-F5344CB8AC3E}">
        <p14:creationId xmlns:p14="http://schemas.microsoft.com/office/powerpoint/2010/main" val="7690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Stateless Systems: </a:t>
            </a:r>
            <a:r>
              <a:rPr lang="en-US" dirty="0"/>
              <a:t>where the outcome depends solely on </a:t>
            </a:r>
            <a:r>
              <a:rPr lang="en-US" dirty="0" smtClean="0"/>
              <a:t>the current input, test </a:t>
            </a:r>
            <a:r>
              <a:rPr lang="en-US" dirty="0"/>
              <a:t>cases are very simple in </a:t>
            </a:r>
            <a:r>
              <a:rPr lang="en-US" dirty="0" smtClean="0"/>
              <a:t>structure,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program </a:t>
            </a:r>
            <a:r>
              <a:rPr lang="en-US" dirty="0" smtClean="0"/>
              <a:t>to compute </a:t>
            </a:r>
            <a:r>
              <a:rPr lang="en-US" dirty="0"/>
              <a:t>the square root of </a:t>
            </a:r>
            <a:r>
              <a:rPr lang="en-US" dirty="0" smtClean="0"/>
              <a:t>nonnegative numbers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compiler for the C programming </a:t>
            </a:r>
            <a:r>
              <a:rPr lang="en-US" dirty="0" smtClean="0"/>
              <a:t>language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because </a:t>
            </a:r>
            <a:r>
              <a:rPr lang="en-US" dirty="0">
                <a:solidFill>
                  <a:srgbClr val="C00000"/>
                </a:solidFill>
              </a:rPr>
              <a:t>to compile </a:t>
            </a:r>
            <a:r>
              <a:rPr lang="en-US" dirty="0" smtClean="0">
                <a:solidFill>
                  <a:srgbClr val="C00000"/>
                </a:solidFill>
              </a:rPr>
              <a:t>a program 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does </a:t>
            </a:r>
            <a:r>
              <a:rPr lang="en-US" dirty="0">
                <a:solidFill>
                  <a:srgbClr val="C00000"/>
                </a:solidFill>
              </a:rPr>
              <a:t>not need to know about the programs </a:t>
            </a:r>
            <a:r>
              <a:rPr lang="en-US" dirty="0" smtClean="0">
                <a:solidFill>
                  <a:srgbClr val="C00000"/>
                </a:solidFill>
              </a:rPr>
              <a:t>it compiled </a:t>
            </a:r>
            <a:r>
              <a:rPr lang="en-US" dirty="0">
                <a:solidFill>
                  <a:srgbClr val="C00000"/>
                </a:solidFill>
              </a:rPr>
              <a:t>previously.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731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915339"/>
            <a:ext cx="6798734" cy="1303867"/>
          </a:xfrm>
        </p:spPr>
        <p:txBody>
          <a:bodyPr/>
          <a:lstStyle/>
          <a:p>
            <a:r>
              <a:rPr lang="en-US" dirty="0"/>
              <a:t>Test Cases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041" y="2490138"/>
            <a:ext cx="7614745" cy="361111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State-oriented Systems: </a:t>
            </a:r>
            <a:r>
              <a:rPr lang="en-US" dirty="0"/>
              <a:t>where the program </a:t>
            </a:r>
            <a:r>
              <a:rPr lang="en-US" dirty="0" smtClean="0"/>
              <a:t>outcome depends </a:t>
            </a:r>
            <a:r>
              <a:rPr lang="en-US" dirty="0"/>
              <a:t>both on </a:t>
            </a:r>
            <a:r>
              <a:rPr lang="en-US" dirty="0" smtClean="0"/>
              <a:t>the current </a:t>
            </a:r>
            <a:r>
              <a:rPr lang="en-US" dirty="0"/>
              <a:t>state of the system </a:t>
            </a:r>
            <a:r>
              <a:rPr lang="en-US" dirty="0" smtClean="0"/>
              <a:t>and the </a:t>
            </a:r>
            <a:r>
              <a:rPr lang="en-US" dirty="0"/>
              <a:t>current input </a:t>
            </a:r>
            <a:endParaRPr lang="en-US" dirty="0" smtClean="0"/>
          </a:p>
          <a:p>
            <a:r>
              <a:rPr lang="en-US" dirty="0" smtClean="0"/>
              <a:t>Test case may have sequence of &lt;input , expected outcome&gt; pairs.</a:t>
            </a:r>
          </a:p>
          <a:p>
            <a:pPr lvl="1"/>
            <a:r>
              <a:rPr lang="en-US" dirty="0" smtClean="0"/>
              <a:t>Automated Teller machine (ATM)</a:t>
            </a:r>
          </a:p>
          <a:p>
            <a:pPr lvl="1"/>
            <a:r>
              <a:rPr lang="en-US" dirty="0"/>
              <a:t>TS1: </a:t>
            </a:r>
            <a:r>
              <a:rPr lang="en-US" i="1" dirty="0"/>
              <a:t>&lt; </a:t>
            </a:r>
            <a:r>
              <a:rPr lang="en-US" dirty="0"/>
              <a:t>check balance, $500.00</a:t>
            </a:r>
            <a:r>
              <a:rPr lang="en-US" i="1" dirty="0"/>
              <a:t>&gt;</a:t>
            </a:r>
            <a:r>
              <a:rPr lang="en-US" dirty="0"/>
              <a:t>, </a:t>
            </a:r>
            <a:r>
              <a:rPr lang="en-US" i="1" dirty="0"/>
              <a:t>&lt;</a:t>
            </a:r>
            <a:r>
              <a:rPr lang="en-US" dirty="0"/>
              <a:t>withdraw, ‘‘amount?’’</a:t>
            </a:r>
            <a:r>
              <a:rPr lang="en-US" i="1" dirty="0"/>
              <a:t>&gt;</a:t>
            </a:r>
            <a:r>
              <a:rPr lang="en-US" dirty="0"/>
              <a:t>,</a:t>
            </a:r>
            <a:br>
              <a:rPr lang="en-US" dirty="0"/>
            </a:br>
            <a:r>
              <a:rPr lang="en-US" i="1" dirty="0"/>
              <a:t>&lt; </a:t>
            </a:r>
            <a:r>
              <a:rPr lang="en-US" dirty="0"/>
              <a:t>$200.00, ‘‘$200.00’’</a:t>
            </a:r>
            <a:r>
              <a:rPr lang="en-US" i="1" dirty="0"/>
              <a:t>&gt;</a:t>
            </a:r>
            <a:r>
              <a:rPr lang="en-US" dirty="0"/>
              <a:t>, </a:t>
            </a:r>
            <a:r>
              <a:rPr lang="en-US" i="1" dirty="0"/>
              <a:t>&lt;</a:t>
            </a:r>
            <a:r>
              <a:rPr lang="en-US" dirty="0"/>
              <a:t>check balance, $300.00</a:t>
            </a:r>
            <a:r>
              <a:rPr lang="en-US" i="1" dirty="0"/>
              <a:t>&gt; 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most of the test cases include some form of decision and timing in providing input to the system.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8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275" y="2490137"/>
            <a:ext cx="7788165" cy="381606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Values </a:t>
            </a:r>
            <a:r>
              <a:rPr lang="en-US" b="1" dirty="0"/>
              <a:t>produced by the </a:t>
            </a:r>
            <a:r>
              <a:rPr lang="en-US" b="1" dirty="0" smtClean="0"/>
              <a:t>program: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Outputs </a:t>
            </a:r>
            <a:r>
              <a:rPr lang="en-US" dirty="0"/>
              <a:t>for </a:t>
            </a:r>
            <a:r>
              <a:rPr lang="en-US" dirty="0" smtClean="0"/>
              <a:t>local observation </a:t>
            </a:r>
            <a:r>
              <a:rPr lang="en-US" dirty="0"/>
              <a:t>(integer, text, audio, </a:t>
            </a:r>
            <a:r>
              <a:rPr lang="en-US" dirty="0" smtClean="0"/>
              <a:t>image)</a:t>
            </a:r>
          </a:p>
          <a:p>
            <a:pPr lvl="1"/>
            <a:r>
              <a:rPr lang="en-US" dirty="0" smtClean="0"/>
              <a:t>Outputs </a:t>
            </a:r>
            <a:r>
              <a:rPr lang="en-US" dirty="0"/>
              <a:t>(messages) for remote storage, manipulation, or </a:t>
            </a:r>
            <a:r>
              <a:rPr lang="en-US" dirty="0" smtClean="0"/>
              <a:t>observation</a:t>
            </a:r>
            <a:endParaRPr lang="en-US" dirty="0"/>
          </a:p>
          <a:p>
            <a:r>
              <a:rPr lang="en-US" b="1" dirty="0" smtClean="0"/>
              <a:t>State change:</a:t>
            </a:r>
          </a:p>
          <a:p>
            <a:pPr lvl="1"/>
            <a:r>
              <a:rPr lang="en-US" dirty="0" smtClean="0"/>
              <a:t>State </a:t>
            </a:r>
            <a:r>
              <a:rPr lang="en-US" dirty="0"/>
              <a:t>change of the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State </a:t>
            </a:r>
            <a:r>
              <a:rPr lang="en-US" dirty="0"/>
              <a:t>change of the database (due to add, delete, and update </a:t>
            </a:r>
            <a:r>
              <a:rPr lang="en-US" dirty="0" smtClean="0"/>
              <a:t>operations)</a:t>
            </a:r>
            <a:endParaRPr lang="en-US" dirty="0"/>
          </a:p>
          <a:p>
            <a:r>
              <a:rPr lang="en-US" b="1" dirty="0" smtClean="0"/>
              <a:t>A </a:t>
            </a:r>
            <a:r>
              <a:rPr lang="en-US" b="1" dirty="0"/>
              <a:t>sequence or set of values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must be interpreted </a:t>
            </a:r>
            <a:r>
              <a:rPr lang="en-US" dirty="0" smtClean="0"/>
              <a:t>together for the outcome </a:t>
            </a:r>
            <a:r>
              <a:rPr lang="en-US" dirty="0"/>
              <a:t>to be valid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4303" y="2490137"/>
            <a:ext cx="6651298" cy="316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Ideally, the expected outcome of a test </a:t>
            </a:r>
            <a:r>
              <a:rPr lang="en-US" sz="2400" b="1" dirty="0" smtClean="0"/>
              <a:t>should be computed while designing</a:t>
            </a:r>
            <a:r>
              <a:rPr lang="en-US" sz="2400" b="1" dirty="0"/>
              <a:t> </a:t>
            </a:r>
            <a:r>
              <a:rPr lang="en-US" sz="2400" b="1" dirty="0" smtClean="0"/>
              <a:t>the </a:t>
            </a:r>
            <a:r>
              <a:rPr lang="en-US" sz="2400" b="1" dirty="0"/>
              <a:t>test </a:t>
            </a:r>
            <a:r>
              <a:rPr lang="en-US" sz="2400" b="1" dirty="0" smtClean="0"/>
              <a:t>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</a:t>
            </a:r>
            <a:r>
              <a:rPr lang="en-US" sz="2400" b="1" dirty="0" smtClean="0"/>
              <a:t>he </a:t>
            </a:r>
            <a:r>
              <a:rPr lang="en-US" sz="2400" b="1" dirty="0"/>
              <a:t>test outcome is computed before </a:t>
            </a:r>
            <a:r>
              <a:rPr lang="en-US" sz="2400" b="1" dirty="0" smtClean="0"/>
              <a:t>the program </a:t>
            </a:r>
            <a:r>
              <a:rPr lang="en-US" sz="2400" b="1" dirty="0"/>
              <a:t>is</a:t>
            </a:r>
            <a:r>
              <a:rPr lang="en-US" sz="2400" b="1" dirty="0" smtClean="0"/>
              <a:t> </a:t>
            </a:r>
            <a:r>
              <a:rPr lang="en-US" sz="2400" b="1" dirty="0"/>
              <a:t>executed with the selected </a:t>
            </a:r>
            <a:r>
              <a:rPr lang="en-US" sz="2400" b="1" dirty="0" smtClean="0"/>
              <a:t>test input</a:t>
            </a:r>
            <a:r>
              <a:rPr lang="en-US" sz="2400" b="1" dirty="0"/>
              <a:t>.</a:t>
            </a:r>
            <a:r>
              <a:rPr lang="en-US" sz="2400" b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one </a:t>
            </a:r>
            <a:r>
              <a:rPr lang="en-US" sz="2400" b="1" dirty="0"/>
              <a:t>should be able </a:t>
            </a:r>
            <a:r>
              <a:rPr lang="en-US" sz="2400" b="1" dirty="0" smtClean="0"/>
              <a:t>to compute </a:t>
            </a:r>
            <a:r>
              <a:rPr lang="en-US" sz="2400" b="1" dirty="0"/>
              <a:t>the </a:t>
            </a:r>
            <a:r>
              <a:rPr lang="en-US" sz="2400" b="1" dirty="0" smtClean="0"/>
              <a:t>expected outcome </a:t>
            </a:r>
            <a:r>
              <a:rPr lang="en-US" sz="2400" b="1" dirty="0"/>
              <a:t>from an </a:t>
            </a:r>
            <a:r>
              <a:rPr lang="en-US" sz="2400" b="1" i="1" dirty="0"/>
              <a:t>understanding </a:t>
            </a:r>
            <a:r>
              <a:rPr lang="en-US" sz="2400" b="1" dirty="0"/>
              <a:t>of </a:t>
            </a:r>
            <a:r>
              <a:rPr lang="en-US" sz="2400" b="1" dirty="0" smtClean="0"/>
              <a:t>the program’s </a:t>
            </a:r>
            <a:r>
              <a:rPr lang="en-US" sz="2400" b="1" dirty="0"/>
              <a:t>requirements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0418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Complete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855" y="2490136"/>
            <a:ext cx="7977352" cy="37687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Complete or Exhaustive Testing means “</a:t>
            </a:r>
            <a:r>
              <a:rPr lang="en-US" dirty="0">
                <a:solidFill>
                  <a:schemeClr val="accent3"/>
                </a:solidFill>
              </a:rPr>
              <a:t>there are </a:t>
            </a:r>
            <a:r>
              <a:rPr lang="en-US" dirty="0" smtClean="0">
                <a:solidFill>
                  <a:schemeClr val="accent3"/>
                </a:solidFill>
              </a:rPr>
              <a:t>no undiscovered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faults </a:t>
            </a:r>
            <a:r>
              <a:rPr lang="en-US" dirty="0">
                <a:solidFill>
                  <a:schemeClr val="accent3"/>
                </a:solidFill>
              </a:rPr>
              <a:t>at the end of the test phase</a:t>
            </a:r>
            <a:r>
              <a:rPr lang="en-US" dirty="0"/>
              <a:t> 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Complete or Exhaustive Testing is not possible because:</a:t>
            </a:r>
          </a:p>
          <a:p>
            <a:pPr lvl="1"/>
            <a:r>
              <a:rPr lang="en-US" dirty="0"/>
              <a:t>The domain of possible inputs of a program is too large </a:t>
            </a:r>
            <a:r>
              <a:rPr lang="en-US" dirty="0" smtClean="0"/>
              <a:t>to be completely used </a:t>
            </a:r>
            <a:r>
              <a:rPr lang="en-US" dirty="0"/>
              <a:t>in testing a system.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Valid or invalid inputs, different states of program, timing constraints, </a:t>
            </a: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 smtClean="0">
                <a:solidFill>
                  <a:srgbClr val="C00000"/>
                </a:solidFill>
              </a:rPr>
              <a:t>tc. </a:t>
            </a:r>
          </a:p>
          <a:p>
            <a:r>
              <a:rPr lang="en-US" dirty="0"/>
              <a:t>The design issues may be too complex to completely test. </a:t>
            </a:r>
            <a:endParaRPr lang="en-US" dirty="0" smtClean="0"/>
          </a:p>
          <a:p>
            <a:pPr lvl="1"/>
            <a:r>
              <a:rPr lang="en-US" dirty="0"/>
              <a:t>implicit design decisions and assumptions</a:t>
            </a:r>
            <a:r>
              <a:rPr lang="en-US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C00000"/>
                </a:solidFill>
              </a:rPr>
              <a:t>a programmer may use a global variable or a </a:t>
            </a:r>
            <a:r>
              <a:rPr lang="en-US" i="1" dirty="0">
                <a:solidFill>
                  <a:srgbClr val="C00000"/>
                </a:solidFill>
              </a:rPr>
              <a:t>static </a:t>
            </a:r>
            <a:r>
              <a:rPr lang="en-US" dirty="0">
                <a:solidFill>
                  <a:srgbClr val="C00000"/>
                </a:solidFill>
              </a:rPr>
              <a:t>variable to control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program execution. 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2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 of Complete </a:t>
            </a:r>
            <a:r>
              <a:rPr lang="en-US" dirty="0" smtClean="0"/>
              <a:t>Testing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may not be possible to create all possible </a:t>
            </a:r>
            <a:r>
              <a:rPr lang="en-US" sz="2800" dirty="0" smtClean="0"/>
              <a:t>execution environments </a:t>
            </a:r>
            <a:r>
              <a:rPr lang="en-US" sz="2800" dirty="0"/>
              <a:t>of </a:t>
            </a:r>
            <a:r>
              <a:rPr lang="en-US" sz="2800" dirty="0" smtClean="0"/>
              <a:t>the system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400" dirty="0"/>
              <a:t>the behavior of the </a:t>
            </a:r>
            <a:r>
              <a:rPr lang="en-US" sz="2400" dirty="0" smtClean="0"/>
              <a:t>software system </a:t>
            </a:r>
            <a:r>
              <a:rPr lang="en-US" sz="2400" dirty="0"/>
              <a:t>depends </a:t>
            </a:r>
            <a:r>
              <a:rPr lang="en-US" sz="2400" dirty="0" smtClean="0"/>
              <a:t>on the </a:t>
            </a:r>
            <a:r>
              <a:rPr lang="en-US" sz="2400" dirty="0"/>
              <a:t>real, outside world, </a:t>
            </a:r>
            <a:endParaRPr lang="en-US" sz="2400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weather, </a:t>
            </a:r>
            <a:r>
              <a:rPr lang="en-US" sz="2000" dirty="0" smtClean="0">
                <a:solidFill>
                  <a:srgbClr val="C00000"/>
                </a:solidFill>
              </a:rPr>
              <a:t>temperature, altitude</a:t>
            </a:r>
            <a:r>
              <a:rPr lang="en-US" sz="2000" dirty="0">
                <a:solidFill>
                  <a:srgbClr val="C00000"/>
                </a:solidFill>
              </a:rPr>
              <a:t>, pressure, and so on. </a:t>
            </a:r>
          </a:p>
        </p:txBody>
      </p:sp>
    </p:spTree>
    <p:extLst>
      <p:ext uri="{BB962C8B-B14F-4D97-AF65-F5344CB8AC3E}">
        <p14:creationId xmlns:p14="http://schemas.microsoft.com/office/powerpoint/2010/main" val="19295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Issue in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93" y="2490137"/>
            <a:ext cx="8056179" cy="38160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elect </a:t>
            </a:r>
            <a:r>
              <a:rPr lang="en-US" dirty="0"/>
              <a:t>a subset of the input domain to test </a:t>
            </a:r>
            <a:r>
              <a:rPr lang="en-US" dirty="0" smtClean="0"/>
              <a:t>a program.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Selection</a:t>
            </a:r>
            <a:r>
              <a:rPr lang="en-US" i="1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the subset </a:t>
            </a:r>
            <a:r>
              <a:rPr lang="en-US" dirty="0"/>
              <a:t>of the input domain must </a:t>
            </a:r>
            <a:r>
              <a:rPr lang="en-US" dirty="0" smtClean="0"/>
              <a:t>be done </a:t>
            </a:r>
            <a:r>
              <a:rPr lang="en-US" dirty="0"/>
              <a:t>in a systematic and careful </a:t>
            </a:r>
            <a:r>
              <a:rPr lang="en-US" dirty="0" smtClean="0"/>
              <a:t>manner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So that </a:t>
            </a:r>
            <a:r>
              <a:rPr lang="en-US" dirty="0">
                <a:solidFill>
                  <a:srgbClr val="C00000"/>
                </a:solidFill>
              </a:rPr>
              <a:t>the deduction is as accurate and complete </a:t>
            </a:r>
            <a:r>
              <a:rPr lang="en-US" dirty="0" smtClean="0">
                <a:solidFill>
                  <a:srgbClr val="C00000"/>
                </a:solidFill>
              </a:rPr>
              <a:t>as possible</a:t>
            </a:r>
            <a:r>
              <a:rPr lang="en-US" dirty="0">
                <a:solidFill>
                  <a:srgbClr val="C00000"/>
                </a:solidFill>
              </a:rPr>
              <a:t>. </a:t>
            </a:r>
            <a:endParaRPr lang="en-US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C00000"/>
                </a:solidFill>
              </a:rPr>
              <a:t>the </a:t>
            </a:r>
            <a:r>
              <a:rPr lang="en-US" dirty="0" smtClean="0">
                <a:solidFill>
                  <a:srgbClr val="C00000"/>
                </a:solidFill>
              </a:rPr>
              <a:t>idea of </a:t>
            </a:r>
            <a:r>
              <a:rPr lang="en-US" b="1" dirty="0">
                <a:solidFill>
                  <a:schemeClr val="accent3"/>
                </a:solidFill>
              </a:rPr>
              <a:t>coverage</a:t>
            </a:r>
            <a:r>
              <a:rPr lang="en-US" i="1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is considered while selecting test cases. 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455" y="2917859"/>
            <a:ext cx="4749819" cy="14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53" y="2490137"/>
            <a:ext cx="7930054" cy="3532291"/>
          </a:xfrm>
        </p:spPr>
        <p:txBody>
          <a:bodyPr>
            <a:normAutofit/>
          </a:bodyPr>
          <a:lstStyle/>
          <a:p>
            <a:r>
              <a:rPr lang="en-US" b="1" dirty="0"/>
              <a:t>Identify an objective to be </a:t>
            </a:r>
            <a:r>
              <a:rPr lang="en-US" b="1" dirty="0" smtClean="0"/>
              <a:t>tested: </a:t>
            </a:r>
          </a:p>
          <a:p>
            <a:pPr lvl="1"/>
            <a:r>
              <a:rPr lang="en-US" dirty="0" smtClean="0"/>
              <a:t>defines </a:t>
            </a:r>
            <a:r>
              <a:rPr lang="en-US" dirty="0"/>
              <a:t>the intention, or </a:t>
            </a:r>
            <a:r>
              <a:rPr lang="en-US" i="1" dirty="0"/>
              <a:t>purpose</a:t>
            </a:r>
            <a:r>
              <a:rPr lang="en-US" dirty="0"/>
              <a:t>, </a:t>
            </a:r>
            <a:r>
              <a:rPr lang="en-US" dirty="0" smtClean="0"/>
              <a:t>of designing test cases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ensure that the program </a:t>
            </a:r>
            <a:r>
              <a:rPr lang="en-US" dirty="0" smtClean="0"/>
              <a:t>supports the</a:t>
            </a:r>
            <a:r>
              <a:rPr lang="en-US" dirty="0"/>
              <a:t> </a:t>
            </a:r>
            <a:r>
              <a:rPr lang="en-US" dirty="0" smtClean="0"/>
              <a:t>objective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clear purpose must be </a:t>
            </a:r>
            <a:r>
              <a:rPr lang="en-US" dirty="0" smtClean="0"/>
              <a:t>associated with </a:t>
            </a:r>
            <a:r>
              <a:rPr lang="en-US" dirty="0"/>
              <a:t>every test case. </a:t>
            </a:r>
            <a:endParaRPr lang="en-US" dirty="0" smtClean="0"/>
          </a:p>
          <a:p>
            <a:r>
              <a:rPr lang="en-US" b="1" dirty="0"/>
              <a:t>Select inputs: </a:t>
            </a:r>
            <a:endParaRPr lang="en-US" b="1" dirty="0" smtClean="0"/>
          </a:p>
          <a:p>
            <a:pPr lvl="1"/>
            <a:r>
              <a:rPr lang="en-US" dirty="0" smtClean="0"/>
              <a:t>Selection of test inputs </a:t>
            </a:r>
            <a:r>
              <a:rPr lang="en-US" dirty="0"/>
              <a:t>can be based on the </a:t>
            </a:r>
            <a:r>
              <a:rPr lang="en-US" dirty="0" smtClean="0"/>
              <a:t>requirements specification</a:t>
            </a:r>
            <a:r>
              <a:rPr lang="en-US" dirty="0"/>
              <a:t>, the source </a:t>
            </a:r>
            <a:r>
              <a:rPr lang="en-US" dirty="0" smtClean="0"/>
              <a:t>code, or </a:t>
            </a:r>
            <a:r>
              <a:rPr lang="en-US" dirty="0"/>
              <a:t>our </a:t>
            </a:r>
            <a:r>
              <a:rPr lang="en-US" dirty="0" smtClean="0"/>
              <a:t>expectations.</a:t>
            </a:r>
          </a:p>
          <a:p>
            <a:pPr lvl="1"/>
            <a:r>
              <a:rPr lang="en-US" dirty="0" smtClean="0"/>
              <a:t>Test inputs </a:t>
            </a:r>
            <a:r>
              <a:rPr lang="en-US" dirty="0"/>
              <a:t>are selected by keeping the test </a:t>
            </a:r>
            <a:r>
              <a:rPr lang="en-US" dirty="0" smtClean="0"/>
              <a:t>objective in </a:t>
            </a:r>
            <a:r>
              <a:rPr lang="en-US" dirty="0"/>
              <a:t>mind. </a:t>
            </a:r>
          </a:p>
        </p:txBody>
      </p:sp>
    </p:spTree>
    <p:extLst>
      <p:ext uri="{BB962C8B-B14F-4D97-AF65-F5344CB8AC3E}">
        <p14:creationId xmlns:p14="http://schemas.microsoft.com/office/powerpoint/2010/main" val="37171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Achieving and assessing the quality of a software product</a:t>
            </a:r>
          </a:p>
          <a:p>
            <a:r>
              <a:rPr lang="en-US" dirty="0" smtClean="0"/>
              <a:t>As we repeat </a:t>
            </a:r>
            <a:r>
              <a:rPr lang="en-US" i="1" dirty="0" smtClean="0"/>
              <a:t>test-find defects-fix</a:t>
            </a:r>
            <a:r>
              <a:rPr lang="en-US" dirty="0" smtClean="0"/>
              <a:t> cycle, we assess how good our system is.</a:t>
            </a:r>
          </a:p>
          <a:p>
            <a:r>
              <a:rPr lang="en-US" dirty="0" smtClean="0"/>
              <a:t>By Friedman and </a:t>
            </a:r>
            <a:r>
              <a:rPr lang="en-US" dirty="0" err="1" smtClean="0"/>
              <a:t>Voas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software testing is </a:t>
            </a:r>
            <a:r>
              <a:rPr lang="en-US" dirty="0" smtClean="0"/>
              <a:t>a verification </a:t>
            </a:r>
            <a:r>
              <a:rPr lang="en-US" dirty="0"/>
              <a:t>process </a:t>
            </a:r>
            <a:r>
              <a:rPr lang="en-US" dirty="0" smtClean="0"/>
              <a:t>for software </a:t>
            </a:r>
            <a:r>
              <a:rPr lang="en-US" dirty="0"/>
              <a:t>quality assessment and </a:t>
            </a:r>
            <a:r>
              <a:rPr lang="en-US" dirty="0" smtClean="0"/>
              <a:t>improvement.”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smtClean="0"/>
              <a:t>Activities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324" y="2316712"/>
            <a:ext cx="8024648" cy="395796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Compute the expected </a:t>
            </a:r>
            <a:r>
              <a:rPr lang="en-US" b="1" dirty="0" smtClean="0"/>
              <a:t>outcome:</a:t>
            </a:r>
          </a:p>
          <a:p>
            <a:pPr lvl="1"/>
            <a:r>
              <a:rPr lang="en-US" sz="2200" dirty="0" smtClean="0"/>
              <a:t>compute the expected </a:t>
            </a:r>
            <a:r>
              <a:rPr lang="en-US" sz="2200" dirty="0"/>
              <a:t>outcome of the </a:t>
            </a:r>
            <a:r>
              <a:rPr lang="en-US" sz="2200" dirty="0" smtClean="0"/>
              <a:t>program with </a:t>
            </a:r>
            <a:r>
              <a:rPr lang="en-US" sz="2200" dirty="0"/>
              <a:t>the selected inputs. </a:t>
            </a:r>
            <a:endParaRPr lang="en-US" sz="2200" dirty="0" smtClean="0"/>
          </a:p>
          <a:p>
            <a:pPr lvl="1"/>
            <a:r>
              <a:rPr lang="en-US" sz="2200" dirty="0" smtClean="0"/>
              <a:t>can be done </a:t>
            </a:r>
            <a:r>
              <a:rPr lang="en-US" sz="2200" dirty="0"/>
              <a:t>from an overall, </a:t>
            </a:r>
            <a:r>
              <a:rPr lang="en-US" sz="2200" dirty="0" smtClean="0"/>
              <a:t>high-level understanding of the test objective </a:t>
            </a:r>
            <a:r>
              <a:rPr lang="en-US" sz="2200" dirty="0"/>
              <a:t>and the specification of the program under test.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Set up the execution environment of the program: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sz="2200" dirty="0"/>
              <a:t>prepare the right execution environment of the </a:t>
            </a:r>
            <a:r>
              <a:rPr lang="en-US" sz="2200" dirty="0" smtClean="0"/>
              <a:t>program</a:t>
            </a:r>
          </a:p>
          <a:p>
            <a:pPr lvl="1"/>
            <a:r>
              <a:rPr lang="en-US" sz="2200" dirty="0"/>
              <a:t>all </a:t>
            </a:r>
            <a:r>
              <a:rPr lang="en-US" sz="2200" dirty="0" smtClean="0"/>
              <a:t>the assumptions </a:t>
            </a:r>
            <a:r>
              <a:rPr lang="en-US" sz="2200" dirty="0"/>
              <a:t>external to the program must be </a:t>
            </a:r>
            <a:r>
              <a:rPr lang="en-US" sz="2200" dirty="0" smtClean="0"/>
              <a:t>satisfied.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900" dirty="0" smtClean="0">
                <a:solidFill>
                  <a:srgbClr val="C00000"/>
                </a:solidFill>
              </a:rPr>
              <a:t>Initializing a local system: </a:t>
            </a:r>
            <a:r>
              <a:rPr lang="en-US" sz="1900" dirty="0">
                <a:solidFill>
                  <a:srgbClr val="C00000"/>
                </a:solidFill>
              </a:rPr>
              <a:t>making a network connection available, making </a:t>
            </a:r>
            <a:r>
              <a:rPr lang="en-US" sz="1900" dirty="0" smtClean="0">
                <a:solidFill>
                  <a:srgbClr val="C00000"/>
                </a:solidFill>
              </a:rPr>
              <a:t>the right database system </a:t>
            </a:r>
            <a:r>
              <a:rPr lang="en-US" sz="1900" dirty="0">
                <a:solidFill>
                  <a:srgbClr val="C00000"/>
                </a:solidFill>
              </a:rPr>
              <a:t>available, and so on.</a:t>
            </a:r>
            <a:r>
              <a:rPr lang="en-US" sz="1900" dirty="0">
                <a:solidFill>
                  <a:schemeClr val="accent3"/>
                </a:solidFill>
              </a:rPr>
              <a:t> </a:t>
            </a:r>
            <a:r>
              <a:rPr lang="en-US" sz="1900" dirty="0" smtClean="0">
                <a:solidFill>
                  <a:schemeClr val="accent3"/>
                </a:solidFill>
              </a:rPr>
              <a:t>(external)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900" dirty="0" smtClean="0">
                <a:solidFill>
                  <a:srgbClr val="C00000"/>
                </a:solidFill>
              </a:rPr>
              <a:t>Initializing a remote system: </a:t>
            </a:r>
            <a:r>
              <a:rPr lang="en-US" sz="1900" dirty="0">
                <a:solidFill>
                  <a:srgbClr val="C00000"/>
                </a:solidFill>
              </a:rPr>
              <a:t>to test the client code, we may</a:t>
            </a:r>
            <a:br>
              <a:rPr lang="en-US" sz="1900" dirty="0">
                <a:solidFill>
                  <a:srgbClr val="C00000"/>
                </a:solidFill>
              </a:rPr>
            </a:br>
            <a:r>
              <a:rPr lang="en-US" sz="1900" dirty="0">
                <a:solidFill>
                  <a:srgbClr val="C00000"/>
                </a:solidFill>
              </a:rPr>
              <a:t>need to start the server at a remote site. </a:t>
            </a:r>
          </a:p>
        </p:txBody>
      </p:sp>
    </p:spTree>
    <p:extLst>
      <p:ext uri="{BB962C8B-B14F-4D97-AF65-F5344CB8AC3E}">
        <p14:creationId xmlns:p14="http://schemas.microsoft.com/office/powerpoint/2010/main" val="9877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Activities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Execute the </a:t>
            </a:r>
            <a:r>
              <a:rPr lang="en-US" b="1" dirty="0" smtClean="0"/>
              <a:t>program:</a:t>
            </a:r>
          </a:p>
          <a:p>
            <a:pPr lvl="1"/>
            <a:r>
              <a:rPr lang="en-US" dirty="0" smtClean="0"/>
              <a:t>executes the program </a:t>
            </a:r>
            <a:r>
              <a:rPr lang="en-US" dirty="0"/>
              <a:t>with the selected inputs </a:t>
            </a:r>
            <a:r>
              <a:rPr lang="en-US" dirty="0" smtClean="0"/>
              <a:t>and observes </a:t>
            </a:r>
            <a:r>
              <a:rPr lang="en-US" dirty="0"/>
              <a:t>the actual outcome of </a:t>
            </a:r>
            <a:r>
              <a:rPr lang="en-US" dirty="0" smtClean="0"/>
              <a:t>the program.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execute a test case, inputs may be provided to </a:t>
            </a:r>
            <a:r>
              <a:rPr lang="en-US" dirty="0" smtClean="0"/>
              <a:t>the program at different </a:t>
            </a:r>
            <a:r>
              <a:rPr lang="en-US" dirty="0"/>
              <a:t>physical locations at </a:t>
            </a:r>
            <a:r>
              <a:rPr lang="en-US" dirty="0" smtClean="0"/>
              <a:t>different times.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concept of </a:t>
            </a:r>
            <a:r>
              <a:rPr lang="en-US" i="1" dirty="0"/>
              <a:t>test coordination </a:t>
            </a:r>
            <a:r>
              <a:rPr lang="en-US" dirty="0"/>
              <a:t>is used </a:t>
            </a:r>
            <a:r>
              <a:rPr lang="en-US" dirty="0" smtClean="0"/>
              <a:t>in synchronizing </a:t>
            </a:r>
            <a:r>
              <a:rPr lang="en-US" dirty="0"/>
              <a:t>different components of a test case.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Activities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323" y="2364009"/>
            <a:ext cx="8056179" cy="3957963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/>
              <a:t>Analyze the test result</a:t>
            </a:r>
            <a:r>
              <a:rPr lang="en-US" sz="3000" b="1" dirty="0" smtClean="0"/>
              <a:t>: </a:t>
            </a:r>
          </a:p>
          <a:p>
            <a:pPr lvl="1"/>
            <a:r>
              <a:rPr lang="en-US" sz="2400" dirty="0" smtClean="0"/>
              <a:t>compare </a:t>
            </a:r>
            <a:r>
              <a:rPr lang="en-US" sz="2400" dirty="0"/>
              <a:t>the actual outcome </a:t>
            </a:r>
            <a:r>
              <a:rPr lang="en-US" sz="2400" dirty="0" smtClean="0"/>
              <a:t>of program </a:t>
            </a:r>
            <a:r>
              <a:rPr lang="en-US" sz="2400" dirty="0"/>
              <a:t>execution with the expected </a:t>
            </a:r>
            <a:r>
              <a:rPr lang="en-US" sz="2400" dirty="0" smtClean="0"/>
              <a:t>outcome.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complexity of comparison depends on the complexity of </a:t>
            </a:r>
            <a:r>
              <a:rPr lang="en-US" sz="2400" dirty="0" smtClean="0"/>
              <a:t>the data </a:t>
            </a:r>
            <a:r>
              <a:rPr lang="en-US" sz="2400" dirty="0"/>
              <a:t>to be observed</a:t>
            </a:r>
            <a:r>
              <a:rPr lang="en-US" sz="2400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C00000"/>
                </a:solidFill>
              </a:rPr>
              <a:t> simple </a:t>
            </a:r>
            <a:r>
              <a:rPr lang="en-US" sz="2400" dirty="0">
                <a:solidFill>
                  <a:srgbClr val="C00000"/>
                </a:solidFill>
              </a:rPr>
              <a:t>as an integer or a string </a:t>
            </a:r>
            <a:r>
              <a:rPr lang="en-US" sz="2400" dirty="0" smtClean="0">
                <a:solidFill>
                  <a:srgbClr val="C00000"/>
                </a:solidFill>
              </a:rPr>
              <a:t>of characters </a:t>
            </a:r>
            <a:r>
              <a:rPr lang="en-US" sz="2400" dirty="0">
                <a:solidFill>
                  <a:srgbClr val="C00000"/>
                </a:solidFill>
              </a:rPr>
              <a:t>or </a:t>
            </a:r>
            <a:r>
              <a:rPr lang="en-US" sz="2400" dirty="0" smtClean="0">
                <a:solidFill>
                  <a:srgbClr val="C00000"/>
                </a:solidFill>
              </a:rPr>
              <a:t>as complex </a:t>
            </a:r>
            <a:r>
              <a:rPr lang="en-US" sz="2400" dirty="0">
                <a:solidFill>
                  <a:srgbClr val="C00000"/>
                </a:solidFill>
              </a:rPr>
              <a:t>as an image, a video, or an audio clip. 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/>
            <a:r>
              <a:rPr lang="en-US" sz="2400" dirty="0" smtClean="0"/>
              <a:t>At the </a:t>
            </a:r>
            <a:r>
              <a:rPr lang="en-US" sz="2400" dirty="0"/>
              <a:t>end of the analysis step, a test verdict is assigned to </a:t>
            </a:r>
            <a:r>
              <a:rPr lang="en-US" sz="2400" dirty="0" smtClean="0"/>
              <a:t>the program.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C00000"/>
                </a:solidFill>
              </a:rPr>
              <a:t>test verdicts</a:t>
            </a:r>
            <a:r>
              <a:rPr lang="en-US" sz="2400" dirty="0">
                <a:solidFill>
                  <a:srgbClr val="C00000"/>
                </a:solidFill>
              </a:rPr>
              <a:t>, namely, </a:t>
            </a:r>
            <a:r>
              <a:rPr lang="en-US" sz="2400" i="1" dirty="0">
                <a:solidFill>
                  <a:srgbClr val="C00000"/>
                </a:solidFill>
              </a:rPr>
              <a:t>pass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i="1" dirty="0">
                <a:solidFill>
                  <a:srgbClr val="C00000"/>
                </a:solidFill>
              </a:rPr>
              <a:t>fail</a:t>
            </a:r>
            <a:r>
              <a:rPr lang="en-US" sz="2400" dirty="0">
                <a:solidFill>
                  <a:srgbClr val="C00000"/>
                </a:solidFill>
              </a:rPr>
              <a:t>, and </a:t>
            </a:r>
            <a:r>
              <a:rPr lang="en-US" sz="2400" i="1" dirty="0" smtClean="0">
                <a:solidFill>
                  <a:srgbClr val="C00000"/>
                </a:solidFill>
              </a:rPr>
              <a:t>inconclusive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4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386" y="2364009"/>
            <a:ext cx="7977352" cy="3942198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test report </a:t>
            </a:r>
            <a:r>
              <a:rPr lang="en-US" dirty="0"/>
              <a:t>must be written after analyzing the test </a:t>
            </a:r>
            <a:r>
              <a:rPr lang="en-US" dirty="0" smtClean="0"/>
              <a:t>result.</a:t>
            </a:r>
          </a:p>
          <a:p>
            <a:r>
              <a:rPr lang="en-US" dirty="0" smtClean="0"/>
              <a:t>The motivation </a:t>
            </a:r>
            <a:r>
              <a:rPr lang="en-US" dirty="0"/>
              <a:t>for writing a test report is to get the </a:t>
            </a:r>
            <a:r>
              <a:rPr lang="en-US" dirty="0" smtClean="0"/>
              <a:t>fault fixed </a:t>
            </a:r>
            <a:r>
              <a:rPr lang="en-US" dirty="0"/>
              <a:t>if the test </a:t>
            </a:r>
            <a:r>
              <a:rPr lang="en-US" dirty="0" smtClean="0"/>
              <a:t>revealed a </a:t>
            </a:r>
            <a:r>
              <a:rPr lang="en-US" dirty="0"/>
              <a:t>fault. A test report contains </a:t>
            </a:r>
            <a:r>
              <a:rPr lang="en-US" dirty="0" smtClean="0"/>
              <a:t>the following </a:t>
            </a:r>
            <a:r>
              <a:rPr lang="en-US" dirty="0"/>
              <a:t>items to be </a:t>
            </a:r>
            <a:r>
              <a:rPr lang="en-US" dirty="0" smtClean="0"/>
              <a:t>informative: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Explain </a:t>
            </a:r>
            <a:r>
              <a:rPr lang="en-US" dirty="0"/>
              <a:t>how to reproduce the </a:t>
            </a:r>
            <a:r>
              <a:rPr lang="en-US" dirty="0" smtClean="0"/>
              <a:t>failure.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Analyze </a:t>
            </a:r>
            <a:r>
              <a:rPr lang="en-US" dirty="0"/>
              <a:t>the failure to be able to describe </a:t>
            </a:r>
            <a:r>
              <a:rPr lang="en-US" dirty="0" smtClean="0"/>
              <a:t>it.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pointer to the actual outcome and the test </a:t>
            </a:r>
            <a:r>
              <a:rPr lang="en-US" dirty="0" smtClean="0"/>
              <a:t>case, complete with the input</a:t>
            </a:r>
            <a:r>
              <a:rPr lang="en-US" dirty="0"/>
              <a:t>, the expected outcome, and </a:t>
            </a:r>
            <a:r>
              <a:rPr lang="en-US" dirty="0" smtClean="0"/>
              <a:t>the execution </a:t>
            </a:r>
            <a:r>
              <a:rPr lang="en-US" dirty="0"/>
              <a:t>environment. </a:t>
            </a:r>
          </a:p>
        </p:txBody>
      </p:sp>
    </p:spTree>
    <p:extLst>
      <p:ext uri="{BB962C8B-B14F-4D97-AF65-F5344CB8AC3E}">
        <p14:creationId xmlns:p14="http://schemas.microsoft.com/office/powerpoint/2010/main" val="37793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59" y="2332476"/>
            <a:ext cx="8040413" cy="40683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 the term “static” suggests</a:t>
            </a:r>
            <a:r>
              <a:rPr lang="en-US" dirty="0" smtClean="0"/>
              <a:t>,</a:t>
            </a:r>
          </a:p>
          <a:p>
            <a:r>
              <a:rPr lang="en-US" sz="2600" dirty="0"/>
              <a:t>I</a:t>
            </a:r>
            <a:r>
              <a:rPr lang="en-US" sz="2600" dirty="0" smtClean="0"/>
              <a:t>t </a:t>
            </a:r>
            <a:r>
              <a:rPr lang="en-US" sz="2600" dirty="0"/>
              <a:t>is based on the examination of </a:t>
            </a:r>
            <a:r>
              <a:rPr lang="en-US" sz="2600" dirty="0" smtClean="0"/>
              <a:t>a number </a:t>
            </a:r>
            <a:r>
              <a:rPr lang="en-US" sz="2600" dirty="0"/>
              <a:t>of </a:t>
            </a:r>
            <a:r>
              <a:rPr lang="en-US" sz="2600" dirty="0" smtClean="0"/>
              <a:t>documents,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rgbClr val="C00000"/>
                </a:solidFill>
              </a:rPr>
              <a:t>namely </a:t>
            </a:r>
            <a:r>
              <a:rPr lang="en-US" sz="2100" dirty="0">
                <a:solidFill>
                  <a:srgbClr val="C00000"/>
                </a:solidFill>
              </a:rPr>
              <a:t>requirements documents, </a:t>
            </a:r>
            <a:r>
              <a:rPr lang="en-US" sz="2100" dirty="0" smtClean="0">
                <a:solidFill>
                  <a:srgbClr val="C00000"/>
                </a:solidFill>
              </a:rPr>
              <a:t>software models</a:t>
            </a:r>
            <a:r>
              <a:rPr lang="en-US" sz="2100" dirty="0">
                <a:solidFill>
                  <a:srgbClr val="C00000"/>
                </a:solidFill>
              </a:rPr>
              <a:t>, design documents, and source </a:t>
            </a:r>
            <a:r>
              <a:rPr lang="en-US" sz="2100" dirty="0" smtClean="0">
                <a:solidFill>
                  <a:srgbClr val="C00000"/>
                </a:solidFill>
              </a:rPr>
              <a:t>code. </a:t>
            </a:r>
          </a:p>
          <a:p>
            <a:r>
              <a:rPr lang="en-US" sz="2600" dirty="0" smtClean="0"/>
              <a:t>Traditional </a:t>
            </a:r>
            <a:r>
              <a:rPr lang="en-US" sz="2600" dirty="0"/>
              <a:t>static </a:t>
            </a:r>
            <a:r>
              <a:rPr lang="en-US" sz="2600" dirty="0" smtClean="0"/>
              <a:t>analysis includes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rgbClr val="C00000"/>
                </a:solidFill>
              </a:rPr>
              <a:t>code </a:t>
            </a:r>
            <a:r>
              <a:rPr lang="en-US" sz="2100" dirty="0">
                <a:solidFill>
                  <a:srgbClr val="C00000"/>
                </a:solidFill>
              </a:rPr>
              <a:t>review, inspection, </a:t>
            </a:r>
            <a:r>
              <a:rPr lang="en-US" sz="2100" dirty="0" smtClean="0">
                <a:solidFill>
                  <a:srgbClr val="C00000"/>
                </a:solidFill>
              </a:rPr>
              <a:t>walk through</a:t>
            </a:r>
            <a:r>
              <a:rPr lang="en-US" sz="2100" dirty="0">
                <a:solidFill>
                  <a:srgbClr val="C00000"/>
                </a:solidFill>
              </a:rPr>
              <a:t>, algorithm analysis, </a:t>
            </a:r>
            <a:r>
              <a:rPr lang="en-US" sz="2100" dirty="0" smtClean="0">
                <a:solidFill>
                  <a:srgbClr val="C00000"/>
                </a:solidFill>
              </a:rPr>
              <a:t>and proof </a:t>
            </a:r>
            <a:r>
              <a:rPr lang="en-US" sz="2100" dirty="0">
                <a:solidFill>
                  <a:srgbClr val="C00000"/>
                </a:solidFill>
              </a:rPr>
              <a:t>of </a:t>
            </a:r>
            <a:r>
              <a:rPr lang="en-US" sz="2100" dirty="0" smtClean="0">
                <a:solidFill>
                  <a:srgbClr val="C00000"/>
                </a:solidFill>
              </a:rPr>
              <a:t>correctness.</a:t>
            </a:r>
          </a:p>
          <a:p>
            <a:r>
              <a:rPr lang="en-US" dirty="0" smtClean="0"/>
              <a:t>It </a:t>
            </a:r>
            <a:r>
              <a:rPr lang="en-US" dirty="0"/>
              <a:t>does not </a:t>
            </a:r>
            <a:r>
              <a:rPr lang="en-US" dirty="0" smtClean="0"/>
              <a:t>involve actual </a:t>
            </a:r>
            <a:r>
              <a:rPr lang="en-US" dirty="0"/>
              <a:t>execution of the code </a:t>
            </a:r>
            <a:r>
              <a:rPr lang="en-US" dirty="0" smtClean="0"/>
              <a:t>under development.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C00000"/>
                </a:solidFill>
              </a:rPr>
              <a:t>It </a:t>
            </a:r>
            <a:r>
              <a:rPr lang="en-US" sz="2200" dirty="0">
                <a:solidFill>
                  <a:srgbClr val="C00000"/>
                </a:solidFill>
              </a:rPr>
              <a:t>examines code and reasons over all possible </a:t>
            </a:r>
            <a:r>
              <a:rPr lang="en-US" sz="2200" dirty="0" smtClean="0">
                <a:solidFill>
                  <a:srgbClr val="C00000"/>
                </a:solidFill>
              </a:rPr>
              <a:t>behaviors that </a:t>
            </a:r>
            <a:r>
              <a:rPr lang="en-US" sz="2200" dirty="0">
                <a:solidFill>
                  <a:srgbClr val="C00000"/>
                </a:solidFill>
              </a:rPr>
              <a:t>might arise during run time. </a:t>
            </a:r>
            <a:endParaRPr lang="en-US" sz="2200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Compiler optimizations are standard static </a:t>
            </a:r>
            <a:r>
              <a:rPr lang="en-US" dirty="0"/>
              <a:t>analysis. </a:t>
            </a:r>
          </a:p>
        </p:txBody>
      </p:sp>
    </p:spTree>
    <p:extLst>
      <p:ext uri="{BB962C8B-B14F-4D97-AF65-F5344CB8AC3E}">
        <p14:creationId xmlns:p14="http://schemas.microsoft.com/office/powerpoint/2010/main" val="249920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26" y="2349062"/>
            <a:ext cx="8031946" cy="397291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Actual program </a:t>
            </a:r>
            <a:r>
              <a:rPr lang="en-US" dirty="0"/>
              <a:t>execution in order to expose possible </a:t>
            </a:r>
            <a:r>
              <a:rPr lang="en-US" dirty="0" smtClean="0"/>
              <a:t>program failures.</a:t>
            </a:r>
          </a:p>
          <a:p>
            <a:r>
              <a:rPr lang="en-US" dirty="0" smtClean="0"/>
              <a:t>The </a:t>
            </a:r>
            <a:r>
              <a:rPr lang="en-US" dirty="0"/>
              <a:t>behavioral and performance properties of </a:t>
            </a:r>
            <a:r>
              <a:rPr lang="en-US" dirty="0" smtClean="0"/>
              <a:t>the program are observed.</a:t>
            </a:r>
          </a:p>
          <a:p>
            <a:r>
              <a:rPr lang="en-US" dirty="0" smtClean="0"/>
              <a:t>Programs </a:t>
            </a:r>
            <a:r>
              <a:rPr lang="en-US" dirty="0"/>
              <a:t>are executed with </a:t>
            </a:r>
            <a:r>
              <a:rPr lang="en-US" dirty="0" smtClean="0"/>
              <a:t>both typical </a:t>
            </a:r>
            <a:r>
              <a:rPr lang="en-US" dirty="0"/>
              <a:t>and carefully chosen input </a:t>
            </a:r>
            <a:r>
              <a:rPr lang="en-US" dirty="0" smtClean="0"/>
              <a:t>values. </a:t>
            </a:r>
          </a:p>
          <a:p>
            <a:pPr lvl="1"/>
            <a:r>
              <a:rPr lang="en-US" dirty="0" smtClean="0"/>
              <a:t>Often</a:t>
            </a:r>
            <a:r>
              <a:rPr lang="en-US" dirty="0"/>
              <a:t>, the input set </a:t>
            </a:r>
            <a:r>
              <a:rPr lang="en-US" dirty="0" smtClean="0"/>
              <a:t>of a </a:t>
            </a:r>
            <a:r>
              <a:rPr lang="en-US" dirty="0"/>
              <a:t>program can be impractically large. However, </a:t>
            </a:r>
            <a:r>
              <a:rPr lang="en-US" dirty="0" smtClean="0"/>
              <a:t>for practical considerations</a:t>
            </a:r>
            <a:r>
              <a:rPr lang="en-US" dirty="0"/>
              <a:t>, a finite subset of the input set can be </a:t>
            </a:r>
            <a:r>
              <a:rPr lang="en-US" dirty="0" smtClean="0"/>
              <a:t>selected. </a:t>
            </a:r>
          </a:p>
          <a:p>
            <a:r>
              <a:rPr lang="en-US" dirty="0" smtClean="0"/>
              <a:t>Therefore</a:t>
            </a:r>
            <a:r>
              <a:rPr lang="en-US" dirty="0"/>
              <a:t>, in testing, we observe some representative </a:t>
            </a:r>
            <a:r>
              <a:rPr lang="en-US" dirty="0" smtClean="0"/>
              <a:t>program behaviors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reach a conclusion about the quality of </a:t>
            </a:r>
            <a:r>
              <a:rPr lang="en-US" dirty="0" smtClean="0"/>
              <a:t>the system.</a:t>
            </a:r>
          </a:p>
          <a:p>
            <a:pPr lvl="1"/>
            <a:r>
              <a:rPr lang="en-US" dirty="0" smtClean="0"/>
              <a:t>Careful selection of </a:t>
            </a:r>
            <a:r>
              <a:rPr lang="en-US" dirty="0"/>
              <a:t>a finite test set is crucial </a:t>
            </a:r>
            <a:r>
              <a:rPr lang="en-US" dirty="0" smtClean="0"/>
              <a:t>to reaching a reliable </a:t>
            </a:r>
            <a:r>
              <a:rPr lang="en-US" dirty="0"/>
              <a:t>conclusion. </a:t>
            </a:r>
          </a:p>
        </p:txBody>
      </p:sp>
    </p:spTree>
    <p:extLst>
      <p:ext uri="{BB962C8B-B14F-4D97-AF65-F5344CB8AC3E}">
        <p14:creationId xmlns:p14="http://schemas.microsoft.com/office/powerpoint/2010/main" val="14421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385" y="2349062"/>
            <a:ext cx="7945821" cy="4020208"/>
          </a:xfrm>
        </p:spPr>
        <p:txBody>
          <a:bodyPr>
            <a:noAutofit/>
          </a:bodyPr>
          <a:lstStyle/>
          <a:p>
            <a:r>
              <a:rPr lang="en-US" b="1" dirty="0" smtClean="0"/>
              <a:t>Verification</a:t>
            </a:r>
          </a:p>
          <a:p>
            <a:pPr lvl="1"/>
            <a:r>
              <a:rPr lang="en-US" sz="2200" dirty="0"/>
              <a:t>Activities that check the correctness of </a:t>
            </a:r>
            <a:r>
              <a:rPr lang="en-US" sz="2200" dirty="0" smtClean="0"/>
              <a:t>a development </a:t>
            </a:r>
            <a:r>
              <a:rPr lang="en-US" sz="2200" dirty="0"/>
              <a:t>phase are </a:t>
            </a:r>
            <a:r>
              <a:rPr lang="en-US" sz="2200" dirty="0" smtClean="0"/>
              <a:t>called </a:t>
            </a:r>
            <a:r>
              <a:rPr lang="en-US" sz="2200" i="1" dirty="0" smtClean="0"/>
              <a:t>verification activities.</a:t>
            </a:r>
            <a:r>
              <a:rPr lang="en-US" sz="2200" dirty="0" smtClean="0"/>
              <a:t>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C00000"/>
                </a:solidFill>
              </a:rPr>
              <a:t>Requirement specification, design specification, code, user manual, or even the final product</a:t>
            </a:r>
          </a:p>
          <a:p>
            <a:r>
              <a:rPr lang="en-US" b="1" dirty="0" smtClean="0"/>
              <a:t>Validation</a:t>
            </a:r>
          </a:p>
          <a:p>
            <a:pPr lvl="1"/>
            <a:r>
              <a:rPr lang="en-US" sz="2200" dirty="0"/>
              <a:t>A</a:t>
            </a:r>
            <a:r>
              <a:rPr lang="en-US" sz="2200" dirty="0" smtClean="0"/>
              <a:t>ctivities </a:t>
            </a:r>
            <a:r>
              <a:rPr lang="en-US" sz="2200" dirty="0"/>
              <a:t>aim at confirming that a </a:t>
            </a:r>
            <a:r>
              <a:rPr lang="en-US" sz="2200" dirty="0" smtClean="0"/>
              <a:t>product meets its customer’s expectations are called </a:t>
            </a:r>
            <a:r>
              <a:rPr lang="en-US" sz="2200" i="1" dirty="0" smtClean="0"/>
              <a:t>validation activities</a:t>
            </a:r>
            <a:r>
              <a:rPr lang="en-US" sz="2200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C00000"/>
                </a:solidFill>
              </a:rPr>
              <a:t>Product meet its intended use, focus on final product.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4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Verification and </a:t>
            </a:r>
            <a:r>
              <a:rPr lang="en-US" dirty="0" smtClean="0"/>
              <a:t>Validation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Verification activities aim at confirming that one </a:t>
            </a:r>
            <a:r>
              <a:rPr lang="en-US" sz="2800" dirty="0" smtClean="0"/>
              <a:t>is </a:t>
            </a:r>
            <a:r>
              <a:rPr lang="en-US" sz="2800" i="1" dirty="0" smtClean="0">
                <a:solidFill>
                  <a:srgbClr val="C00000"/>
                </a:solidFill>
              </a:rPr>
              <a:t>building </a:t>
            </a:r>
            <a:r>
              <a:rPr lang="en-US" sz="2800" i="1" dirty="0">
                <a:solidFill>
                  <a:srgbClr val="C00000"/>
                </a:solidFill>
              </a:rPr>
              <a:t>the product correctly</a:t>
            </a:r>
            <a:r>
              <a:rPr lang="en-US" sz="2800" dirty="0"/>
              <a:t>, whereas validation </a:t>
            </a:r>
            <a:r>
              <a:rPr lang="en-US" sz="2800" dirty="0" smtClean="0"/>
              <a:t>activities aim </a:t>
            </a:r>
            <a:r>
              <a:rPr lang="en-US" sz="2800" dirty="0"/>
              <a:t>at confirming that one is </a:t>
            </a:r>
            <a:r>
              <a:rPr lang="en-US" sz="2800" i="1" dirty="0" smtClean="0">
                <a:solidFill>
                  <a:srgbClr val="C00000"/>
                </a:solidFill>
              </a:rPr>
              <a:t>building the </a:t>
            </a:r>
            <a:r>
              <a:rPr lang="en-US" sz="2800" i="1" dirty="0">
                <a:solidFill>
                  <a:srgbClr val="C00000"/>
                </a:solidFill>
              </a:rPr>
              <a:t>correct </a:t>
            </a:r>
            <a:r>
              <a:rPr lang="en-US" sz="2800" i="1" dirty="0" smtClean="0">
                <a:solidFill>
                  <a:srgbClr val="C00000"/>
                </a:solidFill>
              </a:rPr>
              <a:t>product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Verification involves mostly </a:t>
            </a:r>
            <a:r>
              <a:rPr lang="en-US" sz="2800" dirty="0" smtClean="0">
                <a:solidFill>
                  <a:srgbClr val="C00000"/>
                </a:solidFill>
              </a:rPr>
              <a:t>static analysis techniques</a:t>
            </a:r>
            <a:r>
              <a:rPr lang="en-US" sz="2800" dirty="0" smtClean="0"/>
              <a:t> (inspection, walkthrough and reviews) while validation involves </a:t>
            </a:r>
            <a:r>
              <a:rPr lang="en-US" sz="2800" dirty="0" smtClean="0">
                <a:solidFill>
                  <a:srgbClr val="C00000"/>
                </a:solidFill>
              </a:rPr>
              <a:t>dynamic analysis </a:t>
            </a:r>
            <a:r>
              <a:rPr lang="en-US" sz="2800" dirty="0" smtClean="0"/>
              <a:t>by actually running the system in real environment.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007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Software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57" y="2348240"/>
            <a:ext cx="8103477" cy="3973731"/>
          </a:xfrm>
        </p:spPr>
        <p:txBody>
          <a:bodyPr>
            <a:noAutofit/>
          </a:bodyPr>
          <a:lstStyle/>
          <a:p>
            <a:r>
              <a:rPr lang="en-US" dirty="0" smtClean="0"/>
              <a:t>Despite of running </a:t>
            </a:r>
            <a:r>
              <a:rPr lang="en-US" i="1" dirty="0" smtClean="0">
                <a:solidFill>
                  <a:schemeClr val="accent3"/>
                </a:solidFill>
              </a:rPr>
              <a:t>test-find faults-fix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cycle during development, some faults are possible to overlook and appear at customer site.</a:t>
            </a:r>
          </a:p>
          <a:p>
            <a:r>
              <a:rPr lang="en-US" dirty="0" smtClean="0"/>
              <a:t>Better to measure the </a:t>
            </a:r>
            <a:r>
              <a:rPr lang="en-US" dirty="0" smtClean="0">
                <a:solidFill>
                  <a:srgbClr val="FF0000"/>
                </a:solidFill>
              </a:rPr>
              <a:t>Software Reliability </a:t>
            </a:r>
            <a:r>
              <a:rPr lang="en-US" dirty="0" smtClean="0"/>
              <a:t>which is a </a:t>
            </a:r>
            <a:r>
              <a:rPr lang="en-US" dirty="0" smtClean="0">
                <a:solidFill>
                  <a:srgbClr val="FF0000"/>
                </a:solidFill>
              </a:rPr>
              <a:t>quantitative evaluation</a:t>
            </a:r>
            <a:r>
              <a:rPr lang="en-US" dirty="0" smtClean="0"/>
              <a:t> for quality assessment.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Software Reliability: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as </a:t>
            </a:r>
            <a:r>
              <a:rPr lang="en-US" dirty="0" smtClean="0"/>
              <a:t>the probability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failure-free operation </a:t>
            </a:r>
            <a:r>
              <a:rPr lang="en-US" dirty="0"/>
              <a:t>of a software </a:t>
            </a:r>
            <a:r>
              <a:rPr lang="en-US" dirty="0" smtClean="0"/>
              <a:t>system for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specified time </a:t>
            </a:r>
            <a:r>
              <a:rPr lang="en-US" dirty="0"/>
              <a:t>in a </a:t>
            </a:r>
            <a:r>
              <a:rPr lang="en-US" dirty="0">
                <a:solidFill>
                  <a:srgbClr val="FF0000"/>
                </a:solidFill>
              </a:rPr>
              <a:t>specified environment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Reliability Level of System depends on such inputs that can cause failures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Notion of Software </a:t>
            </a:r>
            <a:r>
              <a:rPr lang="en-US" dirty="0" smtClean="0"/>
              <a:t>Reliability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621" y="2332477"/>
            <a:ext cx="7914289" cy="4021026"/>
          </a:xfrm>
        </p:spPr>
        <p:txBody>
          <a:bodyPr>
            <a:no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chemeClr val="accent3"/>
                </a:solidFill>
              </a:rPr>
              <a:t>Specified Environment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test data must be drawn from the input distribution to closely resemble the future usage of the system.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Random Testing </a:t>
            </a:r>
            <a:r>
              <a:rPr lang="en-US" dirty="0" smtClean="0"/>
              <a:t>is used to estimate the Software Reliability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Black-Box Testing</a:t>
            </a:r>
            <a:r>
              <a:rPr lang="en-US" dirty="0" smtClean="0"/>
              <a:t>, just to cover specification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test inputs are generated randomly</a:t>
            </a:r>
          </a:p>
          <a:p>
            <a:r>
              <a:rPr lang="en-US" dirty="0" smtClean="0"/>
              <a:t>When to use RT? </a:t>
            </a:r>
          </a:p>
          <a:p>
            <a:pPr lvl="1"/>
            <a:r>
              <a:rPr lang="en-US" dirty="0" smtClean="0"/>
              <a:t>we have a lot of time and we want a reliable product</a:t>
            </a:r>
          </a:p>
          <a:p>
            <a:pPr lvl="1"/>
            <a:r>
              <a:rPr lang="en-US" dirty="0" smtClean="0"/>
              <a:t>We don’t have enough time but we must to test it.</a:t>
            </a:r>
          </a:p>
        </p:txBody>
      </p:sp>
    </p:spTree>
    <p:extLst>
      <p:ext uri="{BB962C8B-B14F-4D97-AF65-F5344CB8AC3E}">
        <p14:creationId xmlns:p14="http://schemas.microsoft.com/office/powerpoint/2010/main" val="41325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05050"/>
            <a:ext cx="8001000" cy="4076699"/>
          </a:xfrm>
        </p:spPr>
        <p:txBody>
          <a:bodyPr>
            <a:noAutofit/>
          </a:bodyPr>
          <a:lstStyle/>
          <a:p>
            <a:r>
              <a:rPr lang="en-US" sz="2800" dirty="0" smtClean="0"/>
              <a:t>Different </a:t>
            </a:r>
            <a:r>
              <a:rPr lang="en-US" sz="2800" dirty="0" smtClean="0">
                <a:solidFill>
                  <a:srgbClr val="FF0000"/>
                </a:solidFill>
              </a:rPr>
              <a:t>Stakeholders</a:t>
            </a:r>
            <a:r>
              <a:rPr lang="en-US" sz="2800" dirty="0" smtClean="0"/>
              <a:t> view a test process from different perspective.</a:t>
            </a:r>
          </a:p>
          <a:p>
            <a:pPr lvl="1"/>
            <a:r>
              <a:rPr lang="en-US" sz="2400" dirty="0"/>
              <a:t>A stakeholder is a person or an </a:t>
            </a:r>
            <a:r>
              <a:rPr lang="en-US" sz="2400" dirty="0" smtClean="0"/>
              <a:t>organization who influences </a:t>
            </a:r>
            <a:r>
              <a:rPr lang="en-US" sz="2400" dirty="0"/>
              <a:t>a system’s behaviors or who is impacted by </a:t>
            </a:r>
            <a:r>
              <a:rPr lang="en-US" sz="2400" dirty="0" smtClean="0"/>
              <a:t>that system.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rogrammers, test engineers, project managers, customers, etc.</a:t>
            </a:r>
            <a:endParaRPr lang="en-US" sz="2400" dirty="0"/>
          </a:p>
          <a:p>
            <a:r>
              <a:rPr lang="en-US" sz="2800" dirty="0" smtClean="0"/>
              <a:t>Every stakeholders has different objective for testing according to their approach.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98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3001</TotalTime>
  <Words>1977</Words>
  <Application>Microsoft Office PowerPoint</Application>
  <PresentationFormat>On-screen Show (4:3)</PresentationFormat>
  <Paragraphs>184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Garamond</vt:lpstr>
      <vt:lpstr>Wingdings</vt:lpstr>
      <vt:lpstr>Organic</vt:lpstr>
      <vt:lpstr>Software Testing Preliminaries</vt:lpstr>
      <vt:lpstr>Role of Testing</vt:lpstr>
      <vt:lpstr>Static Analysis</vt:lpstr>
      <vt:lpstr>Dynamic Analysis</vt:lpstr>
      <vt:lpstr>Verification and Validation</vt:lpstr>
      <vt:lpstr>Verification and Validation (cont.)</vt:lpstr>
      <vt:lpstr>Notion of Software Reliability</vt:lpstr>
      <vt:lpstr>Notion of Software Reliability (cont)</vt:lpstr>
      <vt:lpstr>Objectives of Testing</vt:lpstr>
      <vt:lpstr>Objective of Testing (cont.)</vt:lpstr>
      <vt:lpstr>Objective of Testing (cont.)</vt:lpstr>
      <vt:lpstr>What is a Test Case</vt:lpstr>
      <vt:lpstr>Test Cases (cont.)</vt:lpstr>
      <vt:lpstr>Test Cases (cont.)</vt:lpstr>
      <vt:lpstr>Expected Outcomes</vt:lpstr>
      <vt:lpstr>Concept of Complete Testing</vt:lpstr>
      <vt:lpstr>Concept of Complete Testing (cont.)</vt:lpstr>
      <vt:lpstr>Central Issue in Testing</vt:lpstr>
      <vt:lpstr>Testing Activities</vt:lpstr>
      <vt:lpstr>Testing Activities (cont.)</vt:lpstr>
      <vt:lpstr>Testing Activities (cont.)</vt:lpstr>
      <vt:lpstr>Testing Activities (cont.)</vt:lpstr>
      <vt:lpstr>Test Report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Preliminaries</dc:title>
  <dc:creator>Windows User</dc:creator>
  <cp:lastModifiedBy>Windows User</cp:lastModifiedBy>
  <cp:revision>35</cp:revision>
  <dcterms:created xsi:type="dcterms:W3CDTF">2019-08-26T04:49:12Z</dcterms:created>
  <dcterms:modified xsi:type="dcterms:W3CDTF">2019-08-28T19:40:54Z</dcterms:modified>
</cp:coreProperties>
</file>