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348" r:id="rId3"/>
    <p:sldId id="335" r:id="rId4"/>
    <p:sldId id="312" r:id="rId5"/>
    <p:sldId id="257" r:id="rId6"/>
    <p:sldId id="258" r:id="rId7"/>
    <p:sldId id="259" r:id="rId8"/>
    <p:sldId id="336" r:id="rId9"/>
    <p:sldId id="337" r:id="rId10"/>
    <p:sldId id="278" r:id="rId11"/>
    <p:sldId id="279" r:id="rId12"/>
    <p:sldId id="292" r:id="rId13"/>
    <p:sldId id="300" r:id="rId14"/>
    <p:sldId id="310" r:id="rId15"/>
    <p:sldId id="309" r:id="rId16"/>
    <p:sldId id="338" r:id="rId17"/>
    <p:sldId id="339" r:id="rId18"/>
    <p:sldId id="340" r:id="rId19"/>
    <p:sldId id="313" r:id="rId20"/>
    <p:sldId id="341" r:id="rId21"/>
    <p:sldId id="314" r:id="rId22"/>
    <p:sldId id="342" r:id="rId23"/>
    <p:sldId id="317" r:id="rId24"/>
    <p:sldId id="343" r:id="rId25"/>
    <p:sldId id="319" r:id="rId26"/>
    <p:sldId id="344" r:id="rId27"/>
    <p:sldId id="345" r:id="rId28"/>
    <p:sldId id="346" r:id="rId29"/>
    <p:sldId id="326" r:id="rId30"/>
    <p:sldId id="347" r:id="rId31"/>
    <p:sldId id="33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93CFB-1550-4900-9ED6-D7979F1ED22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6724-088A-4746-BF95-8DF95DA2A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99.com/java-tutorial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guru99.com/php-tutorials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0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close this software testing training a few pointers 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note that, there are numerous development life cycle models.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block below represents a step required to develop the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correct sequence would be.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Gather as much information as possible about the details &amp; specifications of the desired software from the client. This is nothing but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gathering stage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the programming language like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Java"/>
              </a:rPr>
              <a:t>java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HP"/>
              </a:rPr>
              <a:t>php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database like oracle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would be suited for the project. also some high level functions &amp; architecture. This is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Stage.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 code the software. This is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 Stage.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you ,Test the software to verify that it is built as per the specifications given by the client. This is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stage.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your software product is ready , you may to do some code changes to accommodate enhancements requested by the client. This would be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Maintenance stage.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these levels constitute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 method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software development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lifecycle.As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may observe, that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in the model starts only after implementation is done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 are working in large project, where the systems are complex,  its easy to miss out key details in the requirements phase itself. In such cases , an entirely wrong product will be delivered to the client. You will have to start a fresh with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if you manage to note the requirements correctly but make serious mistakes in design and architecture of you software you will have to redesign the entire software to correct the error.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Assessments of thousands of projects have shown that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defects introduced during requirements &amp; design make up close to half of the total number of defects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costs of fixing a defect increases  across the development life cycle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earlier in life cycle a defect is detected, the cheaper it is to fix it.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say, "A stitch in time saves a nine"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address this concern ,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 model of testing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developed where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phase , in the Development life cycle there is a corresponding Testing phase</a:t>
            </a:r>
          </a:p>
          <a:p>
            <a:pPr lvl="0"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left side of the model is Software Development Life Cycle -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SDLC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right side of the model is Software Test Life Cycle -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STLC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entire figure looks like a V , hence the name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- model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 find a few stages different from the waterfall model.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differences , along with the details of each testing phase will be discussed in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 from V model , there are iterative development models , where development is carried in phases , with each phase adding a functionality to the software.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phase comprises of, its own independent set of development and testing activities.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examples of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lifecycles following iterative method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Application Development, Agile Development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6724-088A-4746-BF95-8DF95DA2AD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720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76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1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2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2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3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356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953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078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442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90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211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459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65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7762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19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49D83-F116-4E8E-ABC0-5B5B046B9D6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FCEEDD-4062-46AE-AF30-311364CDB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d/forum/software-testing-cs-497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ru99.com/how-to-organize-a-test-tea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ru99.com/how-to-organize-a-test-team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guru99.com/php-tutorials.html" TargetMode="External"/><Relationship Id="rId4" Type="http://schemas.openxmlformats.org/officeDocument/2006/relationships/hyperlink" Target="http://www.guru99.com/java-tutorial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Levels</a:t>
            </a:r>
            <a:br>
              <a:rPr lang="en-US" dirty="0" smtClean="0"/>
            </a:br>
            <a:r>
              <a:rPr lang="en-US" dirty="0" smtClean="0"/>
              <a:t>SDLC v/s STLC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</a:p>
          <a:p>
            <a:r>
              <a:rPr lang="en-US" dirty="0" smtClean="0"/>
              <a:t>Madiha Malik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/>
          <a:srcRect l="25955" t="32084" r="38938" b="31205"/>
          <a:stretch/>
        </p:blipFill>
        <p:spPr bwMode="auto">
          <a:xfrm>
            <a:off x="3886200" y="2209800"/>
            <a:ext cx="45719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295400"/>
            <a:ext cx="4038600" cy="137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Close to 50% Defects are introduced during Requirement and Design phase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3107265"/>
            <a:ext cx="3200400" cy="314113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Also, the costs of fixing </a:t>
            </a:r>
            <a:r>
              <a:rPr lang="en-US" sz="2400" dirty="0" smtClean="0"/>
              <a:t>a defect increases across </a:t>
            </a:r>
            <a:r>
              <a:rPr lang="en-US" sz="2400" dirty="0"/>
              <a:t>the development life </a:t>
            </a:r>
            <a:r>
              <a:rPr lang="en-US" sz="2400" dirty="0" smtClean="0"/>
              <a:t>cycle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earlier in life cycle a defect is detected, the cheaper it is to fix it.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34681" y="652940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Assessment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13" idx="2"/>
            <a:endCxn id="8" idx="0"/>
          </p:cNvCxnSpPr>
          <p:nvPr/>
        </p:nvCxnSpPr>
        <p:spPr>
          <a:xfrm>
            <a:off x="1348854" y="1995813"/>
            <a:ext cx="3223146" cy="36617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9" idx="2"/>
          </p:cNvCxnSpPr>
          <p:nvPr/>
        </p:nvCxnSpPr>
        <p:spPr>
          <a:xfrm flipV="1">
            <a:off x="4572000" y="1981200"/>
            <a:ext cx="3276600" cy="36764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1"/>
            <a:ext cx="8077200" cy="990600"/>
          </a:xfrm>
        </p:spPr>
        <p:txBody>
          <a:bodyPr/>
          <a:lstStyle/>
          <a:p>
            <a:r>
              <a:rPr lang="en-US" dirty="0" smtClean="0"/>
              <a:t>V-Model of Testing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2226162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3084308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942454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High-Level Design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48006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71900" y="5657609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05600" y="2225199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80646" y="3084308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600700" y="3942454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05400" y="48006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Curved Down Arrow 3"/>
          <p:cNvSpPr/>
          <p:nvPr/>
        </p:nvSpPr>
        <p:spPr>
          <a:xfrm>
            <a:off x="2209800" y="1524002"/>
            <a:ext cx="4800600" cy="701198"/>
          </a:xfrm>
          <a:prstGeom prst="curvedDownArrow">
            <a:avLst>
              <a:gd name="adj1" fmla="val 13504"/>
              <a:gd name="adj2" fmla="val 57848"/>
              <a:gd name="adj3" fmla="val 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Acceptance Test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2514600" y="2383243"/>
            <a:ext cx="4191000" cy="701198"/>
          </a:xfrm>
          <a:prstGeom prst="curvedDownArrow">
            <a:avLst>
              <a:gd name="adj1" fmla="val 13504"/>
              <a:gd name="adj2" fmla="val 57848"/>
              <a:gd name="adj3" fmla="val 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Test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2971800" y="3276600"/>
            <a:ext cx="3429000" cy="701198"/>
          </a:xfrm>
          <a:prstGeom prst="curvedDownArrow">
            <a:avLst>
              <a:gd name="adj1" fmla="val 13504"/>
              <a:gd name="adj2" fmla="val 57848"/>
              <a:gd name="adj3" fmla="val 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 Test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581400" y="4225208"/>
            <a:ext cx="2133600" cy="574256"/>
          </a:xfrm>
          <a:prstGeom prst="curvedDownArrow">
            <a:avLst>
              <a:gd name="adj1" fmla="val 13504"/>
              <a:gd name="adj2" fmla="val 57848"/>
              <a:gd name="adj3" fmla="val 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5454" y="1462413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SDLC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1447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STLC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Diagonal Stripe 24"/>
          <p:cNvSpPr/>
          <p:nvPr/>
        </p:nvSpPr>
        <p:spPr>
          <a:xfrm>
            <a:off x="4442346" y="2062562"/>
            <a:ext cx="4092054" cy="4414437"/>
          </a:xfrm>
          <a:prstGeom prst="diagStripe">
            <a:avLst>
              <a:gd name="adj" fmla="val 69835"/>
            </a:avLst>
          </a:prstGeom>
          <a:solidFill>
            <a:srgbClr val="C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iagonal Stripe 26"/>
          <p:cNvSpPr/>
          <p:nvPr/>
        </p:nvSpPr>
        <p:spPr>
          <a:xfrm flipH="1">
            <a:off x="609600" y="2057400"/>
            <a:ext cx="3810000" cy="4414437"/>
          </a:xfrm>
          <a:prstGeom prst="diagStripe">
            <a:avLst>
              <a:gd name="adj" fmla="val 69835"/>
            </a:avLst>
          </a:prstGeom>
          <a:solidFill>
            <a:srgbClr val="C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 animBg="1"/>
      <p:bldP spid="14" grpId="0" animBg="1"/>
      <p:bldP spid="15" grpId="0" animBg="1"/>
      <p:bldP spid="16" grpId="0" animBg="1"/>
      <p:bldP spid="13" grpId="0"/>
      <p:bldP spid="19" grpId="0"/>
      <p:bldP spid="25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533401"/>
            <a:ext cx="8077200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Iterative Life Cycle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2133600"/>
            <a:ext cx="2057400" cy="4107132"/>
            <a:chOff x="6553200" y="609600"/>
            <a:chExt cx="1981200" cy="4640532"/>
          </a:xfrm>
        </p:grpSpPr>
        <p:grpSp>
          <p:nvGrpSpPr>
            <p:cNvPr id="5" name="Group 4"/>
            <p:cNvGrpSpPr/>
            <p:nvPr/>
          </p:nvGrpSpPr>
          <p:grpSpPr>
            <a:xfrm>
              <a:off x="6553200" y="609600"/>
              <a:ext cx="1981200" cy="804774"/>
              <a:chOff x="6629400" y="643026"/>
              <a:chExt cx="1981200" cy="804774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783227" y="838200"/>
                <a:ext cx="1648907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Requirements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553200" y="1947913"/>
              <a:ext cx="1981200" cy="804774"/>
              <a:chOff x="6629400" y="643026"/>
              <a:chExt cx="1981200" cy="80477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143044" y="838200"/>
                <a:ext cx="929576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Design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553200" y="3175235"/>
              <a:ext cx="1981200" cy="804774"/>
              <a:chOff x="6629400" y="643026"/>
              <a:chExt cx="1981200" cy="80477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143044" y="838200"/>
                <a:ext cx="750514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Build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553200" y="4445358"/>
              <a:ext cx="1981200" cy="804774"/>
              <a:chOff x="6629400" y="643026"/>
              <a:chExt cx="1981200" cy="80477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263840" y="838200"/>
                <a:ext cx="623504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Test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Down Arrow 9"/>
            <p:cNvSpPr/>
            <p:nvPr/>
          </p:nvSpPr>
          <p:spPr>
            <a:xfrm>
              <a:off x="7261891" y="1414374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261890" y="2684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261889" y="4009406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2133600"/>
            <a:ext cx="2057400" cy="4107132"/>
            <a:chOff x="6553200" y="609600"/>
            <a:chExt cx="1981200" cy="4640532"/>
          </a:xfrm>
        </p:grpSpPr>
        <p:grpSp>
          <p:nvGrpSpPr>
            <p:cNvPr id="25" name="Group 24"/>
            <p:cNvGrpSpPr/>
            <p:nvPr/>
          </p:nvGrpSpPr>
          <p:grpSpPr>
            <a:xfrm>
              <a:off x="6553200" y="609600"/>
              <a:ext cx="1981200" cy="804774"/>
              <a:chOff x="6629400" y="643026"/>
              <a:chExt cx="1981200" cy="804774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6783227" y="838200"/>
                <a:ext cx="1648907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Requirements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200" y="1947913"/>
              <a:ext cx="1981200" cy="804774"/>
              <a:chOff x="6629400" y="643026"/>
              <a:chExt cx="1981200" cy="804774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7143044" y="838200"/>
                <a:ext cx="929576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Design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53200" y="3175235"/>
              <a:ext cx="1981200" cy="804774"/>
              <a:chOff x="6629400" y="643026"/>
              <a:chExt cx="1981200" cy="80477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143044" y="838200"/>
                <a:ext cx="750514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Build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553200" y="4445358"/>
              <a:ext cx="1981200" cy="804774"/>
              <a:chOff x="6629400" y="643026"/>
              <a:chExt cx="1981200" cy="804774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7263840" y="838200"/>
                <a:ext cx="623504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Test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Down Arrow 28"/>
            <p:cNvSpPr/>
            <p:nvPr/>
          </p:nvSpPr>
          <p:spPr>
            <a:xfrm>
              <a:off x="7261891" y="1414374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7261890" y="2684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7261889" y="4009406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72200" y="2133600"/>
            <a:ext cx="2057400" cy="4107132"/>
            <a:chOff x="6553200" y="609600"/>
            <a:chExt cx="1981200" cy="4640532"/>
          </a:xfrm>
        </p:grpSpPr>
        <p:grpSp>
          <p:nvGrpSpPr>
            <p:cNvPr id="41" name="Group 40"/>
            <p:cNvGrpSpPr/>
            <p:nvPr/>
          </p:nvGrpSpPr>
          <p:grpSpPr>
            <a:xfrm>
              <a:off x="6553200" y="609600"/>
              <a:ext cx="1981200" cy="804774"/>
              <a:chOff x="6629400" y="643026"/>
              <a:chExt cx="1981200" cy="804774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783227" y="838200"/>
                <a:ext cx="1648907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Requirements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553200" y="1947913"/>
              <a:ext cx="1981200" cy="804774"/>
              <a:chOff x="6629400" y="643026"/>
              <a:chExt cx="1981200" cy="804774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7143044" y="838200"/>
                <a:ext cx="929576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Design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553200" y="3175235"/>
              <a:ext cx="1981200" cy="804774"/>
              <a:chOff x="6629400" y="643026"/>
              <a:chExt cx="1981200" cy="804774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7143044" y="838200"/>
                <a:ext cx="750514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Build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553200" y="4445358"/>
              <a:ext cx="1981200" cy="804774"/>
              <a:chOff x="6629400" y="643026"/>
              <a:chExt cx="1981200" cy="804774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7263840" y="838200"/>
                <a:ext cx="623504" cy="45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Test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5" name="Down Arrow 44"/>
            <p:cNvSpPr/>
            <p:nvPr/>
          </p:nvSpPr>
          <p:spPr>
            <a:xfrm>
              <a:off x="7261891" y="1414374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7261890" y="2684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7261889" y="4009406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nip Single Corner Rectangle 1"/>
          <p:cNvSpPr/>
          <p:nvPr/>
        </p:nvSpPr>
        <p:spPr>
          <a:xfrm>
            <a:off x="1288057" y="1371600"/>
            <a:ext cx="1491070" cy="609599"/>
          </a:xfrm>
          <a:prstGeom prst="snip1Rect">
            <a:avLst>
              <a:gd name="adj" fmla="val 32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PHASE 1</a:t>
            </a:r>
            <a:endParaRPr lang="en-US" b="1" dirty="0"/>
          </a:p>
        </p:txBody>
      </p:sp>
      <p:sp>
        <p:nvSpPr>
          <p:cNvPr id="57" name="Snip Single Corner Rectangle 56"/>
          <p:cNvSpPr/>
          <p:nvPr/>
        </p:nvSpPr>
        <p:spPr>
          <a:xfrm>
            <a:off x="3810000" y="1371601"/>
            <a:ext cx="1491070" cy="609599"/>
          </a:xfrm>
          <a:prstGeom prst="snip1Rect">
            <a:avLst>
              <a:gd name="adj" fmla="val 32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PHASE 2</a:t>
            </a:r>
            <a:endParaRPr lang="en-US" b="1" dirty="0"/>
          </a:p>
        </p:txBody>
      </p:sp>
      <p:sp>
        <p:nvSpPr>
          <p:cNvPr id="58" name="Snip Single Corner Rectangle 57"/>
          <p:cNvSpPr/>
          <p:nvPr/>
        </p:nvSpPr>
        <p:spPr>
          <a:xfrm>
            <a:off x="6433730" y="1371600"/>
            <a:ext cx="1491070" cy="609599"/>
          </a:xfrm>
          <a:prstGeom prst="snip1Rect">
            <a:avLst>
              <a:gd name="adj" fmla="val 32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PHASE 3</a:t>
            </a:r>
            <a:endParaRPr lang="en-US" b="1" dirty="0"/>
          </a:p>
        </p:txBody>
      </p:sp>
      <p:sp>
        <p:nvSpPr>
          <p:cNvPr id="56" name="Right Arrow 55"/>
          <p:cNvSpPr/>
          <p:nvPr/>
        </p:nvSpPr>
        <p:spPr>
          <a:xfrm>
            <a:off x="2779127" y="1488322"/>
            <a:ext cx="954673" cy="41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5293727" y="1488322"/>
            <a:ext cx="1038216" cy="41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903165" y="1523189"/>
            <a:ext cx="783635" cy="381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So on</a:t>
            </a:r>
            <a:endParaRPr lang="en-US" sz="1600" b="1" dirty="0"/>
          </a:p>
        </p:txBody>
      </p:sp>
      <p:sp>
        <p:nvSpPr>
          <p:cNvPr id="62" name="Down Arrow 61"/>
          <p:cNvSpPr/>
          <p:nvPr/>
        </p:nvSpPr>
        <p:spPr>
          <a:xfrm>
            <a:off x="1711598" y="1920848"/>
            <a:ext cx="451013" cy="472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387300" y="1837844"/>
            <a:ext cx="451013" cy="472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6895609" y="1837844"/>
            <a:ext cx="451013" cy="472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ultidocument 60"/>
          <p:cNvSpPr/>
          <p:nvPr/>
        </p:nvSpPr>
        <p:spPr>
          <a:xfrm>
            <a:off x="1509107" y="2702169"/>
            <a:ext cx="2858317" cy="231502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Rapid Application Development</a:t>
            </a:r>
            <a:endParaRPr lang="en-US" sz="2400" b="1" dirty="0"/>
          </a:p>
        </p:txBody>
      </p:sp>
      <p:sp>
        <p:nvSpPr>
          <p:cNvPr id="66" name="Flowchart: Multidocument 65"/>
          <p:cNvSpPr/>
          <p:nvPr/>
        </p:nvSpPr>
        <p:spPr>
          <a:xfrm flipH="1">
            <a:off x="5215265" y="2713054"/>
            <a:ext cx="2436929" cy="23863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Agile Development</a:t>
            </a:r>
            <a:endParaRPr lang="en-US" sz="2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58" grpId="0" animBg="1"/>
      <p:bldP spid="56" grpId="0" animBg="1"/>
      <p:bldP spid="60" grpId="0" animBg="1"/>
      <p:bldP spid="59" grpId="0" animBg="1"/>
      <p:bldP spid="62" grpId="0" animBg="1"/>
      <p:bldP spid="63" grpId="0" animBg="1"/>
      <p:bldP spid="64" grpId="0" animBg="1"/>
      <p:bldP spid="61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a Life Cycle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72399" cy="3962399"/>
          </a:xfrm>
        </p:spPr>
        <p:txBody>
          <a:bodyPr>
            <a:no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are numerous development life cycle </a:t>
            </a:r>
            <a:r>
              <a:rPr lang="en-US" sz="2800" dirty="0" smtClean="0"/>
              <a:t>models</a:t>
            </a:r>
          </a:p>
          <a:p>
            <a:pPr lvl="0"/>
            <a:r>
              <a:rPr lang="en-US" sz="2800" dirty="0"/>
              <a:t>Development model selected for a project, depends on the </a:t>
            </a:r>
            <a:r>
              <a:rPr lang="en-US" sz="2800" dirty="0">
                <a:solidFill>
                  <a:srgbClr val="C00000"/>
                </a:solidFill>
              </a:rPr>
              <a:t>aims and goals of that project</a:t>
            </a:r>
          </a:p>
          <a:p>
            <a:pPr lvl="0"/>
            <a:r>
              <a:rPr lang="en-US" sz="2800" dirty="0"/>
              <a:t>Testing is not a </a:t>
            </a:r>
            <a:r>
              <a:rPr lang="en-US" sz="2800" dirty="0">
                <a:solidFill>
                  <a:srgbClr val="C00000"/>
                </a:solidFill>
              </a:rPr>
              <a:t>stand-alone activity</a:t>
            </a:r>
            <a:r>
              <a:rPr lang="en-US" sz="2800" dirty="0"/>
              <a:t> and it has to adopt with the development model chosen for the project.</a:t>
            </a:r>
          </a:p>
          <a:p>
            <a:pPr lvl="0"/>
            <a:r>
              <a:rPr lang="en-US" sz="2800" dirty="0"/>
              <a:t>In any model, testing should performed at all levels i.e. right from requirements until maintenance.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6158" y="3598327"/>
            <a:ext cx="176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STLC</a:t>
            </a:r>
            <a:endParaRPr lang="en-US" sz="4800" b="1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 Life Cycle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90135"/>
            <a:ext cx="7696200" cy="3758265"/>
          </a:xfrm>
        </p:spPr>
        <p:txBody>
          <a:bodyPr>
            <a:normAutofit/>
          </a:bodyPr>
          <a:lstStyle/>
          <a:p>
            <a:r>
              <a:rPr lang="en-US" sz="2800" dirty="0"/>
              <a:t>Contrary to popular belief, Software Testing is not a just a single activity.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consists of series of activities carried </a:t>
            </a:r>
            <a:r>
              <a:rPr lang="en-US" sz="2800" dirty="0" smtClean="0"/>
              <a:t>out methodologically </a:t>
            </a:r>
            <a:r>
              <a:rPr lang="en-US" sz="2800" dirty="0"/>
              <a:t>to help certify your software </a:t>
            </a:r>
            <a:r>
              <a:rPr lang="en-US" sz="2800" dirty="0" smtClean="0"/>
              <a:t>product.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activities (stages) constitute the Software Testing Life Cycle (STLC).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The Different Stages in 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545666" cy="137765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Software Test Life Cycle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765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 Stages in STLC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1"/>
            <a:ext cx="7772400" cy="381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different stages in Software Test Life </a:t>
            </a:r>
            <a:r>
              <a:rPr lang="en-US" sz="2800" dirty="0" smtClean="0"/>
              <a:t>Cycle</a:t>
            </a:r>
          </a:p>
          <a:p>
            <a:pPr lvl="1"/>
            <a:r>
              <a:rPr lang="en-US" sz="2400" dirty="0"/>
              <a:t>Each of these stages have a definite </a:t>
            </a:r>
            <a:r>
              <a:rPr lang="en-US" sz="2400" u="sng" dirty="0" smtClean="0">
                <a:solidFill>
                  <a:srgbClr val="C00000"/>
                </a:solidFill>
              </a:rPr>
              <a:t>Entry and Exit Criteria</a:t>
            </a:r>
            <a:endParaRPr lang="en-US" sz="2400" u="sng" dirty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Activities </a:t>
            </a:r>
            <a:r>
              <a:rPr lang="en-US" sz="2400" dirty="0"/>
              <a:t>&amp; Deliverables associated with it.</a:t>
            </a:r>
          </a:p>
          <a:p>
            <a:r>
              <a:rPr lang="en-US" sz="2800" dirty="0"/>
              <a:t>In an Ideal world you will not enter the next stage until the exit criteria for the previous </a:t>
            </a:r>
            <a:r>
              <a:rPr lang="en-US" sz="2800" dirty="0" smtClean="0"/>
              <a:t>stage </a:t>
            </a:r>
            <a:r>
              <a:rPr lang="en-US" sz="2800" dirty="0"/>
              <a:t>is met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But practically this is not always possible.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98614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01133"/>
            <a:ext cx="6798734" cy="1303867"/>
          </a:xfrm>
        </p:spPr>
        <p:txBody>
          <a:bodyPr/>
          <a:lstStyle/>
          <a:p>
            <a:r>
              <a:rPr lang="en-US" dirty="0" smtClean="0"/>
              <a:t>Stages of STLC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667" t="3333" r="15000"/>
          <a:stretch/>
        </p:blipFill>
        <p:spPr bwMode="auto">
          <a:xfrm>
            <a:off x="838200" y="20574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3424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001000" cy="3962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During this phase, </a:t>
            </a:r>
            <a:r>
              <a:rPr lang="en-US" u="sng" dirty="0" smtClean="0">
                <a:solidFill>
                  <a:srgbClr val="C00000"/>
                </a:solidFill>
              </a:rPr>
              <a:t>test team</a:t>
            </a:r>
            <a:r>
              <a:rPr lang="en-US" dirty="0"/>
              <a:t> studies the requirements from a </a:t>
            </a:r>
            <a:r>
              <a:rPr lang="en-US" dirty="0" smtClean="0"/>
              <a:t>testing </a:t>
            </a:r>
            <a:r>
              <a:rPr lang="en-US" dirty="0"/>
              <a:t>point of view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identify the testable </a:t>
            </a:r>
            <a:r>
              <a:rPr lang="en-US" dirty="0" smtClean="0"/>
              <a:t>requirements.</a:t>
            </a:r>
          </a:p>
          <a:p>
            <a:pPr marL="285750" lvl="1"/>
            <a:r>
              <a:rPr lang="en-US" dirty="0" smtClean="0"/>
              <a:t>The </a:t>
            </a:r>
            <a:r>
              <a:rPr lang="en-US" u="sng" dirty="0">
                <a:solidFill>
                  <a:srgbClr val="C00000"/>
                </a:solidFill>
              </a:rPr>
              <a:t>QA team</a:t>
            </a:r>
            <a:r>
              <a:rPr lang="en-US" dirty="0"/>
              <a:t> may interact with various </a:t>
            </a:r>
            <a:r>
              <a:rPr lang="en-US" dirty="0" smtClean="0"/>
              <a:t>stakeholders </a:t>
            </a:r>
            <a:r>
              <a:rPr lang="en-US" dirty="0"/>
              <a:t>to understand the requirements in detail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Client</a:t>
            </a:r>
            <a:r>
              <a:rPr lang="en-US" dirty="0"/>
              <a:t>, Business Analyst, Technical Leads, System </a:t>
            </a:r>
            <a:r>
              <a:rPr lang="en-US" dirty="0" smtClean="0"/>
              <a:t>Architects etc.</a:t>
            </a:r>
          </a:p>
          <a:p>
            <a:r>
              <a:rPr lang="en-US" dirty="0" smtClean="0"/>
              <a:t>Requirements </a:t>
            </a:r>
            <a:r>
              <a:rPr lang="en-US" dirty="0"/>
              <a:t>could be either </a:t>
            </a:r>
            <a:endParaRPr lang="en-US" dirty="0" smtClean="0"/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(defining what the software must do) or </a:t>
            </a:r>
            <a:endParaRPr lang="en-US" dirty="0" smtClean="0"/>
          </a:p>
          <a:p>
            <a:pPr lvl="1"/>
            <a:r>
              <a:rPr lang="en-US" dirty="0" smtClean="0"/>
              <a:t>Non </a:t>
            </a:r>
            <a:r>
              <a:rPr lang="en-US" dirty="0"/>
              <a:t>Functional (defining system performance </a:t>
            </a:r>
            <a:r>
              <a:rPr lang="en-US" dirty="0" smtClean="0"/>
              <a:t>/security</a:t>
            </a:r>
            <a:r>
              <a:rPr lang="en-US" dirty="0"/>
              <a:t> </a:t>
            </a:r>
            <a:r>
              <a:rPr lang="en-US" dirty="0" smtClean="0"/>
              <a:t>availability)</a:t>
            </a:r>
          </a:p>
          <a:p>
            <a:r>
              <a:rPr lang="en-US" dirty="0" smtClean="0"/>
              <a:t>Automation </a:t>
            </a:r>
            <a:r>
              <a:rPr lang="en-US" dirty="0"/>
              <a:t>feasibility for the given testing project is also done in this stage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Join Google Group for Course Material and Assignments.</a:t>
            </a:r>
            <a:endParaRPr lang="en-US" b="1" dirty="0"/>
          </a:p>
          <a:p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groups.google.com/d/forum/software-testing-cs-497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754886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0772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Activities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Identify types of tests to be performed. </a:t>
            </a:r>
            <a:endParaRPr lang="en-US" sz="1600" dirty="0"/>
          </a:p>
          <a:p>
            <a:pPr lvl="1"/>
            <a:r>
              <a:rPr lang="en-US" dirty="0"/>
              <a:t>Gather details about testing priorities and focus.</a:t>
            </a:r>
            <a:endParaRPr lang="en-US" sz="1600" dirty="0"/>
          </a:p>
          <a:p>
            <a:pPr lvl="1"/>
            <a:r>
              <a:rPr lang="en-US" dirty="0"/>
              <a:t>Prepare </a:t>
            </a:r>
            <a:r>
              <a:rPr lang="en-US" u="sng" dirty="0" smtClean="0">
                <a:solidFill>
                  <a:schemeClr val="accent3"/>
                </a:solidFill>
              </a:rPr>
              <a:t>Requirement Traceability Matrix (RTM)</a:t>
            </a:r>
            <a:r>
              <a:rPr lang="en-US" dirty="0" smtClean="0"/>
              <a:t>.</a:t>
            </a:r>
            <a:endParaRPr lang="en-US" sz="1600" dirty="0"/>
          </a:p>
          <a:p>
            <a:pPr lvl="1"/>
            <a:r>
              <a:rPr lang="en-US" dirty="0"/>
              <a:t>Identify test environment details where testing is supposed to be carried out. </a:t>
            </a:r>
            <a:endParaRPr lang="en-US" sz="1600" dirty="0"/>
          </a:p>
          <a:p>
            <a:pPr lvl="1"/>
            <a:r>
              <a:rPr lang="en-US" dirty="0"/>
              <a:t>Automation feasibility analysis (if required</a:t>
            </a:r>
            <a:r>
              <a:rPr lang="en-US" dirty="0" smtClean="0"/>
              <a:t>).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Deliverables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RTM</a:t>
            </a:r>
          </a:p>
          <a:p>
            <a:pPr lvl="1"/>
            <a:r>
              <a:rPr lang="en-US" dirty="0" smtClean="0"/>
              <a:t>Automation Feasibility Report (if Applicable)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052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phase is also called </a:t>
            </a:r>
            <a:r>
              <a:rPr lang="en-US" sz="2800" b="1" dirty="0">
                <a:solidFill>
                  <a:srgbClr val="C00000"/>
                </a:solidFill>
              </a:rPr>
              <a:t>Test Strategy</a:t>
            </a:r>
            <a:r>
              <a:rPr lang="en-US" sz="2800" dirty="0"/>
              <a:t> phase. </a:t>
            </a:r>
            <a:endParaRPr lang="en-US" sz="2800" dirty="0" smtClean="0"/>
          </a:p>
          <a:p>
            <a:r>
              <a:rPr lang="en-US" sz="2800" dirty="0" smtClean="0"/>
              <a:t>Typically </a:t>
            </a:r>
            <a:r>
              <a:rPr lang="en-US" sz="2800" dirty="0"/>
              <a:t>, in this stage, a Senior QA manager will determine </a:t>
            </a:r>
            <a:endParaRPr lang="en-US" sz="2800" dirty="0" smtClean="0"/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E</a:t>
            </a:r>
            <a:r>
              <a:rPr lang="en-US" sz="2400" dirty="0" smtClean="0">
                <a:solidFill>
                  <a:schemeClr val="accent3"/>
                </a:solidFill>
              </a:rPr>
              <a:t>ffort </a:t>
            </a:r>
            <a:r>
              <a:rPr lang="en-US" sz="2400" dirty="0">
                <a:solidFill>
                  <a:schemeClr val="accent3"/>
                </a:solidFill>
              </a:rPr>
              <a:t>and cost estimates </a:t>
            </a:r>
            <a:r>
              <a:rPr lang="en-US" sz="2400" dirty="0"/>
              <a:t>for the </a:t>
            </a:r>
            <a:r>
              <a:rPr lang="en-US" sz="2400" dirty="0" smtClean="0"/>
              <a:t>project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repare </a:t>
            </a:r>
            <a:r>
              <a:rPr lang="en-US" sz="2400" dirty="0"/>
              <a:t>and finalize the </a:t>
            </a:r>
            <a:r>
              <a:rPr lang="en-US" sz="2400" dirty="0">
                <a:solidFill>
                  <a:schemeClr val="accent3"/>
                </a:solidFill>
              </a:rPr>
              <a:t>Test Plan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Planning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135"/>
            <a:ext cx="7848600" cy="383446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Activities:</a:t>
            </a:r>
          </a:p>
          <a:p>
            <a:pPr lvl="1"/>
            <a:r>
              <a:rPr lang="en-US" dirty="0"/>
              <a:t>Preparation of test plan/strategy document for various types of testing</a:t>
            </a:r>
            <a:endParaRPr lang="en-US" sz="1600" dirty="0"/>
          </a:p>
          <a:p>
            <a:pPr lvl="1"/>
            <a:r>
              <a:rPr lang="en-US" dirty="0"/>
              <a:t>Test tool selection </a:t>
            </a:r>
            <a:endParaRPr lang="en-US" sz="1600" dirty="0"/>
          </a:p>
          <a:p>
            <a:pPr lvl="1"/>
            <a:r>
              <a:rPr lang="en-US" dirty="0"/>
              <a:t>Test effort estimation </a:t>
            </a:r>
            <a:endParaRPr lang="en-US" sz="1600" dirty="0"/>
          </a:p>
          <a:p>
            <a:pPr lvl="1"/>
            <a:r>
              <a:rPr lang="en-US" dirty="0"/>
              <a:t>Resource planning and determining roles and responsibilities.</a:t>
            </a:r>
            <a:endParaRPr lang="en-US" sz="1600" dirty="0"/>
          </a:p>
          <a:p>
            <a:pPr lvl="1"/>
            <a:r>
              <a:rPr lang="en-US" dirty="0"/>
              <a:t>Training </a:t>
            </a:r>
            <a:r>
              <a:rPr lang="en-US" dirty="0" smtClean="0"/>
              <a:t>requirement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Deliverables:</a:t>
            </a:r>
          </a:p>
          <a:p>
            <a:pPr lvl="1"/>
            <a:r>
              <a:rPr lang="en-US" u="sng" dirty="0" smtClean="0">
                <a:solidFill>
                  <a:schemeClr val="accent3"/>
                </a:solidFill>
              </a:rPr>
              <a:t>Test Plan</a:t>
            </a:r>
            <a:r>
              <a:rPr lang="en-US" dirty="0">
                <a:solidFill>
                  <a:schemeClr val="tx1"/>
                </a:solidFill>
              </a:rPr>
              <a:t> /strategy document.</a:t>
            </a:r>
          </a:p>
          <a:p>
            <a:pPr lvl="1"/>
            <a:r>
              <a:rPr lang="en-US" u="sng" dirty="0" smtClean="0">
                <a:solidFill>
                  <a:schemeClr val="accent3"/>
                </a:solidFill>
              </a:rPr>
              <a:t>Effort Estimation</a:t>
            </a:r>
            <a:r>
              <a:rPr lang="en-US" dirty="0">
                <a:solidFill>
                  <a:schemeClr val="tx1"/>
                </a:solidFill>
              </a:rPr>
              <a:t> 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2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phase involves </a:t>
            </a:r>
            <a:endParaRPr lang="en-US" dirty="0" smtClean="0"/>
          </a:p>
          <a:p>
            <a:pPr lvl="1"/>
            <a:r>
              <a:rPr lang="en-US" dirty="0" smtClean="0"/>
              <a:t>creation</a:t>
            </a:r>
            <a:r>
              <a:rPr lang="en-US" dirty="0"/>
              <a:t>, verification and rework of test cases &amp; test scripts. </a:t>
            </a:r>
            <a:endParaRPr lang="en-US" dirty="0" smtClean="0"/>
          </a:p>
          <a:p>
            <a:r>
              <a:rPr lang="en-US" u="sng" dirty="0" smtClean="0">
                <a:solidFill>
                  <a:srgbClr val="C00000"/>
                </a:solidFill>
              </a:rPr>
              <a:t>Test Data</a:t>
            </a:r>
            <a:r>
              <a:rPr lang="en-US" dirty="0"/>
              <a:t> , is identified/created and is reviewed and then reworked as well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Development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135"/>
            <a:ext cx="7848600" cy="38344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Activities:</a:t>
            </a:r>
          </a:p>
          <a:p>
            <a:pPr lvl="1"/>
            <a:r>
              <a:rPr lang="en-US" dirty="0"/>
              <a:t>Create test cases, automation scripts (if applicable)</a:t>
            </a:r>
            <a:endParaRPr lang="en-US" sz="1600" dirty="0"/>
          </a:p>
          <a:p>
            <a:pPr lvl="1"/>
            <a:r>
              <a:rPr lang="en-US" dirty="0"/>
              <a:t>Review and baseline test cases and scripts </a:t>
            </a:r>
            <a:endParaRPr lang="en-US" sz="1600" dirty="0"/>
          </a:p>
          <a:p>
            <a:pPr lvl="1"/>
            <a:r>
              <a:rPr lang="en-US" dirty="0"/>
              <a:t>Create test data (If Test Environment is available)</a:t>
            </a:r>
            <a:endParaRPr lang="en-US" sz="1600" dirty="0"/>
          </a:p>
          <a:p>
            <a:r>
              <a:rPr lang="en-US" b="1" dirty="0" smtClean="0">
                <a:solidFill>
                  <a:srgbClr val="C00000"/>
                </a:solidFill>
              </a:rPr>
              <a:t>Deliverables:</a:t>
            </a:r>
          </a:p>
          <a:p>
            <a:pPr lvl="1"/>
            <a:r>
              <a:rPr lang="en-US" dirty="0"/>
              <a:t>Test cases/scripts </a:t>
            </a:r>
            <a:endParaRPr lang="en-US" sz="1600" dirty="0"/>
          </a:p>
          <a:p>
            <a:pPr lvl="1"/>
            <a:r>
              <a:rPr lang="en-US" dirty="0"/>
              <a:t>Test </a:t>
            </a:r>
            <a:r>
              <a:rPr lang="en-US" dirty="0" smtClean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5876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135"/>
            <a:ext cx="7924800" cy="3834465"/>
          </a:xfrm>
        </p:spPr>
        <p:txBody>
          <a:bodyPr>
            <a:normAutofit/>
          </a:bodyPr>
          <a:lstStyle/>
          <a:p>
            <a:r>
              <a:rPr lang="en-US" dirty="0"/>
              <a:t>Test environment decides the software and hardware conditions under which a work product is </a:t>
            </a:r>
            <a:r>
              <a:rPr lang="en-US" dirty="0" smtClean="0"/>
              <a:t>tested.</a:t>
            </a:r>
          </a:p>
          <a:p>
            <a:r>
              <a:rPr lang="en-US" dirty="0" smtClean="0"/>
              <a:t>Test </a:t>
            </a:r>
            <a:r>
              <a:rPr lang="en-US" dirty="0"/>
              <a:t>environment set-up is one of the critical aspects of testing process and </a:t>
            </a:r>
            <a:r>
              <a:rPr lang="en-US" b="1" i="1" dirty="0">
                <a:solidFill>
                  <a:srgbClr val="C00000"/>
                </a:solidFill>
              </a:rPr>
              <a:t>can be done in parallel with Test Case Development Stage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u="sng" dirty="0" smtClean="0">
                <a:hlinkClick r:id="rId2" tooltip="Test Team"/>
              </a:rPr>
              <a:t>Test </a:t>
            </a:r>
            <a:r>
              <a:rPr lang="en-US" b="1" u="sng" dirty="0">
                <a:hlinkClick r:id="rId2" tooltip="Test Team"/>
              </a:rPr>
              <a:t>team</a:t>
            </a:r>
            <a:r>
              <a:rPr lang="en-US" b="1" dirty="0"/>
              <a:t> may not be involved in this activity</a:t>
            </a:r>
            <a:r>
              <a:rPr lang="en-US" dirty="0"/>
              <a:t> if the customer/development team provides the test environment in which case the </a:t>
            </a:r>
            <a:r>
              <a:rPr lang="en-US" u="sng" dirty="0">
                <a:hlinkClick r:id="rId2" tooltip="Test Team"/>
              </a:rPr>
              <a:t>test team</a:t>
            </a:r>
            <a:r>
              <a:rPr lang="en-US" dirty="0"/>
              <a:t> is required to do a readiness check (smoke testing) of the given environment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 Setup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135"/>
            <a:ext cx="7848600" cy="38344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Activities:</a:t>
            </a:r>
          </a:p>
          <a:p>
            <a:pPr lvl="1"/>
            <a:r>
              <a:rPr lang="en-US" dirty="0"/>
              <a:t>Understand the required architecture, environment set-up and prepare hardware and software requirement list for the Test Environment. </a:t>
            </a:r>
            <a:endParaRPr lang="en-US" sz="1600" dirty="0"/>
          </a:p>
          <a:p>
            <a:pPr lvl="1"/>
            <a:r>
              <a:rPr lang="en-US" dirty="0"/>
              <a:t>Setup test Environment and test data </a:t>
            </a:r>
            <a:endParaRPr lang="en-US" sz="1600" dirty="0"/>
          </a:p>
          <a:p>
            <a:pPr lvl="1"/>
            <a:r>
              <a:rPr lang="en-US" dirty="0"/>
              <a:t>Perform smoke test on the build</a:t>
            </a:r>
            <a:endParaRPr lang="en-US" sz="1600" dirty="0"/>
          </a:p>
          <a:p>
            <a:r>
              <a:rPr lang="en-US" b="1" dirty="0" smtClean="0">
                <a:solidFill>
                  <a:srgbClr val="C00000"/>
                </a:solidFill>
              </a:rPr>
              <a:t>Deliverables:</a:t>
            </a:r>
          </a:p>
          <a:p>
            <a:pPr lvl="1"/>
            <a:r>
              <a:rPr lang="en-US" dirty="0"/>
              <a:t>Environment ready with test data set up </a:t>
            </a:r>
            <a:endParaRPr lang="en-US" sz="1600" dirty="0"/>
          </a:p>
          <a:p>
            <a:pPr lvl="1"/>
            <a:r>
              <a:rPr lang="en-US" dirty="0"/>
              <a:t>Smoke Test Results.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9832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90135"/>
            <a:ext cx="7620000" cy="3444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During </a:t>
            </a:r>
            <a:r>
              <a:rPr lang="en-US" sz="2800" dirty="0"/>
              <a:t>this phase </a:t>
            </a:r>
            <a:r>
              <a:rPr lang="en-US" sz="2800" u="sng" dirty="0">
                <a:hlinkClick r:id="rId2" tooltip="Test Team"/>
              </a:rPr>
              <a:t>test team</a:t>
            </a:r>
            <a:r>
              <a:rPr lang="en-US" sz="2800" dirty="0"/>
              <a:t> will carry out the testing based on 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test plans and the test cases prepared. </a:t>
            </a:r>
            <a:endParaRPr lang="en-US" sz="2400" dirty="0" smtClean="0"/>
          </a:p>
          <a:p>
            <a:r>
              <a:rPr lang="en-US" sz="2800" dirty="0" smtClean="0"/>
              <a:t>Bugs </a:t>
            </a:r>
            <a:r>
              <a:rPr lang="en-US" sz="2800" dirty="0"/>
              <a:t>will be reported back to the development team for correction and retesting will be performed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035123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0135"/>
            <a:ext cx="7848600" cy="383446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Activities:</a:t>
            </a:r>
          </a:p>
          <a:p>
            <a:pPr lvl="1"/>
            <a:r>
              <a:rPr lang="en-US" dirty="0"/>
              <a:t>Execute tests as per plan</a:t>
            </a:r>
            <a:endParaRPr lang="en-US" sz="1600" dirty="0"/>
          </a:p>
          <a:p>
            <a:pPr lvl="1"/>
            <a:r>
              <a:rPr lang="en-US" dirty="0"/>
              <a:t>Document test results, and log defects for failed cases </a:t>
            </a:r>
            <a:endParaRPr lang="en-US" sz="1600" dirty="0"/>
          </a:p>
          <a:p>
            <a:pPr lvl="1"/>
            <a:r>
              <a:rPr lang="en-US" dirty="0"/>
              <a:t>Map defects to test cases in RTM </a:t>
            </a:r>
            <a:endParaRPr lang="en-US" sz="1600" dirty="0"/>
          </a:p>
          <a:p>
            <a:pPr lvl="1"/>
            <a:r>
              <a:rPr lang="en-US" dirty="0"/>
              <a:t>Retest the defect fixes </a:t>
            </a:r>
            <a:endParaRPr lang="en-US" sz="1600" dirty="0"/>
          </a:p>
          <a:p>
            <a:pPr lvl="1"/>
            <a:r>
              <a:rPr lang="en-US" dirty="0"/>
              <a:t>Track the defects to closure</a:t>
            </a:r>
            <a:endParaRPr lang="en-US" sz="1600" dirty="0"/>
          </a:p>
          <a:p>
            <a:r>
              <a:rPr lang="en-US" b="1" dirty="0" smtClean="0">
                <a:solidFill>
                  <a:srgbClr val="C00000"/>
                </a:solidFill>
              </a:rPr>
              <a:t>Deliverables:</a:t>
            </a:r>
          </a:p>
          <a:p>
            <a:pPr lvl="1"/>
            <a:r>
              <a:rPr lang="en-US" dirty="0"/>
              <a:t>Completed RTM with execution status </a:t>
            </a:r>
            <a:endParaRPr lang="en-US" sz="1600" dirty="0"/>
          </a:p>
          <a:p>
            <a:pPr lvl="1"/>
            <a:r>
              <a:rPr lang="en-US" dirty="0"/>
              <a:t>Test cases updated with results </a:t>
            </a:r>
            <a:endParaRPr lang="en-US" sz="1600" dirty="0"/>
          </a:p>
          <a:p>
            <a:pPr lvl="1"/>
            <a:r>
              <a:rPr lang="en-US" dirty="0"/>
              <a:t>Defect reports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09348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Cycle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1"/>
            <a:ext cx="7848600" cy="3810000"/>
          </a:xfrm>
        </p:spPr>
        <p:txBody>
          <a:bodyPr>
            <a:noAutofit/>
          </a:bodyPr>
          <a:lstStyle/>
          <a:p>
            <a:r>
              <a:rPr lang="en-US" sz="2800" dirty="0"/>
              <a:t>Testing team will meet , discuss and analyze testing artifacts </a:t>
            </a:r>
            <a:endParaRPr lang="en-US" sz="2800" dirty="0" smtClean="0"/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identify strategies that have to be implemented in future, </a:t>
            </a:r>
            <a:endParaRPr lang="en-US" sz="2400" dirty="0" smtClean="0"/>
          </a:p>
          <a:p>
            <a:pPr lvl="1"/>
            <a:r>
              <a:rPr lang="en-US" sz="2400" dirty="0" smtClean="0"/>
              <a:t>taking </a:t>
            </a:r>
            <a:r>
              <a:rPr lang="en-US" sz="2400" dirty="0"/>
              <a:t>lessons from the current test </a:t>
            </a:r>
            <a:r>
              <a:rPr lang="en-US" sz="2400" dirty="0" smtClean="0"/>
              <a:t>cycle.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idea is to remove the process bottlenecks for future test cycles </a:t>
            </a:r>
            <a:endParaRPr lang="en-US" sz="2800" dirty="0" smtClean="0"/>
          </a:p>
          <a:p>
            <a:pPr lvl="1"/>
            <a:r>
              <a:rPr lang="en-US" sz="2400" dirty="0" smtClean="0"/>
              <a:t>and </a:t>
            </a:r>
            <a:r>
              <a:rPr lang="en-US" sz="2400" dirty="0"/>
              <a:t>share best practices for any similar projects in future.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1"/>
            <a:ext cx="8077199" cy="3962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software system </a:t>
            </a:r>
            <a:r>
              <a:rPr lang="en-US" dirty="0"/>
              <a:t>goes </a:t>
            </a:r>
            <a:r>
              <a:rPr lang="en-US" dirty="0" smtClean="0"/>
              <a:t>through four </a:t>
            </a:r>
            <a:r>
              <a:rPr lang="en-US" dirty="0"/>
              <a:t>stages of </a:t>
            </a:r>
            <a:r>
              <a:rPr lang="en-US" dirty="0" smtClean="0"/>
              <a:t>testing before </a:t>
            </a:r>
            <a:r>
              <a:rPr lang="en-US" dirty="0"/>
              <a:t>it is actually </a:t>
            </a:r>
            <a:r>
              <a:rPr lang="en-US" dirty="0" smtClean="0"/>
              <a:t>deployed.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Unit level  testing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Integration level testing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System level testing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acceptance </a:t>
            </a:r>
            <a:r>
              <a:rPr lang="en-US" dirty="0"/>
              <a:t>level testing.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three levels </a:t>
            </a:r>
            <a:r>
              <a:rPr lang="en-US" dirty="0" smtClean="0"/>
              <a:t>of testing </a:t>
            </a:r>
            <a:r>
              <a:rPr lang="en-US" dirty="0"/>
              <a:t>are performed by a number of </a:t>
            </a:r>
            <a:r>
              <a:rPr lang="en-US" dirty="0" smtClean="0"/>
              <a:t>different stakeholders </a:t>
            </a:r>
            <a:r>
              <a:rPr lang="en-US" dirty="0"/>
              <a:t>in the </a:t>
            </a:r>
            <a:r>
              <a:rPr lang="en-US" dirty="0" smtClean="0"/>
              <a:t>development organization</a:t>
            </a:r>
          </a:p>
          <a:p>
            <a:r>
              <a:rPr lang="en-US" dirty="0" smtClean="0"/>
              <a:t>Acceptance </a:t>
            </a:r>
            <a:r>
              <a:rPr lang="en-US" dirty="0"/>
              <a:t>testing is performed by the customers. </a:t>
            </a:r>
          </a:p>
        </p:txBody>
      </p:sp>
    </p:spTree>
    <p:extLst>
      <p:ext uri="{BB962C8B-B14F-4D97-AF65-F5344CB8AC3E}">
        <p14:creationId xmlns:p14="http://schemas.microsoft.com/office/powerpoint/2010/main" val="8486733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Cycle Closure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1"/>
            <a:ext cx="80772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Activities:</a:t>
            </a:r>
          </a:p>
          <a:p>
            <a:pPr lvl="1"/>
            <a:r>
              <a:rPr lang="en-US" sz="1800" dirty="0"/>
              <a:t>Evaluate cycle completion criteria based on </a:t>
            </a:r>
            <a:r>
              <a:rPr lang="en-US" sz="1800" dirty="0" smtClean="0"/>
              <a:t>Time, Test coverage, Cost, Software, Critical </a:t>
            </a:r>
            <a:r>
              <a:rPr lang="en-US" sz="1800" dirty="0"/>
              <a:t>Business </a:t>
            </a:r>
            <a:r>
              <a:rPr lang="en-US" sz="1800" dirty="0" smtClean="0"/>
              <a:t>Objectives, Quality.</a:t>
            </a:r>
            <a:endParaRPr lang="en-US" sz="1800" dirty="0"/>
          </a:p>
          <a:p>
            <a:pPr lvl="1"/>
            <a:r>
              <a:rPr lang="en-US" sz="1800" dirty="0"/>
              <a:t>Prepare test metrics based on the above parameters. </a:t>
            </a:r>
          </a:p>
          <a:p>
            <a:pPr lvl="1"/>
            <a:r>
              <a:rPr lang="en-US" sz="1800" dirty="0"/>
              <a:t>Document the learning out of the project </a:t>
            </a:r>
          </a:p>
          <a:p>
            <a:pPr lvl="1"/>
            <a:r>
              <a:rPr lang="en-US" sz="1800" dirty="0"/>
              <a:t>Prepare Test closure report </a:t>
            </a:r>
          </a:p>
          <a:p>
            <a:pPr lvl="1"/>
            <a:r>
              <a:rPr lang="en-US" sz="1800" dirty="0"/>
              <a:t>Qualitative and quantitative reporting of quality of the work product to the customer. </a:t>
            </a:r>
          </a:p>
          <a:p>
            <a:pPr lvl="1"/>
            <a:r>
              <a:rPr lang="en-US" sz="1800" dirty="0"/>
              <a:t>Test result analysis to find out the defect distribution by type and severity.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Deliverables:</a:t>
            </a:r>
          </a:p>
          <a:p>
            <a:pPr lvl="1"/>
            <a:r>
              <a:rPr lang="en-US" dirty="0"/>
              <a:t>Test Closure report </a:t>
            </a:r>
            <a:endParaRPr lang="en-US" sz="1600" dirty="0"/>
          </a:p>
          <a:p>
            <a:pPr lvl="1"/>
            <a:r>
              <a:rPr lang="en-US" dirty="0"/>
              <a:t>Test metrics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15634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3"/>
          <a:srcRect l="28661" t="47146" r="30140" b="5707"/>
          <a:stretch/>
        </p:blipFill>
        <p:spPr bwMode="auto">
          <a:xfrm>
            <a:off x="5029200" y="4212633"/>
            <a:ext cx="350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</a:t>
            </a:r>
            <a:r>
              <a:rPr lang="en-US" dirty="0" err="1" smtClean="0"/>
              <a:t>vs</a:t>
            </a:r>
            <a:r>
              <a:rPr lang="en-US" dirty="0" smtClean="0"/>
              <a:t> STLC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Suppose, you are assigned a task to develop a custom software for a client</a:t>
            </a:r>
          </a:p>
          <a:p>
            <a:r>
              <a:rPr lang="en-US" dirty="0" smtClean="0"/>
              <a:t>There are certain steps required to develop a software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 l="15998" t="27083" r="38507" b="28611"/>
          <a:stretch/>
        </p:blipFill>
        <p:spPr bwMode="auto">
          <a:xfrm>
            <a:off x="533400" y="533401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63054" y="584903"/>
            <a:ext cx="5715000" cy="1143000"/>
            <a:chOff x="663054" y="584903"/>
            <a:chExt cx="5715000" cy="1143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" r="2631"/>
            <a:stretch/>
          </p:blipFill>
          <p:spPr>
            <a:xfrm>
              <a:off x="663054" y="584903"/>
              <a:ext cx="5715000" cy="1143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000" y="770692"/>
              <a:ext cx="55626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900" dirty="0"/>
                <a:t>Gather as much information as possible about the details &amp; specifications of the desired software from the client.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3054" y="1812226"/>
            <a:ext cx="5715000" cy="1143000"/>
            <a:chOff x="663054" y="1812226"/>
            <a:chExt cx="5715000" cy="1143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" r="2631"/>
            <a:stretch/>
          </p:blipFill>
          <p:spPr>
            <a:xfrm>
              <a:off x="663054" y="1812226"/>
              <a:ext cx="5715000" cy="1143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67854" y="1879937"/>
              <a:ext cx="5280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Plan the programming language like </a:t>
              </a:r>
              <a:r>
                <a:rPr lang="en-US" sz="2000" dirty="0" smtClean="0">
                  <a:solidFill>
                    <a:srgbClr val="C00000"/>
                  </a:solidFill>
                  <a:hlinkClick r:id="rId4" tooltip="Java"/>
                </a:rPr>
                <a:t>java</a:t>
              </a:r>
              <a:r>
                <a:rPr lang="en-US" sz="2000" dirty="0" smtClean="0"/>
                <a:t>,</a:t>
              </a:r>
              <a:r>
                <a:rPr lang="en-US" sz="2000" dirty="0"/>
                <a:t> </a:t>
              </a:r>
              <a:r>
                <a:rPr lang="en-US" sz="2000" dirty="0" err="1" smtClean="0">
                  <a:hlinkClick r:id="rId5" tooltip="PHP"/>
                </a:rPr>
                <a:t>php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.net</a:t>
              </a:r>
              <a:r>
                <a:rPr lang="en-US" sz="2000" dirty="0" smtClean="0"/>
                <a:t>; </a:t>
              </a:r>
              <a:r>
                <a:rPr lang="en-US" sz="2000" dirty="0"/>
                <a:t>database like </a:t>
              </a:r>
              <a:r>
                <a:rPr lang="en-US" sz="2000" dirty="0" smtClean="0"/>
                <a:t>oracle, </a:t>
              </a:r>
              <a:r>
                <a:rPr lang="en-US" sz="2000" dirty="0" err="1"/>
                <a:t>mysql</a:t>
              </a:r>
              <a:r>
                <a:rPr lang="en-US" sz="2000" dirty="0"/>
                <a:t> </a:t>
              </a:r>
              <a:r>
                <a:rPr lang="en-US" sz="2000" dirty="0" err="1"/>
                <a:t>etc</a:t>
              </a:r>
              <a:r>
                <a:rPr lang="en-US" sz="2000" dirty="0"/>
                <a:t> which would be suited for the project</a:t>
              </a:r>
              <a:endParaRPr lang="en-US" sz="19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8075" y="3039549"/>
            <a:ext cx="5715000" cy="1143000"/>
            <a:chOff x="688075" y="3039549"/>
            <a:chExt cx="5715000" cy="1143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" r="2631"/>
            <a:stretch/>
          </p:blipFill>
          <p:spPr>
            <a:xfrm>
              <a:off x="688075" y="3039549"/>
              <a:ext cx="5715000" cy="1143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790700" y="3380216"/>
              <a:ext cx="35279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Actually code the software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075" y="4266872"/>
            <a:ext cx="5715000" cy="1143000"/>
            <a:chOff x="688075" y="4266872"/>
            <a:chExt cx="5715000" cy="1143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" r="2631"/>
            <a:stretch/>
          </p:blipFill>
          <p:spPr>
            <a:xfrm>
              <a:off x="688075" y="4266872"/>
              <a:ext cx="5715000" cy="1143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14400" y="4473714"/>
              <a:ext cx="52805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Test the software to verify that it is built as per </a:t>
              </a:r>
              <a:r>
                <a:rPr lang="en-US" sz="2000" dirty="0" smtClean="0"/>
                <a:t>the specifications </a:t>
              </a:r>
              <a:r>
                <a:rPr lang="en-US" sz="2000" dirty="0"/>
                <a:t>given by the client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53200" y="643026"/>
            <a:ext cx="1981200" cy="804774"/>
            <a:chOff x="6629400" y="643026"/>
            <a:chExt cx="1981200" cy="8047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643026"/>
              <a:ext cx="1981200" cy="8047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858000" y="838200"/>
              <a:ext cx="1712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Requirements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3200" y="1981339"/>
            <a:ext cx="1981200" cy="804774"/>
            <a:chOff x="6629400" y="643026"/>
            <a:chExt cx="1981200" cy="80477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643026"/>
              <a:ext cx="1981200" cy="80477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85546" y="838200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Design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53200" y="3208661"/>
            <a:ext cx="1981200" cy="804774"/>
            <a:chOff x="6629400" y="643026"/>
            <a:chExt cx="1981200" cy="80477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643026"/>
              <a:ext cx="1981200" cy="80477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279855" y="838200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Build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53200" y="4478784"/>
            <a:ext cx="1981200" cy="804774"/>
            <a:chOff x="6629400" y="643026"/>
            <a:chExt cx="1981200" cy="804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643026"/>
              <a:ext cx="1981200" cy="804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251851" y="838200"/>
              <a:ext cx="647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Test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3200" y="5519826"/>
            <a:ext cx="1981200" cy="804774"/>
            <a:chOff x="6629400" y="643026"/>
            <a:chExt cx="1981200" cy="80477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643026"/>
              <a:ext cx="1981200" cy="80477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858000" y="838200"/>
              <a:ext cx="16033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Maintenance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>
            <a:off x="7261891" y="1447800"/>
            <a:ext cx="434309" cy="533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261890" y="2717923"/>
            <a:ext cx="434309" cy="533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61889" y="4042832"/>
            <a:ext cx="434309" cy="533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7261888" y="5134923"/>
            <a:ext cx="434309" cy="533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553200" y="609600"/>
            <a:ext cx="1981200" cy="5681574"/>
            <a:chOff x="6553200" y="609600"/>
            <a:chExt cx="1981200" cy="5681574"/>
          </a:xfrm>
        </p:grpSpPr>
        <p:grpSp>
          <p:nvGrpSpPr>
            <p:cNvPr id="3" name="Group 2"/>
            <p:cNvGrpSpPr/>
            <p:nvPr/>
          </p:nvGrpSpPr>
          <p:grpSpPr>
            <a:xfrm>
              <a:off x="6553200" y="609600"/>
              <a:ext cx="1981200" cy="804774"/>
              <a:chOff x="6629400" y="643026"/>
              <a:chExt cx="1981200" cy="8047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858000" y="838200"/>
                <a:ext cx="17123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Requirements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553200" y="1947913"/>
              <a:ext cx="1981200" cy="804774"/>
              <a:chOff x="6629400" y="643026"/>
              <a:chExt cx="1981200" cy="80477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185546" y="838200"/>
                <a:ext cx="9653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Design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53200" y="3175235"/>
              <a:ext cx="1981200" cy="804774"/>
              <a:chOff x="6629400" y="643026"/>
              <a:chExt cx="1981200" cy="80477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7279855" y="838200"/>
                <a:ext cx="779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Build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53200" y="4445358"/>
              <a:ext cx="1981200" cy="804774"/>
              <a:chOff x="6629400" y="643026"/>
              <a:chExt cx="1981200" cy="80477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251851" y="838200"/>
                <a:ext cx="647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Test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53200" y="5486400"/>
              <a:ext cx="1981200" cy="804774"/>
              <a:chOff x="6629400" y="643026"/>
              <a:chExt cx="1981200" cy="80477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58000" y="838200"/>
                <a:ext cx="1603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Maintenance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Down Arrow 17"/>
            <p:cNvSpPr/>
            <p:nvPr/>
          </p:nvSpPr>
          <p:spPr>
            <a:xfrm>
              <a:off x="7261891" y="1414374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7261890" y="2684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7261889" y="4009406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7261888" y="5101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68543" y="1414374"/>
            <a:ext cx="5544906" cy="3896613"/>
            <a:chOff x="868543" y="1414374"/>
            <a:chExt cx="5544906" cy="38966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" t="2587"/>
            <a:stretch/>
          </p:blipFill>
          <p:spPr>
            <a:xfrm>
              <a:off x="868543" y="1414374"/>
              <a:ext cx="5544906" cy="389661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60799" y="2543197"/>
              <a:ext cx="48822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b="1" dirty="0" smtClean="0"/>
                <a:t>Software Development Life Cycle</a:t>
              </a:r>
            </a:p>
            <a:p>
              <a:pPr algn="ctr"/>
              <a:r>
                <a:rPr lang="en-US" sz="2600" b="1" dirty="0" smtClean="0">
                  <a:solidFill>
                    <a:srgbClr val="C00000"/>
                  </a:solidFill>
                </a:rPr>
                <a:t>SDLC</a:t>
              </a:r>
            </a:p>
            <a:p>
              <a:pPr algn="ctr"/>
              <a:r>
                <a:rPr lang="en-US" sz="2800" b="1" dirty="0" smtClean="0">
                  <a:solidFill>
                    <a:schemeClr val="accent3"/>
                  </a:solidFill>
                </a:rPr>
                <a:t>Waterfall Method</a:t>
              </a:r>
              <a:endParaRPr lang="en-US" sz="2800" b="1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8885" y="1600200"/>
            <a:ext cx="1880115" cy="4538574"/>
            <a:chOff x="6553200" y="609600"/>
            <a:chExt cx="1981200" cy="5681574"/>
          </a:xfrm>
        </p:grpSpPr>
        <p:grpSp>
          <p:nvGrpSpPr>
            <p:cNvPr id="3" name="Group 2"/>
            <p:cNvGrpSpPr/>
            <p:nvPr/>
          </p:nvGrpSpPr>
          <p:grpSpPr>
            <a:xfrm>
              <a:off x="6553200" y="609600"/>
              <a:ext cx="1981200" cy="804774"/>
              <a:chOff x="6629400" y="643026"/>
              <a:chExt cx="1981200" cy="80477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803926" y="838199"/>
                <a:ext cx="1752601" cy="46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Requirements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53200" y="1947913"/>
              <a:ext cx="1981200" cy="804774"/>
              <a:chOff x="6629400" y="643026"/>
              <a:chExt cx="1981200" cy="80477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185546" y="838200"/>
                <a:ext cx="9653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Design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553200" y="3175235"/>
              <a:ext cx="1981200" cy="804774"/>
              <a:chOff x="6629400" y="643026"/>
              <a:chExt cx="1981200" cy="80477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279855" y="838200"/>
                <a:ext cx="779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Build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553200" y="4445358"/>
              <a:ext cx="1981200" cy="804774"/>
              <a:chOff x="6629400" y="643026"/>
              <a:chExt cx="1981200" cy="80477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251851" y="838200"/>
                <a:ext cx="647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Test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553200" y="5486400"/>
              <a:ext cx="1981200" cy="804774"/>
              <a:chOff x="6629400" y="643026"/>
              <a:chExt cx="1981200" cy="80477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789995" y="838199"/>
                <a:ext cx="1603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Maintenance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8" name="Down Arrow 7"/>
            <p:cNvSpPr/>
            <p:nvPr/>
          </p:nvSpPr>
          <p:spPr>
            <a:xfrm>
              <a:off x="7261891" y="1414374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7261890" y="2684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261889" y="4009406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261888" y="5101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29177" y="762000"/>
            <a:ext cx="330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Waterfall Method</a:t>
            </a:r>
            <a:endParaRPr lang="en-US" sz="3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105400" y="1676400"/>
            <a:ext cx="2302392" cy="4218705"/>
            <a:chOff x="6553200" y="487141"/>
            <a:chExt cx="1981200" cy="5005732"/>
          </a:xfrm>
        </p:grpSpPr>
        <p:grpSp>
          <p:nvGrpSpPr>
            <p:cNvPr id="26" name="Group 25"/>
            <p:cNvGrpSpPr/>
            <p:nvPr/>
          </p:nvGrpSpPr>
          <p:grpSpPr>
            <a:xfrm>
              <a:off x="6553200" y="487141"/>
              <a:ext cx="1981200" cy="927234"/>
              <a:chOff x="6629400" y="520567"/>
              <a:chExt cx="1981200" cy="92723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520567"/>
                <a:ext cx="1981200" cy="927234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6803926" y="538002"/>
                <a:ext cx="1675535" cy="76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Mistake in Requirements</a:t>
                </a:r>
                <a:endParaRPr lang="en-US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53200" y="1762224"/>
              <a:ext cx="1981200" cy="990464"/>
              <a:chOff x="6629400" y="457337"/>
              <a:chExt cx="1981200" cy="990464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457337"/>
                <a:ext cx="1981200" cy="990464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6847907" y="579653"/>
                <a:ext cx="1621768" cy="83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Design to meet Requirements</a:t>
                </a:r>
                <a:endParaRPr lang="en-US" sz="2000" b="1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553200" y="3175235"/>
              <a:ext cx="1981200" cy="876971"/>
              <a:chOff x="6629400" y="643026"/>
              <a:chExt cx="1981200" cy="876971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76971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962317" y="643026"/>
                <a:ext cx="1358750" cy="83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Built to meet Design</a:t>
                </a:r>
                <a:endParaRPr lang="en-US" sz="20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553200" y="4445358"/>
              <a:ext cx="1981200" cy="1047515"/>
              <a:chOff x="6629400" y="643026"/>
              <a:chExt cx="1981200" cy="104751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104751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6905792" y="770946"/>
                <a:ext cx="1365468" cy="83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Wrong Product</a:t>
                </a:r>
                <a:endParaRPr lang="en-US" sz="2000" b="1" dirty="0"/>
              </a:p>
            </p:txBody>
          </p:sp>
        </p:grpSp>
        <p:sp>
          <p:nvSpPr>
            <p:cNvPr id="31" name="Down Arrow 30"/>
            <p:cNvSpPr/>
            <p:nvPr/>
          </p:nvSpPr>
          <p:spPr>
            <a:xfrm>
              <a:off x="7261891" y="1414374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7261890" y="2684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7261889" y="4009406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371600" y="4630102"/>
            <a:ext cx="2133600" cy="780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4020" y="5924490"/>
            <a:ext cx="4836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will have start afresh with project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24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8885" y="1600200"/>
            <a:ext cx="1880115" cy="4538574"/>
            <a:chOff x="6553200" y="609600"/>
            <a:chExt cx="1981200" cy="5681574"/>
          </a:xfrm>
        </p:grpSpPr>
        <p:grpSp>
          <p:nvGrpSpPr>
            <p:cNvPr id="3" name="Group 2"/>
            <p:cNvGrpSpPr/>
            <p:nvPr/>
          </p:nvGrpSpPr>
          <p:grpSpPr>
            <a:xfrm>
              <a:off x="6553200" y="609600"/>
              <a:ext cx="1981200" cy="804774"/>
              <a:chOff x="6629400" y="643026"/>
              <a:chExt cx="1981200" cy="80477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803926" y="838199"/>
                <a:ext cx="1752601" cy="46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Requirements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553200" y="1947913"/>
              <a:ext cx="1981200" cy="804774"/>
              <a:chOff x="6629400" y="643026"/>
              <a:chExt cx="1981200" cy="80477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185546" y="838200"/>
                <a:ext cx="9653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Design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553200" y="3175235"/>
              <a:ext cx="1981200" cy="804774"/>
              <a:chOff x="6629400" y="643026"/>
              <a:chExt cx="1981200" cy="80477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279855" y="838200"/>
                <a:ext cx="779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Build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553200" y="4445358"/>
              <a:ext cx="1981200" cy="804774"/>
              <a:chOff x="6629400" y="643026"/>
              <a:chExt cx="1981200" cy="80477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251851" y="838200"/>
                <a:ext cx="647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Test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553200" y="5486400"/>
              <a:ext cx="1981200" cy="804774"/>
              <a:chOff x="6629400" y="643026"/>
              <a:chExt cx="1981200" cy="80477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0477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789995" y="838199"/>
                <a:ext cx="1603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Maintenance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8" name="Down Arrow 7"/>
            <p:cNvSpPr/>
            <p:nvPr/>
          </p:nvSpPr>
          <p:spPr>
            <a:xfrm>
              <a:off x="7261891" y="1414374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7261890" y="2684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261889" y="4009406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261888" y="5101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29177" y="762000"/>
            <a:ext cx="330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Waterfall Method</a:t>
            </a:r>
            <a:endParaRPr lang="en-US" sz="3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105400" y="1676400"/>
            <a:ext cx="2302392" cy="4218705"/>
            <a:chOff x="6553200" y="487141"/>
            <a:chExt cx="1981200" cy="5005732"/>
          </a:xfrm>
        </p:grpSpPr>
        <p:grpSp>
          <p:nvGrpSpPr>
            <p:cNvPr id="26" name="Group 25"/>
            <p:cNvGrpSpPr/>
            <p:nvPr/>
          </p:nvGrpSpPr>
          <p:grpSpPr>
            <a:xfrm>
              <a:off x="6553200" y="487141"/>
              <a:ext cx="1981200" cy="927234"/>
              <a:chOff x="6629400" y="520567"/>
              <a:chExt cx="1981200" cy="92723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520567"/>
                <a:ext cx="1981200" cy="9272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6789820" y="805659"/>
                <a:ext cx="1675535" cy="43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Requirements</a:t>
                </a:r>
                <a:endParaRPr lang="en-US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53200" y="1762224"/>
              <a:ext cx="1981200" cy="990464"/>
              <a:chOff x="6629400" y="457337"/>
              <a:chExt cx="1981200" cy="990464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457337"/>
                <a:ext cx="1981200" cy="990464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6847907" y="579653"/>
                <a:ext cx="1621768" cy="83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Design to meet Requirements</a:t>
                </a:r>
                <a:endParaRPr lang="en-US" sz="2000" b="1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553200" y="3175235"/>
              <a:ext cx="1981200" cy="876971"/>
              <a:chOff x="6629400" y="643026"/>
              <a:chExt cx="1981200" cy="876971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876971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962317" y="643026"/>
                <a:ext cx="1358750" cy="83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Built to meet Design</a:t>
                </a:r>
                <a:endParaRPr lang="en-US" sz="20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553200" y="4445358"/>
              <a:ext cx="1981200" cy="1047515"/>
              <a:chOff x="6629400" y="643026"/>
              <a:chExt cx="1981200" cy="104751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643026"/>
                <a:ext cx="1981200" cy="104751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6905792" y="770946"/>
                <a:ext cx="1365468" cy="83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Wrong Product</a:t>
                </a:r>
                <a:endParaRPr lang="en-US" sz="2000" b="1" dirty="0"/>
              </a:p>
            </p:txBody>
          </p:sp>
        </p:grpSp>
        <p:sp>
          <p:nvSpPr>
            <p:cNvPr id="31" name="Down Arrow 30"/>
            <p:cNvSpPr/>
            <p:nvPr/>
          </p:nvSpPr>
          <p:spPr>
            <a:xfrm>
              <a:off x="7261891" y="1414374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7261890" y="2684497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7261889" y="4009406"/>
              <a:ext cx="434309" cy="5335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371600" y="4630102"/>
            <a:ext cx="2133600" cy="780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476650" y="5924490"/>
            <a:ext cx="375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Re-Design to correct Defects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6544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3958</TotalTime>
  <Words>889</Words>
  <Application>Microsoft Office PowerPoint</Application>
  <PresentationFormat>On-screen Show (4:3)</PresentationFormat>
  <Paragraphs>238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Comic Sans MS</vt:lpstr>
      <vt:lpstr>Garamond</vt:lpstr>
      <vt:lpstr>Wingdings</vt:lpstr>
      <vt:lpstr>Organic</vt:lpstr>
      <vt:lpstr> Test Levels SDLC v/s STLC</vt:lpstr>
      <vt:lpstr>PowerPoint Presentation</vt:lpstr>
      <vt:lpstr>Test Levels</vt:lpstr>
      <vt:lpstr>SDLC vs STLC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 to 50% Defects are introduced during Requirement and Design phase </vt:lpstr>
      <vt:lpstr>V-Model of Testing</vt:lpstr>
      <vt:lpstr>PowerPoint Presentation</vt:lpstr>
      <vt:lpstr>Testing in a Life Cycle Model</vt:lpstr>
      <vt:lpstr>Software Test Life Cycle</vt:lpstr>
      <vt:lpstr>STLC</vt:lpstr>
      <vt:lpstr>The Different Stages in </vt:lpstr>
      <vt:lpstr>The Different Stages in STLC</vt:lpstr>
      <vt:lpstr>Stages of STLC</vt:lpstr>
      <vt:lpstr>Requirement Analysis</vt:lpstr>
      <vt:lpstr>Requirement Analysis (cont)</vt:lpstr>
      <vt:lpstr>Test Planning</vt:lpstr>
      <vt:lpstr>Test Planning (cont.)</vt:lpstr>
      <vt:lpstr>Test Case Development</vt:lpstr>
      <vt:lpstr>Test Case Development(cont.)</vt:lpstr>
      <vt:lpstr>Test Environment Setup</vt:lpstr>
      <vt:lpstr>Test Environment Setup(cont.)</vt:lpstr>
      <vt:lpstr>Test Execution</vt:lpstr>
      <vt:lpstr>Test Execution(cont.)</vt:lpstr>
      <vt:lpstr>Test Cycle Closure</vt:lpstr>
      <vt:lpstr>Test Cycle Closure(cont.)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Attiq Ullah Malik</dc:creator>
  <cp:lastModifiedBy>Windows User</cp:lastModifiedBy>
  <cp:revision>54</cp:revision>
  <dcterms:created xsi:type="dcterms:W3CDTF">2015-03-15T16:46:56Z</dcterms:created>
  <dcterms:modified xsi:type="dcterms:W3CDTF">2019-08-28T19:40:10Z</dcterms:modified>
</cp:coreProperties>
</file>