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4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9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3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2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9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8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1A33C-5112-4426-94D6-4EA66D23E6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E9FECA-2D74-462B-91BF-C9D16E6F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Techniques </a:t>
            </a:r>
            <a:r>
              <a:rPr lang="en-US" sz="4000" dirty="0" smtClean="0"/>
              <a:t>(Exercises)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Madiha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selection of province, the application </a:t>
            </a:r>
            <a:r>
              <a:rPr lang="en-US" dirty="0" smtClean="0"/>
              <a:t>displays respective </a:t>
            </a:r>
            <a:r>
              <a:rPr lang="en-US" dirty="0"/>
              <a:t>cities in another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Are These Enough?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21367"/>
              </p:ext>
            </p:extLst>
          </p:nvPr>
        </p:nvGraphicFramePr>
        <p:xfrm>
          <a:off x="1350822" y="3475181"/>
          <a:ext cx="6705600" cy="103447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52800"/>
                <a:gridCol w="3352800"/>
              </a:tblGrid>
              <a:tr h="10344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Any String that is not a name of province</a:t>
                      </a:r>
                    </a:p>
                    <a:p>
                      <a:pPr algn="ctr"/>
                      <a:r>
                        <a:rPr lang="en-US" sz="2000" dirty="0" smtClean="0"/>
                        <a:t>(Invalid)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{Punjab, Sindh, </a:t>
                      </a:r>
                      <a:r>
                        <a:rPr lang="en-US" sz="2000" dirty="0" err="1" smtClean="0"/>
                        <a:t>Balochistan</a:t>
                      </a:r>
                      <a:r>
                        <a:rPr lang="en-US" sz="2000" dirty="0" smtClean="0"/>
                        <a:t>, KPK </a:t>
                      </a:r>
                      <a:r>
                        <a:rPr lang="en-US" sz="2000" dirty="0" err="1" smtClean="0"/>
                        <a:t>A.Kashmir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490135"/>
            <a:ext cx="8042564" cy="3411901"/>
          </a:xfrm>
        </p:spPr>
        <p:txBody>
          <a:bodyPr/>
          <a:lstStyle/>
          <a:p>
            <a:r>
              <a:rPr lang="en-US" dirty="0"/>
              <a:t>Would need to test all the values because the </a:t>
            </a:r>
            <a:r>
              <a:rPr lang="en-US" dirty="0" smtClean="0"/>
              <a:t>output functionality changes (The </a:t>
            </a:r>
            <a:r>
              <a:rPr lang="en-US" dirty="0"/>
              <a:t>City </a:t>
            </a:r>
            <a:r>
              <a:rPr lang="en-US" dirty="0" smtClean="0"/>
              <a:t>drop down </a:t>
            </a:r>
            <a:r>
              <a:rPr lang="en-US" dirty="0"/>
              <a:t>has </a:t>
            </a:r>
            <a:r>
              <a:rPr lang="en-US" dirty="0" smtClean="0"/>
              <a:t>different states </a:t>
            </a:r>
            <a:r>
              <a:rPr lang="en-US" dirty="0"/>
              <a:t>for each value)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7409"/>
              </p:ext>
            </p:extLst>
          </p:nvPr>
        </p:nvGraphicFramePr>
        <p:xfrm>
          <a:off x="1274620" y="3777673"/>
          <a:ext cx="6580909" cy="22860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13579"/>
                <a:gridCol w="4367330"/>
              </a:tblGrid>
              <a:tr h="4498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Lahore, Multan, </a:t>
                      </a:r>
                      <a:r>
                        <a:rPr lang="en-US" sz="2400" dirty="0" err="1" smtClean="0"/>
                        <a:t>etc</a:t>
                      </a:r>
                      <a:endParaRPr lang="en-US" sz="2400" dirty="0"/>
                    </a:p>
                  </a:txBody>
                  <a:tcPr/>
                </a:tc>
              </a:tr>
              <a:tr h="449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Balochistan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Quetta, </a:t>
                      </a:r>
                      <a:r>
                        <a:rPr lang="en-US" sz="2400" dirty="0" err="1" smtClean="0"/>
                        <a:t>Gwadar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etc</a:t>
                      </a:r>
                      <a:endParaRPr lang="en-US" sz="2400" dirty="0"/>
                    </a:p>
                  </a:txBody>
                  <a:tcPr/>
                </a:tc>
              </a:tr>
              <a:tr h="4498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Sindh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Karachi, Hyderabad, </a:t>
                      </a:r>
                      <a:r>
                        <a:rPr lang="en-US" sz="2400" dirty="0" err="1" smtClean="0"/>
                        <a:t>etc</a:t>
                      </a:r>
                      <a:endParaRPr lang="en-US" sz="2400" dirty="0"/>
                    </a:p>
                  </a:txBody>
                  <a:tcPr/>
                </a:tc>
              </a:tr>
              <a:tr h="4498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KPK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Peshawar, </a:t>
                      </a:r>
                      <a:r>
                        <a:rPr lang="en-US" sz="2400" dirty="0" err="1" smtClean="0"/>
                        <a:t>Swatt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etc</a:t>
                      </a:r>
                      <a:endParaRPr lang="en-US" sz="2400" dirty="0"/>
                    </a:p>
                  </a:txBody>
                  <a:tcPr/>
                </a:tc>
              </a:tr>
              <a:tr h="4498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Azad Kashmir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Muzaffarabad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Mirpur</a:t>
                      </a:r>
                      <a:r>
                        <a:rPr lang="en-US" sz="2400" dirty="0" smtClean="0"/>
                        <a:t>, etc.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2333767"/>
            <a:ext cx="8011236" cy="398514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program displaying name of the day for an input fields of Day, month and </a:t>
            </a:r>
            <a:r>
              <a:rPr lang="en-US" dirty="0" smtClean="0"/>
              <a:t>year (for </a:t>
            </a:r>
            <a:r>
              <a:rPr lang="en-US" dirty="0"/>
              <a:t>2000 </a:t>
            </a:r>
            <a:r>
              <a:rPr lang="en-US" dirty="0" smtClean="0"/>
              <a:t>- 2020)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Input partitions: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Valid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Month </a:t>
            </a:r>
            <a:r>
              <a:rPr lang="en-US" dirty="0"/>
              <a:t>= {30 Days month, 31 Days month, </a:t>
            </a:r>
            <a:r>
              <a:rPr lang="en-US" dirty="0" smtClean="0"/>
              <a:t>February}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Day</a:t>
            </a:r>
            <a:r>
              <a:rPr lang="en-US" dirty="0"/>
              <a:t>={1-28, 29, 30, </a:t>
            </a:r>
            <a:r>
              <a:rPr lang="en-US" dirty="0" smtClean="0"/>
              <a:t>31}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Year</a:t>
            </a:r>
            <a:r>
              <a:rPr lang="en-US" dirty="0"/>
              <a:t>={Leap year, Non leap year</a:t>
            </a:r>
            <a:r>
              <a:rPr lang="en-US" dirty="0" smtClean="0"/>
              <a:t>}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In-Valid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Month </a:t>
            </a:r>
            <a:r>
              <a:rPr lang="en-US" dirty="0"/>
              <a:t>= {&lt;1, &gt;</a:t>
            </a:r>
            <a:r>
              <a:rPr lang="en-US" dirty="0" smtClean="0"/>
              <a:t>12}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Day </a:t>
            </a:r>
            <a:r>
              <a:rPr lang="en-US" dirty="0"/>
              <a:t>= {&lt;1, &gt;</a:t>
            </a:r>
            <a:r>
              <a:rPr lang="en-US" dirty="0" smtClean="0"/>
              <a:t>31}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Year </a:t>
            </a:r>
            <a:r>
              <a:rPr lang="en-US" dirty="0"/>
              <a:t>= {&lt;2000, &gt;</a:t>
            </a:r>
            <a:r>
              <a:rPr lang="en-US" dirty="0" smtClean="0"/>
              <a:t>2020}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Output partitions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Valid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Day </a:t>
            </a:r>
            <a:r>
              <a:rPr lang="en-US" dirty="0"/>
              <a:t>= {Monday, Tuesday, Wednesday, Thursday, Friday, Saturday, </a:t>
            </a:r>
            <a:r>
              <a:rPr lang="en-US" dirty="0" smtClean="0"/>
              <a:t>Sunday}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Invalid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Day </a:t>
            </a:r>
            <a:r>
              <a:rPr lang="en-US" dirty="0"/>
              <a:t>= {Invalid date, Date out of range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Boundary Value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9909"/>
            <a:ext cx="7876309" cy="3906982"/>
          </a:xfrm>
        </p:spPr>
        <p:txBody>
          <a:bodyPr>
            <a:normAutofit/>
          </a:bodyPr>
          <a:lstStyle/>
          <a:p>
            <a:r>
              <a:rPr lang="en-US" dirty="0" smtClean="0"/>
              <a:t>Defining </a:t>
            </a:r>
            <a:r>
              <a:rPr lang="en-US" dirty="0"/>
              <a:t>and testing for the boundary values of a </a:t>
            </a:r>
            <a:r>
              <a:rPr lang="en-US" dirty="0" smtClean="0"/>
              <a:t>partition</a:t>
            </a:r>
            <a:endParaRPr lang="en-US" dirty="0"/>
          </a:p>
          <a:p>
            <a:r>
              <a:rPr lang="en-US" dirty="0" smtClean="0"/>
              <a:t>Identifies </a:t>
            </a:r>
            <a:r>
              <a:rPr lang="en-US" dirty="0"/>
              <a:t>defects related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 smtClean="0"/>
              <a:t>Displacement </a:t>
            </a:r>
            <a:r>
              <a:rPr lang="en-US" dirty="0"/>
              <a:t>of </a:t>
            </a:r>
            <a:r>
              <a:rPr lang="en-US" dirty="0" smtClean="0"/>
              <a:t>boundaries</a:t>
            </a:r>
            <a:endParaRPr lang="en-US" dirty="0"/>
          </a:p>
          <a:p>
            <a:pPr lvl="1"/>
            <a:r>
              <a:rPr lang="en-US" dirty="0" smtClean="0"/>
              <a:t>Omission </a:t>
            </a:r>
            <a:r>
              <a:rPr lang="en-US" dirty="0"/>
              <a:t>of </a:t>
            </a:r>
            <a:r>
              <a:rPr lang="en-US" dirty="0" smtClean="0"/>
              <a:t>boundaries</a:t>
            </a:r>
            <a:endParaRPr lang="en-US" dirty="0"/>
          </a:p>
          <a:p>
            <a:pPr lvl="1"/>
            <a:r>
              <a:rPr lang="en-US" dirty="0" smtClean="0"/>
              <a:t>Occasional </a:t>
            </a:r>
            <a:r>
              <a:rPr lang="en-US" dirty="0"/>
              <a:t>extra </a:t>
            </a:r>
            <a:r>
              <a:rPr lang="en-US" dirty="0" smtClean="0"/>
              <a:t>boundary</a:t>
            </a:r>
            <a:endParaRPr lang="en-US" dirty="0"/>
          </a:p>
          <a:p>
            <a:r>
              <a:rPr lang="en-US" dirty="0" smtClean="0"/>
              <a:t>Require </a:t>
            </a:r>
            <a:r>
              <a:rPr lang="en-US" dirty="0"/>
              <a:t>identification of partitions similar to equivalence partitions and</a:t>
            </a:r>
            <a:br>
              <a:rPr lang="en-US" dirty="0"/>
            </a:br>
            <a:r>
              <a:rPr lang="en-US" dirty="0"/>
              <a:t>create test cases for boundary values of each </a:t>
            </a:r>
            <a:r>
              <a:rPr lang="en-US" dirty="0" smtClean="0"/>
              <a:t>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BVA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example of system that takes input of 1-100 </a:t>
            </a:r>
            <a:r>
              <a:rPr lang="en-US" dirty="0" smtClean="0"/>
              <a:t>integers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38966"/>
              </p:ext>
            </p:extLst>
          </p:nvPr>
        </p:nvGraphicFramePr>
        <p:xfrm>
          <a:off x="1586345" y="3703781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1    2            99   100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2490135"/>
            <a:ext cx="8011236" cy="38151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Boundary </a:t>
            </a:r>
            <a:r>
              <a:rPr lang="en-US" dirty="0"/>
              <a:t>value analysis requires following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ON </a:t>
            </a:r>
            <a:r>
              <a:rPr lang="en-US" dirty="0"/>
              <a:t>conditions (1 &amp; </a:t>
            </a:r>
            <a:r>
              <a:rPr lang="en-US" dirty="0" smtClean="0"/>
              <a:t>100)</a:t>
            </a:r>
            <a:endParaRPr lang="en-US" dirty="0"/>
          </a:p>
          <a:p>
            <a:pPr lvl="1"/>
            <a:r>
              <a:rPr lang="en-US" dirty="0" smtClean="0"/>
              <a:t>OFF </a:t>
            </a:r>
            <a:r>
              <a:rPr lang="en-US" dirty="0"/>
              <a:t>conditions (0 &amp; </a:t>
            </a:r>
            <a:r>
              <a:rPr lang="en-US" dirty="0" smtClean="0"/>
              <a:t>101)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conditions (2 &amp; </a:t>
            </a:r>
            <a:r>
              <a:rPr lang="en-US" dirty="0" smtClean="0"/>
              <a:t>99)</a:t>
            </a:r>
            <a:endParaRPr lang="en-US" dirty="0"/>
          </a:p>
          <a:p>
            <a:r>
              <a:rPr lang="en-US" dirty="0" smtClean="0"/>
              <a:t>School </a:t>
            </a:r>
            <a:r>
              <a:rPr lang="en-US" dirty="0"/>
              <a:t>of </a:t>
            </a:r>
            <a:r>
              <a:rPr lang="en-US" dirty="0" smtClean="0"/>
              <a:t>thoughts</a:t>
            </a:r>
            <a:endParaRPr lang="en-US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value boundary condition – test only ON and OFF </a:t>
            </a:r>
            <a:r>
              <a:rPr lang="en-US" dirty="0" smtClean="0"/>
              <a:t>conditions</a:t>
            </a:r>
            <a:endParaRPr lang="en-US" dirty="0"/>
          </a:p>
          <a:p>
            <a:pPr lvl="1"/>
            <a:r>
              <a:rPr lang="en-US" dirty="0" smtClean="0"/>
              <a:t>Three </a:t>
            </a:r>
            <a:r>
              <a:rPr lang="en-US" dirty="0"/>
              <a:t>value boundary condition – test IN, ON and OFF </a:t>
            </a:r>
            <a:r>
              <a:rPr lang="en-US" dirty="0" smtClean="0"/>
              <a:t>conditions</a:t>
            </a:r>
            <a:endParaRPr lang="en-US" dirty="0"/>
          </a:p>
          <a:p>
            <a:r>
              <a:rPr lang="en-US" dirty="0" smtClean="0"/>
              <a:t>Boundary </a:t>
            </a:r>
            <a:r>
              <a:rPr lang="en-US" dirty="0"/>
              <a:t>value analysis works only for ordered partitions because we are</a:t>
            </a:r>
            <a:br>
              <a:rPr lang="en-US" dirty="0"/>
            </a:br>
            <a:r>
              <a:rPr lang="en-US" dirty="0"/>
              <a:t>looking at the </a:t>
            </a:r>
            <a:r>
              <a:rPr lang="en-US" dirty="0" smtClean="0"/>
              <a:t>edges</a:t>
            </a:r>
            <a:endParaRPr lang="en-US" dirty="0"/>
          </a:p>
          <a:p>
            <a:r>
              <a:rPr lang="en-US" dirty="0" smtClean="0"/>
              <a:t>Checking </a:t>
            </a:r>
            <a:r>
              <a:rPr lang="en-US" dirty="0"/>
              <a:t>boundaries is important </a:t>
            </a:r>
            <a:r>
              <a:rPr lang="en-US" dirty="0" smtClean="0"/>
              <a:t>because:</a:t>
            </a:r>
            <a:endParaRPr lang="en-US" dirty="0"/>
          </a:p>
          <a:p>
            <a:pPr lvl="1"/>
            <a:r>
              <a:rPr lang="en-US" dirty="0" smtClean="0"/>
              <a:t>Its </a:t>
            </a:r>
            <a:r>
              <a:rPr lang="en-US" dirty="0"/>
              <a:t>common for developers to type &lt;100 instead of &lt;=100 : </a:t>
            </a:r>
            <a:r>
              <a:rPr lang="en-US" b="1" dirty="0" smtClean="0"/>
              <a:t>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394599"/>
            <a:ext cx="7929349" cy="39106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Coverage </a:t>
            </a:r>
            <a:r>
              <a:rPr lang="en-US" dirty="0"/>
              <a:t>in boundary value analysis is </a:t>
            </a:r>
            <a:r>
              <a:rPr lang="en-US" dirty="0" smtClean="0"/>
              <a:t>determined</a:t>
            </a:r>
            <a:endParaRPr lang="en-US" dirty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tested distinct boundary values divided by that of total boundary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example of 1-100 integer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set = {0,1,2} -&gt; Coverage = 1/2 = </a:t>
            </a:r>
            <a:r>
              <a:rPr lang="en-US" dirty="0" smtClean="0"/>
              <a:t>50%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set = {99,100,101} -&gt; Coverage = 1/2 = </a:t>
            </a:r>
            <a:r>
              <a:rPr lang="en-US" dirty="0" smtClean="0"/>
              <a:t>50%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set = {0,1,2,99,100,101} -&gt; Coverage = 2/2 = </a:t>
            </a:r>
            <a:r>
              <a:rPr lang="en-US" dirty="0" smtClean="0"/>
              <a:t>100%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coverage </a:t>
            </a:r>
            <a:r>
              <a:rPr lang="en-US" dirty="0" smtClean="0"/>
              <a:t>criteria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with Two/Three values for each boundary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2380951"/>
            <a:ext cx="7888406" cy="38970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Possible </a:t>
            </a:r>
            <a:r>
              <a:rPr lang="en-US" dirty="0"/>
              <a:t>boundary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 smtClean="0"/>
              <a:t>Edge </a:t>
            </a:r>
            <a:r>
              <a:rPr lang="en-US" dirty="0"/>
              <a:t>values based on valid/invalid ordered / continuous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and last elements in an array/list even if the input is distinct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Edges </a:t>
            </a:r>
            <a:r>
              <a:rPr lang="en-US" dirty="0"/>
              <a:t>values in a sorted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 smtClean="0"/>
              <a:t>Edge </a:t>
            </a:r>
            <a:r>
              <a:rPr lang="en-US" dirty="0"/>
              <a:t>values of allowed character/digit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for values of 49,50,51 characters for a field that allows maximum of 3 </a:t>
            </a:r>
            <a:r>
              <a:rPr lang="en-US" dirty="0" smtClean="0"/>
              <a:t>characters</a:t>
            </a:r>
            <a:endParaRPr lang="en-US" dirty="0"/>
          </a:p>
          <a:p>
            <a:pPr lvl="1"/>
            <a:r>
              <a:rPr lang="en-US" dirty="0" smtClean="0"/>
              <a:t>Edge </a:t>
            </a:r>
            <a:r>
              <a:rPr lang="en-US" dirty="0"/>
              <a:t>of allowed list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Empty </a:t>
            </a:r>
            <a:r>
              <a:rPr lang="en-US" dirty="0"/>
              <a:t>list, 1 element list, maximum allowed list, 1 more than maximum allowed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 smtClean="0"/>
              <a:t>Checking </a:t>
            </a:r>
            <a:r>
              <a:rPr lang="en-US" dirty="0"/>
              <a:t>boundary values based on data structure </a:t>
            </a:r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490135"/>
            <a:ext cx="7917873" cy="3806756"/>
          </a:xfrm>
        </p:spPr>
        <p:txBody>
          <a:bodyPr>
            <a:noAutofit/>
          </a:bodyPr>
          <a:lstStyle/>
          <a:p>
            <a:r>
              <a:rPr lang="en-US" dirty="0"/>
              <a:t>Registration for an event opens for a limited time period (1st Jan to 30th Jan)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Boundaries: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Jan &amp; 30</a:t>
            </a:r>
            <a:r>
              <a:rPr lang="en-US" baseline="30000" dirty="0" smtClean="0"/>
              <a:t>th</a:t>
            </a:r>
            <a:r>
              <a:rPr lang="en-US" dirty="0" smtClean="0"/>
              <a:t> Jan</a:t>
            </a:r>
          </a:p>
          <a:p>
            <a:r>
              <a:rPr lang="en-US" dirty="0" smtClean="0"/>
              <a:t>Test Points:</a:t>
            </a:r>
          </a:p>
          <a:p>
            <a:pPr lvl="1"/>
            <a:r>
              <a:rPr lang="en-US" dirty="0" smtClean="0"/>
              <a:t>{31</a:t>
            </a:r>
            <a:r>
              <a:rPr lang="en-US" baseline="30000" dirty="0" smtClean="0"/>
              <a:t>st</a:t>
            </a:r>
            <a:r>
              <a:rPr lang="en-US" dirty="0" smtClean="0"/>
              <a:t> Dec, 1</a:t>
            </a:r>
            <a:r>
              <a:rPr lang="en-US" baseline="30000" dirty="0" smtClean="0"/>
              <a:t>st</a:t>
            </a:r>
            <a:r>
              <a:rPr lang="en-US" dirty="0" smtClean="0"/>
              <a:t> Jan, 2</a:t>
            </a:r>
            <a:r>
              <a:rPr lang="en-US" baseline="30000" dirty="0" smtClean="0"/>
              <a:t>nd</a:t>
            </a:r>
            <a:r>
              <a:rPr lang="en-US" dirty="0" smtClean="0"/>
              <a:t> Jan, 29</a:t>
            </a:r>
            <a:r>
              <a:rPr lang="en-US" baseline="30000" dirty="0" smtClean="0"/>
              <a:t>th</a:t>
            </a:r>
            <a:r>
              <a:rPr lang="en-US" dirty="0" smtClean="0"/>
              <a:t> Jan, 30</a:t>
            </a:r>
            <a:r>
              <a:rPr lang="en-US" baseline="30000" dirty="0" smtClean="0"/>
              <a:t>th</a:t>
            </a:r>
            <a:r>
              <a:rPr lang="en-US" dirty="0" smtClean="0"/>
              <a:t> Jan, 31</a:t>
            </a:r>
            <a:r>
              <a:rPr lang="en-US" baseline="30000" dirty="0" smtClean="0"/>
              <a:t>st</a:t>
            </a:r>
            <a:r>
              <a:rPr lang="en-US" dirty="0" smtClean="0"/>
              <a:t> Jan}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38685"/>
              </p:ext>
            </p:extLst>
          </p:nvPr>
        </p:nvGraphicFramePr>
        <p:xfrm>
          <a:off x="1350817" y="3450400"/>
          <a:ext cx="6307434" cy="7683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768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Jan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(Early)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Jan&gt;</a:t>
                      </a:r>
                    </a:p>
                    <a:p>
                      <a:pPr algn="ctr"/>
                      <a:r>
                        <a:rPr lang="en-US" sz="2000" dirty="0" smtClean="0"/>
                        <a:t>(Late)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2348344"/>
            <a:ext cx="7917873" cy="4031673"/>
          </a:xfrm>
        </p:spPr>
        <p:txBody>
          <a:bodyPr/>
          <a:lstStyle/>
          <a:p>
            <a:r>
              <a:rPr lang="en-US" dirty="0"/>
              <a:t>Registration for an event opens for a limited time period (1st Jan to 30th Jan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1st to 10th </a:t>
            </a:r>
            <a:r>
              <a:rPr lang="en-US" dirty="0" smtClean="0"/>
              <a:t>15% </a:t>
            </a:r>
            <a:r>
              <a:rPr lang="en-US" dirty="0"/>
              <a:t>discount, 11th to 20th 5% discount, and 21st to 30th full </a:t>
            </a:r>
            <a:r>
              <a:rPr lang="en-US" dirty="0" smtClean="0"/>
              <a:t>price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42265"/>
              </p:ext>
            </p:extLst>
          </p:nvPr>
        </p:nvGraphicFramePr>
        <p:xfrm>
          <a:off x="1350817" y="3201017"/>
          <a:ext cx="6307434" cy="7683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768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Jan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(Early)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Jan&gt;</a:t>
                      </a:r>
                    </a:p>
                    <a:p>
                      <a:pPr algn="ctr"/>
                      <a:r>
                        <a:rPr lang="en-US" sz="2000" dirty="0" smtClean="0"/>
                        <a:t>(Late)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84765"/>
              </p:ext>
            </p:extLst>
          </p:nvPr>
        </p:nvGraphicFramePr>
        <p:xfrm>
          <a:off x="1378525" y="5099090"/>
          <a:ext cx="6307434" cy="7683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768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-10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(15%)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-20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baseline="0" dirty="0" smtClean="0"/>
                        <a:t> (5%)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-</a:t>
                      </a:r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(0%)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Test Design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2380950"/>
            <a:ext cx="8057143" cy="39106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Specification-based test design techniques (Black-box test </a:t>
            </a:r>
            <a:r>
              <a:rPr lang="en-US" dirty="0" smtClean="0"/>
              <a:t>design techniques)</a:t>
            </a:r>
            <a:endParaRPr lang="en-US" dirty="0"/>
          </a:p>
          <a:p>
            <a:pPr lvl="1"/>
            <a:r>
              <a:rPr lang="en-US" dirty="0" smtClean="0"/>
              <a:t>Procedure </a:t>
            </a:r>
            <a:r>
              <a:rPr lang="en-US" dirty="0"/>
              <a:t>to derive and/or select test cases based on an analysis of the </a:t>
            </a:r>
            <a:r>
              <a:rPr lang="en-US" dirty="0" smtClean="0"/>
              <a:t>specification, either</a:t>
            </a:r>
            <a:r>
              <a:rPr lang="en-US" dirty="0"/>
              <a:t> </a:t>
            </a:r>
            <a:r>
              <a:rPr lang="en-US" dirty="0" smtClean="0"/>
              <a:t>functional </a:t>
            </a:r>
            <a:r>
              <a:rPr lang="en-US" dirty="0"/>
              <a:t>or non-functional, of a component or </a:t>
            </a:r>
            <a:r>
              <a:rPr lang="en-US" dirty="0" smtClean="0"/>
              <a:t>system without </a:t>
            </a:r>
            <a:r>
              <a:rPr lang="en-US" dirty="0"/>
              <a:t>reference to its </a:t>
            </a:r>
            <a:r>
              <a:rPr lang="en-US" dirty="0" smtClean="0"/>
              <a:t>internal structure.</a:t>
            </a:r>
            <a:endParaRPr lang="en-US" dirty="0"/>
          </a:p>
          <a:p>
            <a:r>
              <a:rPr lang="en-US" dirty="0" smtClean="0"/>
              <a:t>Structure-based </a:t>
            </a:r>
            <a:r>
              <a:rPr lang="en-US" dirty="0"/>
              <a:t>test design techniques (White-box test design </a:t>
            </a:r>
            <a:r>
              <a:rPr lang="en-US" dirty="0" smtClean="0"/>
              <a:t>techniques)</a:t>
            </a:r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based on an analysis of the internal structure of the component </a:t>
            </a:r>
            <a:r>
              <a:rPr lang="en-US" dirty="0" smtClean="0"/>
              <a:t>or system</a:t>
            </a:r>
            <a:endParaRPr lang="en-US" dirty="0"/>
          </a:p>
          <a:p>
            <a:r>
              <a:rPr lang="en-US" dirty="0" smtClean="0"/>
              <a:t>Defect-based </a:t>
            </a:r>
            <a:r>
              <a:rPr lang="en-US" dirty="0"/>
              <a:t>test design </a:t>
            </a:r>
            <a:r>
              <a:rPr lang="en-US" dirty="0" smtClean="0"/>
              <a:t>techniques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procedure to derive and/or select test cases targeted at one or more </a:t>
            </a:r>
            <a:r>
              <a:rPr lang="en-US" dirty="0" smtClean="0"/>
              <a:t>defect types</a:t>
            </a:r>
            <a:r>
              <a:rPr lang="en-US" dirty="0"/>
              <a:t>, with </a:t>
            </a:r>
            <a:r>
              <a:rPr lang="en-US" dirty="0" smtClean="0"/>
              <a:t>tests being </a:t>
            </a:r>
            <a:r>
              <a:rPr lang="en-US" dirty="0"/>
              <a:t>developed from what is known about the specific </a:t>
            </a:r>
            <a:r>
              <a:rPr lang="en-US" dirty="0" smtClean="0"/>
              <a:t>defect type</a:t>
            </a:r>
            <a:endParaRPr lang="en-US" dirty="0"/>
          </a:p>
          <a:p>
            <a:r>
              <a:rPr lang="en-US" dirty="0" smtClean="0"/>
              <a:t>Experience-based </a:t>
            </a:r>
            <a:r>
              <a:rPr lang="en-US" dirty="0"/>
              <a:t>test design </a:t>
            </a:r>
            <a:r>
              <a:rPr lang="en-US" dirty="0" smtClean="0"/>
              <a:t>techniques</a:t>
            </a:r>
            <a:endParaRPr lang="en-US" dirty="0"/>
          </a:p>
          <a:p>
            <a:pPr lvl="1"/>
            <a:r>
              <a:rPr lang="en-US" dirty="0" smtClean="0"/>
              <a:t>Procedure </a:t>
            </a:r>
            <a:r>
              <a:rPr lang="en-US" dirty="0"/>
              <a:t>to derive and/or select test cases based on the tester's experience, </a:t>
            </a:r>
            <a:r>
              <a:rPr lang="en-US" dirty="0" smtClean="0"/>
              <a:t>knowledge and</a:t>
            </a:r>
            <a:r>
              <a:rPr lang="en-US" dirty="0"/>
              <a:t> </a:t>
            </a:r>
            <a:r>
              <a:rPr lang="en-US" dirty="0" smtClean="0"/>
              <a:t>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2365443"/>
            <a:ext cx="8021782" cy="4014575"/>
          </a:xfrm>
        </p:spPr>
        <p:txBody>
          <a:bodyPr>
            <a:noAutofit/>
          </a:bodyPr>
          <a:lstStyle/>
          <a:p>
            <a:r>
              <a:rPr lang="en-US" dirty="0"/>
              <a:t>What if 1st to 10th 15% discount, 11th to 20th 5% discount, and 21st to 30th full </a:t>
            </a:r>
            <a:r>
              <a:rPr lang="en-US" dirty="0" smtClean="0"/>
              <a:t>price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Boundaries:</a:t>
            </a:r>
          </a:p>
          <a:p>
            <a:pPr lvl="1"/>
            <a:r>
              <a:rPr lang="en-US" dirty="0"/>
              <a:t>1st Jan, 10th Jan, 11th Jan, 20th Jan, 21st Jan &amp; 30th </a:t>
            </a:r>
            <a:r>
              <a:rPr lang="en-US" dirty="0" smtClean="0"/>
              <a:t>Jan</a:t>
            </a:r>
          </a:p>
          <a:p>
            <a:r>
              <a:rPr lang="en-US" dirty="0" smtClean="0"/>
              <a:t>Test Points:</a:t>
            </a:r>
          </a:p>
          <a:p>
            <a:pPr lvl="1"/>
            <a:r>
              <a:rPr lang="en-US" dirty="0"/>
              <a:t>{31st Dec, 1st Jan, 2nd Jan, 9th Jan, 10th Jan, 11th Jan, 12th Jan, 19th </a:t>
            </a:r>
            <a:r>
              <a:rPr lang="en-US" dirty="0" smtClean="0"/>
              <a:t>Jan, 20th </a:t>
            </a:r>
            <a:r>
              <a:rPr lang="en-US" dirty="0"/>
              <a:t>Jan, 21st Jan, </a:t>
            </a: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Jan</a:t>
            </a:r>
            <a:r>
              <a:rPr lang="en-US" dirty="0"/>
              <a:t>, 29th Jan, 30th Jan, 31st Jan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16017"/>
              </p:ext>
            </p:extLst>
          </p:nvPr>
        </p:nvGraphicFramePr>
        <p:xfrm>
          <a:off x="1384685" y="3104034"/>
          <a:ext cx="6307434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6782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-10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(15%)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-20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baseline="0" dirty="0" smtClean="0"/>
                        <a:t> (5%)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-</a:t>
                      </a:r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(0%)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4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variation for unit purchase to bulk </a:t>
            </a:r>
            <a:r>
              <a:rPr lang="en-US" dirty="0" smtClean="0"/>
              <a:t>order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26063"/>
              </p:ext>
            </p:extLst>
          </p:nvPr>
        </p:nvGraphicFramePr>
        <p:xfrm>
          <a:off x="1501253" y="3246582"/>
          <a:ext cx="629616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084"/>
                <a:gridCol w="3148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units bought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 per unit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10 units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$5.00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 10 units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$4.74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 10 units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$4.50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More than thirty</a:t>
                      </a:r>
                      <a:r>
                        <a:rPr lang="en-US" sz="2000" baseline="0" dirty="0" smtClean="0"/>
                        <a:t> units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$4.00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60" y="2490788"/>
            <a:ext cx="6242217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Specification-Based Test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81550"/>
            <a:ext cx="8104908" cy="40984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 cases designed based on specification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smtClean="0"/>
              <a:t>Specification </a:t>
            </a:r>
            <a:r>
              <a:rPr lang="en-US" dirty="0"/>
              <a:t>defines the expected behavior of </a:t>
            </a:r>
            <a:r>
              <a:rPr lang="en-US" dirty="0" smtClean="0"/>
              <a:t>the software/system</a:t>
            </a:r>
            <a:endParaRPr lang="en-US" dirty="0"/>
          </a:p>
          <a:p>
            <a:r>
              <a:rPr lang="en-US" dirty="0" smtClean="0"/>
              <a:t>Specification </a:t>
            </a:r>
            <a:r>
              <a:rPr lang="en-US" dirty="0"/>
              <a:t>can be of any form, </a:t>
            </a:r>
            <a:r>
              <a:rPr lang="en-US" dirty="0" err="1" smtClean="0"/>
              <a:t>e.g</a:t>
            </a:r>
            <a:endParaRPr lang="en-US" dirty="0"/>
          </a:p>
          <a:p>
            <a:pPr lvl="1"/>
            <a:r>
              <a:rPr lang="en-US" dirty="0" smtClean="0"/>
              <a:t>Software </a:t>
            </a:r>
            <a:r>
              <a:rPr lang="en-US" dirty="0"/>
              <a:t>requirement </a:t>
            </a:r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requirement </a:t>
            </a:r>
            <a:r>
              <a:rPr lang="en-US" dirty="0" smtClean="0"/>
              <a:t>specifications</a:t>
            </a:r>
            <a:endParaRPr lang="en-US" dirty="0"/>
          </a:p>
          <a:p>
            <a:pPr lvl="1"/>
            <a:r>
              <a:rPr lang="en-US" dirty="0" smtClean="0"/>
              <a:t>Feature list</a:t>
            </a:r>
            <a:endParaRPr lang="en-US" dirty="0"/>
          </a:p>
          <a:p>
            <a:pPr lvl="1"/>
            <a:r>
              <a:rPr lang="en-US" dirty="0" smtClean="0"/>
              <a:t>Models</a:t>
            </a:r>
            <a:endParaRPr lang="en-US" dirty="0"/>
          </a:p>
          <a:p>
            <a:pPr lvl="1"/>
            <a:r>
              <a:rPr lang="en-US" dirty="0" smtClean="0"/>
              <a:t>Diagrams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can be a multiple set of specification documents – all </a:t>
            </a:r>
            <a:r>
              <a:rPr lang="en-US" dirty="0" smtClean="0"/>
              <a:t>combined together </a:t>
            </a:r>
            <a:r>
              <a:rPr lang="en-US" dirty="0"/>
              <a:t>are called </a:t>
            </a:r>
            <a:r>
              <a:rPr lang="en-US" b="1" i="1" dirty="0"/>
              <a:t>Test </a:t>
            </a:r>
            <a:r>
              <a:rPr lang="en-US" b="1" i="1" dirty="0" smtClean="0"/>
              <a:t>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Specification-Based Test Design (Cont’d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2380951"/>
            <a:ext cx="7983940" cy="3910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design techniques exist to cover different aspects of test </a:t>
            </a:r>
            <a:r>
              <a:rPr lang="en-US" dirty="0" smtClean="0"/>
              <a:t>coverage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has their own strengths, weaknesses and minimum test </a:t>
            </a:r>
            <a:r>
              <a:rPr lang="en-US" dirty="0" smtClean="0"/>
              <a:t>coverage criteria</a:t>
            </a:r>
            <a:endParaRPr lang="en-US" dirty="0"/>
          </a:p>
          <a:p>
            <a:r>
              <a:rPr lang="en-US" dirty="0" smtClean="0"/>
              <a:t>Specification </a:t>
            </a:r>
            <a:r>
              <a:rPr lang="en-US" dirty="0"/>
              <a:t>Test </a:t>
            </a:r>
            <a:r>
              <a:rPr lang="en-US" dirty="0" smtClean="0"/>
              <a:t>Coverage</a:t>
            </a:r>
            <a:endParaRPr lang="en-US" dirty="0"/>
          </a:p>
          <a:p>
            <a:pPr lvl="1"/>
            <a:r>
              <a:rPr lang="en-US" dirty="0" smtClean="0"/>
              <a:t>Defined </a:t>
            </a:r>
            <a:r>
              <a:rPr lang="en-US" dirty="0"/>
              <a:t>by the percentage of specification items addressed by designed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 smtClean="0"/>
              <a:t>Coverage </a:t>
            </a:r>
            <a:r>
              <a:rPr lang="en-US" dirty="0"/>
              <a:t>of all specification does not mean complete system test </a:t>
            </a:r>
            <a:r>
              <a:rPr lang="en-US" dirty="0" smtClean="0"/>
              <a:t>coverage</a:t>
            </a:r>
            <a:endParaRPr lang="en-US" dirty="0"/>
          </a:p>
          <a:p>
            <a:pPr lvl="1"/>
            <a:r>
              <a:rPr lang="en-US" dirty="0" smtClean="0"/>
              <a:t>Means </a:t>
            </a:r>
            <a:r>
              <a:rPr lang="en-US" dirty="0"/>
              <a:t>identified specifications has been </a:t>
            </a:r>
            <a:r>
              <a:rPr lang="en-US" dirty="0" smtClean="0"/>
              <a:t>addressed</a:t>
            </a:r>
            <a:endParaRPr lang="en-US" dirty="0"/>
          </a:p>
          <a:p>
            <a:r>
              <a:rPr lang="en-US" dirty="0" smtClean="0"/>
              <a:t>Minimum Coverage</a:t>
            </a:r>
            <a:endParaRPr lang="en-US" dirty="0"/>
          </a:p>
          <a:p>
            <a:pPr lvl="1"/>
            <a:r>
              <a:rPr lang="en-US" dirty="0" smtClean="0"/>
              <a:t>Indicates </a:t>
            </a:r>
            <a:r>
              <a:rPr lang="en-US" dirty="0"/>
              <a:t>when you have achieved test coverage with at least on test designed </a:t>
            </a:r>
            <a:r>
              <a:rPr lang="en-US" dirty="0" smtClean="0"/>
              <a:t>for each</a:t>
            </a:r>
            <a:r>
              <a:rPr lang="en-US" dirty="0"/>
              <a:t> </a:t>
            </a:r>
            <a:r>
              <a:rPr lang="en-US" dirty="0" smtClean="0"/>
              <a:t>condition </a:t>
            </a:r>
            <a:r>
              <a:rPr lang="en-US" dirty="0"/>
              <a:t>or data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should not be the end goal but it can be used as indicator </a:t>
            </a:r>
          </a:p>
        </p:txBody>
      </p:sp>
    </p:spTree>
    <p:extLst>
      <p:ext uri="{BB962C8B-B14F-4D97-AF65-F5344CB8AC3E}">
        <p14:creationId xmlns:p14="http://schemas.microsoft.com/office/powerpoint/2010/main" val="24969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(Class) </a:t>
            </a:r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2386225"/>
            <a:ext cx="7959437" cy="3869101"/>
          </a:xfrm>
        </p:spPr>
        <p:txBody>
          <a:bodyPr>
            <a:normAutofit/>
          </a:bodyPr>
          <a:lstStyle/>
          <a:p>
            <a:r>
              <a:rPr lang="en-US" dirty="0"/>
              <a:t>Grouping test conditions into partitions that will </a:t>
            </a:r>
            <a:r>
              <a:rPr lang="en-US" dirty="0" smtClean="0"/>
              <a:t>be handled </a:t>
            </a:r>
            <a:r>
              <a:rPr lang="en-US" dirty="0"/>
              <a:t>the same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value or condition in a partition is </a:t>
            </a:r>
            <a:r>
              <a:rPr lang="en-US" dirty="0" smtClean="0"/>
              <a:t>treated equivalently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testing one value from a partition does not </a:t>
            </a:r>
            <a:r>
              <a:rPr lang="en-US" dirty="0" smtClean="0"/>
              <a:t>result in </a:t>
            </a:r>
            <a:r>
              <a:rPr lang="en-US" dirty="0"/>
              <a:t>error then it is less likely to fail for </a:t>
            </a:r>
            <a:r>
              <a:rPr lang="en-US" dirty="0" smtClean="0"/>
              <a:t>all other </a:t>
            </a:r>
            <a:r>
              <a:rPr lang="en-US" dirty="0"/>
              <a:t>values in respective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Used </a:t>
            </a:r>
            <a:r>
              <a:rPr lang="en-US" dirty="0"/>
              <a:t>for achieving data handling related test coverage </a:t>
            </a:r>
            <a:r>
              <a:rPr lang="en-US" dirty="0" smtClean="0"/>
              <a:t>and identifying</a:t>
            </a:r>
            <a:r>
              <a:rPr lang="en-US" dirty="0"/>
              <a:t> </a:t>
            </a:r>
            <a:r>
              <a:rPr lang="en-US" dirty="0" smtClean="0"/>
              <a:t>associated </a:t>
            </a:r>
            <a:r>
              <a:rPr lang="en-US" dirty="0"/>
              <a:t>bugs </a:t>
            </a:r>
          </a:p>
        </p:txBody>
      </p:sp>
    </p:spTree>
    <p:extLst>
      <p:ext uri="{BB962C8B-B14F-4D97-AF65-F5344CB8AC3E}">
        <p14:creationId xmlns:p14="http://schemas.microsoft.com/office/powerpoint/2010/main" val="12986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for a system </a:t>
            </a:r>
            <a:r>
              <a:rPr lang="en-US" dirty="0" smtClean="0"/>
              <a:t>that </a:t>
            </a:r>
            <a:r>
              <a:rPr lang="en-US" dirty="0"/>
              <a:t>takes 1-100 integer </a:t>
            </a:r>
            <a:r>
              <a:rPr lang="en-US" dirty="0" smtClean="0"/>
              <a:t>values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16821"/>
              </p:ext>
            </p:extLst>
          </p:nvPr>
        </p:nvGraphicFramePr>
        <p:xfrm>
          <a:off x="791569" y="3201018"/>
          <a:ext cx="7656393" cy="134368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52131"/>
                <a:gridCol w="2552131"/>
                <a:gridCol w="2552131"/>
              </a:tblGrid>
              <a:tr h="13436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x&lt;1</a:t>
                      </a:r>
                    </a:p>
                    <a:p>
                      <a:pPr algn="ctr"/>
                      <a:r>
                        <a:rPr lang="en-US" sz="2400" dirty="0" smtClean="0"/>
                        <a:t>(Invalid Partition)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1&lt;=x&lt;=100</a:t>
                      </a:r>
                    </a:p>
                    <a:p>
                      <a:pPr algn="ctr"/>
                      <a:r>
                        <a:rPr lang="en-US" sz="2400" dirty="0" smtClean="0"/>
                        <a:t>(Valid Partition)</a:t>
                      </a:r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x&gt;100</a:t>
                      </a:r>
                    </a:p>
                    <a:p>
                      <a:pPr algn="ctr"/>
                      <a:r>
                        <a:rPr lang="en-US" sz="2400" dirty="0" smtClean="0"/>
                        <a:t>(Invalid</a:t>
                      </a:r>
                      <a:r>
                        <a:rPr lang="en-US" sz="2400" baseline="0" dirty="0" smtClean="0"/>
                        <a:t> Partition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Coverage in Equivalence partition is </a:t>
            </a:r>
            <a:r>
              <a:rPr lang="en-US" dirty="0" smtClean="0"/>
              <a:t>determined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Number </a:t>
            </a:r>
            <a:r>
              <a:rPr lang="en-US" dirty="0"/>
              <a:t>of tested partitions divided by </a:t>
            </a:r>
            <a:r>
              <a:rPr lang="en-US" dirty="0" smtClean="0"/>
              <a:t>total partitions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example of 1-100 integer </a:t>
            </a:r>
            <a:r>
              <a:rPr lang="en-US" dirty="0" smtClean="0"/>
              <a:t>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Data </a:t>
            </a:r>
            <a:r>
              <a:rPr lang="en-US" dirty="0"/>
              <a:t>set = {25} -&gt; Coverage = 1/3 = </a:t>
            </a:r>
            <a:r>
              <a:rPr lang="en-US" dirty="0" smtClean="0"/>
              <a:t>33.33%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Data </a:t>
            </a:r>
            <a:r>
              <a:rPr lang="en-US" dirty="0"/>
              <a:t>set = {3, 25, 97} -&gt; Coverage = 1/3 = </a:t>
            </a:r>
            <a:r>
              <a:rPr lang="en-US" dirty="0" smtClean="0"/>
              <a:t>33.33%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Data </a:t>
            </a:r>
            <a:r>
              <a:rPr lang="en-US" dirty="0"/>
              <a:t>set = {-10, 25, 110} -&gt; Coverage = 3/3 </a:t>
            </a:r>
            <a:r>
              <a:rPr lang="en-US" dirty="0" smtClean="0"/>
              <a:t>=100%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coverage </a:t>
            </a:r>
            <a:r>
              <a:rPr lang="en-US" dirty="0" smtClean="0"/>
              <a:t>criteria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dirty="0"/>
              <a:t>value from each </a:t>
            </a:r>
            <a:r>
              <a:rPr lang="en-US" dirty="0" smtClean="0"/>
              <a:t>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2380951"/>
            <a:ext cx="8052179" cy="393796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types of partitions </a:t>
            </a:r>
            <a:r>
              <a:rPr lang="en-US" dirty="0" smtClean="0"/>
              <a:t>possible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Type </a:t>
            </a:r>
            <a:r>
              <a:rPr lang="en-US" dirty="0"/>
              <a:t>of possible characters (alphabetic, numeric, special </a:t>
            </a:r>
            <a:r>
              <a:rPr lang="en-US" dirty="0" smtClean="0"/>
              <a:t>characters)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Data </a:t>
            </a:r>
            <a:r>
              <a:rPr lang="en-US" dirty="0"/>
              <a:t>type (integer, float, string, </a:t>
            </a:r>
            <a:r>
              <a:rPr lang="en-US" dirty="0" smtClean="0"/>
              <a:t>Boolean)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Character/digit size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Partition </a:t>
            </a:r>
            <a:r>
              <a:rPr lang="en-US" dirty="0"/>
              <a:t>based on discrete set (value in the set or out of the set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Valid </a:t>
            </a:r>
            <a:r>
              <a:rPr lang="en-US" dirty="0"/>
              <a:t>values = {Lahore, Karachi, Islamabad</a:t>
            </a:r>
            <a:r>
              <a:rPr lang="en-US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Invalid </a:t>
            </a:r>
            <a:r>
              <a:rPr lang="en-US" dirty="0"/>
              <a:t>values = every other string / city </a:t>
            </a:r>
            <a:r>
              <a:rPr lang="en-US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Partition </a:t>
            </a:r>
            <a:r>
              <a:rPr lang="en-US" dirty="0"/>
              <a:t>based on file type or file </a:t>
            </a:r>
            <a:r>
              <a:rPr lang="en-US" dirty="0" smtClean="0"/>
              <a:t>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Partition </a:t>
            </a:r>
            <a:r>
              <a:rPr lang="en-US" dirty="0"/>
              <a:t>based on input interface (GUI, API, file,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Partition </a:t>
            </a:r>
            <a:r>
              <a:rPr lang="en-US" dirty="0"/>
              <a:t>based on output </a:t>
            </a:r>
            <a:r>
              <a:rPr lang="en-US" dirty="0" smtClean="0"/>
              <a:t>sets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</a:t>
            </a:r>
            <a:r>
              <a:rPr lang="en-US" dirty="0"/>
              <a:t>are 1-60 questions that need to answered (1 valid set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80 </a:t>
            </a:r>
            <a:r>
              <a:rPr lang="en-US" dirty="0"/>
              <a:t>% of required to pass the exam (now two valid sets – one for pass and one for fail)</a:t>
            </a:r>
            <a:br>
              <a:rPr lang="en-US" dirty="0"/>
            </a:br>
            <a:r>
              <a:rPr lang="en-US" dirty="0"/>
              <a:t>o Partitions based on past records, usage history or practical conditions, e.g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most </a:t>
            </a:r>
            <a:r>
              <a:rPr lang="en-US" dirty="0"/>
              <a:t>of the users make online orders of 2 to 10 </a:t>
            </a:r>
            <a:r>
              <a:rPr lang="en-US" dirty="0" smtClean="0"/>
              <a:t>items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Typical </a:t>
            </a:r>
            <a:r>
              <a:rPr lang="en-US" dirty="0"/>
              <a:t>min and max temperature is different in month of December than in </a:t>
            </a:r>
            <a:r>
              <a:rPr lang="en-US" dirty="0" smtClean="0"/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23231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9" y="2490135"/>
            <a:ext cx="7320508" cy="3760540"/>
          </a:xfrm>
        </p:spPr>
        <p:txBody>
          <a:bodyPr/>
          <a:lstStyle/>
          <a:p>
            <a:r>
              <a:rPr lang="en-US" dirty="0"/>
              <a:t>Registration for an event opens for a limited time period (1st Jan to 30th Jan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What if 1st to 10th </a:t>
            </a:r>
            <a:r>
              <a:rPr lang="en-US" dirty="0" smtClean="0"/>
              <a:t>15% </a:t>
            </a:r>
            <a:r>
              <a:rPr lang="en-US" dirty="0"/>
              <a:t>discount, 11th to 20th 5% discount, and 21st to 30th full price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5442"/>
              </p:ext>
            </p:extLst>
          </p:nvPr>
        </p:nvGraphicFramePr>
        <p:xfrm>
          <a:off x="1350817" y="3367273"/>
          <a:ext cx="6307434" cy="7683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768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Jan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(Early)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Jan&gt;</a:t>
                      </a:r>
                    </a:p>
                    <a:p>
                      <a:pPr algn="ctr"/>
                      <a:r>
                        <a:rPr lang="en-US" sz="2000" dirty="0" smtClean="0"/>
                        <a:t>(Late)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04882"/>
              </p:ext>
            </p:extLst>
          </p:nvPr>
        </p:nvGraphicFramePr>
        <p:xfrm>
          <a:off x="1378525" y="5286128"/>
          <a:ext cx="6307434" cy="7683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02478"/>
                <a:gridCol w="2102478"/>
                <a:gridCol w="2102478"/>
              </a:tblGrid>
              <a:tr h="768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-10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(15%)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-20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baseline="0" dirty="0" smtClean="0"/>
                        <a:t> (5%)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-</a:t>
                      </a:r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(0%)</a:t>
                      </a:r>
                    </a:p>
                    <a:p>
                      <a:pPr algn="ctr"/>
                      <a:r>
                        <a:rPr lang="en-US" sz="2000" dirty="0" smtClean="0"/>
                        <a:t>(Valid)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764</TotalTime>
  <Words>1464</Words>
  <Application>Microsoft Office PowerPoint</Application>
  <PresentationFormat>On-screen Show (4:3)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Garamond</vt:lpstr>
      <vt:lpstr>Organic</vt:lpstr>
      <vt:lpstr>Testing Techniques (Exercises)</vt:lpstr>
      <vt:lpstr>Basic Test Design Techniques</vt:lpstr>
      <vt:lpstr>Specification-Based Test Design</vt:lpstr>
      <vt:lpstr>Specification-Based Test Design (Cont’d…)</vt:lpstr>
      <vt:lpstr>Equivalence (Class) Partitioning</vt:lpstr>
      <vt:lpstr>ECP Examples</vt:lpstr>
      <vt:lpstr>Test Coverage</vt:lpstr>
      <vt:lpstr>Types of Partitions</vt:lpstr>
      <vt:lpstr>Example 1</vt:lpstr>
      <vt:lpstr>Example 2</vt:lpstr>
      <vt:lpstr>Example 2</vt:lpstr>
      <vt:lpstr>Example 3</vt:lpstr>
      <vt:lpstr>Boundary Value Analysis</vt:lpstr>
      <vt:lpstr>BVA Example</vt:lpstr>
      <vt:lpstr>Boundary Value Analysis (cont.)</vt:lpstr>
      <vt:lpstr>Test Coverage</vt:lpstr>
      <vt:lpstr>Possible Boundary Values</vt:lpstr>
      <vt:lpstr>Example 1</vt:lpstr>
      <vt:lpstr>Example 1</vt:lpstr>
      <vt:lpstr>Example 1</vt:lpstr>
      <vt:lpstr>Example 2</vt:lpstr>
      <vt:lpstr>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Techniques (detailed)</dc:title>
  <dc:creator>Windows User</dc:creator>
  <cp:lastModifiedBy>Windows User</cp:lastModifiedBy>
  <cp:revision>31</cp:revision>
  <dcterms:created xsi:type="dcterms:W3CDTF">2019-09-15T19:29:33Z</dcterms:created>
  <dcterms:modified xsi:type="dcterms:W3CDTF">2019-09-16T17:52:11Z</dcterms:modified>
</cp:coreProperties>
</file>