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4"/>
  </p:notesMasterIdLst>
  <p:sldIdLst>
    <p:sldId id="256" r:id="rId2"/>
    <p:sldId id="283" r:id="rId3"/>
    <p:sldId id="279" r:id="rId4"/>
    <p:sldId id="280" r:id="rId5"/>
    <p:sldId id="281" r:id="rId6"/>
    <p:sldId id="284" r:id="rId7"/>
    <p:sldId id="285" r:id="rId8"/>
    <p:sldId id="286" r:id="rId9"/>
    <p:sldId id="289" r:id="rId10"/>
    <p:sldId id="290" r:id="rId11"/>
    <p:sldId id="291" r:id="rId12"/>
    <p:sldId id="287" r:id="rId13"/>
    <p:sldId id="288" r:id="rId14"/>
    <p:sldId id="292" r:id="rId15"/>
    <p:sldId id="293" r:id="rId16"/>
    <p:sldId id="294" r:id="rId17"/>
    <p:sldId id="295" r:id="rId18"/>
    <p:sldId id="296" r:id="rId19"/>
    <p:sldId id="297" r:id="rId20"/>
    <p:sldId id="298" r:id="rId21"/>
    <p:sldId id="299" r:id="rId22"/>
    <p:sldId id="318" r:id="rId23"/>
    <p:sldId id="319" r:id="rId24"/>
    <p:sldId id="320" r:id="rId25"/>
    <p:sldId id="321"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5" r:id="rId40"/>
    <p:sldId id="313" r:id="rId41"/>
    <p:sldId id="314" r:id="rId42"/>
    <p:sldId id="31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4" autoAdjust="0"/>
    <p:restoredTop sz="94660"/>
  </p:normalViewPr>
  <p:slideViewPr>
    <p:cSldViewPr snapToGrid="0">
      <p:cViewPr>
        <p:scale>
          <a:sx n="70" d="100"/>
          <a:sy n="70" d="100"/>
        </p:scale>
        <p:origin x="13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7282C-04F8-4FAA-83AA-CEDBD15271D3}" type="datetimeFigureOut">
              <a:rPr lang="en-US" smtClean="0"/>
              <a:t>9/20/2019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59061-C973-4BB0-A4FD-3E3FC7DD1239}" type="slidenum">
              <a:rPr lang="en-US" smtClean="0"/>
              <a:t>‹#›</a:t>
            </a:fld>
            <a:endParaRPr lang="en-US"/>
          </a:p>
        </p:txBody>
      </p:sp>
    </p:spTree>
    <p:extLst>
      <p:ext uri="{BB962C8B-B14F-4D97-AF65-F5344CB8AC3E}">
        <p14:creationId xmlns:p14="http://schemas.microsoft.com/office/powerpoint/2010/main" val="373332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Tests are designed such that for each pair of input parameters to a system, there are all possible discrete combinations of those parameters. </a:t>
            </a:r>
          </a:p>
          <a:p>
            <a:endParaRPr lang="en-US" dirty="0"/>
          </a:p>
        </p:txBody>
      </p:sp>
      <p:sp>
        <p:nvSpPr>
          <p:cNvPr id="4" name="Slide Number Placeholder 3"/>
          <p:cNvSpPr>
            <a:spLocks noGrp="1"/>
          </p:cNvSpPr>
          <p:nvPr>
            <p:ph type="sldNum" sz="quarter" idx="10"/>
          </p:nvPr>
        </p:nvSpPr>
        <p:spPr/>
        <p:txBody>
          <a:bodyPr/>
          <a:lstStyle/>
          <a:p>
            <a:fld id="{B8559061-C973-4BB0-A4FD-3E3FC7DD1239}" type="slidenum">
              <a:rPr lang="en-US" smtClean="0"/>
              <a:t>3</a:t>
            </a:fld>
            <a:endParaRPr lang="en-US"/>
          </a:p>
        </p:txBody>
      </p:sp>
    </p:spTree>
    <p:extLst>
      <p:ext uri="{BB962C8B-B14F-4D97-AF65-F5344CB8AC3E}">
        <p14:creationId xmlns:p14="http://schemas.microsoft.com/office/powerpoint/2010/main" val="1955858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8E9FECA-2D74-462B-91BF-C9D16E6F3B9B}"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95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1A33C-5112-4426-94D6-4EA66D23E60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9FECA-2D74-462B-91BF-C9D16E6F3B9B}" type="slidenum">
              <a:rPr lang="en-US" smtClean="0"/>
              <a:t>‹#›</a:t>
            </a:fld>
            <a:endParaRPr lang="en-US"/>
          </a:p>
        </p:txBody>
      </p:sp>
    </p:spTree>
    <p:extLst>
      <p:ext uri="{BB962C8B-B14F-4D97-AF65-F5344CB8AC3E}">
        <p14:creationId xmlns:p14="http://schemas.microsoft.com/office/powerpoint/2010/main" val="354742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0741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6693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spTree>
    <p:extLst>
      <p:ext uri="{BB962C8B-B14F-4D97-AF65-F5344CB8AC3E}">
        <p14:creationId xmlns:p14="http://schemas.microsoft.com/office/powerpoint/2010/main" val="1778792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832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202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693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41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spTree>
    <p:extLst>
      <p:ext uri="{BB962C8B-B14F-4D97-AF65-F5344CB8AC3E}">
        <p14:creationId xmlns:p14="http://schemas.microsoft.com/office/powerpoint/2010/main" val="119318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1A33C-5112-4426-94D6-4EA66D23E604}" type="datetimeFigureOut">
              <a:rPr lang="en-US" smtClean="0"/>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E9FECA-2D74-462B-91BF-C9D16E6F3B9B}"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82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01A33C-5112-4426-94D6-4EA66D23E60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9FECA-2D74-462B-91BF-C9D16E6F3B9B}" type="slidenum">
              <a:rPr lang="en-US" smtClean="0"/>
              <a:t>‹#›</a:t>
            </a:fld>
            <a:endParaRPr lang="en-US"/>
          </a:p>
        </p:txBody>
      </p:sp>
    </p:spTree>
    <p:extLst>
      <p:ext uri="{BB962C8B-B14F-4D97-AF65-F5344CB8AC3E}">
        <p14:creationId xmlns:p14="http://schemas.microsoft.com/office/powerpoint/2010/main" val="139986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01A33C-5112-4426-94D6-4EA66D23E604}" type="datetimeFigureOut">
              <a:rPr lang="en-US" smtClean="0"/>
              <a:t>9/20/2019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E9FECA-2D74-462B-91BF-C9D16E6F3B9B}"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608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01A33C-5112-4426-94D6-4EA66D23E604}" type="datetimeFigureOut">
              <a:rPr lang="en-US" smtClean="0"/>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E9FECA-2D74-462B-91BF-C9D16E6F3B9B}"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159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1A33C-5112-4426-94D6-4EA66D23E604}" type="datetimeFigureOut">
              <a:rPr lang="en-US" smtClean="0"/>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E9FECA-2D74-462B-91BF-C9D16E6F3B9B}" type="slidenum">
              <a:rPr lang="en-US" smtClean="0"/>
              <a:t>‹#›</a:t>
            </a:fld>
            <a:endParaRPr lang="en-US"/>
          </a:p>
        </p:txBody>
      </p:sp>
    </p:spTree>
    <p:extLst>
      <p:ext uri="{BB962C8B-B14F-4D97-AF65-F5344CB8AC3E}">
        <p14:creationId xmlns:p14="http://schemas.microsoft.com/office/powerpoint/2010/main" val="356046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1A33C-5112-4426-94D6-4EA66D23E60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9FECA-2D74-462B-91BF-C9D16E6F3B9B}"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395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1A33C-5112-4426-94D6-4EA66D23E604}" type="datetimeFigureOut">
              <a:rPr lang="en-US" smtClean="0"/>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E9FECA-2D74-462B-91BF-C9D16E6F3B9B}" type="slidenum">
              <a:rPr lang="en-US" smtClean="0"/>
              <a:t>‹#›</a:t>
            </a:fld>
            <a:endParaRPr lang="en-US"/>
          </a:p>
        </p:txBody>
      </p:sp>
    </p:spTree>
    <p:extLst>
      <p:ext uri="{BB962C8B-B14F-4D97-AF65-F5344CB8AC3E}">
        <p14:creationId xmlns:p14="http://schemas.microsoft.com/office/powerpoint/2010/main" val="153387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701A33C-5112-4426-94D6-4EA66D23E604}" type="datetimeFigureOut">
              <a:rPr lang="en-US" smtClean="0"/>
              <a:t>9/20/2019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E9FECA-2D74-462B-91BF-C9D16E6F3B9B}" type="slidenum">
              <a:rPr lang="en-US" smtClean="0"/>
              <a:t>‹#›</a:t>
            </a:fld>
            <a:endParaRPr lang="en-US"/>
          </a:p>
        </p:txBody>
      </p:sp>
    </p:spTree>
    <p:extLst>
      <p:ext uri="{BB962C8B-B14F-4D97-AF65-F5344CB8AC3E}">
        <p14:creationId xmlns:p14="http://schemas.microsoft.com/office/powerpoint/2010/main" val="386468883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oftwaretestinghelp.com/tips-to-find-valid-defects-in-any-applica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Techniques </a:t>
            </a:r>
            <a:r>
              <a:rPr lang="en-US" sz="4000" dirty="0" smtClean="0"/>
              <a:t>(Pairwise Testing)</a:t>
            </a:r>
            <a:endParaRPr lang="en-US" sz="4000" dirty="0"/>
          </a:p>
        </p:txBody>
      </p:sp>
      <p:sp>
        <p:nvSpPr>
          <p:cNvPr id="3" name="Subtitle 2"/>
          <p:cNvSpPr>
            <a:spLocks noGrp="1"/>
          </p:cNvSpPr>
          <p:nvPr>
            <p:ph type="subTitle" idx="1"/>
          </p:nvPr>
        </p:nvSpPr>
        <p:spPr/>
        <p:txBody>
          <a:bodyPr/>
          <a:lstStyle/>
          <a:p>
            <a:r>
              <a:rPr lang="en-US" dirty="0" smtClean="0"/>
              <a:t>7</a:t>
            </a:r>
            <a:r>
              <a:rPr lang="en-US" baseline="30000" dirty="0" smtClean="0"/>
              <a:t>th</a:t>
            </a:r>
            <a:r>
              <a:rPr lang="en-US" dirty="0" smtClean="0"/>
              <a:t> Lecture</a:t>
            </a:r>
          </a:p>
          <a:p>
            <a:r>
              <a:rPr lang="en-US" dirty="0" smtClean="0"/>
              <a:t>Madiha Malik</a:t>
            </a:r>
            <a:endParaRPr lang="en-US" dirty="0"/>
          </a:p>
        </p:txBody>
      </p:sp>
    </p:spTree>
    <p:extLst>
      <p:ext uri="{BB962C8B-B14F-4D97-AF65-F5344CB8AC3E}">
        <p14:creationId xmlns:p14="http://schemas.microsoft.com/office/powerpoint/2010/main" val="458785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79032168"/>
              </p:ext>
            </p:extLst>
          </p:nvPr>
        </p:nvGraphicFramePr>
        <p:xfrm>
          <a:off x="1449251" y="1340147"/>
          <a:ext cx="6248401" cy="3566160"/>
        </p:xfrm>
        <a:graphic>
          <a:graphicData uri="http://schemas.openxmlformats.org/drawingml/2006/table">
            <a:tbl>
              <a:tblPr firstRow="1" bandRow="1">
                <a:tableStyleId>{5C22544A-7EE6-4342-B048-85BDC9FD1C3A}</a:tableStyleId>
              </a:tblPr>
              <a:tblGrid>
                <a:gridCol w="1168401"/>
                <a:gridCol w="1138381"/>
                <a:gridCol w="1143000"/>
                <a:gridCol w="766619"/>
                <a:gridCol w="1016000"/>
                <a:gridCol w="1016000"/>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BMW</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Audi</a:t>
                      </a:r>
                      <a:endParaRPr lang="en-US" dirty="0"/>
                    </a:p>
                  </a:txBody>
                  <a:tcPr/>
                </a:tc>
                <a:tc>
                  <a:txBody>
                    <a:bodyPr/>
                    <a:lstStyle/>
                    <a:p>
                      <a:r>
                        <a:rPr lang="en-US" dirty="0" smtClean="0"/>
                        <a:t>Buy</a:t>
                      </a:r>
                      <a:endParaRPr lang="en-US" dirty="0"/>
                    </a:p>
                  </a:txBody>
                  <a:tcPr/>
                </a:tc>
                <a:tc>
                  <a:txBody>
                    <a:bodyPr/>
                    <a:lstStyle/>
                    <a:p>
                      <a:r>
                        <a:rPr lang="en-US" dirty="0" smtClean="0">
                          <a:solidFill>
                            <a:srgbClr val="0070C0"/>
                          </a:solidFill>
                        </a:rPr>
                        <a:t>Islamabad</a:t>
                      </a:r>
                      <a:endParaRPr lang="en-US" dirty="0">
                        <a:solidFill>
                          <a:srgbClr val="0070C0"/>
                        </a:solidFill>
                      </a:endParaRPr>
                    </a:p>
                  </a:txBody>
                  <a:tcPr/>
                </a:tc>
                <a:tc>
                  <a:txBody>
                    <a:bodyPr/>
                    <a:lstStyle/>
                    <a:p>
                      <a:endParaRPr lang="en-US" dirty="0"/>
                    </a:p>
                  </a:txBody>
                  <a:tcPr/>
                </a:tc>
                <a:tc>
                  <a:txBody>
                    <a:bodyPr/>
                    <a:lstStyle/>
                    <a:p>
                      <a:endParaRPr lang="en-US"/>
                    </a:p>
                  </a:txBody>
                  <a:tcPr/>
                </a:tc>
                <a:tc>
                  <a:txBody>
                    <a:bodyPr/>
                    <a:lstStyle/>
                    <a:p>
                      <a:endParaRPr lang="en-US" dirty="0"/>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solidFill>
                            <a:srgbClr val="0070C0"/>
                          </a:solidFill>
                        </a:rPr>
                        <a:t>Lahore</a:t>
                      </a:r>
                      <a:endParaRPr lang="en-US" dirty="0">
                        <a:solidFill>
                          <a:srgbClr val="0070C0"/>
                        </a:solidFill>
                      </a:endParaRPr>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Mercedes</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52085">
                <a:tc>
                  <a:txBody>
                    <a:bodyPr/>
                    <a:lstStyle/>
                    <a:p>
                      <a:r>
                        <a:rPr lang="en-US" dirty="0" smtClean="0"/>
                        <a:t>Mercedes</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093137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19848" y="620424"/>
            <a:ext cx="6799262" cy="3444875"/>
          </a:xfrm>
        </p:spPr>
        <p:txBody>
          <a:bodyPr/>
          <a:lstStyle/>
          <a:p>
            <a:r>
              <a:rPr lang="en-US" dirty="0" smtClean="0"/>
              <a:t>Repeat the same steps for column 3 and 4</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04442130"/>
              </p:ext>
            </p:extLst>
          </p:nvPr>
        </p:nvGraphicFramePr>
        <p:xfrm>
          <a:off x="1477167" y="1082081"/>
          <a:ext cx="6248401" cy="3566160"/>
        </p:xfrm>
        <a:graphic>
          <a:graphicData uri="http://schemas.openxmlformats.org/drawingml/2006/table">
            <a:tbl>
              <a:tblPr firstRow="1" bandRow="1">
                <a:tableStyleId>{5C22544A-7EE6-4342-B048-85BDC9FD1C3A}</a:tableStyleId>
              </a:tblPr>
              <a:tblGrid>
                <a:gridCol w="1168401"/>
                <a:gridCol w="1138381"/>
                <a:gridCol w="1143000"/>
                <a:gridCol w="912742"/>
                <a:gridCol w="869877"/>
                <a:gridCol w="1016000"/>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Valid</a:t>
                      </a:r>
                      <a:endParaRPr lang="en-US" dirty="0"/>
                    </a:p>
                  </a:txBody>
                  <a:tcPr/>
                </a:tc>
                <a:tc>
                  <a:txBody>
                    <a:bodyPr/>
                    <a:lstStyle/>
                    <a:p>
                      <a:endParaRPr lang="en-US"/>
                    </a:p>
                  </a:txBody>
                  <a:tcPr/>
                </a:tc>
                <a:tc>
                  <a:txBody>
                    <a:bodyPr/>
                    <a:lstStyle/>
                    <a:p>
                      <a:endParaRPr lang="en-US"/>
                    </a:p>
                  </a:txBody>
                  <a:tcPr/>
                </a:tc>
              </a:tr>
              <a:tr h="352085">
                <a:tc>
                  <a:txBody>
                    <a:bodyPr/>
                    <a:lstStyle/>
                    <a:p>
                      <a:r>
                        <a:rPr lang="en-US" dirty="0" smtClean="0"/>
                        <a:t>BMW</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Invalid</a:t>
                      </a:r>
                      <a:endParaRPr lang="en-US" dirty="0"/>
                    </a:p>
                  </a:txBody>
                  <a:tcPr/>
                </a:tc>
                <a:tc>
                  <a:txBody>
                    <a:bodyPr/>
                    <a:lstStyle/>
                    <a:p>
                      <a:endParaRPr lang="en-US" dirty="0"/>
                    </a:p>
                  </a:txBody>
                  <a:tcPr/>
                </a:tc>
                <a:tc>
                  <a:txBody>
                    <a:bodyPr/>
                    <a:lstStyle/>
                    <a:p>
                      <a:endParaRPr lang="en-US"/>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Audi</a:t>
                      </a:r>
                      <a:endParaRPr lang="en-US" dirty="0"/>
                    </a:p>
                  </a:txBody>
                  <a:tcPr/>
                </a:tc>
                <a:tc>
                  <a:txBody>
                    <a:bodyPr/>
                    <a:lstStyle/>
                    <a:p>
                      <a:r>
                        <a:rPr lang="en-US" dirty="0" smtClean="0"/>
                        <a:t>Buy</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endParaRPr lang="en-US"/>
                    </a:p>
                  </a:txBody>
                  <a:tcPr/>
                </a:tc>
                <a:tc>
                  <a:txBody>
                    <a:bodyPr/>
                    <a:lstStyle/>
                    <a:p>
                      <a:endParaRPr lang="en-US" dirty="0"/>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endParaRPr lang="en-US" dirty="0"/>
                    </a:p>
                  </a:txBody>
                  <a:tcPr/>
                </a:tc>
                <a:tc>
                  <a:txBody>
                    <a:bodyPr/>
                    <a:lstStyle/>
                    <a:p>
                      <a:endParaRPr lang="en-US"/>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r>
              <a:tr h="352085">
                <a:tc>
                  <a:txBody>
                    <a:bodyPr/>
                    <a:lstStyle/>
                    <a:p>
                      <a:r>
                        <a:rPr lang="en-US" dirty="0" smtClean="0"/>
                        <a:t>Mercedes</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Valid</a:t>
                      </a:r>
                      <a:endParaRPr lang="en-US" dirty="0"/>
                    </a:p>
                  </a:txBody>
                  <a:tcPr/>
                </a:tc>
                <a:tc>
                  <a:txBody>
                    <a:bodyPr/>
                    <a:lstStyle/>
                    <a:p>
                      <a:endParaRPr lang="en-US" dirty="0"/>
                    </a:p>
                  </a:txBody>
                  <a:tcPr/>
                </a:tc>
                <a:tc>
                  <a:txBody>
                    <a:bodyPr/>
                    <a:lstStyle/>
                    <a:p>
                      <a:endParaRPr lang="en-US" dirty="0"/>
                    </a:p>
                  </a:txBody>
                  <a:tcPr/>
                </a:tc>
              </a:tr>
              <a:tr h="352085">
                <a:tc>
                  <a:txBody>
                    <a:bodyPr/>
                    <a:lstStyle/>
                    <a:p>
                      <a:r>
                        <a:rPr lang="en-US" dirty="0" smtClean="0"/>
                        <a:t>Mercedes</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Invalid</a:t>
                      </a:r>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Curved Left Arrow 4"/>
          <p:cNvSpPr/>
          <p:nvPr/>
        </p:nvSpPr>
        <p:spPr>
          <a:xfrm>
            <a:off x="5776726" y="3969765"/>
            <a:ext cx="415636" cy="58982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ontent Placeholder 2"/>
          <p:cNvSpPr txBox="1">
            <a:spLocks/>
          </p:cNvSpPr>
          <p:nvPr/>
        </p:nvSpPr>
        <p:spPr>
          <a:xfrm>
            <a:off x="387835" y="4655131"/>
            <a:ext cx="8237549" cy="1912167"/>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When columns 3 and 4 are compared, each value in column 3 has both the values of column 4. But when you compare the 2</a:t>
            </a:r>
            <a:r>
              <a:rPr lang="en-US" baseline="30000" dirty="0" smtClean="0"/>
              <a:t>nd</a:t>
            </a:r>
            <a:r>
              <a:rPr lang="en-US" dirty="0" smtClean="0"/>
              <a:t> and 4</a:t>
            </a:r>
            <a:r>
              <a:rPr lang="en-US" baseline="30000" dirty="0" smtClean="0"/>
              <a:t>th</a:t>
            </a:r>
            <a:r>
              <a:rPr lang="en-US" dirty="0" smtClean="0"/>
              <a:t> column, we have Buy-Valid &amp; Sell-Invalid .i.e. Buy does not have ‘Invalid’ and Sell does not have ‘Valid’. Hence we need to interchange the last set of values in the 4</a:t>
            </a:r>
            <a:r>
              <a:rPr lang="en-US" baseline="30000" dirty="0" smtClean="0"/>
              <a:t>th</a:t>
            </a:r>
            <a:r>
              <a:rPr lang="en-US" dirty="0" smtClean="0"/>
              <a:t> column.</a:t>
            </a:r>
            <a:endParaRPr lang="en-US" dirty="0"/>
          </a:p>
        </p:txBody>
      </p:sp>
    </p:spTree>
    <p:extLst>
      <p:ext uri="{BB962C8B-B14F-4D97-AF65-F5344CB8AC3E}">
        <p14:creationId xmlns:p14="http://schemas.microsoft.com/office/powerpoint/2010/main" val="410053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50352532"/>
              </p:ext>
            </p:extLst>
          </p:nvPr>
        </p:nvGraphicFramePr>
        <p:xfrm>
          <a:off x="805016" y="1836121"/>
          <a:ext cx="7524333" cy="3566160"/>
        </p:xfrm>
        <a:graphic>
          <a:graphicData uri="http://schemas.openxmlformats.org/drawingml/2006/table">
            <a:tbl>
              <a:tblPr firstRow="1" bandRow="1">
                <a:tableStyleId>{5C22544A-7EE6-4342-B048-85BDC9FD1C3A}</a:tableStyleId>
              </a:tblPr>
              <a:tblGrid>
                <a:gridCol w="1168401"/>
                <a:gridCol w="1138381"/>
                <a:gridCol w="1143000"/>
                <a:gridCol w="912742"/>
                <a:gridCol w="1163781"/>
                <a:gridCol w="1998028"/>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r>
                        <a:rPr lang="en-US" dirty="0" smtClean="0"/>
                        <a:t>Working</a:t>
                      </a:r>
                      <a:r>
                        <a:rPr lang="en-US" baseline="0" dirty="0" smtClean="0"/>
                        <a:t> hours</a:t>
                      </a:r>
                      <a:endParaRPr lang="en-US" dirty="0"/>
                    </a:p>
                  </a:txBody>
                  <a:tcPr/>
                </a:tc>
              </a:tr>
              <a:tr h="352085">
                <a:tc>
                  <a:txBody>
                    <a:bodyPr/>
                    <a:lstStyle/>
                    <a:p>
                      <a:r>
                        <a:rPr lang="en-US" dirty="0" smtClean="0"/>
                        <a:t>BMW</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r>
                        <a:rPr lang="en-US" dirty="0" smtClean="0"/>
                        <a:t>Non-working hours</a:t>
                      </a:r>
                      <a:endParaRPr lang="en-US" dirty="0"/>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52085">
                <a:tc>
                  <a:txBody>
                    <a:bodyPr/>
                    <a:lstStyle/>
                    <a:p>
                      <a:r>
                        <a:rPr lang="en-US" dirty="0" smtClean="0"/>
                        <a:t>Audi</a:t>
                      </a:r>
                      <a:endParaRPr lang="en-US" dirty="0"/>
                    </a:p>
                  </a:txBody>
                  <a:tcPr/>
                </a:tc>
                <a:tc>
                  <a:txBody>
                    <a:bodyPr/>
                    <a:lstStyle/>
                    <a:p>
                      <a:r>
                        <a:rPr lang="en-US" dirty="0" smtClean="0"/>
                        <a:t>Buy</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a:t>
                      </a:r>
                      <a:r>
                        <a:rPr lang="en-US" baseline="0" dirty="0" smtClean="0"/>
                        <a:t> hours</a:t>
                      </a:r>
                      <a:endParaRPr lang="en-US" dirty="0" smtClean="0"/>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52085">
                <a:tc>
                  <a:txBody>
                    <a:bodyPr/>
                    <a:lstStyle/>
                    <a:p>
                      <a:r>
                        <a:rPr lang="en-US" dirty="0" smtClean="0"/>
                        <a:t>Mercedes</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a:t>
                      </a:r>
                      <a:r>
                        <a:rPr lang="en-US" baseline="0" dirty="0" smtClean="0"/>
                        <a:t> hours</a:t>
                      </a:r>
                      <a:endParaRPr lang="en-US" dirty="0" smtClean="0"/>
                    </a:p>
                  </a:txBody>
                  <a:tcPr/>
                </a:tc>
              </a:tr>
              <a:tr h="352085">
                <a:tc>
                  <a:txBody>
                    <a:bodyPr/>
                    <a:lstStyle/>
                    <a:p>
                      <a:r>
                        <a:rPr lang="en-US" dirty="0" smtClean="0"/>
                        <a:t>Mercedes</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bl>
          </a:graphicData>
        </a:graphic>
      </p:graphicFrame>
      <p:sp>
        <p:nvSpPr>
          <p:cNvPr id="5" name="Curved Left Arrow 4"/>
          <p:cNvSpPr/>
          <p:nvPr/>
        </p:nvSpPr>
        <p:spPr>
          <a:xfrm>
            <a:off x="6223378" y="2483893"/>
            <a:ext cx="382138" cy="62779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3921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4968" y="517135"/>
            <a:ext cx="8175008" cy="3444875"/>
          </a:xfrm>
        </p:spPr>
        <p:txBody>
          <a:bodyPr/>
          <a:lstStyle/>
          <a:p>
            <a:r>
              <a:rPr lang="en-US" dirty="0"/>
              <a:t>Column 6 (Order time) is problematic. We are missing Buy/Non-working hours and Sell/Working hours. We can’t fit our missing pairs by swapping around values as we already swapped all the rows if we swap now we may miss other possible pairs which are already sorted. So, we add two more test cases that contain these pairs. Hence, the blank rows!</a:t>
            </a:r>
          </a:p>
        </p:txBody>
      </p:sp>
      <p:graphicFrame>
        <p:nvGraphicFramePr>
          <p:cNvPr id="4" name="Table 3"/>
          <p:cNvGraphicFramePr>
            <a:graphicFrameLocks noGrp="1"/>
          </p:cNvGraphicFramePr>
          <p:nvPr>
            <p:extLst>
              <p:ext uri="{D42A27DB-BD31-4B8C-83A1-F6EECF244321}">
                <p14:modId xmlns:p14="http://schemas.microsoft.com/office/powerpoint/2010/main" val="855932079"/>
              </p:ext>
            </p:extLst>
          </p:nvPr>
        </p:nvGraphicFramePr>
        <p:xfrm>
          <a:off x="791368" y="2764169"/>
          <a:ext cx="7524333" cy="3566160"/>
        </p:xfrm>
        <a:graphic>
          <a:graphicData uri="http://schemas.openxmlformats.org/drawingml/2006/table">
            <a:tbl>
              <a:tblPr firstRow="1" bandRow="1">
                <a:tableStyleId>{5C22544A-7EE6-4342-B048-85BDC9FD1C3A}</a:tableStyleId>
              </a:tblPr>
              <a:tblGrid>
                <a:gridCol w="1168401"/>
                <a:gridCol w="1138381"/>
                <a:gridCol w="1143000"/>
                <a:gridCol w="912742"/>
                <a:gridCol w="1163781"/>
                <a:gridCol w="1998028"/>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r>
                        <a:rPr lang="en-US" dirty="0" smtClean="0"/>
                        <a:t>Working</a:t>
                      </a:r>
                      <a:r>
                        <a:rPr lang="en-US" baseline="0" dirty="0" smtClean="0"/>
                        <a:t> hours</a:t>
                      </a:r>
                      <a:endParaRPr lang="en-US" dirty="0"/>
                    </a:p>
                  </a:txBody>
                  <a:tcPr/>
                </a:tc>
              </a:tr>
              <a:tr h="352085">
                <a:tc>
                  <a:txBody>
                    <a:bodyPr/>
                    <a:lstStyle/>
                    <a:p>
                      <a:r>
                        <a:rPr lang="en-US" dirty="0" smtClean="0"/>
                        <a:t>BMW</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r>
                        <a:rPr lang="en-US" dirty="0" smtClean="0"/>
                        <a:t>Non-working hours</a:t>
                      </a:r>
                      <a:endParaRPr lang="en-US" dirty="0"/>
                    </a:p>
                  </a:txBody>
                  <a:tcPr/>
                </a:tc>
              </a:tr>
              <a:tr h="352085">
                <a:tc>
                  <a:txBody>
                    <a:bodyPr/>
                    <a:lstStyle/>
                    <a:p>
                      <a:endParaRPr lang="en-US" dirty="0"/>
                    </a:p>
                  </a:txBody>
                  <a:tcPr/>
                </a:tc>
                <a:tc>
                  <a:txBody>
                    <a:bodyPr/>
                    <a:lstStyle/>
                    <a:p>
                      <a:r>
                        <a:rPr lang="en-US" dirty="0" smtClean="0"/>
                        <a:t>Buy</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r h="352085">
                <a:tc>
                  <a:txBody>
                    <a:bodyPr/>
                    <a:lstStyle/>
                    <a:p>
                      <a:r>
                        <a:rPr lang="en-US" dirty="0" smtClean="0"/>
                        <a:t>Audi</a:t>
                      </a:r>
                      <a:endParaRPr lang="en-US" dirty="0"/>
                    </a:p>
                  </a:txBody>
                  <a:tcPr/>
                </a:tc>
                <a:tc>
                  <a:txBody>
                    <a:bodyPr/>
                    <a:lstStyle/>
                    <a:p>
                      <a:r>
                        <a:rPr lang="en-US" dirty="0" smtClean="0"/>
                        <a:t>Buy</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a:t>
                      </a:r>
                      <a:r>
                        <a:rPr lang="en-US" baseline="0" dirty="0" smtClean="0"/>
                        <a:t> hours</a:t>
                      </a:r>
                      <a:endParaRPr lang="en-US" dirty="0" smtClean="0"/>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r h="352085">
                <a:tc>
                  <a:txBody>
                    <a:bodyPr/>
                    <a:lstStyle/>
                    <a:p>
                      <a:endParaRPr lang="en-US" dirty="0"/>
                    </a:p>
                  </a:txBody>
                  <a:tcPr/>
                </a:tc>
                <a:tc>
                  <a:txBody>
                    <a:bodyPr/>
                    <a:lstStyle/>
                    <a:p>
                      <a:r>
                        <a:rPr lang="en-US" dirty="0" smtClean="0"/>
                        <a:t>Sell</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 hours</a:t>
                      </a:r>
                    </a:p>
                  </a:txBody>
                  <a:tcPr/>
                </a:tc>
              </a:tr>
              <a:tr h="352085">
                <a:tc>
                  <a:txBody>
                    <a:bodyPr/>
                    <a:lstStyle/>
                    <a:p>
                      <a:r>
                        <a:rPr lang="en-US" dirty="0" smtClean="0"/>
                        <a:t>Mercedes</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a:t>
                      </a:r>
                      <a:r>
                        <a:rPr lang="en-US" baseline="0" dirty="0" smtClean="0"/>
                        <a:t> hours</a:t>
                      </a:r>
                      <a:endParaRPr lang="en-US" dirty="0" smtClean="0"/>
                    </a:p>
                  </a:txBody>
                  <a:tcPr/>
                </a:tc>
              </a:tr>
              <a:tr h="352085">
                <a:tc>
                  <a:txBody>
                    <a:bodyPr/>
                    <a:lstStyle/>
                    <a:p>
                      <a:r>
                        <a:rPr lang="en-US" dirty="0" smtClean="0"/>
                        <a:t>Mercedes</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bl>
          </a:graphicData>
        </a:graphic>
      </p:graphicFrame>
    </p:spTree>
    <p:extLst>
      <p:ext uri="{BB962C8B-B14F-4D97-AF65-F5344CB8AC3E}">
        <p14:creationId xmlns:p14="http://schemas.microsoft.com/office/powerpoint/2010/main" val="577157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40627" y="641206"/>
            <a:ext cx="7963045" cy="5614121"/>
          </a:xfrm>
        </p:spPr>
        <p:txBody>
          <a:bodyPr>
            <a:normAutofit lnSpcReduction="10000"/>
          </a:bodyPr>
          <a:lstStyle/>
          <a:p>
            <a:r>
              <a:rPr lang="en-US" dirty="0"/>
              <a:t>Now we will fill in the empty cells as we desire because the other variable values are purely arbitrary (or Don’t Cares </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a:t>
            </a:r>
          </a:p>
          <a:p>
            <a:pPr algn="ctr"/>
            <a:r>
              <a:rPr lang="en-US" sz="2800" dirty="0" smtClean="0">
                <a:solidFill>
                  <a:srgbClr val="C00000"/>
                </a:solidFill>
              </a:rPr>
              <a:t>Hurray! All pairs in 8 cases, instead of all combinations in 96!</a:t>
            </a:r>
            <a:endParaRPr lang="en-US" sz="2800"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19240096"/>
              </p:ext>
            </p:extLst>
          </p:nvPr>
        </p:nvGraphicFramePr>
        <p:xfrm>
          <a:off x="640628" y="1436611"/>
          <a:ext cx="7963044" cy="3566160"/>
        </p:xfrm>
        <a:graphic>
          <a:graphicData uri="http://schemas.openxmlformats.org/drawingml/2006/table">
            <a:tbl>
              <a:tblPr firstRow="1" bandRow="1">
                <a:tableStyleId>{5C22544A-7EE6-4342-B048-85BDC9FD1C3A}</a:tableStyleId>
              </a:tblPr>
              <a:tblGrid>
                <a:gridCol w="1133581"/>
                <a:gridCol w="1187355"/>
                <a:gridCol w="1306239"/>
                <a:gridCol w="989709"/>
                <a:gridCol w="1288761"/>
                <a:gridCol w="2057399"/>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r>
                        <a:rPr lang="en-US" dirty="0" smtClean="0"/>
                        <a:t>Working</a:t>
                      </a:r>
                      <a:r>
                        <a:rPr lang="en-US" baseline="0" dirty="0" smtClean="0"/>
                        <a:t> hours</a:t>
                      </a:r>
                      <a:endParaRPr lang="en-US" dirty="0"/>
                    </a:p>
                  </a:txBody>
                  <a:tcPr/>
                </a:tc>
              </a:tr>
              <a:tr h="352085">
                <a:tc>
                  <a:txBody>
                    <a:bodyPr/>
                    <a:lstStyle/>
                    <a:p>
                      <a:r>
                        <a:rPr lang="en-US" dirty="0" smtClean="0"/>
                        <a:t>BMW</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r>
                        <a:rPr lang="en-US" dirty="0" smtClean="0"/>
                        <a:t>Non-working hours</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r h="352085">
                <a:tc>
                  <a:txBody>
                    <a:bodyPr/>
                    <a:lstStyle/>
                    <a:p>
                      <a:r>
                        <a:rPr lang="en-US" dirty="0" smtClean="0"/>
                        <a:t>Audi</a:t>
                      </a:r>
                      <a:endParaRPr lang="en-US" dirty="0"/>
                    </a:p>
                  </a:txBody>
                  <a:tcPr/>
                </a:tc>
                <a:tc>
                  <a:txBody>
                    <a:bodyPr/>
                    <a:lstStyle/>
                    <a:p>
                      <a:r>
                        <a:rPr lang="en-US" dirty="0" smtClean="0"/>
                        <a:t>Buy</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a:t>
                      </a:r>
                      <a:r>
                        <a:rPr lang="en-US" baseline="0" dirty="0" smtClean="0"/>
                        <a:t> hours</a:t>
                      </a:r>
                      <a:endParaRPr lang="en-US" dirty="0" smtClean="0"/>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 hours</a:t>
                      </a:r>
                    </a:p>
                  </a:txBody>
                  <a:tcPr/>
                </a:tc>
              </a:tr>
              <a:tr h="352085">
                <a:tc>
                  <a:txBody>
                    <a:bodyPr/>
                    <a:lstStyle/>
                    <a:p>
                      <a:r>
                        <a:rPr lang="en-US" dirty="0" smtClean="0"/>
                        <a:t>Mercedes</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Invalid</a:t>
                      </a:r>
                      <a:endParaRPr lang="en-US" dirty="0"/>
                    </a:p>
                  </a:txBody>
                  <a:tcPr/>
                </a:tc>
                <a:tc>
                  <a:txBody>
                    <a:bodyPr/>
                    <a:lstStyle/>
                    <a:p>
                      <a:r>
                        <a:rPr lang="en-US" dirty="0" smtClean="0"/>
                        <a:t>e-Booking</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Working</a:t>
                      </a:r>
                      <a:r>
                        <a:rPr lang="en-US" baseline="0" dirty="0" smtClean="0"/>
                        <a:t> hours</a:t>
                      </a:r>
                      <a:endParaRPr lang="en-US" dirty="0" smtClean="0"/>
                    </a:p>
                  </a:txBody>
                  <a:tcPr/>
                </a:tc>
              </a:tr>
              <a:tr h="352085">
                <a:tc>
                  <a:txBody>
                    <a:bodyPr/>
                    <a:lstStyle/>
                    <a:p>
                      <a:r>
                        <a:rPr lang="en-US" dirty="0" smtClean="0"/>
                        <a:t>Mercedes</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Valid</a:t>
                      </a:r>
                      <a:endParaRPr lang="en-US" dirty="0"/>
                    </a:p>
                  </a:txBody>
                  <a:tcPr/>
                </a:tc>
                <a:tc>
                  <a:txBody>
                    <a:bodyPr/>
                    <a:lstStyle/>
                    <a:p>
                      <a:r>
                        <a:rPr lang="en-US" dirty="0" smtClean="0"/>
                        <a:t>In-store</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Non-working hours</a:t>
                      </a:r>
                    </a:p>
                  </a:txBody>
                  <a:tcPr/>
                </a:tc>
              </a:tr>
            </a:tbl>
          </a:graphicData>
        </a:graphic>
      </p:graphicFrame>
    </p:spTree>
    <p:extLst>
      <p:ext uri="{BB962C8B-B14F-4D97-AF65-F5344CB8AC3E}">
        <p14:creationId xmlns:p14="http://schemas.microsoft.com/office/powerpoint/2010/main" val="2919370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Testing</a:t>
            </a:r>
            <a:endParaRPr lang="en-US" dirty="0"/>
          </a:p>
        </p:txBody>
      </p:sp>
      <p:sp>
        <p:nvSpPr>
          <p:cNvPr id="3" name="Content Placeholder 2"/>
          <p:cNvSpPr>
            <a:spLocks noGrp="1"/>
          </p:cNvSpPr>
          <p:nvPr>
            <p:ph idx="1"/>
          </p:nvPr>
        </p:nvSpPr>
        <p:spPr/>
        <p:txBody>
          <a:bodyPr/>
          <a:lstStyle/>
          <a:p>
            <a:r>
              <a:rPr lang="en-US" dirty="0" smtClean="0"/>
              <a:t>Hence</a:t>
            </a:r>
            <a:r>
              <a:rPr lang="en-US" dirty="0"/>
              <a:t>, we saw how efficient All-pairs technique of test design is. There stands a good chance of finding bugs and it is fun and powerful</a:t>
            </a:r>
            <a:r>
              <a:rPr lang="en-US" dirty="0" smtClean="0"/>
              <a:t>.</a:t>
            </a:r>
          </a:p>
          <a:p>
            <a:r>
              <a:rPr lang="en-US" dirty="0" smtClean="0"/>
              <a:t>Pairwise testing is also called as combinatorial testing or All-pairs technique.</a:t>
            </a:r>
            <a:endParaRPr lang="en-US" dirty="0"/>
          </a:p>
        </p:txBody>
      </p:sp>
    </p:spTree>
    <p:extLst>
      <p:ext uri="{BB962C8B-B14F-4D97-AF65-F5344CB8AC3E}">
        <p14:creationId xmlns:p14="http://schemas.microsoft.com/office/powerpoint/2010/main" val="2053646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Pairwise Testing</a:t>
            </a:r>
            <a:endParaRPr lang="en-US" dirty="0"/>
          </a:p>
        </p:txBody>
      </p:sp>
      <p:sp>
        <p:nvSpPr>
          <p:cNvPr id="3" name="Content Placeholder 2"/>
          <p:cNvSpPr>
            <a:spLocks noGrp="1"/>
          </p:cNvSpPr>
          <p:nvPr>
            <p:ph idx="1"/>
          </p:nvPr>
        </p:nvSpPr>
        <p:spPr/>
        <p:txBody>
          <a:bodyPr/>
          <a:lstStyle/>
          <a:p>
            <a:r>
              <a:rPr lang="en-US" dirty="0"/>
              <a:t>It fails when the values selected for testing are incorrect.</a:t>
            </a:r>
          </a:p>
          <a:p>
            <a:r>
              <a:rPr lang="en-US" dirty="0"/>
              <a:t>It fails when highly probable combinations get too little attention.</a:t>
            </a:r>
          </a:p>
          <a:p>
            <a:r>
              <a:rPr lang="en-US" dirty="0"/>
              <a:t>It fails when interactions between the variables are not understood well</a:t>
            </a:r>
            <a:r>
              <a:rPr lang="en-US" dirty="0" smtClean="0"/>
              <a:t>.</a:t>
            </a:r>
            <a:endParaRPr lang="en-US" dirty="0"/>
          </a:p>
        </p:txBody>
      </p:sp>
    </p:spTree>
    <p:extLst>
      <p:ext uri="{BB962C8B-B14F-4D97-AF65-F5344CB8AC3E}">
        <p14:creationId xmlns:p14="http://schemas.microsoft.com/office/powerpoint/2010/main" val="334475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User-Story </a:t>
            </a:r>
            <a:r>
              <a:rPr lang="en-US" dirty="0"/>
              <a:t>Testing</a:t>
            </a:r>
          </a:p>
        </p:txBody>
      </p:sp>
      <p:sp>
        <p:nvSpPr>
          <p:cNvPr id="3" name="Content Placeholder 2"/>
          <p:cNvSpPr>
            <a:spLocks noGrp="1"/>
          </p:cNvSpPr>
          <p:nvPr>
            <p:ph idx="1"/>
          </p:nvPr>
        </p:nvSpPr>
        <p:spPr>
          <a:xfrm>
            <a:off x="644236" y="2386224"/>
            <a:ext cx="7980219" cy="3910665"/>
          </a:xfrm>
        </p:spPr>
        <p:txBody>
          <a:bodyPr>
            <a:normAutofit/>
          </a:bodyPr>
          <a:lstStyle/>
          <a:p>
            <a:r>
              <a:rPr lang="en-US" dirty="0" smtClean="0"/>
              <a:t>User </a:t>
            </a:r>
            <a:r>
              <a:rPr lang="en-US" dirty="0"/>
              <a:t>Stories define small pieces of functionality for </a:t>
            </a:r>
            <a:r>
              <a:rPr lang="en-US" dirty="0" smtClean="0"/>
              <a:t>implementation and</a:t>
            </a:r>
            <a:r>
              <a:rPr lang="en-US" dirty="0"/>
              <a:t> </a:t>
            </a:r>
            <a:r>
              <a:rPr lang="en-US" dirty="0" smtClean="0"/>
              <a:t>testing </a:t>
            </a:r>
            <a:r>
              <a:rPr lang="en-US" dirty="0"/>
              <a:t>when using an Agile </a:t>
            </a:r>
            <a:r>
              <a:rPr lang="en-US" dirty="0" smtClean="0"/>
              <a:t>methodology</a:t>
            </a:r>
            <a:endParaRPr lang="en-US" dirty="0"/>
          </a:p>
          <a:p>
            <a:r>
              <a:rPr lang="en-US" dirty="0" smtClean="0"/>
              <a:t>Used </a:t>
            </a:r>
            <a:r>
              <a:rPr lang="en-US" dirty="0"/>
              <a:t>for identifying failure to provide defined </a:t>
            </a:r>
            <a:r>
              <a:rPr lang="en-US" dirty="0" smtClean="0"/>
              <a:t>functionality</a:t>
            </a:r>
            <a:endParaRPr lang="en-US" dirty="0"/>
          </a:p>
          <a:p>
            <a:r>
              <a:rPr lang="en-US" dirty="0" smtClean="0"/>
              <a:t>User </a:t>
            </a:r>
            <a:r>
              <a:rPr lang="en-US" dirty="0"/>
              <a:t>stories usually </a:t>
            </a:r>
            <a:r>
              <a:rPr lang="en-US" dirty="0" smtClean="0"/>
              <a:t>define</a:t>
            </a:r>
            <a:endParaRPr lang="en-US" dirty="0"/>
          </a:p>
          <a:p>
            <a:pPr lvl="1"/>
            <a:r>
              <a:rPr lang="en-US" dirty="0" smtClean="0"/>
              <a:t>Functional requirements</a:t>
            </a:r>
            <a:endParaRPr lang="en-US" dirty="0"/>
          </a:p>
          <a:p>
            <a:pPr lvl="1"/>
            <a:r>
              <a:rPr lang="en-US" dirty="0" smtClean="0"/>
              <a:t>Non-functional requirements</a:t>
            </a:r>
            <a:endParaRPr lang="en-US" dirty="0"/>
          </a:p>
          <a:p>
            <a:pPr lvl="1"/>
            <a:r>
              <a:rPr lang="en-US" dirty="0" smtClean="0"/>
              <a:t>Acceptance criteria</a:t>
            </a:r>
            <a:endParaRPr lang="en-US" dirty="0"/>
          </a:p>
        </p:txBody>
      </p:sp>
    </p:spTree>
    <p:extLst>
      <p:ext uri="{BB962C8B-B14F-4D97-AF65-F5344CB8AC3E}">
        <p14:creationId xmlns:p14="http://schemas.microsoft.com/office/powerpoint/2010/main" val="3242133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User-Story </a:t>
            </a:r>
            <a:r>
              <a:rPr lang="en-US" dirty="0"/>
              <a:t>Testing </a:t>
            </a:r>
            <a:r>
              <a:rPr lang="en-US" dirty="0" smtClean="0"/>
              <a:t>(cont.)</a:t>
            </a:r>
            <a:endParaRPr lang="en-US" dirty="0"/>
          </a:p>
        </p:txBody>
      </p:sp>
      <p:sp>
        <p:nvSpPr>
          <p:cNvPr id="3" name="Content Placeholder 2"/>
          <p:cNvSpPr>
            <a:spLocks noGrp="1"/>
          </p:cNvSpPr>
          <p:nvPr>
            <p:ph idx="1"/>
          </p:nvPr>
        </p:nvSpPr>
        <p:spPr/>
        <p:txBody>
          <a:bodyPr/>
          <a:lstStyle/>
          <a:p>
            <a:r>
              <a:rPr lang="en-US" dirty="0"/>
              <a:t>Testers need to verify</a:t>
            </a:r>
          </a:p>
          <a:p>
            <a:pPr lvl="1"/>
            <a:r>
              <a:rPr lang="en-US" dirty="0"/>
              <a:t>Acceptance criteria</a:t>
            </a:r>
          </a:p>
          <a:p>
            <a:pPr lvl="1"/>
            <a:r>
              <a:rPr lang="en-US" dirty="0"/>
              <a:t>Integration environment</a:t>
            </a:r>
          </a:p>
          <a:p>
            <a:pPr lvl="1"/>
            <a:r>
              <a:rPr lang="en-US" dirty="0"/>
              <a:t>Other integration testing with components</a:t>
            </a:r>
          </a:p>
          <a:p>
            <a:pPr lvl="1"/>
            <a:r>
              <a:rPr lang="en-US" dirty="0"/>
              <a:t>Complete testing as defined by story</a:t>
            </a:r>
          </a:p>
          <a:p>
            <a:r>
              <a:rPr lang="en-US" dirty="0"/>
              <a:t>Coverage is defined based on user story and acceptance </a:t>
            </a:r>
            <a:r>
              <a:rPr lang="en-US" dirty="0" smtClean="0"/>
              <a:t>criteria</a:t>
            </a:r>
            <a:endParaRPr lang="en-US" dirty="0"/>
          </a:p>
        </p:txBody>
      </p:sp>
    </p:spTree>
    <p:extLst>
      <p:ext uri="{BB962C8B-B14F-4D97-AF65-F5344CB8AC3E}">
        <p14:creationId xmlns:p14="http://schemas.microsoft.com/office/powerpoint/2010/main" val="1037975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User-Story </a:t>
            </a:r>
            <a:r>
              <a:rPr lang="en-US" dirty="0"/>
              <a:t>Testing</a:t>
            </a:r>
            <a:r>
              <a:rPr lang="en-US" dirty="0" smtClean="0"/>
              <a:t> (cont.)</a:t>
            </a:r>
            <a:endParaRPr lang="en-US" dirty="0"/>
          </a:p>
        </p:txBody>
      </p:sp>
      <p:sp>
        <p:nvSpPr>
          <p:cNvPr id="3" name="Content Placeholder 2"/>
          <p:cNvSpPr>
            <a:spLocks noGrp="1"/>
          </p:cNvSpPr>
          <p:nvPr>
            <p:ph idx="1"/>
          </p:nvPr>
        </p:nvSpPr>
        <p:spPr>
          <a:xfrm>
            <a:off x="477982" y="2389909"/>
            <a:ext cx="8188035" cy="3969327"/>
          </a:xfrm>
        </p:spPr>
        <p:txBody>
          <a:bodyPr>
            <a:normAutofit fontScale="92500" lnSpcReduction="20000"/>
          </a:bodyPr>
          <a:lstStyle/>
          <a:p>
            <a:r>
              <a:rPr lang="en-US" dirty="0" smtClean="0"/>
              <a:t>Strengths</a:t>
            </a:r>
          </a:p>
          <a:p>
            <a:pPr lvl="1"/>
            <a:r>
              <a:rPr lang="en-US" dirty="0"/>
              <a:t>Acceptance criteria is clearly defined during design </a:t>
            </a:r>
            <a:r>
              <a:rPr lang="en-US" dirty="0" smtClean="0"/>
              <a:t>phase and </a:t>
            </a:r>
            <a:r>
              <a:rPr lang="en-US" dirty="0"/>
              <a:t>therefore its mostly clear </a:t>
            </a:r>
            <a:r>
              <a:rPr lang="en-US" dirty="0" smtClean="0"/>
              <a:t>that what </a:t>
            </a:r>
            <a:r>
              <a:rPr lang="en-US" dirty="0"/>
              <a:t>needs to be </a:t>
            </a:r>
            <a:r>
              <a:rPr lang="en-US" dirty="0" smtClean="0"/>
              <a:t>tested after </a:t>
            </a:r>
            <a:r>
              <a:rPr lang="en-US" dirty="0"/>
              <a:t>each </a:t>
            </a:r>
            <a:r>
              <a:rPr lang="en-US" dirty="0" smtClean="0"/>
              <a:t>sprint</a:t>
            </a:r>
          </a:p>
          <a:p>
            <a:r>
              <a:rPr lang="en-US" dirty="0" smtClean="0"/>
              <a:t>Weaknesses</a:t>
            </a:r>
          </a:p>
          <a:p>
            <a:pPr lvl="1"/>
            <a:r>
              <a:rPr lang="en-US" dirty="0" smtClean="0"/>
              <a:t>Incremental </a:t>
            </a:r>
            <a:r>
              <a:rPr lang="en-US" dirty="0"/>
              <a:t>development requires stubs and drivers to demonstrate and test </a:t>
            </a:r>
            <a:r>
              <a:rPr lang="en-US" dirty="0" smtClean="0"/>
              <a:t>the individual</a:t>
            </a:r>
            <a:r>
              <a:rPr lang="en-US" dirty="0"/>
              <a:t> </a:t>
            </a:r>
            <a:r>
              <a:rPr lang="en-US" dirty="0" smtClean="0"/>
              <a:t>item </a:t>
            </a:r>
            <a:r>
              <a:rPr lang="en-US" dirty="0"/>
              <a:t>and therefore require respective </a:t>
            </a:r>
            <a:r>
              <a:rPr lang="en-US" dirty="0" smtClean="0"/>
              <a:t>expertise</a:t>
            </a:r>
            <a:endParaRPr lang="en-US" dirty="0"/>
          </a:p>
          <a:p>
            <a:pPr lvl="1"/>
            <a:r>
              <a:rPr lang="en-US" dirty="0" smtClean="0"/>
              <a:t>Incremental </a:t>
            </a:r>
            <a:r>
              <a:rPr lang="en-US" dirty="0"/>
              <a:t>approach also results in gaps and integration issues when </a:t>
            </a:r>
            <a:r>
              <a:rPr lang="en-US" dirty="0" smtClean="0"/>
              <a:t>multiple stories come together</a:t>
            </a:r>
            <a:endParaRPr lang="en-US" dirty="0"/>
          </a:p>
          <a:p>
            <a:pPr lvl="1"/>
            <a:r>
              <a:rPr lang="en-US" dirty="0" smtClean="0"/>
              <a:t>Testing </a:t>
            </a:r>
            <a:r>
              <a:rPr lang="en-US" dirty="0"/>
              <a:t>time continuously increases with increased number of user stories </a:t>
            </a:r>
            <a:r>
              <a:rPr lang="en-US" dirty="0" smtClean="0"/>
              <a:t>coming together</a:t>
            </a:r>
            <a:r>
              <a:rPr lang="en-US" dirty="0"/>
              <a:t> </a:t>
            </a:r>
            <a:r>
              <a:rPr lang="en-US" dirty="0" smtClean="0"/>
              <a:t>but </a:t>
            </a:r>
            <a:r>
              <a:rPr lang="en-US" dirty="0"/>
              <a:t>the agile methodology and sprints does not support for that time </a:t>
            </a:r>
            <a:r>
              <a:rPr lang="en-US" dirty="0" smtClean="0"/>
              <a:t>period</a:t>
            </a:r>
            <a:endParaRPr lang="en-US" dirty="0"/>
          </a:p>
          <a:p>
            <a:pPr lvl="1"/>
            <a:r>
              <a:rPr lang="en-US" dirty="0" smtClean="0"/>
              <a:t>This </a:t>
            </a:r>
            <a:r>
              <a:rPr lang="en-US" dirty="0"/>
              <a:t>tends to force the testing team into automated testing </a:t>
            </a:r>
          </a:p>
        </p:txBody>
      </p:sp>
    </p:spTree>
    <p:extLst>
      <p:ext uri="{BB962C8B-B14F-4D97-AF65-F5344CB8AC3E}">
        <p14:creationId xmlns:p14="http://schemas.microsoft.com/office/powerpoint/2010/main" val="2048771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06582" y="2490135"/>
            <a:ext cx="7813963" cy="3723629"/>
          </a:xfrm>
        </p:spPr>
        <p:txBody>
          <a:bodyPr>
            <a:normAutofit lnSpcReduction="10000"/>
          </a:bodyPr>
          <a:lstStyle/>
          <a:p>
            <a:r>
              <a:rPr lang="en-US" dirty="0" smtClean="0"/>
              <a:t>Smart testing is the need of the hour.</a:t>
            </a:r>
          </a:p>
          <a:p>
            <a:r>
              <a:rPr lang="en-US" dirty="0" smtClean="0"/>
              <a:t>90% of the time’s system testing </a:t>
            </a:r>
            <a:r>
              <a:rPr lang="en-US" dirty="0"/>
              <a:t>team has to work with tight schedules</a:t>
            </a:r>
            <a:r>
              <a:rPr lang="en-US" dirty="0" smtClean="0"/>
              <a:t>.</a:t>
            </a:r>
          </a:p>
          <a:p>
            <a:r>
              <a:rPr lang="en-US" dirty="0"/>
              <a:t>So test design techniques should be very effective for maximum test coverage and high defect yield rate</a:t>
            </a:r>
            <a:r>
              <a:rPr lang="en-US" dirty="0" smtClean="0"/>
              <a:t>.</a:t>
            </a:r>
          </a:p>
          <a:p>
            <a:r>
              <a:rPr lang="en-US" dirty="0"/>
              <a:t>It is impractical to test all possible combinations of values for all factors.</a:t>
            </a:r>
          </a:p>
          <a:p>
            <a:r>
              <a:rPr lang="en-US" dirty="0"/>
              <a:t>So instead </a:t>
            </a:r>
            <a:r>
              <a:rPr lang="en-US" b="1" dirty="0"/>
              <a:t>a subset of combinations is generated</a:t>
            </a:r>
            <a:r>
              <a:rPr lang="en-US" dirty="0"/>
              <a:t> to </a:t>
            </a:r>
            <a:r>
              <a:rPr lang="en-US" dirty="0" smtClean="0"/>
              <a:t>satisfy </a:t>
            </a:r>
            <a:r>
              <a:rPr lang="en-US" dirty="0"/>
              <a:t>all factors</a:t>
            </a:r>
            <a:r>
              <a:rPr lang="en-US" dirty="0" smtClean="0"/>
              <a:t>.</a:t>
            </a:r>
            <a:endParaRPr lang="en-US" dirty="0"/>
          </a:p>
        </p:txBody>
      </p:sp>
    </p:spTree>
    <p:extLst>
      <p:ext uri="{BB962C8B-B14F-4D97-AF65-F5344CB8AC3E}">
        <p14:creationId xmlns:p14="http://schemas.microsoft.com/office/powerpoint/2010/main" val="3105954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User-Story Testing(cont.)</a:t>
            </a:r>
            <a:endParaRPr lang="en-US" dirty="0"/>
          </a:p>
        </p:txBody>
      </p:sp>
      <p:sp>
        <p:nvSpPr>
          <p:cNvPr id="3" name="Content Placeholder 2"/>
          <p:cNvSpPr>
            <a:spLocks noGrp="1"/>
          </p:cNvSpPr>
          <p:nvPr>
            <p:ph idx="1"/>
          </p:nvPr>
        </p:nvSpPr>
        <p:spPr>
          <a:xfrm>
            <a:off x="831274" y="2490134"/>
            <a:ext cx="7356762" cy="3661283"/>
          </a:xfrm>
        </p:spPr>
        <p:txBody>
          <a:bodyPr>
            <a:normAutofit/>
          </a:bodyPr>
          <a:lstStyle/>
          <a:p>
            <a:r>
              <a:rPr lang="en-US" sz="2800" dirty="0" smtClean="0"/>
              <a:t>Remember:</a:t>
            </a:r>
            <a:endParaRPr lang="en-US" sz="2800" dirty="0"/>
          </a:p>
          <a:p>
            <a:pPr lvl="1"/>
            <a:r>
              <a:rPr lang="en-US" sz="2400" dirty="0" smtClean="0"/>
              <a:t>Test </a:t>
            </a:r>
            <a:r>
              <a:rPr lang="en-US" sz="2400" dirty="0"/>
              <a:t>designing against user stories is comparatively </a:t>
            </a:r>
            <a:r>
              <a:rPr lang="en-US" sz="2400" dirty="0" smtClean="0"/>
              <a:t>simpler when </a:t>
            </a:r>
            <a:r>
              <a:rPr lang="en-US" sz="2400" dirty="0"/>
              <a:t>the acceptance criteria </a:t>
            </a:r>
            <a:r>
              <a:rPr lang="en-US" sz="2400" dirty="0" smtClean="0"/>
              <a:t>is defined </a:t>
            </a:r>
            <a:r>
              <a:rPr lang="en-US" sz="2400" dirty="0"/>
              <a:t>but it tends to </a:t>
            </a:r>
            <a:r>
              <a:rPr lang="en-US" sz="2400" dirty="0" smtClean="0"/>
              <a:t>grow tougher </a:t>
            </a:r>
            <a:r>
              <a:rPr lang="en-US" sz="2400" dirty="0"/>
              <a:t>and more time consuming as multiple stories </a:t>
            </a:r>
            <a:r>
              <a:rPr lang="en-US" sz="2400" dirty="0" smtClean="0"/>
              <a:t>come together</a:t>
            </a:r>
            <a:endParaRPr lang="en-US" sz="2400" dirty="0"/>
          </a:p>
        </p:txBody>
      </p:sp>
    </p:spTree>
    <p:extLst>
      <p:ext uri="{BB962C8B-B14F-4D97-AF65-F5344CB8AC3E}">
        <p14:creationId xmlns:p14="http://schemas.microsoft.com/office/powerpoint/2010/main" val="791246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1769" y="559557"/>
            <a:ext cx="8025390" cy="289081"/>
          </a:xfrm>
        </p:spPr>
        <p:txBody>
          <a:bodyPr>
            <a:noAutofit/>
          </a:bodyPr>
          <a:lstStyle/>
          <a:p>
            <a:pPr algn="l"/>
            <a:r>
              <a:rPr lang="en-US" sz="2800" dirty="0" smtClean="0"/>
              <a:t>Summary</a:t>
            </a:r>
            <a:endParaRPr lang="en-US" sz="2800"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910983563"/>
              </p:ext>
            </p:extLst>
          </p:nvPr>
        </p:nvGraphicFramePr>
        <p:xfrm>
          <a:off x="599064" y="875935"/>
          <a:ext cx="8025390" cy="5735320"/>
        </p:xfrm>
        <a:graphic>
          <a:graphicData uri="http://schemas.openxmlformats.org/drawingml/2006/table">
            <a:tbl>
              <a:tblPr firstRow="1" bandRow="1">
                <a:tableStyleId>{5C22544A-7EE6-4342-B048-85BDC9FD1C3A}</a:tableStyleId>
              </a:tblPr>
              <a:tblGrid>
                <a:gridCol w="4012695"/>
                <a:gridCol w="4012695"/>
              </a:tblGrid>
              <a:tr h="370840">
                <a:tc>
                  <a:txBody>
                    <a:bodyPr/>
                    <a:lstStyle/>
                    <a:p>
                      <a:r>
                        <a:rPr lang="en-US" sz="1600" dirty="0" smtClean="0"/>
                        <a:t>Techniques</a:t>
                      </a:r>
                      <a:endParaRPr lang="en-US" sz="1600" dirty="0"/>
                    </a:p>
                  </a:txBody>
                  <a:tcPr/>
                </a:tc>
                <a:tc>
                  <a:txBody>
                    <a:bodyPr/>
                    <a:lstStyle/>
                    <a:p>
                      <a:r>
                        <a:rPr lang="en-US" sz="1600" dirty="0" smtClean="0"/>
                        <a:t>Description</a:t>
                      </a:r>
                      <a:endParaRPr lang="en-US" sz="1600" dirty="0"/>
                    </a:p>
                  </a:txBody>
                  <a:tcPr/>
                </a:tc>
              </a:tr>
              <a:tr h="370840">
                <a:tc>
                  <a:txBody>
                    <a:bodyPr/>
                    <a:lstStyle/>
                    <a:p>
                      <a:r>
                        <a:rPr lang="en-US" sz="1600" dirty="0" smtClean="0"/>
                        <a:t>Equivalence Partitioning</a:t>
                      </a:r>
                      <a:r>
                        <a:rPr lang="en-US" sz="1600" baseline="0" dirty="0" smtClean="0"/>
                        <a:t> (EP)</a:t>
                      </a:r>
                      <a:endParaRPr lang="en-US" sz="1600" dirty="0"/>
                    </a:p>
                  </a:txBody>
                  <a:tcPr/>
                </a:tc>
                <a:tc>
                  <a:txBody>
                    <a:bodyPr/>
                    <a:lstStyle/>
                    <a:p>
                      <a:r>
                        <a:rPr lang="en-US" sz="1600" dirty="0" smtClean="0"/>
                        <a:t>Grouping test conditions into partitions that will be handled the same way</a:t>
                      </a:r>
                      <a:endParaRPr lang="en-US" sz="1600" dirty="0"/>
                    </a:p>
                  </a:txBody>
                  <a:tcPr/>
                </a:tc>
              </a:tr>
              <a:tr h="370840">
                <a:tc>
                  <a:txBody>
                    <a:bodyPr/>
                    <a:lstStyle/>
                    <a:p>
                      <a:r>
                        <a:rPr lang="en-US" sz="1600" dirty="0" smtClean="0"/>
                        <a:t>Boundary Value Analysis</a:t>
                      </a:r>
                      <a:r>
                        <a:rPr lang="en-US" sz="1600" baseline="0" dirty="0" smtClean="0"/>
                        <a:t> (BVA)</a:t>
                      </a:r>
                      <a:endParaRPr lang="en-US" sz="1600" dirty="0"/>
                    </a:p>
                  </a:txBody>
                  <a:tcPr/>
                </a:tc>
                <a:tc>
                  <a:txBody>
                    <a:bodyPr/>
                    <a:lstStyle/>
                    <a:p>
                      <a:r>
                        <a:rPr lang="en-US" sz="1600" dirty="0" smtClean="0"/>
                        <a:t>Defining and testing for the boundaries of the partitions</a:t>
                      </a:r>
                      <a:endParaRPr lang="en-US" sz="1600" dirty="0"/>
                    </a:p>
                  </a:txBody>
                  <a:tcPr/>
                </a:tc>
              </a:tr>
              <a:tr h="370840">
                <a:tc>
                  <a:txBody>
                    <a:bodyPr/>
                    <a:lstStyle/>
                    <a:p>
                      <a:r>
                        <a:rPr lang="en-US" sz="1600" dirty="0" smtClean="0"/>
                        <a:t>Decision Tables</a:t>
                      </a:r>
                      <a:endParaRPr lang="en-US" sz="1600" dirty="0"/>
                    </a:p>
                  </a:txBody>
                  <a:tcPr/>
                </a:tc>
                <a:tc>
                  <a:txBody>
                    <a:bodyPr/>
                    <a:lstStyle/>
                    <a:p>
                      <a:r>
                        <a:rPr lang="en-US" sz="1600" dirty="0" smtClean="0"/>
                        <a:t>Defining</a:t>
                      </a:r>
                      <a:r>
                        <a:rPr lang="en-US" sz="1600" baseline="0" dirty="0" smtClean="0"/>
                        <a:t> and testing for combinations of conditions using a tabular model</a:t>
                      </a:r>
                      <a:endParaRPr lang="en-US" sz="1600" dirty="0"/>
                    </a:p>
                  </a:txBody>
                  <a:tcPr/>
                </a:tc>
              </a:tr>
              <a:tr h="370840">
                <a:tc>
                  <a:txBody>
                    <a:bodyPr/>
                    <a:lstStyle/>
                    <a:p>
                      <a:r>
                        <a:rPr lang="en-US" sz="1600" dirty="0" smtClean="0"/>
                        <a:t>State transition testing</a:t>
                      </a:r>
                      <a:endParaRPr lang="en-US" sz="1600" dirty="0"/>
                    </a:p>
                  </a:txBody>
                  <a:tcPr/>
                </a:tc>
                <a:tc>
                  <a:txBody>
                    <a:bodyPr/>
                    <a:lstStyle/>
                    <a:p>
                      <a:r>
                        <a:rPr lang="en-US" sz="1600" dirty="0" smtClean="0"/>
                        <a:t>Identifying all the valid states and transitions that must be tested</a:t>
                      </a:r>
                      <a:endParaRPr lang="en-US" sz="1600" dirty="0"/>
                    </a:p>
                  </a:txBody>
                  <a:tcPr/>
                </a:tc>
              </a:tr>
              <a:tr h="370840">
                <a:tc>
                  <a:txBody>
                    <a:bodyPr/>
                    <a:lstStyle/>
                    <a:p>
                      <a:r>
                        <a:rPr lang="en-US" sz="1600" dirty="0" smtClean="0"/>
                        <a:t>Pairwise</a:t>
                      </a:r>
                      <a:r>
                        <a:rPr lang="en-US" sz="1600" baseline="0" dirty="0" smtClean="0"/>
                        <a:t> testing</a:t>
                      </a:r>
                      <a:endParaRPr lang="en-US" sz="1600" dirty="0"/>
                    </a:p>
                  </a:txBody>
                  <a:tcPr/>
                </a:tc>
                <a:tc>
                  <a:txBody>
                    <a:bodyPr/>
                    <a:lstStyle/>
                    <a:p>
                      <a:r>
                        <a:rPr lang="en-US" sz="1600" dirty="0" smtClean="0"/>
                        <a:t>Determining</a:t>
                      </a:r>
                      <a:r>
                        <a:rPr lang="en-US" sz="1600" baseline="0" dirty="0" smtClean="0"/>
                        <a:t> the combinations of configurations to be tested.</a:t>
                      </a:r>
                      <a:endParaRPr lang="en-US" sz="1600" dirty="0"/>
                    </a:p>
                  </a:txBody>
                  <a:tcPr/>
                </a:tc>
              </a:tr>
              <a:tr h="370840">
                <a:tc>
                  <a:txBody>
                    <a:bodyPr/>
                    <a:lstStyle/>
                    <a:p>
                      <a:r>
                        <a:rPr lang="en-US" sz="1600" dirty="0" smtClean="0"/>
                        <a:t>Use Case testing</a:t>
                      </a:r>
                      <a:endParaRPr lang="en-US" sz="1600" dirty="0"/>
                    </a:p>
                  </a:txBody>
                  <a:tcPr/>
                </a:tc>
                <a:tc>
                  <a:txBody>
                    <a:bodyPr/>
                    <a:lstStyle/>
                    <a:p>
                      <a:r>
                        <a:rPr lang="en-US" sz="1600" dirty="0" smtClean="0"/>
                        <a:t>Determining usage scenarios</a:t>
                      </a:r>
                      <a:r>
                        <a:rPr lang="en-US" sz="1600" baseline="0" dirty="0" smtClean="0"/>
                        <a:t> and testing accordingly</a:t>
                      </a:r>
                      <a:endParaRPr lang="en-US" sz="1600" dirty="0"/>
                    </a:p>
                  </a:txBody>
                  <a:tcPr/>
                </a:tc>
              </a:tr>
              <a:tr h="370840">
                <a:tc>
                  <a:txBody>
                    <a:bodyPr/>
                    <a:lstStyle/>
                    <a:p>
                      <a:r>
                        <a:rPr lang="en-US" sz="1600" dirty="0" smtClean="0"/>
                        <a:t>User Story testing</a:t>
                      </a:r>
                      <a:endParaRPr lang="en-US" sz="1600" dirty="0"/>
                    </a:p>
                  </a:txBody>
                  <a:tcPr/>
                </a:tc>
                <a:tc>
                  <a:txBody>
                    <a:bodyPr/>
                    <a:lstStyle/>
                    <a:p>
                      <a:r>
                        <a:rPr lang="en-US" sz="1600" dirty="0" smtClean="0"/>
                        <a:t>Determining small pieces of functionality for implementation and testing when using agile methodology.</a:t>
                      </a:r>
                      <a:endParaRPr lang="en-US" sz="1600" dirty="0"/>
                    </a:p>
                  </a:txBody>
                  <a:tcPr/>
                </a:tc>
              </a:tr>
              <a:tr h="370840">
                <a:tc>
                  <a:txBody>
                    <a:bodyPr/>
                    <a:lstStyle/>
                    <a:p>
                      <a:r>
                        <a:rPr lang="en-US" sz="1600" dirty="0" smtClean="0"/>
                        <a:t>Domain Analysis</a:t>
                      </a:r>
                      <a:endParaRPr lang="en-US" sz="1600" dirty="0"/>
                    </a:p>
                  </a:txBody>
                  <a:tcPr/>
                </a:tc>
                <a:tc>
                  <a:txBody>
                    <a:bodyPr/>
                    <a:lstStyle/>
                    <a:p>
                      <a:r>
                        <a:rPr lang="en-US" sz="1600" dirty="0" smtClean="0"/>
                        <a:t>A combination of equivalence</a:t>
                      </a:r>
                      <a:r>
                        <a:rPr lang="en-US" sz="1600" baseline="0" dirty="0" smtClean="0"/>
                        <a:t> partitioning, Boundary value analysis and decision tables used to define tests for simple complex sets of values from multiple variables.</a:t>
                      </a:r>
                      <a:endParaRPr lang="en-US" sz="1600" dirty="0"/>
                    </a:p>
                  </a:txBody>
                  <a:tcPr/>
                </a:tc>
              </a:tr>
            </a:tbl>
          </a:graphicData>
        </a:graphic>
      </p:graphicFrame>
    </p:spTree>
    <p:extLst>
      <p:ext uri="{BB962C8B-B14F-4D97-AF65-F5344CB8AC3E}">
        <p14:creationId xmlns:p14="http://schemas.microsoft.com/office/powerpoint/2010/main" val="259160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1769" y="559557"/>
            <a:ext cx="8025390" cy="289081"/>
          </a:xfrm>
        </p:spPr>
        <p:txBody>
          <a:bodyPr>
            <a:noAutofit/>
          </a:bodyPr>
          <a:lstStyle/>
          <a:p>
            <a:pPr algn="l"/>
            <a:r>
              <a:rPr lang="en-US" sz="2800" dirty="0" smtClean="0"/>
              <a:t>Summary (</a:t>
            </a:r>
            <a:r>
              <a:rPr lang="en-US" sz="2800" dirty="0" err="1" smtClean="0"/>
              <a:t>cont</a:t>
            </a:r>
            <a:r>
              <a:rPr lang="en-US" sz="2800" dirty="0" smtClean="0"/>
              <a:t>)</a:t>
            </a:r>
            <a:endParaRPr lang="en-US" sz="2800"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65629325"/>
              </p:ext>
            </p:extLst>
          </p:nvPr>
        </p:nvGraphicFramePr>
        <p:xfrm>
          <a:off x="599064" y="875935"/>
          <a:ext cx="8025390" cy="5318760"/>
        </p:xfrm>
        <a:graphic>
          <a:graphicData uri="http://schemas.openxmlformats.org/drawingml/2006/table">
            <a:tbl>
              <a:tblPr firstRow="1" bandRow="1">
                <a:tableStyleId>{5C22544A-7EE6-4342-B048-85BDC9FD1C3A}</a:tableStyleId>
              </a:tblPr>
              <a:tblGrid>
                <a:gridCol w="4012695"/>
                <a:gridCol w="4012695"/>
              </a:tblGrid>
              <a:tr h="370840">
                <a:tc>
                  <a:txBody>
                    <a:bodyPr/>
                    <a:lstStyle/>
                    <a:p>
                      <a:r>
                        <a:rPr lang="en-US" sz="1600" dirty="0" smtClean="0"/>
                        <a:t>Techniques</a:t>
                      </a:r>
                      <a:endParaRPr lang="en-US" sz="1600" dirty="0"/>
                    </a:p>
                  </a:txBody>
                  <a:tcPr/>
                </a:tc>
                <a:tc>
                  <a:txBody>
                    <a:bodyPr/>
                    <a:lstStyle/>
                    <a:p>
                      <a:r>
                        <a:rPr lang="en-US" sz="1600" dirty="0" smtClean="0"/>
                        <a:t>Targeted Defects</a:t>
                      </a:r>
                      <a:endParaRPr lang="en-US" sz="1600" dirty="0"/>
                    </a:p>
                  </a:txBody>
                  <a:tcPr/>
                </a:tc>
              </a:tr>
              <a:tr h="370840">
                <a:tc>
                  <a:txBody>
                    <a:bodyPr/>
                    <a:lstStyle/>
                    <a:p>
                      <a:r>
                        <a:rPr lang="en-US" sz="1600" dirty="0" smtClean="0"/>
                        <a:t>Equivalence Partitioning</a:t>
                      </a:r>
                      <a:r>
                        <a:rPr lang="en-US" sz="1600" baseline="0" dirty="0" smtClean="0"/>
                        <a:t> (EP)</a:t>
                      </a:r>
                      <a:endParaRPr lang="en-US" sz="1600" dirty="0"/>
                    </a:p>
                  </a:txBody>
                  <a:tcPr/>
                </a:tc>
                <a:tc>
                  <a:txBody>
                    <a:bodyPr/>
                    <a:lstStyle/>
                    <a:p>
                      <a:r>
                        <a:rPr lang="en-US" sz="1600" dirty="0" smtClean="0"/>
                        <a:t>Data Handling</a:t>
                      </a:r>
                      <a:endParaRPr lang="en-US" sz="1600" dirty="0"/>
                    </a:p>
                  </a:txBody>
                  <a:tcPr/>
                </a:tc>
              </a:tr>
              <a:tr h="370840">
                <a:tc>
                  <a:txBody>
                    <a:bodyPr/>
                    <a:lstStyle/>
                    <a:p>
                      <a:r>
                        <a:rPr lang="en-US" sz="1600" dirty="0" smtClean="0"/>
                        <a:t>Boundary Value Analysis</a:t>
                      </a:r>
                      <a:r>
                        <a:rPr lang="en-US" sz="1600" baseline="0" dirty="0" smtClean="0"/>
                        <a:t> (BVA)</a:t>
                      </a:r>
                      <a:endParaRPr lang="en-US" sz="1600" dirty="0"/>
                    </a:p>
                  </a:txBody>
                  <a:tcPr/>
                </a:tc>
                <a:tc>
                  <a:txBody>
                    <a:bodyPr/>
                    <a:lstStyle/>
                    <a:p>
                      <a:r>
                        <a:rPr lang="en-US" sz="1600" dirty="0" smtClean="0"/>
                        <a:t>Displacement</a:t>
                      </a:r>
                      <a:r>
                        <a:rPr lang="en-US" sz="1600" baseline="0" dirty="0" smtClean="0"/>
                        <a:t> or omission of boundaries and an occasional extra boundary</a:t>
                      </a:r>
                      <a:endParaRPr lang="en-US" sz="1600" dirty="0"/>
                    </a:p>
                  </a:txBody>
                  <a:tcPr/>
                </a:tc>
              </a:tr>
              <a:tr h="370840">
                <a:tc>
                  <a:txBody>
                    <a:bodyPr/>
                    <a:lstStyle/>
                    <a:p>
                      <a:r>
                        <a:rPr lang="en-US" sz="1600" dirty="0" smtClean="0"/>
                        <a:t>Decision Tables</a:t>
                      </a:r>
                      <a:endParaRPr lang="en-US" sz="1600" dirty="0"/>
                    </a:p>
                  </a:txBody>
                  <a:tcPr/>
                </a:tc>
                <a:tc>
                  <a:txBody>
                    <a:bodyPr/>
                    <a:lstStyle/>
                    <a:p>
                      <a:r>
                        <a:rPr lang="en-US" sz="1600" dirty="0" smtClean="0"/>
                        <a:t>Incorrect processing resulting from combinations of interacting conditions</a:t>
                      </a:r>
                      <a:endParaRPr lang="en-US" sz="1600" dirty="0"/>
                    </a:p>
                  </a:txBody>
                  <a:tcPr/>
                </a:tc>
              </a:tr>
              <a:tr h="370840">
                <a:tc>
                  <a:txBody>
                    <a:bodyPr/>
                    <a:lstStyle/>
                    <a:p>
                      <a:r>
                        <a:rPr lang="en-US" sz="1600" dirty="0" smtClean="0"/>
                        <a:t>State transition testing</a:t>
                      </a:r>
                      <a:endParaRPr lang="en-US" sz="1600" dirty="0"/>
                    </a:p>
                  </a:txBody>
                  <a:tcPr/>
                </a:tc>
                <a:tc>
                  <a:txBody>
                    <a:bodyPr/>
                    <a:lstStyle/>
                    <a:p>
                      <a:r>
                        <a:rPr lang="en-US" sz="1600" dirty="0" smtClean="0"/>
                        <a:t>Incorrect processing in the current state based on previous processing/incorrect or unsupported transitions/</a:t>
                      </a:r>
                      <a:r>
                        <a:rPr lang="en-US" sz="1600" baseline="0" dirty="0" smtClean="0"/>
                        <a:t> state without exits/ missing states and transitions</a:t>
                      </a:r>
                      <a:endParaRPr lang="en-US" sz="1600" dirty="0"/>
                    </a:p>
                  </a:txBody>
                  <a:tcPr/>
                </a:tc>
              </a:tr>
              <a:tr h="370840">
                <a:tc>
                  <a:txBody>
                    <a:bodyPr/>
                    <a:lstStyle/>
                    <a:p>
                      <a:r>
                        <a:rPr lang="en-US" sz="1600" dirty="0" smtClean="0"/>
                        <a:t>Pairwise</a:t>
                      </a:r>
                      <a:r>
                        <a:rPr lang="en-US" sz="1600" baseline="0" dirty="0" smtClean="0"/>
                        <a:t> testing</a:t>
                      </a:r>
                      <a:endParaRPr lang="en-US" sz="1600" dirty="0"/>
                    </a:p>
                  </a:txBody>
                  <a:tcPr/>
                </a:tc>
                <a:tc>
                  <a:txBody>
                    <a:bodyPr/>
                    <a:lstStyle/>
                    <a:p>
                      <a:r>
                        <a:rPr lang="en-US" sz="1600" dirty="0" smtClean="0"/>
                        <a:t>Incorrect handling of combinations and discovery of combinations that interact when they should not</a:t>
                      </a:r>
                      <a:endParaRPr lang="en-US" sz="1600" dirty="0"/>
                    </a:p>
                  </a:txBody>
                  <a:tcPr/>
                </a:tc>
              </a:tr>
              <a:tr h="370840">
                <a:tc>
                  <a:txBody>
                    <a:bodyPr/>
                    <a:lstStyle/>
                    <a:p>
                      <a:r>
                        <a:rPr lang="en-US" sz="1600" dirty="0" smtClean="0"/>
                        <a:t>Use Case testing</a:t>
                      </a:r>
                      <a:endParaRPr lang="en-US" sz="1600" dirty="0"/>
                    </a:p>
                  </a:txBody>
                  <a:tcPr/>
                </a:tc>
                <a:tc>
                  <a:txBody>
                    <a:bodyPr/>
                    <a:lstStyle/>
                    <a:p>
                      <a:r>
                        <a:rPr lang="en-US" sz="1600" dirty="0" smtClean="0"/>
                        <a:t>Mishandling of usage scenarios/ missed alternate path handling/ poor error reporting</a:t>
                      </a:r>
                      <a:endParaRPr lang="en-US" sz="1600" dirty="0"/>
                    </a:p>
                  </a:txBody>
                  <a:tcPr/>
                </a:tc>
              </a:tr>
              <a:tr h="370840">
                <a:tc>
                  <a:txBody>
                    <a:bodyPr/>
                    <a:lstStyle/>
                    <a:p>
                      <a:r>
                        <a:rPr lang="en-US" sz="1600" dirty="0" smtClean="0"/>
                        <a:t>User Story testing</a:t>
                      </a:r>
                      <a:endParaRPr lang="en-US" sz="1600" dirty="0"/>
                    </a:p>
                  </a:txBody>
                  <a:tcPr/>
                </a:tc>
                <a:tc>
                  <a:txBody>
                    <a:bodyPr/>
                    <a:lstStyle/>
                    <a:p>
                      <a:r>
                        <a:rPr lang="en-US" sz="1600" dirty="0" smtClean="0"/>
                        <a:t>Failure to provide defined functionality</a:t>
                      </a:r>
                      <a:endParaRPr lang="en-US" sz="1600" dirty="0"/>
                    </a:p>
                  </a:txBody>
                  <a:tcPr/>
                </a:tc>
              </a:tr>
              <a:tr h="370840">
                <a:tc>
                  <a:txBody>
                    <a:bodyPr/>
                    <a:lstStyle/>
                    <a:p>
                      <a:r>
                        <a:rPr lang="en-US" sz="1600" dirty="0" smtClean="0"/>
                        <a:t>Domain Analysis</a:t>
                      </a:r>
                      <a:endParaRPr lang="en-US" sz="1600" dirty="0"/>
                    </a:p>
                  </a:txBody>
                  <a:tcPr/>
                </a:tc>
                <a:tc>
                  <a:txBody>
                    <a:bodyPr/>
                    <a:lstStyle/>
                    <a:p>
                      <a:r>
                        <a:rPr lang="en-US" sz="1600" dirty="0" smtClean="0"/>
                        <a:t>Boundary issues/ variable interactions/ error handling</a:t>
                      </a:r>
                      <a:endParaRPr lang="en-US" sz="1600" dirty="0"/>
                    </a:p>
                  </a:txBody>
                  <a:tcPr/>
                </a:tc>
              </a:tr>
            </a:tbl>
          </a:graphicData>
        </a:graphic>
      </p:graphicFrame>
    </p:spTree>
    <p:extLst>
      <p:ext uri="{BB962C8B-B14F-4D97-AF65-F5344CB8AC3E}">
        <p14:creationId xmlns:p14="http://schemas.microsoft.com/office/powerpoint/2010/main" val="5627056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Practice, one applies combination of </a:t>
            </a:r>
            <a:r>
              <a:rPr lang="en-US" dirty="0" smtClean="0"/>
              <a:t>techniques</a:t>
            </a:r>
            <a:endParaRPr lang="en-US" dirty="0"/>
          </a:p>
          <a:p>
            <a:r>
              <a:rPr lang="en-US" dirty="0" smtClean="0"/>
              <a:t>Learning </a:t>
            </a:r>
            <a:r>
              <a:rPr lang="en-US" dirty="0"/>
              <a:t>techniques help you develop mentality </a:t>
            </a:r>
            <a:r>
              <a:rPr lang="en-US" dirty="0" smtClean="0"/>
              <a:t>required for </a:t>
            </a:r>
            <a:r>
              <a:rPr lang="en-US" dirty="0"/>
              <a:t>good </a:t>
            </a:r>
            <a:r>
              <a:rPr lang="en-US" dirty="0" smtClean="0"/>
              <a:t>testing</a:t>
            </a:r>
            <a:endParaRPr lang="en-US" dirty="0"/>
          </a:p>
          <a:p>
            <a:r>
              <a:rPr lang="en-US" dirty="0" smtClean="0"/>
              <a:t>It </a:t>
            </a:r>
            <a:r>
              <a:rPr lang="en-US" dirty="0"/>
              <a:t>may or may not be required to formally apply </a:t>
            </a:r>
            <a:r>
              <a:rPr lang="en-US" dirty="0" smtClean="0"/>
              <a:t>and document each techniques </a:t>
            </a:r>
            <a:r>
              <a:rPr lang="en-US" dirty="0"/>
              <a:t>and evaluate its </a:t>
            </a:r>
            <a:r>
              <a:rPr lang="en-US" dirty="0" smtClean="0"/>
              <a:t>coverage</a:t>
            </a:r>
            <a:endParaRPr lang="en-US" dirty="0"/>
          </a:p>
          <a:p>
            <a:r>
              <a:rPr lang="en-US" dirty="0" smtClean="0"/>
              <a:t>Clients </a:t>
            </a:r>
            <a:r>
              <a:rPr lang="en-US" dirty="0"/>
              <a:t>and/or standards may not require </a:t>
            </a:r>
            <a:r>
              <a:rPr lang="en-US" dirty="0" smtClean="0"/>
              <a:t>any documentation </a:t>
            </a:r>
            <a:r>
              <a:rPr lang="en-US" dirty="0"/>
              <a:t>related </a:t>
            </a:r>
            <a:r>
              <a:rPr lang="en-US" dirty="0" smtClean="0"/>
              <a:t>to each </a:t>
            </a:r>
            <a:r>
              <a:rPr lang="en-US" dirty="0"/>
              <a:t>design </a:t>
            </a:r>
            <a:r>
              <a:rPr lang="en-US" dirty="0" smtClean="0"/>
              <a:t>technique</a:t>
            </a:r>
            <a:endParaRPr lang="en-US" dirty="0"/>
          </a:p>
          <a:p>
            <a:r>
              <a:rPr lang="en-US" dirty="0" smtClean="0"/>
              <a:t>Can </a:t>
            </a:r>
            <a:r>
              <a:rPr lang="en-US" dirty="0"/>
              <a:t>be internally used to evaluate test coverage and conduct quality testing</a:t>
            </a:r>
            <a:r>
              <a:rPr lang="en-US" dirty="0"/>
              <a:t> </a:t>
            </a:r>
          </a:p>
        </p:txBody>
      </p:sp>
    </p:spTree>
    <p:extLst>
      <p:ext uri="{BB962C8B-B14F-4D97-AF65-F5344CB8AC3E}">
        <p14:creationId xmlns:p14="http://schemas.microsoft.com/office/powerpoint/2010/main" val="3121806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84172" y="574792"/>
            <a:ext cx="7986622" cy="735393"/>
          </a:xfrm>
        </p:spPr>
        <p:txBody>
          <a:bodyPr/>
          <a:lstStyle/>
          <a:p>
            <a:r>
              <a:rPr lang="en-US" dirty="0"/>
              <a:t>Practical Overview:</a:t>
            </a:r>
          </a:p>
        </p:txBody>
      </p:sp>
      <p:sp>
        <p:nvSpPr>
          <p:cNvPr id="3" name="Content Placeholder 2"/>
          <p:cNvSpPr>
            <a:spLocks noGrp="1"/>
          </p:cNvSpPr>
          <p:nvPr>
            <p:ph idx="4294967295"/>
          </p:nvPr>
        </p:nvSpPr>
        <p:spPr>
          <a:xfrm>
            <a:off x="584172" y="1411903"/>
            <a:ext cx="8089900" cy="4879715"/>
          </a:xfrm>
        </p:spPr>
        <p:txBody>
          <a:bodyPr>
            <a:noAutofit/>
          </a:bodyPr>
          <a:lstStyle/>
          <a:p>
            <a:pPr>
              <a:spcBef>
                <a:spcPts val="0"/>
              </a:spcBef>
              <a:spcAft>
                <a:spcPts val="0"/>
              </a:spcAft>
            </a:pPr>
            <a:r>
              <a:rPr lang="en-US" sz="2000" dirty="0" smtClean="0"/>
              <a:t>You </a:t>
            </a:r>
            <a:r>
              <a:rPr lang="en-US" sz="2000" dirty="0"/>
              <a:t>are given test basis ( generally requirement </a:t>
            </a:r>
            <a:r>
              <a:rPr lang="en-US" sz="2000" dirty="0" smtClean="0"/>
              <a:t>documents)</a:t>
            </a:r>
            <a:endParaRPr lang="en-US" sz="2000" dirty="0"/>
          </a:p>
          <a:p>
            <a:pPr>
              <a:spcBef>
                <a:spcPts val="0"/>
              </a:spcBef>
              <a:spcAft>
                <a:spcPts val="0"/>
              </a:spcAft>
            </a:pPr>
            <a:r>
              <a:rPr lang="en-US" sz="2000" dirty="0" smtClean="0"/>
              <a:t>Requirement </a:t>
            </a:r>
            <a:r>
              <a:rPr lang="en-US" sz="2000" dirty="0"/>
              <a:t>document may or may not contain the required models </a:t>
            </a:r>
            <a:r>
              <a:rPr lang="en-US" sz="2000" dirty="0" smtClean="0"/>
              <a:t>and breakdowns </a:t>
            </a:r>
            <a:r>
              <a:rPr lang="en-US" sz="2000" dirty="0"/>
              <a:t>(</a:t>
            </a:r>
            <a:r>
              <a:rPr lang="en-US" sz="2000" dirty="0" smtClean="0"/>
              <a:t>e.g. state diagrams</a:t>
            </a:r>
            <a:r>
              <a:rPr lang="en-US" sz="2000" dirty="0"/>
              <a:t>, use cases, decision tables, </a:t>
            </a:r>
            <a:r>
              <a:rPr lang="en-US" sz="2000" dirty="0" err="1" smtClean="0"/>
              <a:t>etc</a:t>
            </a:r>
            <a:r>
              <a:rPr lang="en-US" sz="2000" dirty="0" smtClean="0"/>
              <a:t>)</a:t>
            </a:r>
          </a:p>
          <a:p>
            <a:pPr>
              <a:spcBef>
                <a:spcPts val="0"/>
              </a:spcBef>
              <a:spcAft>
                <a:spcPts val="0"/>
              </a:spcAft>
            </a:pPr>
            <a:r>
              <a:rPr lang="en-US" sz="2000" dirty="0" smtClean="0"/>
              <a:t>Testers </a:t>
            </a:r>
            <a:r>
              <a:rPr lang="en-US" sz="2000" dirty="0"/>
              <a:t>need to explore and understand the requirements documents to </a:t>
            </a:r>
            <a:r>
              <a:rPr lang="en-US" sz="2000" dirty="0" smtClean="0"/>
              <a:t>translate them to required models</a:t>
            </a:r>
            <a:endParaRPr lang="en-US" sz="2000" dirty="0"/>
          </a:p>
          <a:p>
            <a:pPr>
              <a:spcBef>
                <a:spcPts val="0"/>
              </a:spcBef>
              <a:spcAft>
                <a:spcPts val="0"/>
              </a:spcAft>
            </a:pPr>
            <a:r>
              <a:rPr lang="en-US" sz="2000" dirty="0" smtClean="0"/>
              <a:t>You </a:t>
            </a:r>
            <a:r>
              <a:rPr lang="en-US" sz="2000" dirty="0"/>
              <a:t>may or may not be required to draw intermediate models/tables </a:t>
            </a:r>
            <a:r>
              <a:rPr lang="en-US" sz="2000" dirty="0" smtClean="0"/>
              <a:t>before designing test cases</a:t>
            </a:r>
            <a:endParaRPr lang="en-US" sz="2000" dirty="0"/>
          </a:p>
          <a:p>
            <a:pPr>
              <a:spcBef>
                <a:spcPts val="0"/>
              </a:spcBef>
              <a:spcAft>
                <a:spcPts val="0"/>
              </a:spcAft>
            </a:pPr>
            <a:r>
              <a:rPr lang="en-US" sz="2000" dirty="0" smtClean="0"/>
              <a:t>Break </a:t>
            </a:r>
            <a:r>
              <a:rPr lang="en-US" sz="2000" dirty="0"/>
              <a:t>down the functionality </a:t>
            </a:r>
            <a:r>
              <a:rPr lang="en-US" sz="2000" dirty="0" smtClean="0"/>
              <a:t>using</a:t>
            </a:r>
            <a:endParaRPr lang="en-US" sz="2000" dirty="0"/>
          </a:p>
          <a:p>
            <a:pPr lvl="1">
              <a:spcBef>
                <a:spcPts val="0"/>
              </a:spcBef>
              <a:spcAft>
                <a:spcPts val="0"/>
              </a:spcAft>
            </a:pPr>
            <a:r>
              <a:rPr lang="en-US" dirty="0" smtClean="0"/>
              <a:t>Decision tables</a:t>
            </a:r>
            <a:endParaRPr lang="en-US" dirty="0"/>
          </a:p>
          <a:p>
            <a:pPr lvl="1">
              <a:spcBef>
                <a:spcPts val="0"/>
              </a:spcBef>
              <a:spcAft>
                <a:spcPts val="0"/>
              </a:spcAft>
            </a:pPr>
            <a:r>
              <a:rPr lang="en-US" dirty="0" smtClean="0"/>
              <a:t>State diagrams</a:t>
            </a:r>
            <a:endParaRPr lang="en-US" dirty="0"/>
          </a:p>
          <a:p>
            <a:pPr lvl="1">
              <a:spcBef>
                <a:spcPts val="0"/>
              </a:spcBef>
              <a:spcAft>
                <a:spcPts val="0"/>
              </a:spcAft>
            </a:pPr>
            <a:r>
              <a:rPr lang="en-US" dirty="0" smtClean="0"/>
              <a:t>Domain analysis</a:t>
            </a:r>
            <a:endParaRPr lang="en-US" dirty="0"/>
          </a:p>
          <a:p>
            <a:pPr>
              <a:spcBef>
                <a:spcPts val="0"/>
              </a:spcBef>
              <a:spcAft>
                <a:spcPts val="0"/>
              </a:spcAft>
            </a:pPr>
            <a:r>
              <a:rPr lang="en-US" sz="2000" dirty="0" smtClean="0"/>
              <a:t>Break </a:t>
            </a:r>
            <a:r>
              <a:rPr lang="en-US" sz="2000" dirty="0"/>
              <a:t>down the possible values of individual parameters </a:t>
            </a:r>
            <a:r>
              <a:rPr lang="en-US" sz="2000" dirty="0" smtClean="0"/>
              <a:t>using</a:t>
            </a:r>
            <a:endParaRPr lang="en-US" sz="2000" dirty="0"/>
          </a:p>
          <a:p>
            <a:pPr lvl="1">
              <a:spcBef>
                <a:spcPts val="0"/>
              </a:spcBef>
              <a:spcAft>
                <a:spcPts val="0"/>
              </a:spcAft>
            </a:pPr>
            <a:r>
              <a:rPr lang="en-US" dirty="0" smtClean="0"/>
              <a:t>Equivalence partitions</a:t>
            </a:r>
            <a:endParaRPr lang="en-US" dirty="0"/>
          </a:p>
          <a:p>
            <a:pPr lvl="1">
              <a:spcBef>
                <a:spcPts val="0"/>
              </a:spcBef>
              <a:spcAft>
                <a:spcPts val="0"/>
              </a:spcAft>
            </a:pPr>
            <a:r>
              <a:rPr lang="en-US" dirty="0" smtClean="0"/>
              <a:t>Boundary </a:t>
            </a:r>
            <a:r>
              <a:rPr lang="en-US" dirty="0"/>
              <a:t>values </a:t>
            </a:r>
            <a:r>
              <a:rPr lang="en-US" dirty="0" smtClean="0"/>
              <a:t>analysis</a:t>
            </a:r>
            <a:endParaRPr lang="en-US" dirty="0"/>
          </a:p>
          <a:p>
            <a:pPr>
              <a:spcBef>
                <a:spcPts val="0"/>
              </a:spcBef>
              <a:spcAft>
                <a:spcPts val="0"/>
              </a:spcAft>
            </a:pPr>
            <a:r>
              <a:rPr lang="en-US" sz="2000" dirty="0" smtClean="0"/>
              <a:t>Use </a:t>
            </a:r>
            <a:r>
              <a:rPr lang="en-US" sz="2000" dirty="0"/>
              <a:t>combination of risk based analysis and combinatorial testing to control </a:t>
            </a:r>
            <a:r>
              <a:rPr lang="en-US" sz="2000" dirty="0" smtClean="0"/>
              <a:t>combinatorial explosion </a:t>
            </a:r>
            <a:r>
              <a:rPr lang="en-US" sz="2000" dirty="0"/>
              <a:t>at any level</a:t>
            </a:r>
            <a:r>
              <a:rPr lang="en-US" sz="2000" dirty="0"/>
              <a:t> </a:t>
            </a:r>
          </a:p>
        </p:txBody>
      </p:sp>
    </p:spTree>
    <p:extLst>
      <p:ext uri="{BB962C8B-B14F-4D97-AF65-F5344CB8AC3E}">
        <p14:creationId xmlns:p14="http://schemas.microsoft.com/office/powerpoint/2010/main" val="921502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Exploratory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938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sp>
        <p:nvSpPr>
          <p:cNvPr id="3" name="Content Placeholder 2"/>
          <p:cNvSpPr>
            <a:spLocks noGrp="1"/>
          </p:cNvSpPr>
          <p:nvPr>
            <p:ph idx="1"/>
          </p:nvPr>
        </p:nvSpPr>
        <p:spPr>
          <a:xfrm>
            <a:off x="706582" y="2386224"/>
            <a:ext cx="7834745" cy="3910665"/>
          </a:xfrm>
        </p:spPr>
        <p:txBody>
          <a:bodyPr/>
          <a:lstStyle/>
          <a:p>
            <a:r>
              <a:rPr lang="en-US" dirty="0"/>
              <a:t>Exploratory testing is all about discovery, investigation, and </a:t>
            </a:r>
            <a:r>
              <a:rPr lang="en-US" dirty="0" smtClean="0"/>
              <a:t>learning.</a:t>
            </a:r>
          </a:p>
          <a:p>
            <a:r>
              <a:rPr lang="en-US" dirty="0"/>
              <a:t>It emphasizes personal freedom and responsibility of the individual </a:t>
            </a:r>
            <a:r>
              <a:rPr lang="en-US" dirty="0" smtClean="0"/>
              <a:t>tester.</a:t>
            </a:r>
          </a:p>
          <a:p>
            <a:r>
              <a:rPr lang="en-US" dirty="0"/>
              <a:t> It is defined as a type of testing where Test cases are not created in advance but testers check system on the fly</a:t>
            </a:r>
            <a:r>
              <a:rPr lang="en-US" dirty="0" smtClean="0"/>
              <a:t>.</a:t>
            </a:r>
          </a:p>
          <a:p>
            <a:r>
              <a:rPr lang="en-US" dirty="0" smtClean="0"/>
              <a:t>The </a:t>
            </a:r>
            <a:r>
              <a:rPr lang="en-US" dirty="0"/>
              <a:t>focus of exploratory testing is more on testing as a "thinking" activity.</a:t>
            </a:r>
          </a:p>
        </p:txBody>
      </p:sp>
    </p:spTree>
    <p:extLst>
      <p:ext uri="{BB962C8B-B14F-4D97-AF65-F5344CB8AC3E}">
        <p14:creationId xmlns:p14="http://schemas.microsoft.com/office/powerpoint/2010/main" val="2467117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 (cont.)</a:t>
            </a:r>
            <a:endParaRPr lang="en-US" dirty="0"/>
          </a:p>
        </p:txBody>
      </p:sp>
      <p:sp>
        <p:nvSpPr>
          <p:cNvPr id="3" name="Content Placeholder 2"/>
          <p:cNvSpPr>
            <a:spLocks noGrp="1"/>
          </p:cNvSpPr>
          <p:nvPr>
            <p:ph idx="1"/>
          </p:nvPr>
        </p:nvSpPr>
        <p:spPr>
          <a:xfrm>
            <a:off x="644236" y="1991367"/>
            <a:ext cx="8042563" cy="4347088"/>
          </a:xfrm>
        </p:spPr>
        <p:txBody>
          <a:bodyPr>
            <a:normAutofit/>
          </a:bodyPr>
          <a:lstStyle/>
          <a:p>
            <a:pPr marL="0" indent="0">
              <a:buNone/>
            </a:pPr>
            <a:r>
              <a:rPr lang="en-US" b="1" dirty="0" smtClean="0"/>
              <a:t>Scripted v/s Exploratory Testing</a:t>
            </a:r>
          </a:p>
          <a:p>
            <a:r>
              <a:rPr lang="en-US" dirty="0" smtClean="0">
                <a:solidFill>
                  <a:srgbClr val="C00000"/>
                </a:solidFill>
              </a:rPr>
              <a:t>Scripted testing: </a:t>
            </a:r>
            <a:r>
              <a:rPr lang="en-US" dirty="0" smtClean="0"/>
              <a:t>Design </a:t>
            </a:r>
            <a:r>
              <a:rPr lang="en-US" dirty="0"/>
              <a:t>test cases first and later proceed with test execution. </a:t>
            </a:r>
            <a:endParaRPr lang="en-US" dirty="0" smtClean="0"/>
          </a:p>
          <a:p>
            <a:r>
              <a:rPr lang="en-US" dirty="0" smtClean="0">
                <a:solidFill>
                  <a:srgbClr val="C00000"/>
                </a:solidFill>
              </a:rPr>
              <a:t>Exploratory testing</a:t>
            </a:r>
            <a:r>
              <a:rPr lang="en-US" dirty="0" smtClean="0"/>
              <a:t>: </a:t>
            </a:r>
            <a:r>
              <a:rPr lang="en-US" dirty="0"/>
              <a:t>is a simultaneous process of test design and test execution all done at the same time</a:t>
            </a:r>
            <a:r>
              <a:rPr lang="en-US" dirty="0" smtClean="0"/>
              <a:t>.</a:t>
            </a:r>
          </a:p>
          <a:p>
            <a:r>
              <a:rPr lang="en-US" dirty="0"/>
              <a:t>Scripted Test Execution is </a:t>
            </a:r>
            <a:r>
              <a:rPr lang="en-US" dirty="0" smtClean="0"/>
              <a:t>a </a:t>
            </a:r>
            <a:r>
              <a:rPr lang="en-US" dirty="0">
                <a:solidFill>
                  <a:srgbClr val="C00000"/>
                </a:solidFill>
              </a:rPr>
              <a:t>non-thinking </a:t>
            </a:r>
            <a:r>
              <a:rPr lang="en-US" dirty="0" smtClean="0">
                <a:solidFill>
                  <a:srgbClr val="C00000"/>
                </a:solidFill>
              </a:rPr>
              <a:t>activity</a:t>
            </a:r>
          </a:p>
          <a:p>
            <a:pPr lvl="1"/>
            <a:r>
              <a:rPr lang="en-US" dirty="0" smtClean="0"/>
              <a:t>testers </a:t>
            </a:r>
            <a:r>
              <a:rPr lang="en-US" dirty="0"/>
              <a:t>execute the test steps and compare the actual results with expected results</a:t>
            </a:r>
            <a:r>
              <a:rPr lang="en-US" dirty="0" smtClean="0"/>
              <a:t>.</a:t>
            </a:r>
            <a:r>
              <a:rPr lang="en-US" dirty="0"/>
              <a:t> </a:t>
            </a:r>
            <a:endParaRPr lang="en-US" dirty="0" smtClean="0"/>
          </a:p>
          <a:p>
            <a:pPr lvl="1"/>
            <a:r>
              <a:rPr lang="en-US" dirty="0" smtClean="0"/>
              <a:t>Test </a:t>
            </a:r>
            <a:r>
              <a:rPr lang="en-US" dirty="0"/>
              <a:t>execution activity can be </a:t>
            </a:r>
            <a:r>
              <a:rPr lang="en-US" dirty="0">
                <a:solidFill>
                  <a:srgbClr val="C00000"/>
                </a:solidFill>
              </a:rPr>
              <a:t>automated</a:t>
            </a:r>
            <a:r>
              <a:rPr lang="en-US" dirty="0"/>
              <a:t> does not require many </a:t>
            </a:r>
            <a:r>
              <a:rPr lang="en-US" dirty="0">
                <a:solidFill>
                  <a:srgbClr val="C00000"/>
                </a:solidFill>
              </a:rPr>
              <a:t>cognitive skills.</a:t>
            </a:r>
          </a:p>
        </p:txBody>
      </p:sp>
    </p:spTree>
    <p:extLst>
      <p:ext uri="{BB962C8B-B14F-4D97-AF65-F5344CB8AC3E}">
        <p14:creationId xmlns:p14="http://schemas.microsoft.com/office/powerpoint/2010/main" val="836449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 v/s Exploratory</a:t>
            </a:r>
            <a:endParaRPr lang="en-US" dirty="0"/>
          </a:p>
        </p:txBody>
      </p:sp>
      <p:pic>
        <p:nvPicPr>
          <p:cNvPr id="1026" name="Picture 2" descr="https://www.guru99.com/images/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72" y="2710006"/>
            <a:ext cx="7675346" cy="298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4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86100" y="1181534"/>
            <a:ext cx="7630535" cy="3444875"/>
          </a:xfrm>
        </p:spPr>
        <p:txBody>
          <a:bodyPr/>
          <a:lstStyle/>
          <a:p>
            <a:r>
              <a:rPr lang="en-US" b="1" dirty="0"/>
              <a:t>Though the current trend in software testing is to push for</a:t>
            </a:r>
            <a:r>
              <a:rPr lang="en-US" dirty="0"/>
              <a:t> </a:t>
            </a:r>
            <a:r>
              <a:rPr lang="en-US" b="1" dirty="0"/>
              <a:t>automation</a:t>
            </a:r>
            <a:r>
              <a:rPr lang="en-US" dirty="0"/>
              <a:t>, exploratory testing is a new way of thinking. </a:t>
            </a:r>
            <a:r>
              <a:rPr lang="en-US" b="1" dirty="0"/>
              <a:t>Automation has its limits</a:t>
            </a:r>
            <a:endParaRPr lang="en-US" dirty="0"/>
          </a:p>
          <a:p>
            <a:pPr marL="0" indent="0">
              <a:buNone/>
            </a:pPr>
            <a:endParaRPr lang="en-US" dirty="0"/>
          </a:p>
        </p:txBody>
      </p:sp>
      <p:pic>
        <p:nvPicPr>
          <p:cNvPr id="2050" name="Picture 2" descr="https://www.guru99.com/images/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773" y="2437626"/>
            <a:ext cx="5117187" cy="373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30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Testing</a:t>
            </a:r>
            <a:endParaRPr lang="en-US" dirty="0"/>
          </a:p>
        </p:txBody>
      </p:sp>
      <p:sp>
        <p:nvSpPr>
          <p:cNvPr id="3" name="Content Placeholder 2"/>
          <p:cNvSpPr>
            <a:spLocks noGrp="1"/>
          </p:cNvSpPr>
          <p:nvPr>
            <p:ph idx="1"/>
          </p:nvPr>
        </p:nvSpPr>
        <p:spPr>
          <a:xfrm>
            <a:off x="602674" y="2386224"/>
            <a:ext cx="7959436" cy="3889885"/>
          </a:xfrm>
        </p:spPr>
        <p:txBody>
          <a:bodyPr>
            <a:normAutofit/>
          </a:bodyPr>
          <a:lstStyle/>
          <a:p>
            <a:r>
              <a:rPr lang="en-US" dirty="0" smtClean="0"/>
              <a:t>A </a:t>
            </a:r>
            <a:r>
              <a:rPr lang="en-US" dirty="0" smtClean="0">
                <a:solidFill>
                  <a:srgbClr val="C00000"/>
                </a:solidFill>
              </a:rPr>
              <a:t>black-box test</a:t>
            </a:r>
            <a:r>
              <a:rPr lang="en-US" dirty="0" smtClean="0"/>
              <a:t> design technique</a:t>
            </a:r>
          </a:p>
          <a:p>
            <a:r>
              <a:rPr lang="en-US" dirty="0" smtClean="0"/>
              <a:t>Test </a:t>
            </a:r>
            <a:r>
              <a:rPr lang="en-US" dirty="0"/>
              <a:t>cases are designed to execute </a:t>
            </a:r>
            <a:r>
              <a:rPr lang="en-US" dirty="0">
                <a:solidFill>
                  <a:srgbClr val="C00000"/>
                </a:solidFill>
              </a:rPr>
              <a:t>all possible discrete combinations of each pair of input parameters</a:t>
            </a:r>
            <a:r>
              <a:rPr lang="en-US" dirty="0" smtClean="0"/>
              <a:t>.</a:t>
            </a:r>
          </a:p>
          <a:p>
            <a:r>
              <a:rPr lang="en-US" dirty="0" smtClean="0"/>
              <a:t>This </a:t>
            </a:r>
            <a:r>
              <a:rPr lang="en-US" dirty="0"/>
              <a:t>technique is very helpful for designing tests for applications involving </a:t>
            </a:r>
            <a:r>
              <a:rPr lang="en-US" dirty="0">
                <a:solidFill>
                  <a:srgbClr val="C00000"/>
                </a:solidFill>
              </a:rPr>
              <a:t>multiple parameters</a:t>
            </a:r>
            <a:r>
              <a:rPr lang="en-US" dirty="0" smtClean="0"/>
              <a:t>.</a:t>
            </a:r>
          </a:p>
          <a:p>
            <a:r>
              <a:rPr lang="en-US" dirty="0" smtClean="0"/>
              <a:t>The </a:t>
            </a:r>
            <a:r>
              <a:rPr lang="en-US" dirty="0"/>
              <a:t>test suite covers all combinations; therefore it is not exhaustive yet very effective in </a:t>
            </a:r>
            <a:r>
              <a:rPr lang="en-US" dirty="0">
                <a:hlinkClick r:id="rId3"/>
              </a:rPr>
              <a:t>finding bugs</a:t>
            </a:r>
            <a:r>
              <a:rPr lang="en-US" dirty="0"/>
              <a:t>.</a:t>
            </a:r>
            <a:endParaRPr lang="en-US" dirty="0" smtClean="0"/>
          </a:p>
        </p:txBody>
      </p:sp>
    </p:spTree>
    <p:extLst>
      <p:ext uri="{BB962C8B-B14F-4D97-AF65-F5344CB8AC3E}">
        <p14:creationId xmlns:p14="http://schemas.microsoft.com/office/powerpoint/2010/main" val="3680082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34621949"/>
              </p:ext>
            </p:extLst>
          </p:nvPr>
        </p:nvGraphicFramePr>
        <p:xfrm>
          <a:off x="816187" y="853055"/>
          <a:ext cx="7618128" cy="5288439"/>
        </p:xfrm>
        <a:graphic>
          <a:graphicData uri="http://schemas.openxmlformats.org/drawingml/2006/table">
            <a:tbl>
              <a:tblPr firstRow="1" bandRow="1">
                <a:tableStyleId>{5C22544A-7EE6-4342-B048-85BDC9FD1C3A}</a:tableStyleId>
              </a:tblPr>
              <a:tblGrid>
                <a:gridCol w="3809064"/>
                <a:gridCol w="3809064"/>
              </a:tblGrid>
              <a:tr h="395955">
                <a:tc>
                  <a:txBody>
                    <a:bodyPr/>
                    <a:lstStyle/>
                    <a:p>
                      <a:pPr algn="ctr"/>
                      <a:r>
                        <a:rPr lang="en-US" dirty="0" smtClean="0"/>
                        <a:t>Scripted Testing</a:t>
                      </a:r>
                      <a:endParaRPr lang="en-US" dirty="0"/>
                    </a:p>
                  </a:txBody>
                  <a:tcPr/>
                </a:tc>
                <a:tc>
                  <a:txBody>
                    <a:bodyPr/>
                    <a:lstStyle/>
                    <a:p>
                      <a:pPr algn="ctr"/>
                      <a:r>
                        <a:rPr lang="en-US" dirty="0" smtClean="0"/>
                        <a:t>Exploratory Testing</a:t>
                      </a:r>
                      <a:endParaRPr lang="en-US" dirty="0"/>
                    </a:p>
                  </a:txBody>
                  <a:tcPr/>
                </a:tc>
              </a:tr>
              <a:tr h="683429">
                <a:tc>
                  <a:txBody>
                    <a:bodyPr/>
                    <a:lstStyle/>
                    <a:p>
                      <a:r>
                        <a:rPr lang="en-US" sz="1800" b="0" i="0" kern="1200" dirty="0" smtClean="0">
                          <a:solidFill>
                            <a:schemeClr val="dk1"/>
                          </a:solidFill>
                          <a:effectLst/>
                          <a:latin typeface="+mn-lt"/>
                          <a:ea typeface="+mn-ea"/>
                          <a:cs typeface="+mn-cs"/>
                        </a:rPr>
                        <a:t>Directed from requirements</a:t>
                      </a:r>
                      <a:endParaRPr lang="en-US" dirty="0"/>
                    </a:p>
                  </a:txBody>
                  <a:tcPr/>
                </a:tc>
                <a:tc>
                  <a:txBody>
                    <a:bodyPr/>
                    <a:lstStyle/>
                    <a:p>
                      <a:r>
                        <a:rPr lang="en-US" sz="1800" b="0" i="0" kern="1200" dirty="0" smtClean="0">
                          <a:solidFill>
                            <a:schemeClr val="dk1"/>
                          </a:solidFill>
                          <a:effectLst/>
                          <a:latin typeface="+mn-lt"/>
                          <a:ea typeface="+mn-ea"/>
                          <a:cs typeface="+mn-cs"/>
                        </a:rPr>
                        <a:t>Directed from requirements and exploring during testing</a:t>
                      </a:r>
                      <a:endParaRPr lang="en-US" dirty="0"/>
                    </a:p>
                  </a:txBody>
                  <a:tcPr/>
                </a:tc>
              </a:tr>
              <a:tr h="683429">
                <a:tc>
                  <a:txBody>
                    <a:bodyPr/>
                    <a:lstStyle/>
                    <a:p>
                      <a:r>
                        <a:rPr lang="en-US" sz="1800" b="0" i="0" kern="1200" dirty="0" smtClean="0">
                          <a:solidFill>
                            <a:schemeClr val="dk1"/>
                          </a:solidFill>
                          <a:effectLst/>
                          <a:latin typeface="+mn-lt"/>
                          <a:ea typeface="+mn-ea"/>
                          <a:cs typeface="+mn-cs"/>
                        </a:rPr>
                        <a:t>Determination of test cases well in advance</a:t>
                      </a:r>
                      <a:endParaRPr lang="en-US" dirty="0"/>
                    </a:p>
                  </a:txBody>
                  <a:tcPr/>
                </a:tc>
                <a:tc>
                  <a:txBody>
                    <a:bodyPr/>
                    <a:lstStyle/>
                    <a:p>
                      <a:r>
                        <a:rPr lang="en-US" sz="1800" b="0" i="0" kern="1200" dirty="0" smtClean="0">
                          <a:solidFill>
                            <a:schemeClr val="dk1"/>
                          </a:solidFill>
                          <a:effectLst/>
                          <a:latin typeface="+mn-lt"/>
                          <a:ea typeface="+mn-ea"/>
                          <a:cs typeface="+mn-cs"/>
                        </a:rPr>
                        <a:t>Determination of test cases during testing</a:t>
                      </a:r>
                      <a:endParaRPr lang="en-US" dirty="0"/>
                    </a:p>
                  </a:txBody>
                  <a:tcPr/>
                </a:tc>
              </a:tr>
              <a:tr h="683429">
                <a:tc>
                  <a:txBody>
                    <a:bodyPr/>
                    <a:lstStyle/>
                    <a:p>
                      <a:r>
                        <a:rPr lang="en-US" sz="1800" b="0" i="0" kern="1200" dirty="0" smtClean="0">
                          <a:solidFill>
                            <a:schemeClr val="dk1"/>
                          </a:solidFill>
                          <a:effectLst/>
                          <a:latin typeface="+mn-lt"/>
                          <a:ea typeface="+mn-ea"/>
                          <a:cs typeface="+mn-cs"/>
                        </a:rPr>
                        <a:t>Confirmation of testing with the requirements</a:t>
                      </a:r>
                      <a:endParaRPr lang="en-US" dirty="0"/>
                    </a:p>
                  </a:txBody>
                  <a:tcPr/>
                </a:tc>
                <a:tc>
                  <a:txBody>
                    <a:bodyPr/>
                    <a:lstStyle/>
                    <a:p>
                      <a:r>
                        <a:rPr lang="en-US" sz="1800" b="0" i="0" kern="1200" dirty="0" smtClean="0">
                          <a:solidFill>
                            <a:schemeClr val="dk1"/>
                          </a:solidFill>
                          <a:effectLst/>
                          <a:latin typeface="+mn-lt"/>
                          <a:ea typeface="+mn-ea"/>
                          <a:cs typeface="+mn-cs"/>
                        </a:rPr>
                        <a:t>Investigation of system or application</a:t>
                      </a:r>
                      <a:endParaRPr lang="en-US" dirty="0"/>
                    </a:p>
                  </a:txBody>
                  <a:tcPr/>
                </a:tc>
              </a:tr>
              <a:tr h="683429">
                <a:tc>
                  <a:txBody>
                    <a:bodyPr/>
                    <a:lstStyle/>
                    <a:p>
                      <a:r>
                        <a:rPr lang="en-US" sz="1800" b="0" i="0" kern="1200" dirty="0" smtClean="0">
                          <a:solidFill>
                            <a:schemeClr val="dk1"/>
                          </a:solidFill>
                          <a:effectLst/>
                          <a:latin typeface="+mn-lt"/>
                          <a:ea typeface="+mn-ea"/>
                          <a:cs typeface="+mn-cs"/>
                        </a:rPr>
                        <a:t>Emphasizes prediction and decision making</a:t>
                      </a:r>
                      <a:endParaRPr lang="en-US" dirty="0"/>
                    </a:p>
                  </a:txBody>
                  <a:tcPr/>
                </a:tc>
                <a:tc>
                  <a:txBody>
                    <a:bodyPr/>
                    <a:lstStyle/>
                    <a:p>
                      <a:r>
                        <a:rPr lang="en-US" sz="1800" b="0" i="0" kern="1200" dirty="0" smtClean="0">
                          <a:solidFill>
                            <a:schemeClr val="dk1"/>
                          </a:solidFill>
                          <a:effectLst/>
                          <a:latin typeface="+mn-lt"/>
                          <a:ea typeface="+mn-ea"/>
                          <a:cs typeface="+mn-cs"/>
                        </a:rPr>
                        <a:t>Emphasizes adaptability and learning</a:t>
                      </a:r>
                      <a:endParaRPr lang="en-US" dirty="0"/>
                    </a:p>
                  </a:txBody>
                  <a:tcPr/>
                </a:tc>
              </a:tr>
              <a:tr h="395955">
                <a:tc>
                  <a:txBody>
                    <a:bodyPr/>
                    <a:lstStyle/>
                    <a:p>
                      <a:r>
                        <a:rPr lang="en-US" sz="1800" b="0" i="0" kern="1200" dirty="0" smtClean="0">
                          <a:solidFill>
                            <a:schemeClr val="dk1"/>
                          </a:solidFill>
                          <a:effectLst/>
                          <a:latin typeface="+mn-lt"/>
                          <a:ea typeface="+mn-ea"/>
                          <a:cs typeface="+mn-cs"/>
                        </a:rPr>
                        <a:t>Involves confirmed testing</a:t>
                      </a:r>
                      <a:endParaRPr lang="en-US" dirty="0"/>
                    </a:p>
                  </a:txBody>
                  <a:tcPr/>
                </a:tc>
                <a:tc>
                  <a:txBody>
                    <a:bodyPr/>
                    <a:lstStyle/>
                    <a:p>
                      <a:r>
                        <a:rPr lang="en-US" sz="1800" b="0" i="0" kern="1200" dirty="0" smtClean="0">
                          <a:solidFill>
                            <a:schemeClr val="dk1"/>
                          </a:solidFill>
                          <a:effectLst/>
                          <a:latin typeface="+mn-lt"/>
                          <a:ea typeface="+mn-ea"/>
                          <a:cs typeface="+mn-cs"/>
                        </a:rPr>
                        <a:t>Involves Investigation</a:t>
                      </a:r>
                      <a:endParaRPr lang="en-US" dirty="0"/>
                    </a:p>
                  </a:txBody>
                  <a:tcPr/>
                </a:tc>
              </a:tr>
              <a:tr h="683429">
                <a:tc>
                  <a:txBody>
                    <a:bodyPr/>
                    <a:lstStyle/>
                    <a:p>
                      <a:r>
                        <a:rPr lang="en-US" sz="1800" b="0" i="0" kern="1200" dirty="0" smtClean="0">
                          <a:solidFill>
                            <a:schemeClr val="dk1"/>
                          </a:solidFill>
                          <a:effectLst/>
                          <a:latin typeface="+mn-lt"/>
                          <a:ea typeface="+mn-ea"/>
                          <a:cs typeface="+mn-cs"/>
                        </a:rPr>
                        <a:t>Is about Controlling tests</a:t>
                      </a:r>
                      <a:endParaRPr lang="en-US" dirty="0"/>
                    </a:p>
                  </a:txBody>
                  <a:tcPr/>
                </a:tc>
                <a:tc>
                  <a:txBody>
                    <a:bodyPr/>
                    <a:lstStyle/>
                    <a:p>
                      <a:r>
                        <a:rPr lang="en-US" sz="1800" b="0" i="0" kern="1200" dirty="0" smtClean="0">
                          <a:solidFill>
                            <a:schemeClr val="dk1"/>
                          </a:solidFill>
                          <a:effectLst/>
                          <a:latin typeface="+mn-lt"/>
                          <a:ea typeface="+mn-ea"/>
                          <a:cs typeface="+mn-cs"/>
                        </a:rPr>
                        <a:t>Is about Improvement of test design</a:t>
                      </a:r>
                      <a:endParaRPr lang="en-US" dirty="0"/>
                    </a:p>
                  </a:txBody>
                  <a:tcPr/>
                </a:tc>
              </a:tr>
              <a:tr h="683429">
                <a:tc>
                  <a:txBody>
                    <a:bodyPr/>
                    <a:lstStyle/>
                    <a:p>
                      <a:r>
                        <a:rPr lang="en-US" sz="1800" b="0" i="0" kern="1200" dirty="0" smtClean="0">
                          <a:solidFill>
                            <a:schemeClr val="dk1"/>
                          </a:solidFill>
                          <a:effectLst/>
                          <a:latin typeface="+mn-lt"/>
                          <a:ea typeface="+mn-ea"/>
                          <a:cs typeface="+mn-cs"/>
                        </a:rPr>
                        <a:t>Like making a speech - you read from a draft</a:t>
                      </a:r>
                      <a:endParaRPr lang="en-US" dirty="0"/>
                    </a:p>
                  </a:txBody>
                  <a:tcPr/>
                </a:tc>
                <a:tc>
                  <a:txBody>
                    <a:bodyPr/>
                    <a:lstStyle/>
                    <a:p>
                      <a:r>
                        <a:rPr lang="en-US" sz="1800" b="0" i="0" kern="1200" dirty="0" smtClean="0">
                          <a:solidFill>
                            <a:schemeClr val="dk1"/>
                          </a:solidFill>
                          <a:effectLst/>
                          <a:latin typeface="+mn-lt"/>
                          <a:ea typeface="+mn-ea"/>
                          <a:cs typeface="+mn-cs"/>
                        </a:rPr>
                        <a:t>Like making a conversation - it's spontaneous</a:t>
                      </a:r>
                      <a:endParaRPr lang="en-US" dirty="0"/>
                    </a:p>
                  </a:txBody>
                  <a:tcPr/>
                </a:tc>
              </a:tr>
              <a:tr h="395955">
                <a:tc>
                  <a:txBody>
                    <a:bodyPr/>
                    <a:lstStyle/>
                    <a:p>
                      <a:r>
                        <a:rPr lang="en-US" sz="1800" b="0" i="0" kern="1200" dirty="0" smtClean="0">
                          <a:solidFill>
                            <a:schemeClr val="dk1"/>
                          </a:solidFill>
                          <a:effectLst/>
                          <a:latin typeface="+mn-lt"/>
                          <a:ea typeface="+mn-ea"/>
                          <a:cs typeface="+mn-cs"/>
                        </a:rPr>
                        <a:t>The script is in control</a:t>
                      </a:r>
                      <a:endParaRPr lang="en-US" dirty="0"/>
                    </a:p>
                  </a:txBody>
                  <a:tcPr/>
                </a:tc>
                <a:tc>
                  <a:txBody>
                    <a:bodyPr/>
                    <a:lstStyle/>
                    <a:p>
                      <a:r>
                        <a:rPr lang="en-US" sz="1800" b="0" i="0" kern="1200" dirty="0" smtClean="0">
                          <a:solidFill>
                            <a:schemeClr val="dk1"/>
                          </a:solidFill>
                          <a:effectLst/>
                          <a:latin typeface="+mn-lt"/>
                          <a:ea typeface="+mn-ea"/>
                          <a:cs typeface="+mn-cs"/>
                        </a:rPr>
                        <a:t>The tester's mind is in control</a:t>
                      </a:r>
                      <a:endParaRPr lang="en-US" dirty="0"/>
                    </a:p>
                  </a:txBody>
                  <a:tcPr/>
                </a:tc>
              </a:tr>
            </a:tbl>
          </a:graphicData>
        </a:graphic>
      </p:graphicFrame>
    </p:spTree>
    <p:extLst>
      <p:ext uri="{BB962C8B-B14F-4D97-AF65-F5344CB8AC3E}">
        <p14:creationId xmlns:p14="http://schemas.microsoft.com/office/powerpoint/2010/main" val="1015567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sp>
        <p:nvSpPr>
          <p:cNvPr id="3" name="Content Placeholder 2"/>
          <p:cNvSpPr>
            <a:spLocks noGrp="1"/>
          </p:cNvSpPr>
          <p:nvPr>
            <p:ph idx="1"/>
          </p:nvPr>
        </p:nvSpPr>
        <p:spPr>
          <a:xfrm>
            <a:off x="644236" y="2344660"/>
            <a:ext cx="7897091" cy="4014575"/>
          </a:xfrm>
        </p:spPr>
        <p:txBody>
          <a:bodyPr>
            <a:normAutofit/>
          </a:bodyPr>
          <a:lstStyle/>
          <a:p>
            <a:r>
              <a:rPr lang="en-US" dirty="0"/>
              <a:t>Is not random testing but it is ad-hoc testing with a purpose of find bugs</a:t>
            </a:r>
          </a:p>
          <a:p>
            <a:r>
              <a:rPr lang="en-US" dirty="0"/>
              <a:t>Is structured and rigorous</a:t>
            </a:r>
          </a:p>
          <a:p>
            <a:r>
              <a:rPr lang="en-US" dirty="0"/>
              <a:t>Is cognitively (thinking) structured as compared to the procedural structure of scripted testing. This structure comes from Charter, time boxing etc.</a:t>
            </a:r>
          </a:p>
          <a:p>
            <a:r>
              <a:rPr lang="en-US" dirty="0"/>
              <a:t>Is highly teachable and manageable</a:t>
            </a:r>
          </a:p>
          <a:p>
            <a:r>
              <a:rPr lang="en-US" dirty="0"/>
              <a:t>It is not a technique but it is an approach. What actions you perform next is governed by what you are doing </a:t>
            </a:r>
            <a:r>
              <a:rPr lang="en-US" dirty="0" smtClean="0"/>
              <a:t>currently</a:t>
            </a:r>
            <a:endParaRPr lang="en-US" dirty="0"/>
          </a:p>
        </p:txBody>
      </p:sp>
    </p:spTree>
    <p:extLst>
      <p:ext uri="{BB962C8B-B14F-4D97-AF65-F5344CB8AC3E}">
        <p14:creationId xmlns:p14="http://schemas.microsoft.com/office/powerpoint/2010/main" val="3263872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do Exploratory </a:t>
            </a:r>
            <a:r>
              <a:rPr lang="en-US" dirty="0" smtClean="0"/>
              <a:t>Testing</a:t>
            </a:r>
            <a:endParaRPr lang="en-US" dirty="0"/>
          </a:p>
        </p:txBody>
      </p:sp>
      <p:sp>
        <p:nvSpPr>
          <p:cNvPr id="3" name="Content Placeholder 2"/>
          <p:cNvSpPr>
            <a:spLocks noGrp="1"/>
          </p:cNvSpPr>
          <p:nvPr>
            <p:ph idx="1"/>
          </p:nvPr>
        </p:nvSpPr>
        <p:spPr>
          <a:xfrm>
            <a:off x="727364" y="2551717"/>
            <a:ext cx="7689271" cy="3495792"/>
          </a:xfrm>
        </p:spPr>
        <p:txBody>
          <a:bodyPr>
            <a:noAutofit/>
          </a:bodyPr>
          <a:lstStyle/>
          <a:p>
            <a:r>
              <a:rPr lang="en-US" sz="2800" dirty="0" smtClean="0"/>
              <a:t>It also </a:t>
            </a:r>
            <a:r>
              <a:rPr lang="en-US" sz="2800" dirty="0"/>
              <a:t>called session based test management (SBTM Cycle</a:t>
            </a:r>
            <a:r>
              <a:rPr lang="en-US" sz="2800" dirty="0" smtClean="0"/>
              <a:t>)</a:t>
            </a:r>
          </a:p>
          <a:p>
            <a:pPr marL="0" indent="0">
              <a:buNone/>
            </a:pPr>
            <a:r>
              <a:rPr lang="en-US" sz="2800" b="1" dirty="0" smtClean="0"/>
              <a:t>1. Create </a:t>
            </a:r>
            <a:r>
              <a:rPr lang="en-US" sz="2800" b="1" dirty="0"/>
              <a:t>a Bug Taxonomy (classification</a:t>
            </a:r>
            <a:r>
              <a:rPr lang="en-US" sz="2800" b="1" dirty="0" smtClean="0"/>
              <a:t>)</a:t>
            </a:r>
          </a:p>
          <a:p>
            <a:pPr lvl="1"/>
            <a:r>
              <a:rPr lang="en-US" sz="2400" dirty="0" smtClean="0"/>
              <a:t>Categorize </a:t>
            </a:r>
            <a:r>
              <a:rPr lang="en-US" sz="2400" dirty="0"/>
              <a:t>common types of faults found in the past projects</a:t>
            </a:r>
          </a:p>
          <a:p>
            <a:pPr lvl="1"/>
            <a:r>
              <a:rPr lang="en-US" sz="2400" dirty="0"/>
              <a:t>Analyze the root cause analysis of the problems or faults</a:t>
            </a:r>
          </a:p>
          <a:p>
            <a:pPr lvl="1"/>
            <a:r>
              <a:rPr lang="en-US" sz="2400" dirty="0"/>
              <a:t>Find the risks and develop ideas to test the application</a:t>
            </a:r>
            <a:r>
              <a:rPr lang="en-US" sz="2400" dirty="0" smtClean="0"/>
              <a:t>.</a:t>
            </a:r>
            <a:endParaRPr lang="en-US" sz="2400" dirty="0"/>
          </a:p>
        </p:txBody>
      </p:sp>
    </p:spTree>
    <p:extLst>
      <p:ext uri="{BB962C8B-B14F-4D97-AF65-F5344CB8AC3E}">
        <p14:creationId xmlns:p14="http://schemas.microsoft.com/office/powerpoint/2010/main" val="36836171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t>
            </a:r>
            <a:r>
              <a:rPr lang="en-US" dirty="0" smtClean="0"/>
              <a:t>Testing Steps</a:t>
            </a:r>
            <a:endParaRPr lang="en-US" dirty="0"/>
          </a:p>
        </p:txBody>
      </p:sp>
      <p:sp>
        <p:nvSpPr>
          <p:cNvPr id="3" name="Content Placeholder 2"/>
          <p:cNvSpPr>
            <a:spLocks noGrp="1"/>
          </p:cNvSpPr>
          <p:nvPr>
            <p:ph idx="1"/>
          </p:nvPr>
        </p:nvSpPr>
        <p:spPr>
          <a:xfrm>
            <a:off x="685800" y="2219204"/>
            <a:ext cx="7938655" cy="4077687"/>
          </a:xfrm>
        </p:spPr>
        <p:txBody>
          <a:bodyPr>
            <a:normAutofit/>
          </a:bodyPr>
          <a:lstStyle/>
          <a:p>
            <a:pPr marL="0" indent="0">
              <a:buNone/>
            </a:pPr>
            <a:r>
              <a:rPr lang="en-US" sz="2800" b="1" dirty="0" smtClean="0"/>
              <a:t>2. Test </a:t>
            </a:r>
            <a:r>
              <a:rPr lang="en-US" sz="2800" b="1" dirty="0"/>
              <a:t>Charter</a:t>
            </a:r>
            <a:endParaRPr lang="en-US" sz="2800" dirty="0"/>
          </a:p>
          <a:p>
            <a:r>
              <a:rPr lang="en-US" dirty="0"/>
              <a:t>Test Charter should suggest</a:t>
            </a:r>
          </a:p>
          <a:p>
            <a:pPr marL="914400" lvl="1" indent="-457200">
              <a:buFont typeface="+mj-lt"/>
              <a:buAutoNum type="arabicPeriod"/>
            </a:pPr>
            <a:r>
              <a:rPr lang="en-US" sz="2400" dirty="0"/>
              <a:t>what to test</a:t>
            </a:r>
          </a:p>
          <a:p>
            <a:pPr marL="914400" lvl="1" indent="-457200">
              <a:buFont typeface="+mj-lt"/>
              <a:buAutoNum type="arabicPeriod"/>
            </a:pPr>
            <a:r>
              <a:rPr lang="en-US" sz="2400" dirty="0"/>
              <a:t>how it can be tested</a:t>
            </a:r>
          </a:p>
          <a:p>
            <a:pPr marL="914400" lvl="1" indent="-457200">
              <a:buFont typeface="+mj-lt"/>
              <a:buAutoNum type="arabicPeriod"/>
            </a:pPr>
            <a:r>
              <a:rPr lang="en-US" sz="2400" dirty="0"/>
              <a:t>What needs to be looked</a:t>
            </a:r>
          </a:p>
          <a:p>
            <a:r>
              <a:rPr lang="en-US" dirty="0"/>
              <a:t>Test ideas are the starting point of exploration testing</a:t>
            </a:r>
          </a:p>
          <a:p>
            <a:r>
              <a:rPr lang="en-US" dirty="0"/>
              <a:t>Test charter helps determine how the end user could use the </a:t>
            </a:r>
            <a:r>
              <a:rPr lang="en-US" dirty="0" smtClean="0"/>
              <a:t>system</a:t>
            </a:r>
            <a:endParaRPr lang="en-US" dirty="0"/>
          </a:p>
        </p:txBody>
      </p:sp>
    </p:spTree>
    <p:extLst>
      <p:ext uri="{BB962C8B-B14F-4D97-AF65-F5344CB8AC3E}">
        <p14:creationId xmlns:p14="http://schemas.microsoft.com/office/powerpoint/2010/main" val="9186462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t>
            </a:r>
            <a:r>
              <a:rPr lang="en-US" dirty="0" smtClean="0"/>
              <a:t>Testing Steps</a:t>
            </a:r>
            <a:endParaRPr lang="en-US" dirty="0"/>
          </a:p>
        </p:txBody>
      </p:sp>
      <p:sp>
        <p:nvSpPr>
          <p:cNvPr id="3" name="Content Placeholder 2"/>
          <p:cNvSpPr>
            <a:spLocks noGrp="1"/>
          </p:cNvSpPr>
          <p:nvPr>
            <p:ph idx="1"/>
          </p:nvPr>
        </p:nvSpPr>
        <p:spPr>
          <a:xfrm>
            <a:off x="665018" y="2365443"/>
            <a:ext cx="7897091" cy="3910665"/>
          </a:xfrm>
        </p:spPr>
        <p:txBody>
          <a:bodyPr>
            <a:normAutofit fontScale="92500"/>
          </a:bodyPr>
          <a:lstStyle/>
          <a:p>
            <a:pPr marL="0" indent="0">
              <a:buNone/>
            </a:pPr>
            <a:r>
              <a:rPr lang="en-US" sz="2800" b="1" dirty="0" smtClean="0"/>
              <a:t>3. Time Box</a:t>
            </a:r>
            <a:endParaRPr lang="en-US" dirty="0" smtClean="0"/>
          </a:p>
          <a:p>
            <a:r>
              <a:rPr lang="en-US" sz="2800" dirty="0"/>
              <a:t>This method includes a pair of testers working together not less than 90 minutes</a:t>
            </a:r>
          </a:p>
          <a:p>
            <a:r>
              <a:rPr lang="en-US" sz="2800" dirty="0"/>
              <a:t>There should not be any interrupted time in those 90 minutes session</a:t>
            </a:r>
          </a:p>
          <a:p>
            <a:r>
              <a:rPr lang="en-US" sz="2800" dirty="0" err="1"/>
              <a:t>Timebox</a:t>
            </a:r>
            <a:r>
              <a:rPr lang="en-US" sz="2800" dirty="0"/>
              <a:t> can be extended or reduced by 45 minutes</a:t>
            </a:r>
          </a:p>
          <a:p>
            <a:r>
              <a:rPr lang="en-US" sz="2800" dirty="0"/>
              <a:t>This session encourages testers to react on the response from the system and prepare for the correct </a:t>
            </a:r>
            <a:r>
              <a:rPr lang="en-US" sz="2800" dirty="0" smtClean="0"/>
              <a:t>outcome</a:t>
            </a:r>
            <a:endParaRPr lang="en-US" sz="2800" dirty="0"/>
          </a:p>
        </p:txBody>
      </p:sp>
    </p:spTree>
    <p:extLst>
      <p:ext uri="{BB962C8B-B14F-4D97-AF65-F5344CB8AC3E}">
        <p14:creationId xmlns:p14="http://schemas.microsoft.com/office/powerpoint/2010/main" val="1763682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t>
            </a:r>
            <a:r>
              <a:rPr lang="en-US" dirty="0" smtClean="0"/>
              <a:t>Testing Steps</a:t>
            </a:r>
            <a:endParaRPr lang="en-US" dirty="0"/>
          </a:p>
        </p:txBody>
      </p:sp>
      <p:sp>
        <p:nvSpPr>
          <p:cNvPr id="3" name="Content Placeholder 2"/>
          <p:cNvSpPr>
            <a:spLocks noGrp="1"/>
          </p:cNvSpPr>
          <p:nvPr>
            <p:ph idx="1"/>
          </p:nvPr>
        </p:nvSpPr>
        <p:spPr>
          <a:xfrm>
            <a:off x="665020" y="2431473"/>
            <a:ext cx="7917871" cy="3948545"/>
          </a:xfrm>
        </p:spPr>
        <p:txBody>
          <a:bodyPr>
            <a:normAutofit lnSpcReduction="10000"/>
          </a:bodyPr>
          <a:lstStyle/>
          <a:p>
            <a:pPr marL="0" indent="0">
              <a:buNone/>
            </a:pPr>
            <a:r>
              <a:rPr lang="en-US" b="1" dirty="0" smtClean="0"/>
              <a:t>4. Review </a:t>
            </a:r>
            <a:r>
              <a:rPr lang="en-US" b="1" dirty="0"/>
              <a:t>Results</a:t>
            </a:r>
            <a:r>
              <a:rPr lang="en-US" b="1" dirty="0" smtClean="0"/>
              <a:t>:</a:t>
            </a:r>
          </a:p>
          <a:p>
            <a:r>
              <a:rPr lang="en-US" dirty="0" smtClean="0"/>
              <a:t>Evaluation </a:t>
            </a:r>
            <a:r>
              <a:rPr lang="en-US" dirty="0"/>
              <a:t>of the defects</a:t>
            </a:r>
          </a:p>
          <a:p>
            <a:r>
              <a:rPr lang="en-US" dirty="0"/>
              <a:t>Learning from the testing</a:t>
            </a:r>
          </a:p>
          <a:p>
            <a:r>
              <a:rPr lang="en-US" dirty="0"/>
              <a:t>Analysis of coverage areas</a:t>
            </a:r>
          </a:p>
          <a:p>
            <a:pPr marL="0" indent="0">
              <a:buNone/>
            </a:pPr>
            <a:r>
              <a:rPr lang="en-US" b="1" dirty="0" smtClean="0"/>
              <a:t>5. Debriefing:</a:t>
            </a:r>
          </a:p>
          <a:p>
            <a:r>
              <a:rPr lang="en-US" dirty="0" smtClean="0"/>
              <a:t>Compilation </a:t>
            </a:r>
            <a:r>
              <a:rPr lang="en-US" dirty="0"/>
              <a:t>of the output results</a:t>
            </a:r>
          </a:p>
          <a:p>
            <a:r>
              <a:rPr lang="en-US" dirty="0"/>
              <a:t>Compare the results with the charter</a:t>
            </a:r>
          </a:p>
          <a:p>
            <a:r>
              <a:rPr lang="en-US" dirty="0"/>
              <a:t>Check whether any additional testing is needed</a:t>
            </a:r>
          </a:p>
          <a:p>
            <a:endParaRPr lang="en-US" dirty="0"/>
          </a:p>
        </p:txBody>
      </p:sp>
    </p:spTree>
    <p:extLst>
      <p:ext uri="{BB962C8B-B14F-4D97-AF65-F5344CB8AC3E}">
        <p14:creationId xmlns:p14="http://schemas.microsoft.com/office/powerpoint/2010/main" val="3628146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 (cont.)</a:t>
            </a:r>
            <a:endParaRPr lang="en-US" dirty="0"/>
          </a:p>
        </p:txBody>
      </p:sp>
      <p:sp>
        <p:nvSpPr>
          <p:cNvPr id="3" name="Content Placeholder 2"/>
          <p:cNvSpPr>
            <a:spLocks noGrp="1"/>
          </p:cNvSpPr>
          <p:nvPr>
            <p:ph idx="1"/>
          </p:nvPr>
        </p:nvSpPr>
        <p:spPr>
          <a:xfrm>
            <a:off x="644237" y="2369127"/>
            <a:ext cx="8042564" cy="4031672"/>
          </a:xfrm>
        </p:spPr>
        <p:txBody>
          <a:bodyPr>
            <a:noAutofit/>
          </a:bodyPr>
          <a:lstStyle/>
          <a:p>
            <a:pPr marL="0" indent="0">
              <a:buNone/>
            </a:pPr>
            <a:r>
              <a:rPr lang="en-US" sz="2800" dirty="0" smtClean="0"/>
              <a:t>Remember</a:t>
            </a:r>
          </a:p>
          <a:p>
            <a:r>
              <a:rPr lang="en-US" sz="2300" dirty="0"/>
              <a:t>The mission of testing should be very clear</a:t>
            </a:r>
          </a:p>
          <a:p>
            <a:r>
              <a:rPr lang="en-US" sz="2300" dirty="0"/>
              <a:t>Keep notes on what needs to be tested, why it needs to be tested and the assessment of the product quality</a:t>
            </a:r>
          </a:p>
          <a:p>
            <a:r>
              <a:rPr lang="en-US" sz="2300" dirty="0"/>
              <a:t>Tracking of questions and issues raised during exploratory testing</a:t>
            </a:r>
          </a:p>
          <a:p>
            <a:r>
              <a:rPr lang="en-US" sz="2300" dirty="0"/>
              <a:t>Better to pair up the testers for effective testing</a:t>
            </a:r>
          </a:p>
          <a:p>
            <a:r>
              <a:rPr lang="en-US" sz="2300" dirty="0"/>
              <a:t>The more we test, more likely to execute right test cases for the required scenarios</a:t>
            </a:r>
          </a:p>
          <a:p>
            <a:endParaRPr lang="en-US" sz="2300" dirty="0"/>
          </a:p>
        </p:txBody>
      </p:sp>
    </p:spTree>
    <p:extLst>
      <p:ext uri="{BB962C8B-B14F-4D97-AF65-F5344CB8AC3E}">
        <p14:creationId xmlns:p14="http://schemas.microsoft.com/office/powerpoint/2010/main" val="4091444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Testing</a:t>
            </a:r>
            <a:endParaRPr lang="en-US" dirty="0"/>
          </a:p>
        </p:txBody>
      </p:sp>
      <p:sp>
        <p:nvSpPr>
          <p:cNvPr id="3" name="Content Placeholder 2"/>
          <p:cNvSpPr>
            <a:spLocks noGrp="1"/>
          </p:cNvSpPr>
          <p:nvPr>
            <p:ph idx="1"/>
          </p:nvPr>
        </p:nvSpPr>
        <p:spPr>
          <a:xfrm>
            <a:off x="644236" y="2261533"/>
            <a:ext cx="8000999" cy="4097702"/>
          </a:xfrm>
        </p:spPr>
        <p:txBody>
          <a:bodyPr>
            <a:noAutofit/>
          </a:bodyPr>
          <a:lstStyle/>
          <a:p>
            <a:pPr marL="0" indent="0">
              <a:buNone/>
            </a:pPr>
            <a:r>
              <a:rPr lang="en-US" sz="2500" dirty="0" smtClean="0"/>
              <a:t>Monitor the following</a:t>
            </a:r>
          </a:p>
          <a:p>
            <a:r>
              <a:rPr lang="en-US" sz="2500" b="1" dirty="0"/>
              <a:t>Test Coverage </a:t>
            </a:r>
            <a:r>
              <a:rPr lang="en-US" sz="2500" dirty="0"/>
              <a:t>- Whether we have taken notes on the coverage of test cases and improve the quality of the software</a:t>
            </a:r>
          </a:p>
          <a:p>
            <a:r>
              <a:rPr lang="en-US" sz="2500" b="1" dirty="0"/>
              <a:t>Risks </a:t>
            </a:r>
            <a:r>
              <a:rPr lang="en-US" sz="2500" dirty="0"/>
              <a:t>- Which risks need to be covered and which are all important ones?</a:t>
            </a:r>
          </a:p>
          <a:p>
            <a:r>
              <a:rPr lang="en-US" sz="2500" b="1" dirty="0"/>
              <a:t>Test Execution Log</a:t>
            </a:r>
            <a:r>
              <a:rPr lang="en-US" sz="2500" dirty="0"/>
              <a:t> - Recordings on the test execution</a:t>
            </a:r>
          </a:p>
          <a:p>
            <a:r>
              <a:rPr lang="en-US" sz="2500" b="1" dirty="0"/>
              <a:t>Issues / Queries</a:t>
            </a:r>
            <a:r>
              <a:rPr lang="en-US" sz="2500" dirty="0"/>
              <a:t> - Take notes on the question and issues on the </a:t>
            </a:r>
            <a:r>
              <a:rPr lang="en-US" sz="2500" dirty="0" smtClean="0"/>
              <a:t>system</a:t>
            </a:r>
            <a:endParaRPr lang="en-US" sz="2500" dirty="0"/>
          </a:p>
        </p:txBody>
      </p:sp>
      <p:sp>
        <p:nvSpPr>
          <p:cNvPr id="4" name="Snip Single Corner Rectangle 3"/>
          <p:cNvSpPr/>
          <p:nvPr/>
        </p:nvSpPr>
        <p:spPr>
          <a:xfrm>
            <a:off x="2404533" y="2951018"/>
            <a:ext cx="4343400" cy="197427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Smarter exploratory testing finds more errors in less time.</a:t>
            </a:r>
          </a:p>
        </p:txBody>
      </p:sp>
    </p:spTree>
    <p:extLst>
      <p:ext uri="{BB962C8B-B14F-4D97-AF65-F5344CB8AC3E}">
        <p14:creationId xmlns:p14="http://schemas.microsoft.com/office/powerpoint/2010/main" val="213546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a:xfrm>
            <a:off x="602673" y="2347415"/>
            <a:ext cx="8001000" cy="3970258"/>
          </a:xfrm>
        </p:spPr>
        <p:txBody>
          <a:bodyPr>
            <a:normAutofit fontScale="85000" lnSpcReduction="10000"/>
          </a:bodyPr>
          <a:lstStyle/>
          <a:p>
            <a:pPr marL="0" indent="0">
              <a:buNone/>
            </a:pPr>
            <a:r>
              <a:rPr lang="en-US" sz="2800" b="1" dirty="0" smtClean="0"/>
              <a:t>Pros</a:t>
            </a:r>
          </a:p>
          <a:p>
            <a:r>
              <a:rPr lang="en-US" dirty="0" smtClean="0"/>
              <a:t>Useful </a:t>
            </a:r>
            <a:r>
              <a:rPr lang="en-US" dirty="0"/>
              <a:t>when requirement documents are not available or partially available</a:t>
            </a:r>
          </a:p>
          <a:p>
            <a:r>
              <a:rPr lang="en-US" dirty="0" smtClean="0"/>
              <a:t>Uncover </a:t>
            </a:r>
            <a:r>
              <a:rPr lang="en-US" dirty="0"/>
              <a:t>bugs which are normally ignored by other testing techniques</a:t>
            </a:r>
          </a:p>
          <a:p>
            <a:r>
              <a:rPr lang="en-US" dirty="0" smtClean="0"/>
              <a:t>Expand </a:t>
            </a:r>
            <a:r>
              <a:rPr lang="en-US" dirty="0"/>
              <a:t>the imagination of </a:t>
            </a:r>
            <a:r>
              <a:rPr lang="en-US" dirty="0" smtClean="0"/>
              <a:t>testers</a:t>
            </a:r>
          </a:p>
          <a:p>
            <a:pPr lvl="1"/>
            <a:r>
              <a:rPr lang="en-US" dirty="0" smtClean="0"/>
              <a:t>executing </a:t>
            </a:r>
            <a:r>
              <a:rPr lang="en-US" dirty="0"/>
              <a:t>more and more test </a:t>
            </a:r>
            <a:r>
              <a:rPr lang="en-US" dirty="0" smtClean="0"/>
              <a:t>cases and  improves productivity</a:t>
            </a:r>
            <a:endParaRPr lang="en-US" dirty="0"/>
          </a:p>
          <a:p>
            <a:r>
              <a:rPr lang="en-US" dirty="0" smtClean="0"/>
              <a:t>Drill </a:t>
            </a:r>
            <a:r>
              <a:rPr lang="en-US" dirty="0"/>
              <a:t>down to the smallest part of an application and covers all the requirements</a:t>
            </a:r>
          </a:p>
          <a:p>
            <a:r>
              <a:rPr lang="en-US" dirty="0"/>
              <a:t>C</a:t>
            </a:r>
            <a:r>
              <a:rPr lang="en-US" dirty="0" smtClean="0"/>
              <a:t>overs </a:t>
            </a:r>
            <a:r>
              <a:rPr lang="en-US" dirty="0"/>
              <a:t>all the types of </a:t>
            </a:r>
            <a:r>
              <a:rPr lang="en-US" dirty="0" smtClean="0"/>
              <a:t>testing, various </a:t>
            </a:r>
            <a:r>
              <a:rPr lang="en-US" dirty="0"/>
              <a:t>scenarios and cases</a:t>
            </a:r>
          </a:p>
          <a:p>
            <a:r>
              <a:rPr lang="en-US" dirty="0"/>
              <a:t>Encourages creativity and intuition</a:t>
            </a:r>
          </a:p>
          <a:p>
            <a:r>
              <a:rPr lang="en-US" dirty="0"/>
              <a:t>Generation of new ideas during test </a:t>
            </a:r>
            <a:r>
              <a:rPr lang="en-US" dirty="0" smtClean="0"/>
              <a:t>execution</a:t>
            </a:r>
            <a:endParaRPr lang="en-US" dirty="0"/>
          </a:p>
        </p:txBody>
      </p:sp>
    </p:spTree>
    <p:extLst>
      <p:ext uri="{BB962C8B-B14F-4D97-AF65-F5344CB8AC3E}">
        <p14:creationId xmlns:p14="http://schemas.microsoft.com/office/powerpoint/2010/main" val="2246690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a:t>
            </a:r>
            <a:endParaRPr lang="en-US" dirty="0"/>
          </a:p>
        </p:txBody>
      </p:sp>
      <p:sp>
        <p:nvSpPr>
          <p:cNvPr id="3" name="Content Placeholder 2"/>
          <p:cNvSpPr>
            <a:spLocks noGrp="1"/>
          </p:cNvSpPr>
          <p:nvPr>
            <p:ph idx="1"/>
          </p:nvPr>
        </p:nvSpPr>
        <p:spPr/>
        <p:txBody>
          <a:bodyPr/>
          <a:lstStyle/>
          <a:p>
            <a:pPr marL="0" indent="0">
              <a:buNone/>
            </a:pPr>
            <a:r>
              <a:rPr lang="en-US" sz="2800" b="1" dirty="0" smtClean="0"/>
              <a:t>Cons</a:t>
            </a:r>
          </a:p>
          <a:p>
            <a:r>
              <a:rPr lang="en-US" dirty="0"/>
              <a:t>This testing purely depends on the tester skills</a:t>
            </a:r>
          </a:p>
          <a:p>
            <a:r>
              <a:rPr lang="en-US" dirty="0"/>
              <a:t>Limited by domain knowledge of the tester</a:t>
            </a:r>
          </a:p>
          <a:p>
            <a:r>
              <a:rPr lang="en-US" dirty="0"/>
              <a:t>Not suitable for Long execution time</a:t>
            </a:r>
          </a:p>
          <a:p>
            <a:endParaRPr lang="en-US" dirty="0"/>
          </a:p>
        </p:txBody>
      </p:sp>
    </p:spTree>
    <p:extLst>
      <p:ext uri="{BB962C8B-B14F-4D97-AF65-F5344CB8AC3E}">
        <p14:creationId xmlns:p14="http://schemas.microsoft.com/office/powerpoint/2010/main" val="406109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44236" y="2323878"/>
            <a:ext cx="7959437" cy="3910665"/>
          </a:xfrm>
        </p:spPr>
        <p:txBody>
          <a:bodyPr>
            <a:noAutofit/>
          </a:bodyPr>
          <a:lstStyle/>
          <a:p>
            <a:r>
              <a:rPr lang="en-US" sz="2800" dirty="0" smtClean="0"/>
              <a:t>Car Ordering Application</a:t>
            </a:r>
          </a:p>
          <a:p>
            <a:pPr lvl="1"/>
            <a:r>
              <a:rPr lang="en-US" sz="2400" dirty="0"/>
              <a:t>The car ordering application allows for Buying and Selling cars. It should support trading in </a:t>
            </a:r>
            <a:r>
              <a:rPr lang="en-US" sz="2400" dirty="0" smtClean="0"/>
              <a:t>Lahore and Islamabad.</a:t>
            </a:r>
            <a:endParaRPr lang="en-US" sz="2400" dirty="0"/>
          </a:p>
          <a:p>
            <a:pPr lvl="1"/>
            <a:r>
              <a:rPr lang="en-US" sz="2400" dirty="0"/>
              <a:t>The application should have registration numbers, may be valid or invalid. It should allow the trade of following cars: BMW, Audi, and Mercedes.</a:t>
            </a:r>
          </a:p>
          <a:p>
            <a:pPr lvl="1"/>
            <a:r>
              <a:rPr lang="en-US" sz="2400" dirty="0"/>
              <a:t>Two types of booking can be done: E-booking and In Store.</a:t>
            </a:r>
          </a:p>
          <a:p>
            <a:pPr lvl="1"/>
            <a:r>
              <a:rPr lang="en-US" sz="2400" dirty="0"/>
              <a:t>Orders can be placed only during trading hours.</a:t>
            </a:r>
          </a:p>
          <a:p>
            <a:endParaRPr lang="en-US" sz="2800" dirty="0"/>
          </a:p>
        </p:txBody>
      </p:sp>
    </p:spTree>
    <p:extLst>
      <p:ext uri="{BB962C8B-B14F-4D97-AF65-F5344CB8AC3E}">
        <p14:creationId xmlns:p14="http://schemas.microsoft.com/office/powerpoint/2010/main" val="20741237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of Exploratory Testing</a:t>
            </a:r>
            <a:endParaRPr lang="en-US" dirty="0"/>
          </a:p>
        </p:txBody>
      </p:sp>
      <p:sp>
        <p:nvSpPr>
          <p:cNvPr id="3" name="Content Placeholder 2"/>
          <p:cNvSpPr>
            <a:spLocks noGrp="1"/>
          </p:cNvSpPr>
          <p:nvPr>
            <p:ph idx="1"/>
          </p:nvPr>
        </p:nvSpPr>
        <p:spPr>
          <a:xfrm>
            <a:off x="655092" y="2380951"/>
            <a:ext cx="7942997" cy="3869722"/>
          </a:xfrm>
        </p:spPr>
        <p:txBody>
          <a:bodyPr>
            <a:normAutofit fontScale="92500" lnSpcReduction="20000"/>
          </a:bodyPr>
          <a:lstStyle/>
          <a:p>
            <a:r>
              <a:rPr lang="en-US" dirty="0"/>
              <a:t>Learning to use the application or software system is a challenge</a:t>
            </a:r>
          </a:p>
          <a:p>
            <a:r>
              <a:rPr lang="en-US" dirty="0"/>
              <a:t>Replication of failure is difficult</a:t>
            </a:r>
          </a:p>
          <a:p>
            <a:r>
              <a:rPr lang="en-US" dirty="0"/>
              <a:t>Determining whether tools need to be used can be challenging</a:t>
            </a:r>
          </a:p>
          <a:p>
            <a:r>
              <a:rPr lang="en-US" dirty="0"/>
              <a:t>Determine the best test cases to execute can be difficult</a:t>
            </a:r>
          </a:p>
          <a:p>
            <a:r>
              <a:rPr lang="en-US" dirty="0"/>
              <a:t>Reporting of the test results is a challenge as the report doesn't have planned scripts or cases to compare with the actual result or outcome</a:t>
            </a:r>
          </a:p>
          <a:p>
            <a:r>
              <a:rPr lang="en-US" dirty="0"/>
              <a:t>Documentation of all events during execution is difficult to record</a:t>
            </a:r>
          </a:p>
          <a:p>
            <a:r>
              <a:rPr lang="en-US" dirty="0"/>
              <a:t>Don't know when to stop the testing as exploratory testing has definite test cases to execute</a:t>
            </a:r>
            <a:r>
              <a:rPr lang="en-US" dirty="0" smtClean="0"/>
              <a:t>.</a:t>
            </a:r>
            <a:endParaRPr lang="en-US" dirty="0"/>
          </a:p>
        </p:txBody>
      </p:sp>
    </p:spTree>
    <p:extLst>
      <p:ext uri="{BB962C8B-B14F-4D97-AF65-F5344CB8AC3E}">
        <p14:creationId xmlns:p14="http://schemas.microsoft.com/office/powerpoint/2010/main" val="12145193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When use exploratory testing</a:t>
            </a:r>
            <a:r>
              <a:rPr lang="en-US" b="1" dirty="0" smtClean="0"/>
              <a:t>?</a:t>
            </a:r>
            <a:endParaRPr lang="en-US" dirty="0"/>
          </a:p>
        </p:txBody>
      </p:sp>
      <p:sp>
        <p:nvSpPr>
          <p:cNvPr id="3" name="Content Placeholder 2"/>
          <p:cNvSpPr>
            <a:spLocks noGrp="1"/>
          </p:cNvSpPr>
          <p:nvPr>
            <p:ph idx="1"/>
          </p:nvPr>
        </p:nvSpPr>
        <p:spPr/>
        <p:txBody>
          <a:bodyPr>
            <a:normAutofit/>
          </a:bodyPr>
          <a:lstStyle/>
          <a:p>
            <a:r>
              <a:rPr lang="en-US" sz="2800" dirty="0"/>
              <a:t>The testing team has experienced testers</a:t>
            </a:r>
          </a:p>
          <a:p>
            <a:r>
              <a:rPr lang="en-US" sz="2800" dirty="0"/>
              <a:t>Early iteration is required</a:t>
            </a:r>
          </a:p>
          <a:p>
            <a:r>
              <a:rPr lang="en-US" sz="2800" dirty="0"/>
              <a:t>There is a critical application</a:t>
            </a:r>
          </a:p>
          <a:p>
            <a:r>
              <a:rPr lang="en-US" sz="2800" dirty="0"/>
              <a:t>New testers entered into the </a:t>
            </a:r>
            <a:r>
              <a:rPr lang="en-US" sz="2800" dirty="0" smtClean="0"/>
              <a:t>team</a:t>
            </a:r>
            <a:endParaRPr lang="en-US" sz="2800" dirty="0"/>
          </a:p>
        </p:txBody>
      </p:sp>
    </p:spTree>
    <p:extLst>
      <p:ext uri="{BB962C8B-B14F-4D97-AF65-F5344CB8AC3E}">
        <p14:creationId xmlns:p14="http://schemas.microsoft.com/office/powerpoint/2010/main" val="16874451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rmAutofit/>
          </a:bodyPr>
          <a:lstStyle/>
          <a:p>
            <a:r>
              <a:rPr lang="en-US" sz="2800" dirty="0"/>
              <a:t>In Software Engineering, Exploratory testing is performed to overcome the limitations of scripted testing. It helps in improving</a:t>
            </a:r>
            <a:r>
              <a:rPr lang="en-US" sz="2800" dirty="0">
                <a:hlinkClick r:id="rId2"/>
              </a:rPr>
              <a:t> Test Case </a:t>
            </a:r>
            <a:r>
              <a:rPr lang="en-US" sz="2800" dirty="0"/>
              <a:t>suite. It empathizes on learning and adaptability.</a:t>
            </a:r>
          </a:p>
        </p:txBody>
      </p:sp>
    </p:spTree>
    <p:extLst>
      <p:ext uri="{BB962C8B-B14F-4D97-AF65-F5344CB8AC3E}">
        <p14:creationId xmlns:p14="http://schemas.microsoft.com/office/powerpoint/2010/main" val="602466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7454" y="738476"/>
            <a:ext cx="7945437" cy="4097337"/>
          </a:xfrm>
        </p:spPr>
        <p:txBody>
          <a:bodyPr>
            <a:normAutofit/>
          </a:bodyPr>
          <a:lstStyle/>
          <a:p>
            <a:pPr marL="0" indent="0">
              <a:buNone/>
            </a:pPr>
            <a:r>
              <a:rPr lang="en-US" b="1" u="sng" dirty="0"/>
              <a:t>Step </a:t>
            </a:r>
            <a:r>
              <a:rPr lang="en-US" b="1" u="sng" dirty="0" smtClean="0"/>
              <a:t>#1</a:t>
            </a:r>
            <a:r>
              <a:rPr lang="en-US" b="1" dirty="0" smtClean="0"/>
              <a:t>:</a:t>
            </a:r>
            <a:r>
              <a:rPr lang="en-US" dirty="0" smtClean="0"/>
              <a:t> </a:t>
            </a:r>
            <a:r>
              <a:rPr lang="en-US" b="1" dirty="0"/>
              <a:t>Let’s list down the variables involved</a:t>
            </a:r>
            <a:r>
              <a:rPr lang="en-US" b="1" dirty="0" smtClean="0"/>
              <a:t>.</a:t>
            </a:r>
          </a:p>
          <a:p>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2552783841"/>
              </p:ext>
            </p:extLst>
          </p:nvPr>
        </p:nvGraphicFramePr>
        <p:xfrm>
          <a:off x="942108" y="1162046"/>
          <a:ext cx="6179852" cy="3528293"/>
        </p:xfrm>
        <a:graphic>
          <a:graphicData uri="http://schemas.openxmlformats.org/drawingml/2006/table">
            <a:tbl>
              <a:tblPr firstRow="1" bandRow="1">
                <a:tableStyleId>{5C22544A-7EE6-4342-B048-85BDC9FD1C3A}</a:tableStyleId>
              </a:tblPr>
              <a:tblGrid>
                <a:gridCol w="3089926"/>
                <a:gridCol w="3089926"/>
              </a:tblGrid>
              <a:tr h="386155">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Let’s list down the variables involved.</a:t>
                      </a:r>
                    </a:p>
                  </a:txBody>
                  <a:tcPr/>
                </a:tc>
                <a:tc hMerge="1">
                  <a:txBody>
                    <a:bodyPr/>
                    <a:lstStyle/>
                    <a:p>
                      <a:endParaRPr lang="en-US" dirty="0"/>
                    </a:p>
                  </a:txBody>
                  <a:tcPr/>
                </a:tc>
              </a:tr>
              <a:tr h="952163">
                <a:tc>
                  <a:txBody>
                    <a:bodyPr/>
                    <a:lstStyle/>
                    <a:p>
                      <a:r>
                        <a:rPr lang="en-US" sz="1800" b="1" i="0" kern="1200" dirty="0" smtClean="0">
                          <a:solidFill>
                            <a:schemeClr val="dk1"/>
                          </a:solidFill>
                          <a:effectLst/>
                          <a:latin typeface="+mn-lt"/>
                          <a:ea typeface="+mn-ea"/>
                          <a:cs typeface="+mn-cs"/>
                        </a:rPr>
                        <a:t>1)</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Order category</a:t>
                      </a:r>
                      <a:r>
                        <a:rPr lang="en-US" dirty="0" smtClean="0"/>
                        <a:t/>
                      </a:r>
                      <a:br>
                        <a:rPr lang="en-US" dirty="0" smtClean="0"/>
                      </a:br>
                      <a:r>
                        <a:rPr lang="en-US" sz="1800" b="0" i="0" kern="1200" dirty="0" smtClean="0">
                          <a:solidFill>
                            <a:schemeClr val="dk1"/>
                          </a:solidFill>
                          <a:effectLst/>
                          <a:latin typeface="+mn-lt"/>
                          <a:ea typeface="+mn-ea"/>
                          <a:cs typeface="+mn-cs"/>
                        </a:rPr>
                        <a:t>a. Buy</a:t>
                      </a:r>
                      <a:r>
                        <a:rPr lang="en-US" dirty="0" smtClean="0"/>
                        <a:t/>
                      </a:r>
                      <a:br>
                        <a:rPr lang="en-US" dirty="0" smtClean="0"/>
                      </a:br>
                      <a:r>
                        <a:rPr lang="en-US" sz="1800" b="0" i="0" kern="1200" dirty="0" smtClean="0">
                          <a:solidFill>
                            <a:schemeClr val="dk1"/>
                          </a:solidFill>
                          <a:effectLst/>
                          <a:latin typeface="+mn-lt"/>
                          <a:ea typeface="+mn-ea"/>
                          <a:cs typeface="+mn-cs"/>
                        </a:rPr>
                        <a:t>b. Sell</a:t>
                      </a:r>
                      <a:endParaRPr lang="en-US" dirty="0"/>
                    </a:p>
                  </a:txBody>
                  <a:tcPr/>
                </a:tc>
                <a:tc>
                  <a:txBody>
                    <a:bodyPr/>
                    <a:lstStyle/>
                    <a:p>
                      <a:r>
                        <a:rPr lang="en-US" sz="1800" b="1" i="0" kern="1200" dirty="0" smtClean="0">
                          <a:solidFill>
                            <a:schemeClr val="dk1"/>
                          </a:solidFill>
                          <a:effectLst/>
                          <a:latin typeface="+mn-lt"/>
                          <a:ea typeface="+mn-ea"/>
                          <a:cs typeface="+mn-cs"/>
                        </a:rPr>
                        <a:t>4)</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Registration numbers</a:t>
                      </a:r>
                      <a:r>
                        <a:rPr lang="en-US" dirty="0" smtClean="0"/>
                        <a:t/>
                      </a:r>
                      <a:br>
                        <a:rPr lang="en-US" dirty="0" smtClean="0"/>
                      </a:br>
                      <a:r>
                        <a:rPr lang="en-US" sz="1800" b="0" i="0" kern="1200" dirty="0" smtClean="0">
                          <a:solidFill>
                            <a:schemeClr val="dk1"/>
                          </a:solidFill>
                          <a:effectLst/>
                          <a:latin typeface="+mn-lt"/>
                          <a:ea typeface="+mn-ea"/>
                          <a:cs typeface="+mn-cs"/>
                        </a:rPr>
                        <a:t>a. Valid (5000)</a:t>
                      </a:r>
                      <a:r>
                        <a:rPr lang="en-US" dirty="0" smtClean="0"/>
                        <a:t/>
                      </a:r>
                      <a:br>
                        <a:rPr lang="en-US" dirty="0" smtClean="0"/>
                      </a:br>
                      <a:r>
                        <a:rPr lang="en-US" sz="1800" b="0" i="0" kern="1200" dirty="0" smtClean="0">
                          <a:solidFill>
                            <a:schemeClr val="dk1"/>
                          </a:solidFill>
                          <a:effectLst/>
                          <a:latin typeface="+mn-lt"/>
                          <a:ea typeface="+mn-ea"/>
                          <a:cs typeface="+mn-cs"/>
                        </a:rPr>
                        <a:t>b. Invalid</a:t>
                      </a:r>
                      <a:endParaRPr lang="en-US" dirty="0"/>
                    </a:p>
                  </a:txBody>
                  <a:tcPr/>
                </a:tc>
              </a:tr>
              <a:tr h="952163">
                <a:tc>
                  <a:txBody>
                    <a:bodyPr/>
                    <a:lstStyle/>
                    <a:p>
                      <a:r>
                        <a:rPr lang="fr-FR" sz="1800" b="1" i="0" kern="1200" dirty="0" smtClean="0">
                          <a:solidFill>
                            <a:schemeClr val="dk1"/>
                          </a:solidFill>
                          <a:effectLst/>
                          <a:latin typeface="+mn-lt"/>
                          <a:ea typeface="+mn-ea"/>
                          <a:cs typeface="+mn-cs"/>
                        </a:rPr>
                        <a:t>2)</a:t>
                      </a:r>
                      <a:r>
                        <a:rPr lang="fr-FR" sz="1800" b="0" i="0" kern="1200" dirty="0" smtClean="0">
                          <a:solidFill>
                            <a:schemeClr val="dk1"/>
                          </a:solidFill>
                          <a:effectLst/>
                          <a:latin typeface="+mn-lt"/>
                          <a:ea typeface="+mn-ea"/>
                          <a:cs typeface="+mn-cs"/>
                        </a:rPr>
                        <a:t> </a:t>
                      </a:r>
                      <a:r>
                        <a:rPr lang="fr-FR" sz="1800" b="1" i="0" kern="1200" dirty="0" smtClean="0">
                          <a:solidFill>
                            <a:schemeClr val="dk1"/>
                          </a:solidFill>
                          <a:effectLst/>
                          <a:latin typeface="+mn-lt"/>
                          <a:ea typeface="+mn-ea"/>
                          <a:cs typeface="+mn-cs"/>
                        </a:rPr>
                        <a:t>Location</a:t>
                      </a:r>
                      <a:r>
                        <a:rPr lang="fr-FR" b="1" dirty="0" smtClean="0"/>
                        <a:t/>
                      </a:r>
                      <a:br>
                        <a:rPr lang="fr-FR" b="1" dirty="0" smtClean="0"/>
                      </a:br>
                      <a:r>
                        <a:rPr lang="fr-FR" sz="1800" b="0" i="0" kern="1200" dirty="0" smtClean="0">
                          <a:solidFill>
                            <a:schemeClr val="dk1"/>
                          </a:solidFill>
                          <a:effectLst/>
                          <a:latin typeface="+mn-lt"/>
                          <a:ea typeface="+mn-ea"/>
                          <a:cs typeface="+mn-cs"/>
                        </a:rPr>
                        <a:t>a. Lahore</a:t>
                      </a:r>
                      <a:r>
                        <a:rPr lang="fr-FR" dirty="0" smtClean="0"/>
                        <a:t/>
                      </a:r>
                      <a:br>
                        <a:rPr lang="fr-FR" dirty="0" smtClean="0"/>
                      </a:br>
                      <a:r>
                        <a:rPr lang="fr-FR" sz="1800" b="0" i="0" kern="1200" dirty="0" smtClean="0">
                          <a:solidFill>
                            <a:schemeClr val="dk1"/>
                          </a:solidFill>
                          <a:effectLst/>
                          <a:latin typeface="+mn-lt"/>
                          <a:ea typeface="+mn-ea"/>
                          <a:cs typeface="+mn-cs"/>
                        </a:rPr>
                        <a:t>b. Islamabad</a:t>
                      </a:r>
                      <a:endParaRPr lang="en-US" dirty="0"/>
                    </a:p>
                  </a:txBody>
                  <a:tcPr/>
                </a:tc>
                <a:tc>
                  <a:txBody>
                    <a:bodyPr/>
                    <a:lstStyle/>
                    <a:p>
                      <a:r>
                        <a:rPr lang="en-US" sz="1800" b="1" i="0" kern="1200" dirty="0" smtClean="0">
                          <a:solidFill>
                            <a:schemeClr val="dk1"/>
                          </a:solidFill>
                          <a:effectLst/>
                          <a:latin typeface="+mn-lt"/>
                          <a:ea typeface="+mn-ea"/>
                          <a:cs typeface="+mn-cs"/>
                        </a:rPr>
                        <a:t>5)</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Order type</a:t>
                      </a:r>
                      <a:r>
                        <a:rPr lang="en-US" b="1" dirty="0" smtClean="0"/>
                        <a:t/>
                      </a:r>
                      <a:br>
                        <a:rPr lang="en-US" b="1" dirty="0" smtClean="0"/>
                      </a:br>
                      <a:r>
                        <a:rPr lang="en-US" sz="1800" b="0" i="0" kern="1200" dirty="0" smtClean="0">
                          <a:solidFill>
                            <a:schemeClr val="dk1"/>
                          </a:solidFill>
                          <a:effectLst/>
                          <a:latin typeface="+mn-lt"/>
                          <a:ea typeface="+mn-ea"/>
                          <a:cs typeface="+mn-cs"/>
                        </a:rPr>
                        <a:t>a. E-Booking</a:t>
                      </a:r>
                      <a:r>
                        <a:rPr lang="en-US" dirty="0" smtClean="0"/>
                        <a:t/>
                      </a:r>
                      <a:br>
                        <a:rPr lang="en-US" dirty="0" smtClean="0"/>
                      </a:br>
                      <a:r>
                        <a:rPr lang="en-US" sz="1800" b="0" i="0" kern="1200" dirty="0" smtClean="0">
                          <a:solidFill>
                            <a:schemeClr val="dk1"/>
                          </a:solidFill>
                          <a:effectLst/>
                          <a:latin typeface="+mn-lt"/>
                          <a:ea typeface="+mn-ea"/>
                          <a:cs typeface="+mn-cs"/>
                        </a:rPr>
                        <a:t>b. In-store</a:t>
                      </a:r>
                      <a:endParaRPr lang="en-US" dirty="0"/>
                    </a:p>
                  </a:txBody>
                  <a:tcPr/>
                </a:tc>
              </a:tr>
              <a:tr h="1237812">
                <a:tc>
                  <a:txBody>
                    <a:bodyPr/>
                    <a:lstStyle/>
                    <a:p>
                      <a:r>
                        <a:rPr lang="en-US" sz="1800" b="1" i="0" kern="1200" dirty="0" smtClean="0">
                          <a:solidFill>
                            <a:schemeClr val="dk1"/>
                          </a:solidFill>
                          <a:effectLst/>
                          <a:latin typeface="+mn-lt"/>
                          <a:ea typeface="+mn-ea"/>
                          <a:cs typeface="+mn-cs"/>
                        </a:rPr>
                        <a:t>3)</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Car brand</a:t>
                      </a:r>
                      <a:r>
                        <a:rPr lang="en-US" b="1" dirty="0" smtClean="0"/>
                        <a:t/>
                      </a:r>
                      <a:br>
                        <a:rPr lang="en-US" b="1" dirty="0" smtClean="0"/>
                      </a:br>
                      <a:r>
                        <a:rPr lang="en-US" sz="1800" b="0" i="0" kern="1200" dirty="0" smtClean="0">
                          <a:solidFill>
                            <a:schemeClr val="dk1"/>
                          </a:solidFill>
                          <a:effectLst/>
                          <a:latin typeface="+mn-lt"/>
                          <a:ea typeface="+mn-ea"/>
                          <a:cs typeface="+mn-cs"/>
                        </a:rPr>
                        <a:t>a. BMW</a:t>
                      </a:r>
                      <a:r>
                        <a:rPr lang="en-US" dirty="0" smtClean="0"/>
                        <a:t/>
                      </a:r>
                      <a:br>
                        <a:rPr lang="en-US" dirty="0" smtClean="0"/>
                      </a:br>
                      <a:r>
                        <a:rPr lang="en-US" sz="1800" b="0" i="0" kern="1200" dirty="0" smtClean="0">
                          <a:solidFill>
                            <a:schemeClr val="dk1"/>
                          </a:solidFill>
                          <a:effectLst/>
                          <a:latin typeface="+mn-lt"/>
                          <a:ea typeface="+mn-ea"/>
                          <a:cs typeface="+mn-cs"/>
                        </a:rPr>
                        <a:t>b. Audi</a:t>
                      </a:r>
                      <a:r>
                        <a:rPr lang="en-US" dirty="0" smtClean="0"/>
                        <a:t/>
                      </a:r>
                      <a:br>
                        <a:rPr lang="en-US" dirty="0" smtClean="0"/>
                      </a:br>
                      <a:r>
                        <a:rPr lang="en-US" sz="1800" b="0" i="0" kern="1200" dirty="0" smtClean="0">
                          <a:solidFill>
                            <a:schemeClr val="dk1"/>
                          </a:solidFill>
                          <a:effectLst/>
                          <a:latin typeface="+mn-lt"/>
                          <a:ea typeface="+mn-ea"/>
                          <a:cs typeface="+mn-cs"/>
                        </a:rPr>
                        <a:t>c. Mercedes</a:t>
                      </a:r>
                      <a:endParaRPr lang="en-US" dirty="0"/>
                    </a:p>
                  </a:txBody>
                  <a:tcPr/>
                </a:tc>
                <a:tc>
                  <a:txBody>
                    <a:bodyPr/>
                    <a:lstStyle/>
                    <a:p>
                      <a:r>
                        <a:rPr lang="en-US" sz="1800" b="1" i="0" kern="1200" dirty="0" smtClean="0">
                          <a:solidFill>
                            <a:schemeClr val="dk1"/>
                          </a:solidFill>
                          <a:effectLst/>
                          <a:latin typeface="+mn-lt"/>
                          <a:ea typeface="+mn-ea"/>
                          <a:cs typeface="+mn-cs"/>
                        </a:rPr>
                        <a:t>6)</a:t>
                      </a:r>
                      <a:r>
                        <a:rPr lang="en-US" sz="1800" b="0" i="0" kern="1200" dirty="0" smtClean="0">
                          <a:solidFill>
                            <a:schemeClr val="dk1"/>
                          </a:solidFill>
                          <a:effectLst/>
                          <a:latin typeface="+mn-lt"/>
                          <a:ea typeface="+mn-ea"/>
                          <a:cs typeface="+mn-cs"/>
                        </a:rPr>
                        <a:t> </a:t>
                      </a:r>
                      <a:r>
                        <a:rPr lang="en-US" sz="1800" b="1" i="0" kern="1200" dirty="0" smtClean="0">
                          <a:solidFill>
                            <a:schemeClr val="dk1"/>
                          </a:solidFill>
                          <a:effectLst/>
                          <a:latin typeface="+mn-lt"/>
                          <a:ea typeface="+mn-ea"/>
                          <a:cs typeface="+mn-cs"/>
                        </a:rPr>
                        <a:t>Order time</a:t>
                      </a:r>
                      <a:r>
                        <a:rPr lang="en-US" b="1" dirty="0" smtClean="0"/>
                        <a:t/>
                      </a:r>
                      <a:br>
                        <a:rPr lang="en-US" b="1" dirty="0" smtClean="0"/>
                      </a:br>
                      <a:r>
                        <a:rPr lang="en-US" sz="1800" b="0" i="0" kern="1200" dirty="0" smtClean="0">
                          <a:solidFill>
                            <a:schemeClr val="dk1"/>
                          </a:solidFill>
                          <a:effectLst/>
                          <a:latin typeface="+mn-lt"/>
                          <a:ea typeface="+mn-ea"/>
                          <a:cs typeface="+mn-cs"/>
                        </a:rPr>
                        <a:t>a. Working hours</a:t>
                      </a:r>
                      <a:r>
                        <a:rPr lang="en-US" dirty="0" smtClean="0"/>
                        <a:t/>
                      </a:r>
                      <a:br>
                        <a:rPr lang="en-US" dirty="0" smtClean="0"/>
                      </a:br>
                      <a:r>
                        <a:rPr lang="en-US" sz="1800" b="0" i="0" kern="1200" dirty="0" smtClean="0">
                          <a:solidFill>
                            <a:schemeClr val="dk1"/>
                          </a:solidFill>
                          <a:effectLst/>
                          <a:latin typeface="+mn-lt"/>
                          <a:ea typeface="+mn-ea"/>
                          <a:cs typeface="+mn-cs"/>
                        </a:rPr>
                        <a:t>b. Non-working hours</a:t>
                      </a:r>
                      <a:endParaRPr lang="en-US" dirty="0"/>
                    </a:p>
                  </a:txBody>
                  <a:tcPr/>
                </a:tc>
              </a:tr>
            </a:tbl>
          </a:graphicData>
        </a:graphic>
      </p:graphicFrame>
      <p:sp>
        <p:nvSpPr>
          <p:cNvPr id="5" name="Rectangle 4"/>
          <p:cNvSpPr/>
          <p:nvPr/>
        </p:nvSpPr>
        <p:spPr>
          <a:xfrm>
            <a:off x="637453" y="4733928"/>
            <a:ext cx="7945437" cy="1569660"/>
          </a:xfrm>
          <a:prstGeom prst="rect">
            <a:avLst/>
          </a:prstGeom>
        </p:spPr>
        <p:txBody>
          <a:bodyPr wrap="square">
            <a:spAutoFit/>
          </a:bodyPr>
          <a:lstStyle/>
          <a:p>
            <a:pPr marL="342900" indent="-342900">
              <a:buFont typeface="Arial" panose="020B0604020202020204" pitchFamily="34" charset="0"/>
              <a:buChar char="•"/>
            </a:pPr>
            <a:r>
              <a:rPr lang="en-US" sz="2400" b="1" dirty="0" smtClean="0"/>
              <a:t>If we want to test all possible valid combinations:</a:t>
            </a:r>
            <a:r>
              <a:rPr lang="en-US" sz="2400" dirty="0" smtClean="0"/>
              <a:t/>
            </a:r>
            <a:br>
              <a:rPr lang="en-US" sz="2400" dirty="0" smtClean="0"/>
            </a:br>
            <a:r>
              <a:rPr lang="en-US" sz="2400" dirty="0" smtClean="0"/>
              <a:t>= 2 X 2 X 3 X 5000 X 2 X 2 = </a:t>
            </a:r>
            <a:r>
              <a:rPr lang="en-US" sz="2400" b="1" dirty="0" smtClean="0"/>
              <a:t>240000</a:t>
            </a:r>
            <a:r>
              <a:rPr lang="en-US" sz="2400" dirty="0" smtClean="0"/>
              <a:t>  Valid test cases combinations :(</a:t>
            </a:r>
          </a:p>
          <a:p>
            <a:pPr marL="342900" indent="-342900">
              <a:buFont typeface="Arial" panose="020B0604020202020204" pitchFamily="34" charset="0"/>
              <a:buChar char="•"/>
            </a:pPr>
            <a:r>
              <a:rPr lang="en-US" sz="2400" dirty="0" smtClean="0"/>
              <a:t>There is also an infinite number of invalid combinations.</a:t>
            </a:r>
            <a:endParaRPr lang="en-US" sz="2400" dirty="0"/>
          </a:p>
        </p:txBody>
      </p:sp>
    </p:spTree>
    <p:extLst>
      <p:ext uri="{BB962C8B-B14F-4D97-AF65-F5344CB8AC3E}">
        <p14:creationId xmlns:p14="http://schemas.microsoft.com/office/powerpoint/2010/main" val="235563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6377" y="1056265"/>
            <a:ext cx="7854950" cy="5219844"/>
          </a:xfrm>
        </p:spPr>
        <p:txBody>
          <a:bodyPr>
            <a:noAutofit/>
          </a:bodyPr>
          <a:lstStyle/>
          <a:p>
            <a:pPr marL="0" indent="0">
              <a:buNone/>
            </a:pPr>
            <a:r>
              <a:rPr lang="en-US" sz="2800" b="1" u="sng" dirty="0"/>
              <a:t>Step #2</a:t>
            </a:r>
            <a:r>
              <a:rPr lang="en-US" sz="2800" b="1" dirty="0"/>
              <a:t>: Let’s simplify</a:t>
            </a:r>
            <a:endParaRPr lang="en-US" sz="2800" dirty="0"/>
          </a:p>
          <a:p>
            <a:r>
              <a:rPr lang="en-US" sz="2800" dirty="0" smtClean="0"/>
              <a:t>Use </a:t>
            </a:r>
            <a:r>
              <a:rPr lang="en-US" sz="2800" dirty="0"/>
              <a:t>a smart representative </a:t>
            </a:r>
            <a:r>
              <a:rPr lang="en-US" sz="2800" dirty="0" smtClean="0"/>
              <a:t>sample.</a:t>
            </a:r>
            <a:endParaRPr lang="en-US" sz="2800" dirty="0"/>
          </a:p>
          <a:p>
            <a:r>
              <a:rPr lang="en-US" sz="2800" dirty="0" smtClean="0"/>
              <a:t>Use </a:t>
            </a:r>
            <a:r>
              <a:rPr lang="en-US" sz="2800" dirty="0"/>
              <a:t>groups and boundaries, even when data is </a:t>
            </a:r>
            <a:r>
              <a:rPr lang="en-US" sz="2800" dirty="0" smtClean="0"/>
              <a:t>non-discrete.</a:t>
            </a:r>
            <a:endParaRPr lang="en-US" sz="2800" dirty="0"/>
          </a:p>
          <a:p>
            <a:r>
              <a:rPr lang="en-US" sz="2800" dirty="0" smtClean="0"/>
              <a:t>Reduce </a:t>
            </a:r>
            <a:r>
              <a:rPr lang="en-US" sz="2800" dirty="0"/>
              <a:t>Registration Number to Two</a:t>
            </a:r>
          </a:p>
          <a:p>
            <a:pPr marL="914400" lvl="1" indent="-457200">
              <a:buFont typeface="+mj-lt"/>
              <a:buAutoNum type="arabicPeriod"/>
            </a:pPr>
            <a:r>
              <a:rPr lang="en-US" sz="2400" dirty="0"/>
              <a:t>Valid registration number</a:t>
            </a:r>
          </a:p>
          <a:p>
            <a:pPr marL="914400" lvl="1" indent="-457200">
              <a:buFont typeface="+mj-lt"/>
              <a:buAutoNum type="arabicPeriod"/>
            </a:pPr>
            <a:r>
              <a:rPr lang="en-US" sz="2400" dirty="0"/>
              <a:t>Invalid registration number</a:t>
            </a:r>
          </a:p>
          <a:p>
            <a:r>
              <a:rPr lang="en-US" sz="2800" dirty="0"/>
              <a:t>Now let’s calculate the number of possible combinations</a:t>
            </a:r>
            <a:br>
              <a:rPr lang="en-US" sz="2800" dirty="0"/>
            </a:br>
            <a:r>
              <a:rPr lang="en-US" sz="2800" dirty="0"/>
              <a:t>= 2 X 2 X 3 X 2 X 2 X </a:t>
            </a:r>
            <a:r>
              <a:rPr lang="en-US" sz="2800" dirty="0" smtClean="0"/>
              <a:t>2 = </a:t>
            </a:r>
            <a:r>
              <a:rPr lang="en-US" sz="2800" b="1" dirty="0" smtClean="0"/>
              <a:t>96</a:t>
            </a:r>
            <a:endParaRPr lang="en-US" sz="2800" b="1" dirty="0"/>
          </a:p>
        </p:txBody>
      </p:sp>
    </p:spTree>
    <p:extLst>
      <p:ext uri="{BB962C8B-B14F-4D97-AF65-F5344CB8AC3E}">
        <p14:creationId xmlns:p14="http://schemas.microsoft.com/office/powerpoint/2010/main" val="2627497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7917" y="848302"/>
            <a:ext cx="7856537" cy="3952875"/>
          </a:xfrm>
        </p:spPr>
        <p:txBody>
          <a:bodyPr/>
          <a:lstStyle/>
          <a:p>
            <a:pPr marL="0" indent="0">
              <a:buNone/>
            </a:pPr>
            <a:r>
              <a:rPr lang="en-US" b="1" u="sng" dirty="0"/>
              <a:t>Step #3</a:t>
            </a:r>
            <a:r>
              <a:rPr lang="en-US" b="1" dirty="0"/>
              <a:t>: Arranging variables and values involved.</a:t>
            </a:r>
            <a:endParaRPr lang="en-US" dirty="0"/>
          </a:p>
          <a:p>
            <a:r>
              <a:rPr lang="en-US" dirty="0"/>
              <a:t>When we arrange variables and values involved, </a:t>
            </a:r>
            <a:r>
              <a:rPr lang="en-US" dirty="0" smtClean="0"/>
              <a:t>it looks </a:t>
            </a:r>
            <a:r>
              <a:rPr lang="en-US" dirty="0"/>
              <a:t>something like this</a:t>
            </a:r>
            <a:r>
              <a:rPr lang="en-US" dirty="0" smtClean="0"/>
              <a: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25896027"/>
              </p:ext>
            </p:extLst>
          </p:nvPr>
        </p:nvGraphicFramePr>
        <p:xfrm>
          <a:off x="993171" y="2311398"/>
          <a:ext cx="7406028" cy="2213808"/>
        </p:xfrm>
        <a:graphic>
          <a:graphicData uri="http://schemas.openxmlformats.org/drawingml/2006/table">
            <a:tbl>
              <a:tblPr firstRow="1" bandRow="1">
                <a:tableStyleId>{5C22544A-7EE6-4342-B048-85BDC9FD1C3A}</a:tableStyleId>
              </a:tblPr>
              <a:tblGrid>
                <a:gridCol w="1379303"/>
                <a:gridCol w="1089373"/>
                <a:gridCol w="1051155"/>
                <a:gridCol w="1018309"/>
                <a:gridCol w="1184563"/>
                <a:gridCol w="1683325"/>
              </a:tblGrid>
              <a:tr h="639620">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Product</a:t>
                      </a:r>
                      <a:endParaRPr lang="en-US" dirty="0"/>
                    </a:p>
                  </a:txBody>
                  <a:tcPr/>
                </a:tc>
                <a:tc>
                  <a:txBody>
                    <a:bodyPr/>
                    <a:lstStyle/>
                    <a:p>
                      <a:r>
                        <a:rPr lang="en-US" dirty="0" smtClean="0"/>
                        <a:t>Reg. Number</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466824">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r>
                        <a:rPr lang="en-US" dirty="0" smtClean="0"/>
                        <a:t>BMW</a:t>
                      </a:r>
                      <a:endParaRPr lang="en-US" dirty="0"/>
                    </a:p>
                  </a:txBody>
                  <a:tcPr/>
                </a:tc>
                <a:tc>
                  <a:txBody>
                    <a:bodyPr/>
                    <a:lstStyle/>
                    <a:p>
                      <a:r>
                        <a:rPr lang="en-US" dirty="0" smtClean="0"/>
                        <a:t>Valid</a:t>
                      </a:r>
                      <a:endParaRPr lang="en-US" dirty="0"/>
                    </a:p>
                  </a:txBody>
                  <a:tcPr/>
                </a:tc>
                <a:tc>
                  <a:txBody>
                    <a:bodyPr/>
                    <a:lstStyle/>
                    <a:p>
                      <a:r>
                        <a:rPr lang="en-US" dirty="0" smtClean="0"/>
                        <a:t>e-Booking</a:t>
                      </a:r>
                      <a:endParaRPr lang="en-US" dirty="0"/>
                    </a:p>
                  </a:txBody>
                  <a:tcPr/>
                </a:tc>
                <a:tc>
                  <a:txBody>
                    <a:bodyPr/>
                    <a:lstStyle/>
                    <a:p>
                      <a:r>
                        <a:rPr lang="en-US" dirty="0" smtClean="0"/>
                        <a:t>Working hours</a:t>
                      </a:r>
                      <a:endParaRPr lang="en-US" dirty="0"/>
                    </a:p>
                  </a:txBody>
                  <a:tcPr/>
                </a:tc>
              </a:tr>
              <a:tr h="466824">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r>
                        <a:rPr lang="en-US" dirty="0" smtClean="0"/>
                        <a:t>Audi</a:t>
                      </a:r>
                      <a:endParaRPr lang="en-US" dirty="0"/>
                    </a:p>
                  </a:txBody>
                  <a:tcPr/>
                </a:tc>
                <a:tc>
                  <a:txBody>
                    <a:bodyPr/>
                    <a:lstStyle/>
                    <a:p>
                      <a:r>
                        <a:rPr lang="en-US" dirty="0" smtClean="0"/>
                        <a:t>Invalid</a:t>
                      </a:r>
                      <a:endParaRPr lang="en-US" dirty="0"/>
                    </a:p>
                  </a:txBody>
                  <a:tcPr/>
                </a:tc>
                <a:tc>
                  <a:txBody>
                    <a:bodyPr/>
                    <a:lstStyle/>
                    <a:p>
                      <a:r>
                        <a:rPr lang="en-US" dirty="0" smtClean="0"/>
                        <a:t>In-Store</a:t>
                      </a:r>
                      <a:endParaRPr lang="en-US" dirty="0"/>
                    </a:p>
                  </a:txBody>
                  <a:tcPr/>
                </a:tc>
                <a:tc>
                  <a:txBody>
                    <a:bodyPr/>
                    <a:lstStyle/>
                    <a:p>
                      <a:r>
                        <a:rPr lang="en-US" dirty="0" smtClean="0"/>
                        <a:t>Non-working hours</a:t>
                      </a:r>
                      <a:endParaRPr lang="en-US" dirty="0"/>
                    </a:p>
                  </a:txBody>
                  <a:tcPr/>
                </a:tc>
              </a:tr>
              <a:tr h="466824">
                <a:tc>
                  <a:txBody>
                    <a:bodyPr/>
                    <a:lstStyle/>
                    <a:p>
                      <a:endParaRPr lang="en-US"/>
                    </a:p>
                  </a:txBody>
                  <a:tcPr/>
                </a:tc>
                <a:tc>
                  <a:txBody>
                    <a:bodyPr/>
                    <a:lstStyle/>
                    <a:p>
                      <a:endParaRPr lang="en-US"/>
                    </a:p>
                  </a:txBody>
                  <a:tcPr/>
                </a:tc>
                <a:tc>
                  <a:txBody>
                    <a:bodyPr/>
                    <a:lstStyle/>
                    <a:p>
                      <a:r>
                        <a:rPr lang="en-US" dirty="0" smtClean="0"/>
                        <a:t>Mercedes</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8" name="Content Placeholder 2"/>
          <p:cNvSpPr txBox="1">
            <a:spLocks/>
          </p:cNvSpPr>
          <p:nvPr/>
        </p:nvSpPr>
        <p:spPr>
          <a:xfrm>
            <a:off x="767916" y="4551794"/>
            <a:ext cx="7856537" cy="78913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Now order the variables so that the one with the most number of values is first and the least is last.</a:t>
            </a:r>
          </a:p>
        </p:txBody>
      </p:sp>
      <p:graphicFrame>
        <p:nvGraphicFramePr>
          <p:cNvPr id="9" name="Table 8"/>
          <p:cNvGraphicFramePr>
            <a:graphicFrameLocks noGrp="1"/>
          </p:cNvGraphicFramePr>
          <p:nvPr>
            <p:extLst>
              <p:ext uri="{D42A27DB-BD31-4B8C-83A1-F6EECF244321}">
                <p14:modId xmlns:p14="http://schemas.microsoft.com/office/powerpoint/2010/main" val="2454708781"/>
              </p:ext>
            </p:extLst>
          </p:nvPr>
        </p:nvGraphicFramePr>
        <p:xfrm>
          <a:off x="969042" y="4971471"/>
          <a:ext cx="7406028" cy="1106904"/>
        </p:xfrm>
        <a:graphic>
          <a:graphicData uri="http://schemas.openxmlformats.org/drawingml/2006/table">
            <a:tbl>
              <a:tblPr firstRow="1" bandRow="1">
                <a:tableStyleId>{5C22544A-7EE6-4342-B048-85BDC9FD1C3A}</a:tableStyleId>
              </a:tblPr>
              <a:tblGrid>
                <a:gridCol w="1379303"/>
                <a:gridCol w="1089373"/>
                <a:gridCol w="1051155"/>
                <a:gridCol w="1018309"/>
                <a:gridCol w="1184563"/>
                <a:gridCol w="1683325"/>
              </a:tblGrid>
              <a:tr h="639620">
                <a:tc>
                  <a:txBody>
                    <a:bodyPr/>
                    <a:lstStyle/>
                    <a:p>
                      <a:r>
                        <a:rPr lang="en-US" dirty="0" smtClean="0"/>
                        <a:t>Product</a:t>
                      </a:r>
                      <a:endParaRPr lang="en-US" dirty="0"/>
                    </a:p>
                  </a:txBody>
                  <a:tcPr/>
                </a:tc>
                <a:tc>
                  <a:txBody>
                    <a:bodyPr/>
                    <a:lstStyle/>
                    <a:p>
                      <a:r>
                        <a:rPr lang="en-US" dirty="0" smtClean="0"/>
                        <a:t>Order</a:t>
                      </a:r>
                      <a:r>
                        <a:rPr lang="en-US" baseline="0" dirty="0" smtClean="0"/>
                        <a:t> </a:t>
                      </a:r>
                      <a:r>
                        <a:rPr lang="en-US" baseline="0" dirty="0" err="1" smtClean="0"/>
                        <a:t>c</a:t>
                      </a:r>
                      <a:r>
                        <a:rPr lang="en-US" dirty="0" err="1" smtClean="0"/>
                        <a:t>atagory</a:t>
                      </a:r>
                      <a:endParaRPr lang="en-US" dirty="0"/>
                    </a:p>
                  </a:txBody>
                  <a:tcPr/>
                </a:tc>
                <a:tc>
                  <a:txBody>
                    <a:bodyPr/>
                    <a:lstStyle/>
                    <a:p>
                      <a:r>
                        <a:rPr lang="en-US" dirty="0" smtClean="0"/>
                        <a:t>Location</a:t>
                      </a:r>
                      <a:endParaRPr lang="en-US" dirty="0"/>
                    </a:p>
                  </a:txBody>
                  <a:tcPr/>
                </a:tc>
                <a:tc>
                  <a:txBody>
                    <a:bodyPr/>
                    <a:lstStyle/>
                    <a:p>
                      <a:r>
                        <a:rPr lang="en-US" dirty="0" smtClean="0"/>
                        <a:t>Reg. Number</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466824">
                <a:tc>
                  <a:txBody>
                    <a:bodyPr/>
                    <a:lstStyle/>
                    <a:p>
                      <a:r>
                        <a:rPr lang="en-US" sz="2000" dirty="0" smtClean="0"/>
                        <a:t>3</a:t>
                      </a:r>
                      <a:endParaRPr lang="en-US" sz="2000" dirty="0"/>
                    </a:p>
                  </a:txBody>
                  <a:tcPr/>
                </a:tc>
                <a:tc>
                  <a:txBody>
                    <a:bodyPr/>
                    <a:lstStyle/>
                    <a:p>
                      <a:r>
                        <a:rPr lang="en-US" sz="2000" dirty="0" smtClean="0"/>
                        <a:t>2</a:t>
                      </a:r>
                      <a:endParaRPr lang="en-US" sz="2000" dirty="0"/>
                    </a:p>
                  </a:txBody>
                  <a:tcPr/>
                </a:tc>
                <a:tc>
                  <a:txBody>
                    <a:bodyPr/>
                    <a:lstStyle/>
                    <a:p>
                      <a:r>
                        <a:rPr lang="en-US" sz="2000" dirty="0" smtClean="0"/>
                        <a:t>2</a:t>
                      </a:r>
                      <a:endParaRPr lang="en-US" sz="2000" dirty="0"/>
                    </a:p>
                  </a:txBody>
                  <a:tcPr/>
                </a:tc>
                <a:tc>
                  <a:txBody>
                    <a:bodyPr/>
                    <a:lstStyle/>
                    <a:p>
                      <a:r>
                        <a:rPr lang="en-US" sz="2000" dirty="0" smtClean="0"/>
                        <a:t>2</a:t>
                      </a:r>
                      <a:endParaRPr lang="en-US" sz="2000" dirty="0"/>
                    </a:p>
                  </a:txBody>
                  <a:tcPr/>
                </a:tc>
                <a:tc>
                  <a:txBody>
                    <a:bodyPr/>
                    <a:lstStyle/>
                    <a:p>
                      <a:r>
                        <a:rPr lang="en-US" sz="2000" dirty="0" smtClean="0"/>
                        <a:t>2</a:t>
                      </a:r>
                      <a:endParaRPr lang="en-US" sz="2000" dirty="0"/>
                    </a:p>
                  </a:txBody>
                  <a:tcPr/>
                </a:tc>
                <a:tc>
                  <a:txBody>
                    <a:bodyPr/>
                    <a:lstStyle/>
                    <a:p>
                      <a:r>
                        <a:rPr lang="en-US" sz="2000" dirty="0" smtClean="0"/>
                        <a:t>2</a:t>
                      </a:r>
                      <a:endParaRPr lang="en-US" sz="2000" dirty="0"/>
                    </a:p>
                  </a:txBody>
                  <a:tcPr/>
                </a:tc>
              </a:tr>
            </a:tbl>
          </a:graphicData>
        </a:graphic>
      </p:graphicFrame>
    </p:spTree>
    <p:extLst>
      <p:ext uri="{BB962C8B-B14F-4D97-AF65-F5344CB8AC3E}">
        <p14:creationId xmlns:p14="http://schemas.microsoft.com/office/powerpoint/2010/main" val="13661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8283" y="558078"/>
            <a:ext cx="7921480" cy="2130531"/>
          </a:xfrm>
        </p:spPr>
        <p:txBody>
          <a:bodyPr/>
          <a:lstStyle/>
          <a:p>
            <a:pPr marL="0" indent="0" algn="just">
              <a:buNone/>
            </a:pPr>
            <a:r>
              <a:rPr lang="en-US" b="1" u="sng" dirty="0"/>
              <a:t>Step #4</a:t>
            </a:r>
            <a:r>
              <a:rPr lang="en-US" b="1" dirty="0"/>
              <a:t>: Arrange variables to create a test </a:t>
            </a:r>
            <a:r>
              <a:rPr lang="en-US" b="1" dirty="0" smtClean="0"/>
              <a:t>suite</a:t>
            </a:r>
          </a:p>
          <a:p>
            <a:pPr algn="just"/>
            <a:r>
              <a:rPr lang="en-US" dirty="0" smtClean="0"/>
              <a:t>The </a:t>
            </a:r>
            <a:r>
              <a:rPr lang="en-US" dirty="0"/>
              <a:t>three values of </a:t>
            </a:r>
            <a:r>
              <a:rPr lang="en-US" b="1" dirty="0"/>
              <a:t>Product</a:t>
            </a:r>
            <a:r>
              <a:rPr lang="en-US" dirty="0"/>
              <a:t> (variable having the highest number of values) should be written two times each (two is the number of values of next highest variable i.e. </a:t>
            </a:r>
            <a:r>
              <a:rPr lang="en-US" b="1" dirty="0"/>
              <a:t>Order category</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1240244886"/>
              </p:ext>
            </p:extLst>
          </p:nvPr>
        </p:nvGraphicFramePr>
        <p:xfrm>
          <a:off x="1413164" y="2643907"/>
          <a:ext cx="6248401" cy="3566160"/>
        </p:xfrm>
        <a:graphic>
          <a:graphicData uri="http://schemas.openxmlformats.org/drawingml/2006/table">
            <a:tbl>
              <a:tblPr firstRow="1" bandRow="1">
                <a:tableStyleId>{5C22544A-7EE6-4342-B048-85BDC9FD1C3A}</a:tableStyleId>
              </a:tblPr>
              <a:tblGrid>
                <a:gridCol w="1168401"/>
                <a:gridCol w="1138381"/>
                <a:gridCol w="1143000"/>
                <a:gridCol w="766619"/>
                <a:gridCol w="1016000"/>
                <a:gridCol w="1016000"/>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BMW</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35208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Audi</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r h="352085">
                <a:tc>
                  <a:txBody>
                    <a:bodyPr/>
                    <a:lstStyle/>
                    <a:p>
                      <a:r>
                        <a:rPr lang="en-US" dirty="0" smtClean="0"/>
                        <a:t>Audi</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Mercedes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52085">
                <a:tc>
                  <a:txBody>
                    <a:bodyPr/>
                    <a:lstStyle/>
                    <a:p>
                      <a:r>
                        <a:rPr lang="en-US" dirty="0" smtClean="0"/>
                        <a:t>Mercedes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631696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8282" y="553423"/>
            <a:ext cx="7963044" cy="3444875"/>
          </a:xfrm>
        </p:spPr>
        <p:txBody>
          <a:bodyPr/>
          <a:lstStyle/>
          <a:p>
            <a:r>
              <a:rPr lang="en-US" dirty="0"/>
              <a:t>For each set of values in column 1, we put both values of column 2. Repeat the same for column 3.</a:t>
            </a:r>
          </a:p>
        </p:txBody>
      </p:sp>
      <p:graphicFrame>
        <p:nvGraphicFramePr>
          <p:cNvPr id="4" name="Table 3"/>
          <p:cNvGraphicFramePr>
            <a:graphicFrameLocks noGrp="1"/>
          </p:cNvGraphicFramePr>
          <p:nvPr>
            <p:extLst>
              <p:ext uri="{D42A27DB-BD31-4B8C-83A1-F6EECF244321}">
                <p14:modId xmlns:p14="http://schemas.microsoft.com/office/powerpoint/2010/main" val="2895397227"/>
              </p:ext>
            </p:extLst>
          </p:nvPr>
        </p:nvGraphicFramePr>
        <p:xfrm>
          <a:off x="1449251" y="1340147"/>
          <a:ext cx="6248401" cy="3566160"/>
        </p:xfrm>
        <a:graphic>
          <a:graphicData uri="http://schemas.openxmlformats.org/drawingml/2006/table">
            <a:tbl>
              <a:tblPr firstRow="1" bandRow="1">
                <a:tableStyleId>{5C22544A-7EE6-4342-B048-85BDC9FD1C3A}</a:tableStyleId>
              </a:tblPr>
              <a:tblGrid>
                <a:gridCol w="1168401"/>
                <a:gridCol w="1138381"/>
                <a:gridCol w="1143000"/>
                <a:gridCol w="766619"/>
                <a:gridCol w="1016000"/>
                <a:gridCol w="1016000"/>
              </a:tblGrid>
              <a:tr h="607708">
                <a:tc>
                  <a:txBody>
                    <a:bodyPr/>
                    <a:lstStyle/>
                    <a:p>
                      <a:r>
                        <a:rPr lang="en-US" dirty="0" smtClean="0"/>
                        <a:t>Product</a:t>
                      </a:r>
                      <a:endParaRPr lang="en-US" dirty="0"/>
                    </a:p>
                  </a:txBody>
                  <a:tcPr/>
                </a:tc>
                <a:tc>
                  <a:txBody>
                    <a:bodyPr/>
                    <a:lstStyle/>
                    <a:p>
                      <a:r>
                        <a:rPr lang="en-US" dirty="0" smtClean="0"/>
                        <a:t>Order Category</a:t>
                      </a:r>
                      <a:endParaRPr lang="en-US" dirty="0"/>
                    </a:p>
                  </a:txBody>
                  <a:tcPr/>
                </a:tc>
                <a:tc>
                  <a:txBody>
                    <a:bodyPr/>
                    <a:lstStyle/>
                    <a:p>
                      <a:r>
                        <a:rPr lang="en-US" dirty="0" smtClean="0"/>
                        <a:t>Location</a:t>
                      </a:r>
                      <a:endParaRPr lang="en-US" dirty="0"/>
                    </a:p>
                  </a:txBody>
                  <a:tcPr/>
                </a:tc>
                <a:tc>
                  <a:txBody>
                    <a:bodyPr/>
                    <a:lstStyle/>
                    <a:p>
                      <a:r>
                        <a:rPr lang="en-US" dirty="0" smtClean="0"/>
                        <a:t>Reg. No.</a:t>
                      </a:r>
                      <a:endParaRPr lang="en-US" dirty="0"/>
                    </a:p>
                  </a:txBody>
                  <a:tcPr/>
                </a:tc>
                <a:tc>
                  <a:txBody>
                    <a:bodyPr/>
                    <a:lstStyle/>
                    <a:p>
                      <a:r>
                        <a:rPr lang="en-US" dirty="0" smtClean="0"/>
                        <a:t>Order Type</a:t>
                      </a:r>
                      <a:endParaRPr lang="en-US" dirty="0"/>
                    </a:p>
                  </a:txBody>
                  <a:tcPr/>
                </a:tc>
                <a:tc>
                  <a:txBody>
                    <a:bodyPr/>
                    <a:lstStyle/>
                    <a:p>
                      <a:r>
                        <a:rPr lang="en-US" dirty="0" smtClean="0"/>
                        <a:t>Order Time</a:t>
                      </a:r>
                      <a:endParaRPr lang="en-US" dirty="0"/>
                    </a:p>
                  </a:txBody>
                  <a:tcPr/>
                </a:tc>
              </a:tr>
              <a:tr h="352085">
                <a:tc>
                  <a:txBody>
                    <a:bodyPr/>
                    <a:lstStyle/>
                    <a:p>
                      <a:r>
                        <a:rPr lang="en-US" dirty="0" smtClean="0"/>
                        <a:t>BMW</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BMW</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Audi</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52085">
                <a:tc>
                  <a:txBody>
                    <a:bodyPr/>
                    <a:lstStyle/>
                    <a:p>
                      <a:r>
                        <a:rPr lang="en-US" dirty="0" smtClean="0"/>
                        <a:t>Audi</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52085">
                <a:tc>
                  <a:txBody>
                    <a:bodyPr/>
                    <a:lstStyle/>
                    <a:p>
                      <a:r>
                        <a:rPr lang="en-US" dirty="0" smtClean="0"/>
                        <a:t>Mercedes</a:t>
                      </a:r>
                      <a:endParaRPr lang="en-US" dirty="0"/>
                    </a:p>
                  </a:txBody>
                  <a:tcPr/>
                </a:tc>
                <a:tc>
                  <a:txBody>
                    <a:bodyPr/>
                    <a:lstStyle/>
                    <a:p>
                      <a:r>
                        <a:rPr lang="en-US" dirty="0" smtClean="0"/>
                        <a:t>Buy</a:t>
                      </a:r>
                      <a:endParaRPr lang="en-US" dirty="0"/>
                    </a:p>
                  </a:txBody>
                  <a:tcPr/>
                </a:tc>
                <a:tc>
                  <a:txBody>
                    <a:bodyPr/>
                    <a:lstStyle/>
                    <a:p>
                      <a:r>
                        <a:rPr lang="en-US" dirty="0" smtClean="0"/>
                        <a:t>Lahore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352085">
                <a:tc>
                  <a:txBody>
                    <a:bodyPr/>
                    <a:lstStyle/>
                    <a:p>
                      <a:r>
                        <a:rPr lang="en-US" dirty="0" smtClean="0"/>
                        <a:t>Mercedes</a:t>
                      </a:r>
                      <a:endParaRPr lang="en-US" dirty="0"/>
                    </a:p>
                  </a:txBody>
                  <a:tcPr/>
                </a:tc>
                <a:tc>
                  <a:txBody>
                    <a:bodyPr/>
                    <a:lstStyle/>
                    <a:p>
                      <a:r>
                        <a:rPr lang="en-US" dirty="0" smtClean="0"/>
                        <a:t>Sell</a:t>
                      </a:r>
                      <a:endParaRPr lang="en-US" dirty="0"/>
                    </a:p>
                  </a:txBody>
                  <a:tcPr/>
                </a:tc>
                <a:tc>
                  <a:txBody>
                    <a:bodyPr/>
                    <a:lstStyle/>
                    <a:p>
                      <a:r>
                        <a:rPr lang="en-US" dirty="0" smtClean="0"/>
                        <a:t>Islamabad</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5" name="Curved Left Arrow 4"/>
          <p:cNvSpPr/>
          <p:nvPr/>
        </p:nvSpPr>
        <p:spPr>
          <a:xfrm>
            <a:off x="4842995" y="3082284"/>
            <a:ext cx="457200" cy="74020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ontent Placeholder 2"/>
          <p:cNvSpPr txBox="1">
            <a:spLocks/>
          </p:cNvSpPr>
          <p:nvPr/>
        </p:nvSpPr>
        <p:spPr>
          <a:xfrm>
            <a:off x="477673" y="4968498"/>
            <a:ext cx="8270542" cy="1532984"/>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smtClean="0"/>
              <a:t>We have a </a:t>
            </a:r>
            <a:r>
              <a:rPr lang="en-US" dirty="0" smtClean="0">
                <a:solidFill>
                  <a:srgbClr val="C00000"/>
                </a:solidFill>
              </a:rPr>
              <a:t>Buy and Lahore</a:t>
            </a:r>
            <a:r>
              <a:rPr lang="en-US" dirty="0" smtClean="0"/>
              <a:t>, but wait – there’s no </a:t>
            </a:r>
            <a:r>
              <a:rPr lang="en-US" dirty="0" smtClean="0">
                <a:solidFill>
                  <a:srgbClr val="C00000"/>
                </a:solidFill>
              </a:rPr>
              <a:t>Buy and Islamabad</a:t>
            </a:r>
            <a:r>
              <a:rPr lang="en-US" dirty="0" smtClean="0"/>
              <a:t>. We have a </a:t>
            </a:r>
            <a:r>
              <a:rPr lang="en-US" dirty="0" smtClean="0">
                <a:solidFill>
                  <a:srgbClr val="C00000"/>
                </a:solidFill>
              </a:rPr>
              <a:t>Sell and Islamabad</a:t>
            </a:r>
            <a:r>
              <a:rPr lang="en-US" dirty="0" smtClean="0"/>
              <a:t>, but there’s no </a:t>
            </a:r>
            <a:r>
              <a:rPr lang="en-US" dirty="0" smtClean="0">
                <a:solidFill>
                  <a:srgbClr val="C00000"/>
                </a:solidFill>
              </a:rPr>
              <a:t>Sell and Lahore</a:t>
            </a:r>
            <a:r>
              <a:rPr lang="en-US" dirty="0" smtClean="0"/>
              <a:t>. Let’s swap around the values in the </a:t>
            </a:r>
            <a:r>
              <a:rPr lang="en-US" dirty="0" smtClean="0">
                <a:solidFill>
                  <a:srgbClr val="FF0000"/>
                </a:solidFill>
              </a:rPr>
              <a:t>2</a:t>
            </a:r>
            <a:r>
              <a:rPr lang="en-US" baseline="30000" dirty="0" smtClean="0">
                <a:solidFill>
                  <a:srgbClr val="FF0000"/>
                </a:solidFill>
              </a:rPr>
              <a:t>nd</a:t>
            </a:r>
            <a:r>
              <a:rPr lang="en-US" dirty="0" smtClean="0"/>
              <a:t> set in the </a:t>
            </a:r>
            <a:r>
              <a:rPr lang="en-US" dirty="0" smtClean="0">
                <a:solidFill>
                  <a:srgbClr val="FF0000"/>
                </a:solidFill>
              </a:rPr>
              <a:t>3</a:t>
            </a:r>
            <a:r>
              <a:rPr lang="en-US" baseline="30000" dirty="0" smtClean="0">
                <a:solidFill>
                  <a:srgbClr val="FF0000"/>
                </a:solidFill>
              </a:rPr>
              <a:t>rd</a:t>
            </a:r>
            <a:r>
              <a:rPr lang="en-US" dirty="0" smtClean="0"/>
              <a:t> column.</a:t>
            </a:r>
            <a:endParaRPr lang="en-US" dirty="0"/>
          </a:p>
        </p:txBody>
      </p:sp>
    </p:spTree>
    <p:extLst>
      <p:ext uri="{BB962C8B-B14F-4D97-AF65-F5344CB8AC3E}">
        <p14:creationId xmlns:p14="http://schemas.microsoft.com/office/powerpoint/2010/main" val="164378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1125</TotalTime>
  <Words>2492</Words>
  <Application>Microsoft Office PowerPoint</Application>
  <PresentationFormat>On-screen Show (4:3)</PresentationFormat>
  <Paragraphs>522</Paragraphs>
  <Slides>42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Garamond</vt:lpstr>
      <vt:lpstr>Organic</vt:lpstr>
      <vt:lpstr>Testing Techniques (Pairwise Testing)</vt:lpstr>
      <vt:lpstr>PowerPoint Presentation</vt:lpstr>
      <vt:lpstr>Pairwise Testing</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Pairwise Testing</vt:lpstr>
      <vt:lpstr>Limitations of Pairwise Testing</vt:lpstr>
      <vt:lpstr>User-Story Testing</vt:lpstr>
      <vt:lpstr>User-Story Testing (cont.)</vt:lpstr>
      <vt:lpstr>User-Story Testing (cont.)</vt:lpstr>
      <vt:lpstr>User-Story Testing(cont.)</vt:lpstr>
      <vt:lpstr>Summary</vt:lpstr>
      <vt:lpstr>Summary (cont)</vt:lpstr>
      <vt:lpstr>Summary (cont)</vt:lpstr>
      <vt:lpstr>Practical Overview:</vt:lpstr>
      <vt:lpstr>Exploratory Testing</vt:lpstr>
      <vt:lpstr>Exploratory Testing</vt:lpstr>
      <vt:lpstr>Exploratory Testing (cont.)</vt:lpstr>
      <vt:lpstr>Scripted v/s Exploratory</vt:lpstr>
      <vt:lpstr>PowerPoint Presentation</vt:lpstr>
      <vt:lpstr>PowerPoint Presentation</vt:lpstr>
      <vt:lpstr>Exploratory Testing</vt:lpstr>
      <vt:lpstr>How to do Exploratory Testing</vt:lpstr>
      <vt:lpstr>Exploratory Testing Steps</vt:lpstr>
      <vt:lpstr>Exploratory Testing Steps</vt:lpstr>
      <vt:lpstr>Exploratory Testing Steps</vt:lpstr>
      <vt:lpstr>Exploratory Testing (cont.)</vt:lpstr>
      <vt:lpstr>Exploratory Testing</vt:lpstr>
      <vt:lpstr>Pros and Cons</vt:lpstr>
      <vt:lpstr>Pros and Cons</vt:lpstr>
      <vt:lpstr>Challenges of Exploratory Testing</vt:lpstr>
      <vt:lpstr>When use exploratory testing?</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Techniques (detailed)</dc:title>
  <dc:creator>Windows User</dc:creator>
  <cp:lastModifiedBy>Windows User</cp:lastModifiedBy>
  <cp:revision>95</cp:revision>
  <dcterms:created xsi:type="dcterms:W3CDTF">2019-09-15T19:29:33Z</dcterms:created>
  <dcterms:modified xsi:type="dcterms:W3CDTF">2019-09-19T19:44:23Z</dcterms:modified>
</cp:coreProperties>
</file>