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87" r:id="rId3"/>
    <p:sldId id="259" r:id="rId4"/>
    <p:sldId id="258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71" r:id="rId14"/>
    <p:sldId id="272" r:id="rId15"/>
    <p:sldId id="269" r:id="rId16"/>
    <p:sldId id="270" r:id="rId17"/>
    <p:sldId id="273" r:id="rId18"/>
    <p:sldId id="274" r:id="rId19"/>
    <p:sldId id="277" r:id="rId20"/>
    <p:sldId id="278" r:id="rId21"/>
    <p:sldId id="275" r:id="rId22"/>
    <p:sldId id="279" r:id="rId23"/>
    <p:sldId id="280" r:id="rId24"/>
    <p:sldId id="281" r:id="rId25"/>
    <p:sldId id="282" r:id="rId26"/>
    <p:sldId id="276" r:id="rId27"/>
    <p:sldId id="286" r:id="rId28"/>
    <p:sldId id="283" r:id="rId29"/>
    <p:sldId id="284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 autoAdjust="0"/>
    <p:restoredTop sz="92819" autoAdjust="0"/>
  </p:normalViewPr>
  <p:slideViewPr>
    <p:cSldViewPr snapToGrid="0">
      <p:cViewPr varScale="1">
        <p:scale>
          <a:sx n="51" d="100"/>
          <a:sy n="51" d="100"/>
        </p:scale>
        <p:origin x="5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9C7A-1C2F-440C-A808-868FEEC77E0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134F7-C581-4AEE-9C4A-32FBA54C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4 &amp; 8 demonstrate that ‘kettle’ can independently affect the outcome.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6 &amp; 8 demonstrate that ‘mug’ can independently affect the outcome.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7 &amp; 8 demonstrate that ‘coffee’ can independently affect the outcome.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note, decision coverage and statement coverage are also covered in the selected tests.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required for MC/DC analysis in this case are tests 4, 6, 7 &amp; 8. Tests 1, 2, 3 and 5 are not required as we can satisfy the MC/DC criterion without them. These redundant tests need not be included in the coverage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134F7-C581-4AEE-9C4A-32FBA54CDA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134F7-C581-4AEE-9C4A-32FBA54CDA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3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0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7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1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7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6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5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3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5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DD150B-18EF-4E5B-A025-95CD92027E3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31BAED-DE2A-44B2-A991-29C32715C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cyclomatic-complexity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</a:p>
          <a:p>
            <a:r>
              <a:rPr lang="en-US" dirty="0" smtClean="0"/>
              <a:t>Madiha 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to calculate Statement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26" y="2383804"/>
            <a:ext cx="10789920" cy="3882683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Source Code: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Prints(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if(result&gt;0)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Positive”,result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Negative”,result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75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If a=3, b=9</a:t>
            </a:r>
          </a:p>
          <a:p>
            <a:endParaRPr lang="en-US" sz="2800" b="1" dirty="0"/>
          </a:p>
        </p:txBody>
      </p:sp>
      <p:pic>
        <p:nvPicPr>
          <p:cNvPr id="5122" name="Picture 2" descr="https://www.guru99.com/images/1/102518_1122_CodeCovera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1" y="3145367"/>
            <a:ext cx="6431645" cy="30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Number of executed statements=5</a:t>
            </a:r>
          </a:p>
          <a:p>
            <a:r>
              <a:rPr lang="en-US" sz="2800" dirty="0" smtClean="0"/>
              <a:t>Total no. of statements=7</a:t>
            </a:r>
          </a:p>
          <a:p>
            <a:r>
              <a:rPr lang="en-US" sz="2800" dirty="0"/>
              <a:t>Statement Coverage: 5/7 = 71</a:t>
            </a:r>
            <a:r>
              <a:rPr lang="en-US" sz="2800" dirty="0" smtClean="0"/>
              <a:t>%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146" name="Picture 2" descr="https://www.guru99.com/images/jsp/030116_0814_LearnSta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102" y="4608286"/>
            <a:ext cx="7682302" cy="126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If a=-3, b=-9</a:t>
            </a:r>
          </a:p>
          <a:p>
            <a:endParaRPr lang="en-US" sz="2800" b="1" dirty="0"/>
          </a:p>
        </p:txBody>
      </p:sp>
      <p:pic>
        <p:nvPicPr>
          <p:cNvPr id="8194" name="Picture 2" descr="https://www.guru99.com/images/1/102518_1122_CodeCovera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11" y="3167138"/>
            <a:ext cx="6384992" cy="29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Number of executed statements=6</a:t>
            </a:r>
          </a:p>
          <a:p>
            <a:r>
              <a:rPr lang="en-US" sz="2800" dirty="0" smtClean="0"/>
              <a:t>Total no. of statements=7</a:t>
            </a:r>
          </a:p>
          <a:p>
            <a:r>
              <a:rPr lang="en-US" sz="2800" dirty="0"/>
              <a:t>Statement Coverage: </a:t>
            </a:r>
            <a:r>
              <a:rPr lang="en-US" sz="2800" dirty="0" smtClean="0"/>
              <a:t>6/7 </a:t>
            </a:r>
            <a:r>
              <a:rPr lang="en-US" sz="2800" dirty="0"/>
              <a:t>= </a:t>
            </a:r>
            <a:r>
              <a:rPr lang="en-US" sz="2800" dirty="0" smtClean="0"/>
              <a:t>85%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170" name="Picture 2" descr="https://www.guru99.com/images/jsp/030116_0814_LearnState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52" y="4673599"/>
            <a:ext cx="7613147" cy="10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dirty="0" smtClean="0"/>
              <a:t>overall, </a:t>
            </a:r>
            <a:r>
              <a:rPr lang="en-US" dirty="0"/>
              <a:t>all the statements are being covered by 2</a:t>
            </a:r>
            <a:r>
              <a:rPr lang="en-US" baseline="30000" dirty="0"/>
              <a:t>nd</a:t>
            </a:r>
            <a:r>
              <a:rPr lang="en-US" dirty="0"/>
              <a:t> scenario's considered. So we can conclude that overall statement coverage is 100%.</a:t>
            </a:r>
          </a:p>
        </p:txBody>
      </p:sp>
      <p:pic>
        <p:nvPicPr>
          <p:cNvPr id="9218" name="Picture 2" descr="https://www.guru99.com/images/jsp/030116_0814_LearnState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89" y="3766003"/>
            <a:ext cx="7141142" cy="1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What is covered by Statement Coverage</a:t>
            </a:r>
            <a:r>
              <a:rPr lang="en-US" sz="2800" b="1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Unused Statements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Dead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Unused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Reports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 outcomes of each Boolean </a:t>
            </a:r>
            <a:r>
              <a:rPr lang="en-US" dirty="0" smtClean="0"/>
              <a:t>expression</a:t>
            </a:r>
          </a:p>
          <a:p>
            <a:r>
              <a:rPr lang="en-US" dirty="0"/>
              <a:t>E</a:t>
            </a:r>
            <a:r>
              <a:rPr lang="en-US" dirty="0" smtClean="0"/>
              <a:t>xpressions </a:t>
            </a:r>
            <a:r>
              <a:rPr lang="en-US" dirty="0"/>
              <a:t>can sometimes get complicated. Therefore, it is very hard to achieve 100% coverage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42" name="Picture 2" descr="https://www.guru99.com/images/1/102518_1122_CodeCoverag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04" y="4216400"/>
            <a:ext cx="8445990" cy="92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1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 smtClean="0"/>
              <a:t>Source Code: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Demo(</a:t>
            </a:r>
            <a:r>
              <a:rPr lang="en-US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a){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	if(a &gt; 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	a=a*3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print(a)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If a=2</a:t>
            </a:r>
            <a:endParaRPr lang="en-US" sz="2800" b="1" dirty="0"/>
          </a:p>
        </p:txBody>
      </p:sp>
      <p:pic>
        <p:nvPicPr>
          <p:cNvPr id="11266" name="Picture 2" descr="https://www.guru99.com/images/1/102518_1122_CodeCoverag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3132590"/>
            <a:ext cx="4637314" cy="251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9655" y="681934"/>
            <a:ext cx="10733649" cy="553997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float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sum=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average;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the numbers of data: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&gt;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n &lt;=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"Error! number should in range of (1 to 100)."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the number again: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n-NO" dirty="0" smtClean="0"/>
              <a:t>	</a:t>
            </a:r>
            <a:r>
              <a:rPr lang="nn-NO" dirty="0" smtClean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 = 0; i &lt; n; ++i)</a:t>
            </a:r>
            <a:r>
              <a:rPr lang="en-US" dirty="0" smtClean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 Enter number: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average = sum / n;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"Average =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average;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</a:t>
            </a:r>
            <a:r>
              <a:rPr lang="en-US" dirty="0" smtClean="0"/>
              <a:t>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No. of Decision outcomes exercised = 1 (No)</a:t>
            </a:r>
          </a:p>
          <a:p>
            <a:r>
              <a:rPr lang="en-US" sz="3200" dirty="0" smtClean="0"/>
              <a:t>Total no. of decision outcomes= 2 (Yes/No)</a:t>
            </a:r>
          </a:p>
          <a:p>
            <a:r>
              <a:rPr lang="en-US" sz="3200" dirty="0" smtClean="0"/>
              <a:t>Decision Coverage = 1/2= 50%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73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6969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If a = 6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Decision Coverage = 50%</a:t>
            </a:r>
            <a:endParaRPr lang="en-US" sz="2800" b="1" dirty="0"/>
          </a:p>
        </p:txBody>
      </p:sp>
      <p:pic>
        <p:nvPicPr>
          <p:cNvPr id="12290" name="Picture 2" descr="https://www.guru99.com/images/1/102518_1122_CodeCoverag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61" y="2937705"/>
            <a:ext cx="4351110" cy="255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Coverage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774521"/>
              </p:ext>
            </p:extLst>
          </p:nvPr>
        </p:nvGraphicFramePr>
        <p:xfrm>
          <a:off x="1295402" y="3167063"/>
          <a:ext cx="9601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Test Case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Value of 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Decision</a:t>
                      </a:r>
                      <a:r>
                        <a:rPr lang="en-US" sz="2800" baseline="0" dirty="0" smtClean="0"/>
                        <a:t> Coverage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the variables or </a:t>
            </a:r>
            <a:r>
              <a:rPr lang="en-US" dirty="0" smtClean="0"/>
              <a:t>sub-expressions </a:t>
            </a:r>
            <a:r>
              <a:rPr lang="en-US" dirty="0"/>
              <a:t>in the conditional statement are </a:t>
            </a:r>
            <a:r>
              <a:rPr lang="en-US" dirty="0" smtClean="0"/>
              <a:t>evaluated.</a:t>
            </a:r>
          </a:p>
          <a:p>
            <a:r>
              <a:rPr lang="en-US" dirty="0"/>
              <a:t>E</a:t>
            </a:r>
            <a:r>
              <a:rPr lang="en-US" dirty="0" smtClean="0"/>
              <a:t>xpressions </a:t>
            </a:r>
            <a:r>
              <a:rPr lang="en-US" dirty="0"/>
              <a:t>with logical operands are only considered</a:t>
            </a:r>
          </a:p>
        </p:txBody>
      </p:sp>
      <p:pic>
        <p:nvPicPr>
          <p:cNvPr id="13314" name="Picture 2" descr="https://www.guru99.com/images/1/102518_1122_CodeCoverag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97" y="4383540"/>
            <a:ext cx="8329603" cy="118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Coverage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3633750"/>
            <a:ext cx="10493829" cy="2614649"/>
          </a:xfrm>
        </p:spPr>
        <p:txBody>
          <a:bodyPr>
            <a:noAutofit/>
          </a:bodyPr>
          <a:lstStyle/>
          <a:p>
            <a:r>
              <a:rPr lang="en-US" sz="2800" dirty="0" smtClean="0"/>
              <a:t>Four Possible Combinations:</a:t>
            </a:r>
          </a:p>
          <a:p>
            <a:pPr lvl="1"/>
            <a:r>
              <a:rPr lang="en-US" sz="2400" dirty="0" smtClean="0"/>
              <a:t>TT</a:t>
            </a:r>
          </a:p>
          <a:p>
            <a:pPr lvl="1"/>
            <a:r>
              <a:rPr lang="en-US" sz="2400" dirty="0" smtClean="0"/>
              <a:t>FF</a:t>
            </a:r>
          </a:p>
          <a:p>
            <a:pPr lvl="1"/>
            <a:r>
              <a:rPr lang="en-US" sz="2400" dirty="0" smtClean="0"/>
              <a:t>TF</a:t>
            </a:r>
          </a:p>
          <a:p>
            <a:pPr lvl="1"/>
            <a:r>
              <a:rPr lang="en-US" sz="2400" dirty="0" smtClean="0"/>
              <a:t>FT</a:t>
            </a:r>
            <a:endParaRPr lang="en-US" sz="2400" dirty="0"/>
          </a:p>
        </p:txBody>
      </p:sp>
      <p:pic>
        <p:nvPicPr>
          <p:cNvPr id="14338" name="Picture 2" descr="https://www.guru99.com/images/1/102518_1122_CodeCoverag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28" y="2543063"/>
            <a:ext cx="8458197" cy="83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Coverage Scenarios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181501"/>
              </p:ext>
            </p:extLst>
          </p:nvPr>
        </p:nvGraphicFramePr>
        <p:xfrm>
          <a:off x="1295400" y="2448608"/>
          <a:ext cx="96012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X=3</a:t>
                      </a:r>
                    </a:p>
                    <a:p>
                      <a:r>
                        <a:rPr lang="en-US" sz="2800" dirty="0" smtClean="0"/>
                        <a:t>Y=4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(x&lt;y)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800" dirty="0" smtClean="0"/>
                        <a:t>Condition Coverage is </a:t>
                      </a:r>
                      <a:r>
                        <a:rPr lang="en-US" sz="3600" dirty="0" smtClean="0"/>
                        <a:t>¼</a:t>
                      </a:r>
                      <a:r>
                        <a:rPr lang="en-US" sz="2800" dirty="0" smtClean="0"/>
                        <a:t>= 25%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A=3</a:t>
                      </a:r>
                    </a:p>
                    <a:p>
                      <a:r>
                        <a:rPr lang="en-US" sz="2800" dirty="0" smtClean="0"/>
                        <a:t>B=4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(a&gt;b)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</a:t>
                      </a:r>
                      <a:endParaRPr 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599" y="4789726"/>
            <a:ext cx="1095103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Conditional coverage offers better sensitivity to the control flow than decision coverage.</a:t>
            </a:r>
          </a:p>
          <a:p>
            <a:pPr marL="285750" indent="-285750" defTabSz="457200"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Condition coverage does not give a guarantee about full decision coverage</a:t>
            </a:r>
          </a:p>
        </p:txBody>
      </p:sp>
    </p:spTree>
    <p:extLst>
      <p:ext uri="{BB962C8B-B14F-4D97-AF65-F5344CB8AC3E}">
        <p14:creationId xmlns:p14="http://schemas.microsoft.com/office/powerpoint/2010/main" val="21455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382764"/>
            <a:ext cx="10798628" cy="3045805"/>
          </a:xfrm>
        </p:spPr>
        <p:txBody>
          <a:bodyPr>
            <a:normAutofit/>
          </a:bodyPr>
          <a:lstStyle/>
          <a:p>
            <a:r>
              <a:rPr lang="en-US" sz="2700" dirty="0"/>
              <a:t>E</a:t>
            </a:r>
            <a:r>
              <a:rPr lang="en-US" sz="2700" dirty="0" smtClean="0"/>
              <a:t>very </a:t>
            </a:r>
            <a:r>
              <a:rPr lang="en-US" sz="2700" dirty="0"/>
              <a:t>outcome from a code module is </a:t>
            </a:r>
            <a:r>
              <a:rPr lang="en-US" sz="2700" dirty="0" smtClean="0"/>
              <a:t>tested</a:t>
            </a:r>
          </a:p>
          <a:p>
            <a:r>
              <a:rPr lang="en-US" sz="2700" dirty="0"/>
              <a:t>I</a:t>
            </a:r>
            <a:r>
              <a:rPr lang="en-US" sz="2700" dirty="0" smtClean="0"/>
              <a:t>f </a:t>
            </a:r>
            <a:r>
              <a:rPr lang="en-US" sz="2700" dirty="0"/>
              <a:t>the </a:t>
            </a:r>
            <a:r>
              <a:rPr lang="en-US" sz="2700" dirty="0" smtClean="0"/>
              <a:t>outcomes </a:t>
            </a:r>
            <a:r>
              <a:rPr lang="en-US" sz="2700" dirty="0"/>
              <a:t>are binary, you need to test both True and False outcomes</a:t>
            </a:r>
            <a:r>
              <a:rPr lang="en-US" sz="2700" dirty="0" smtClean="0"/>
              <a:t>.</a:t>
            </a:r>
          </a:p>
          <a:p>
            <a:r>
              <a:rPr lang="en-US" sz="2700" dirty="0"/>
              <a:t>E</a:t>
            </a:r>
            <a:r>
              <a:rPr lang="en-US" sz="2700" dirty="0" smtClean="0"/>
              <a:t>nsure </a:t>
            </a:r>
            <a:r>
              <a:rPr lang="en-US" sz="2700" dirty="0"/>
              <a:t>that every possible branch from each decision condition is executed at least a single time</a:t>
            </a:r>
            <a:r>
              <a:rPr lang="en-US" sz="2700" dirty="0" smtClean="0"/>
              <a:t>.</a:t>
            </a:r>
          </a:p>
          <a:p>
            <a:r>
              <a:rPr lang="en-US" sz="2700" dirty="0" smtClean="0"/>
              <a:t>It measure </a:t>
            </a:r>
            <a:r>
              <a:rPr lang="en-US" sz="2700" dirty="0"/>
              <a:t>the fraction of independent code </a:t>
            </a:r>
            <a:r>
              <a:rPr lang="en-US" sz="2700" dirty="0" smtClean="0"/>
              <a:t>segments.</a:t>
            </a:r>
            <a:endParaRPr lang="en-US" sz="2700" dirty="0"/>
          </a:p>
        </p:txBody>
      </p:sp>
      <p:pic>
        <p:nvPicPr>
          <p:cNvPr id="15362" name="Picture 2" descr="https://www.guru99.com/images/1/102518_1122_CodeCoverag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4" y="4952998"/>
            <a:ext cx="7620227" cy="114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8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 smtClean="0"/>
              <a:t>Source Code: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Demo(</a:t>
            </a:r>
            <a:r>
              <a:rPr lang="en-US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 a){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	if(a &gt; 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	a=a*3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print(a)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www.guru99.com/images/1/102518_1122_CodeCoverag10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2" y="1306285"/>
            <a:ext cx="9010418" cy="437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Branch Coverage will consider unconditional branch as </a:t>
            </a:r>
            <a:r>
              <a:rPr lang="en-US" sz="2800" dirty="0" smtClean="0"/>
              <a:t>well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31055"/>
              </p:ext>
            </p:extLst>
          </p:nvPr>
        </p:nvGraphicFramePr>
        <p:xfrm>
          <a:off x="1088571" y="3266922"/>
          <a:ext cx="10062030" cy="260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406"/>
                <a:gridCol w="2012406"/>
                <a:gridCol w="2012406"/>
                <a:gridCol w="2012406"/>
                <a:gridCol w="2012406"/>
              </a:tblGrid>
              <a:tr h="120855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Test Case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Value of 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Output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Decision Coverage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Branch Coverage</a:t>
                      </a:r>
                      <a:endParaRPr lang="en-US" sz="3200" dirty="0"/>
                    </a:p>
                  </a:txBody>
                  <a:tcPr/>
                </a:tc>
              </a:tr>
              <a:tr h="70019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33%</a:t>
                      </a:r>
                      <a:endParaRPr lang="en-US" sz="3200" b="1" dirty="0"/>
                    </a:p>
                  </a:txBody>
                  <a:tcPr/>
                </a:tc>
              </a:tr>
              <a:tr h="70019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67%</a:t>
                      </a:r>
                      <a:endParaRPr lang="en-US" sz="3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8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Statement Coverage</a:t>
            </a:r>
          </a:p>
          <a:p>
            <a:r>
              <a:rPr lang="en-US" sz="3200" dirty="0" smtClean="0"/>
              <a:t>Decision Coverage</a:t>
            </a:r>
          </a:p>
          <a:p>
            <a:r>
              <a:rPr lang="en-US" sz="3200" dirty="0" smtClean="0"/>
              <a:t>Condition Coverage</a:t>
            </a:r>
          </a:p>
          <a:p>
            <a:r>
              <a:rPr lang="en-US" sz="3200" dirty="0" smtClean="0"/>
              <a:t>Branch Coverage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40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Coverage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8" y="2461846"/>
            <a:ext cx="10607040" cy="3882684"/>
          </a:xfrm>
        </p:spPr>
        <p:txBody>
          <a:bodyPr>
            <a:noAutofit/>
          </a:bodyPr>
          <a:lstStyle/>
          <a:p>
            <a:r>
              <a:rPr lang="en-US" sz="2600" dirty="0" smtClean="0"/>
              <a:t>Allows </a:t>
            </a:r>
            <a:r>
              <a:rPr lang="en-US" sz="2600" dirty="0"/>
              <a:t>you to validate-all the branches in the code</a:t>
            </a:r>
          </a:p>
          <a:p>
            <a:r>
              <a:rPr lang="en-US" sz="2600" dirty="0"/>
              <a:t>Helps you to ensure that no branched lead to any abnormality of the program's operation</a:t>
            </a:r>
          </a:p>
          <a:p>
            <a:r>
              <a:rPr lang="en-US" sz="2600" dirty="0"/>
              <a:t>Branch coverage method removes issues which happen because of statement coverage testing</a:t>
            </a:r>
          </a:p>
          <a:p>
            <a:r>
              <a:rPr lang="en-US" sz="2600" dirty="0"/>
              <a:t>Allows you to find those areas which are not tested by other testing methods</a:t>
            </a:r>
          </a:p>
          <a:p>
            <a:r>
              <a:rPr lang="en-US" sz="2600" dirty="0"/>
              <a:t>It allows you to find a quantitative measure of code </a:t>
            </a:r>
            <a:r>
              <a:rPr lang="en-US" sz="2600" dirty="0" smtClean="0"/>
              <a:t>coverage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0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MC/DC Coverage</a:t>
            </a:r>
            <a:br>
              <a:rPr lang="en-US" dirty="0" smtClean="0"/>
            </a:br>
            <a:r>
              <a:rPr lang="en-US" dirty="0" smtClean="0"/>
              <a:t>Modified Condition/Decision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2430320"/>
            <a:ext cx="10958732" cy="3843868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condition in a decision must be tested independently to reach full coverage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condition must be executed twice, with the results true and false, but with no difference in the truth values of all other conditions in the decision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needs to be shown that each condition independently affects the decision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With this metric, some combinations of condition results turn out to be redundant and are not counted in the coverage result. 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coverage of a program is </a:t>
            </a:r>
            <a:r>
              <a:rPr lang="en-US" dirty="0" smtClean="0"/>
              <a:t>then </a:t>
            </a:r>
            <a:r>
              <a:rPr lang="en-US" dirty="0"/>
              <a:t>number of executed statement blocks and non-redundant combinations of condition results divided by the number of statement blocks and required condition result combinations.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798" y="2600735"/>
            <a:ext cx="5609252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f(kettle &amp;&amp; cup &amp;&amp; coffee){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cup_of_coffee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false;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26" name="Picture 2" descr="https://www.rapitasystems.com/rs_fil/mcdc-truth-tabl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64" y="783771"/>
            <a:ext cx="4572000" cy="54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305" y="2630299"/>
            <a:ext cx="4718304" cy="331012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( A || B ) &amp;&amp; C 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/*some instructions*/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/*some instructions*/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3610" y="2425959"/>
            <a:ext cx="6206350" cy="371880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Condition Coverage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A = true  / B = true  / C = </a:t>
            </a:r>
            <a:r>
              <a:rPr lang="en-US" sz="2200" dirty="0" smtClean="0"/>
              <a:t>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A = false / B = false / C = false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Decision Coverage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200" dirty="0"/>
              <a:t>A = </a:t>
            </a:r>
            <a:r>
              <a:rPr lang="fr-FR" sz="2200" dirty="0" err="1"/>
              <a:t>true</a:t>
            </a:r>
            <a:r>
              <a:rPr lang="fr-FR" sz="2200" dirty="0"/>
              <a:t>  / B = </a:t>
            </a:r>
            <a:r>
              <a:rPr lang="fr-FR" sz="2200" dirty="0" err="1"/>
              <a:t>true</a:t>
            </a:r>
            <a:r>
              <a:rPr lang="fr-FR" sz="2200" dirty="0"/>
              <a:t>  / C = </a:t>
            </a:r>
            <a:r>
              <a:rPr lang="fr-FR" sz="2200" dirty="0" err="1" smtClean="0"/>
              <a:t>true</a:t>
            </a:r>
            <a:r>
              <a:rPr lang="fr-FR" sz="2200" dirty="0"/>
              <a:t> </a:t>
            </a:r>
            <a:r>
              <a:rPr lang="fr-FR" sz="2200" dirty="0" smtClean="0"/>
              <a:t> ---&gt; </a:t>
            </a:r>
            <a:r>
              <a:rPr lang="en-US" sz="2200" dirty="0"/>
              <a:t>"</a:t>
            </a:r>
            <a:r>
              <a:rPr lang="en-US" sz="2200" dirty="0">
                <a:solidFill>
                  <a:srgbClr val="FF0000"/>
                </a:solidFill>
              </a:rPr>
              <a:t>true</a:t>
            </a:r>
            <a:r>
              <a:rPr lang="en-US" sz="2200" dirty="0"/>
              <a:t>"</a:t>
            </a:r>
            <a:r>
              <a:rPr lang="fr-FR" sz="2200" dirty="0" smtClean="0"/>
              <a:t> 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A = false / B = false / C = false  </a:t>
            </a:r>
            <a:r>
              <a:rPr lang="en-US" sz="2200" dirty="0" smtClean="0"/>
              <a:t>---&gt; "</a:t>
            </a:r>
            <a:r>
              <a:rPr lang="en-US" sz="2200" dirty="0">
                <a:solidFill>
                  <a:srgbClr val="FF0000"/>
                </a:solidFill>
              </a:rPr>
              <a:t>false</a:t>
            </a:r>
            <a:r>
              <a:rPr lang="en-US" sz="2200" dirty="0"/>
              <a:t>"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305219" y="5271816"/>
            <a:ext cx="9647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W</a:t>
            </a:r>
            <a:r>
              <a:rPr lang="en-US" sz="2800" b="1" dirty="0" smtClean="0">
                <a:solidFill>
                  <a:srgbClr val="C00000"/>
                </a:solidFill>
              </a:rPr>
              <a:t>ith these two tests</a:t>
            </a:r>
            <a:r>
              <a:rPr lang="en-US" sz="2800" b="1" dirty="0">
                <a:solidFill>
                  <a:srgbClr val="C00000"/>
                </a:solidFill>
              </a:rPr>
              <a:t>, it is impossible to know which condition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influences </a:t>
            </a:r>
            <a:r>
              <a:rPr lang="en-US" sz="2800" b="1" dirty="0">
                <a:solidFill>
                  <a:srgbClr val="C00000"/>
                </a:solidFill>
              </a:rPr>
              <a:t>the decision's evaluation...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   (  (  A   ||   B  )   &amp;&amp;   C  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02585"/>
              </p:ext>
            </p:extLst>
          </p:nvPr>
        </p:nvGraphicFramePr>
        <p:xfrm>
          <a:off x="1295400" y="2613446"/>
          <a:ext cx="9601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Decision 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93" y="2468874"/>
            <a:ext cx="10856422" cy="3797559"/>
          </a:xfrm>
        </p:spPr>
        <p:txBody>
          <a:bodyPr>
            <a:noAutofit/>
          </a:bodyPr>
          <a:lstStyle/>
          <a:p>
            <a:r>
              <a:rPr lang="en-US" sz="2800" dirty="0"/>
              <a:t>Indeed, in this case:</a:t>
            </a:r>
          </a:p>
          <a:p>
            <a:pPr lvl="1"/>
            <a:r>
              <a:rPr lang="en-US" sz="2400" dirty="0"/>
              <a:t>between the 1 </a:t>
            </a:r>
            <a:r>
              <a:rPr lang="en-US" sz="2400" baseline="30000" dirty="0" err="1"/>
              <a:t>st</a:t>
            </a:r>
            <a:r>
              <a:rPr lang="en-US" sz="2400" dirty="0"/>
              <a:t> and 4 </a:t>
            </a:r>
            <a:r>
              <a:rPr lang="en-US" sz="2400" baseline="30000" dirty="0" err="1"/>
              <a:t>th</a:t>
            </a:r>
            <a:r>
              <a:rPr lang="en-US" sz="2400" dirty="0"/>
              <a:t> test scenarios, only A changed of value, which also made the decision's outcome change its value ("false" in the </a:t>
            </a: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/>
              <a:t> case, "true" in the 2 </a:t>
            </a:r>
            <a:r>
              <a:rPr lang="en-US" sz="2400" baseline="30000" dirty="0" err="1"/>
              <a:t>nd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/>
              <a:t>in the same way, between 1 </a:t>
            </a:r>
            <a:r>
              <a:rPr lang="en-US" sz="2400" baseline="30000" dirty="0" err="1"/>
              <a:t>st</a:t>
            </a:r>
            <a:r>
              <a:rPr lang="en-US" sz="2400" dirty="0"/>
              <a:t> and 2 </a:t>
            </a:r>
            <a:r>
              <a:rPr lang="en-US" sz="2400" baseline="30000" dirty="0" err="1"/>
              <a:t>nd</a:t>
            </a:r>
            <a:r>
              <a:rPr lang="en-US" sz="2400" dirty="0"/>
              <a:t>, only B changed of value, which also made the decision's outcome change its value (passing from "false" to "true");</a:t>
            </a:r>
          </a:p>
          <a:p>
            <a:pPr lvl="1"/>
            <a:r>
              <a:rPr lang="en-US" sz="2400" dirty="0"/>
              <a:t>eventually, between 2 </a:t>
            </a:r>
            <a:r>
              <a:rPr lang="en-US" sz="2400" baseline="30000" dirty="0" err="1"/>
              <a:t>nd</a:t>
            </a:r>
            <a:r>
              <a:rPr lang="en-US" sz="2400" dirty="0"/>
              <a:t> and 3 </a:t>
            </a:r>
            <a:r>
              <a:rPr lang="en-US" sz="2400" baseline="30000" dirty="0" err="1"/>
              <a:t>rd</a:t>
            </a:r>
            <a:r>
              <a:rPr lang="en-US" sz="2400" dirty="0"/>
              <a:t>, only C changed of value and decision's outcome's value also changed (passing from "true" to "false").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66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47114"/>
            <a:ext cx="9601196" cy="858129"/>
          </a:xfrm>
        </p:spPr>
        <p:txBody>
          <a:bodyPr>
            <a:normAutofit/>
          </a:bodyPr>
          <a:lstStyle/>
          <a:p>
            <a:r>
              <a:rPr lang="en-US" dirty="0" smtClean="0"/>
              <a:t>More Complex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877" y="1857389"/>
            <a:ext cx="9601196" cy="4848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( ( ( u == 0 ) || ( x &gt; 5 ) ) &amp;&amp; ( ( y&lt;6 ) || ( z == 0 ) ) )</a:t>
            </a:r>
          </a:p>
          <a:p>
            <a:pPr marL="0" indent="0" algn="ctr">
              <a:buNone/>
            </a:pP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500074"/>
              </p:ext>
            </p:extLst>
          </p:nvPr>
        </p:nvGraphicFramePr>
        <p:xfrm>
          <a:off x="1869790" y="2521275"/>
          <a:ext cx="81280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Test Case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(u==0)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 x &gt; 5 )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 y &lt; 6 )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 z== 0 )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Decision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Structural </a:t>
            </a:r>
            <a:r>
              <a:rPr lang="en-US" sz="2800" dirty="0"/>
              <a:t>testing method that involves using the source code of a program in order to find every possible executable </a:t>
            </a:r>
            <a:r>
              <a:rPr lang="en-US" sz="2800" dirty="0" smtClean="0"/>
              <a:t>path.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helps to determine all faults lying within a piece of code.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method is designed to execute all or selected path through a computer program.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2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Path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test cases based on the flows or logical path that can be taken through the program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of all possible blocks in a program and achieves maximum path coverage with the least number of test </a:t>
            </a:r>
            <a:r>
              <a:rPr lang="en-US" dirty="0" smtClean="0"/>
              <a:t>cases.</a:t>
            </a:r>
          </a:p>
          <a:p>
            <a:r>
              <a:rPr lang="en-US" dirty="0" smtClean="0"/>
              <a:t>It </a:t>
            </a:r>
            <a:r>
              <a:rPr lang="en-US" dirty="0"/>
              <a:t>is a hybrid of branch testing and path testing methods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Objective: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defines the number of independent paths, thus the number of test cases needed can be defined explicitly (maximizes the coverage of each test case).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4" y="811990"/>
            <a:ext cx="5846551" cy="5364875"/>
          </a:xfrm>
        </p:spPr>
      </p:pic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6946900" y="1478287"/>
            <a:ext cx="4623059" cy="330993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Three paths:</a:t>
            </a:r>
          </a:p>
          <a:p>
            <a:pPr lvl="1"/>
            <a:r>
              <a:rPr lang="en-US" sz="3200" b="1" dirty="0"/>
              <a:t>Path 1</a:t>
            </a:r>
            <a:r>
              <a:rPr lang="en-US" sz="3200" dirty="0"/>
              <a:t>: 1,2,3,5,6, 7</a:t>
            </a:r>
          </a:p>
          <a:p>
            <a:pPr lvl="1"/>
            <a:r>
              <a:rPr lang="en-US" sz="3200" b="1" dirty="0"/>
              <a:t>Path 2</a:t>
            </a:r>
            <a:r>
              <a:rPr lang="en-US" sz="3200" dirty="0"/>
              <a:t>: 1,2,4,5,6, 7</a:t>
            </a:r>
          </a:p>
          <a:p>
            <a:pPr lvl="1"/>
            <a:r>
              <a:rPr lang="en-US" sz="3200" b="1" dirty="0"/>
              <a:t>Path 3</a:t>
            </a:r>
            <a:r>
              <a:rPr lang="en-US" sz="3200" dirty="0"/>
              <a:t>: 1, 6, 7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65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54" y="2480604"/>
            <a:ext cx="10916526" cy="3810000"/>
          </a:xfrm>
        </p:spPr>
        <p:txBody>
          <a:bodyPr>
            <a:noAutofit/>
          </a:bodyPr>
          <a:lstStyle/>
          <a:p>
            <a:r>
              <a:rPr lang="en-US" sz="2600" dirty="0" smtClean="0"/>
              <a:t>White </a:t>
            </a:r>
            <a:r>
              <a:rPr lang="en-US" sz="2600" dirty="0"/>
              <a:t>box </a:t>
            </a:r>
            <a:r>
              <a:rPr lang="en-US" sz="2600" dirty="0" smtClean="0"/>
              <a:t>testing technique</a:t>
            </a:r>
          </a:p>
          <a:p>
            <a:r>
              <a:rPr lang="en-US" sz="2600" dirty="0" smtClean="0"/>
              <a:t>Determine </a:t>
            </a:r>
            <a:r>
              <a:rPr lang="en-US" sz="2600" dirty="0"/>
              <a:t>the execution order of </a:t>
            </a:r>
            <a:r>
              <a:rPr lang="en-US" sz="2600" dirty="0" smtClean="0"/>
              <a:t>statements of </a:t>
            </a:r>
            <a:r>
              <a:rPr lang="en-US" sz="2600" dirty="0"/>
              <a:t>the program through a control structure.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control structure of a program is used to develop a test case for the program. </a:t>
            </a:r>
            <a:endParaRPr lang="en-US" sz="2600" dirty="0" smtClean="0"/>
          </a:p>
          <a:p>
            <a:r>
              <a:rPr lang="en-US" sz="2600" dirty="0" smtClean="0"/>
              <a:t>A particular part of a large program is selected by tester to set the testing path. </a:t>
            </a:r>
          </a:p>
          <a:p>
            <a:r>
              <a:rPr lang="en-US" sz="2600" dirty="0" smtClean="0"/>
              <a:t>Mostly </a:t>
            </a:r>
            <a:r>
              <a:rPr lang="en-US" sz="2600" dirty="0"/>
              <a:t>used in unit testing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300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Basis Path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control graph (to determine different program paths)</a:t>
            </a:r>
          </a:p>
          <a:p>
            <a:r>
              <a:rPr lang="en-US" dirty="0"/>
              <a:t>Calculate </a:t>
            </a:r>
            <a:r>
              <a:rPr lang="en-US" dirty="0">
                <a:hlinkClick r:id="rId2"/>
              </a:rPr>
              <a:t>Cyclomatic complexity</a:t>
            </a:r>
            <a:r>
              <a:rPr lang="en-US" dirty="0"/>
              <a:t> (metrics to determine the number of independent paths)</a:t>
            </a:r>
          </a:p>
          <a:p>
            <a:r>
              <a:rPr lang="en-US" dirty="0"/>
              <a:t>Find a basis set of paths</a:t>
            </a:r>
          </a:p>
          <a:p>
            <a:r>
              <a:rPr lang="en-US" dirty="0"/>
              <a:t>Generate test cases to exercise each </a:t>
            </a:r>
            <a:r>
              <a:rPr lang="en-US" dirty="0" smtClean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helps to reduce the redundant tests</a:t>
            </a:r>
          </a:p>
          <a:p>
            <a:r>
              <a:rPr lang="en-US" dirty="0"/>
              <a:t>It focuses attention on program logic</a:t>
            </a:r>
          </a:p>
          <a:p>
            <a:r>
              <a:rPr lang="en-US" dirty="0"/>
              <a:t>It helps facilitates analytical versus arbitrary case design</a:t>
            </a:r>
          </a:p>
          <a:p>
            <a:r>
              <a:rPr lang="en-US" dirty="0"/>
              <a:t>Test cases which exercise basis set will execute every statement in a program at least </a:t>
            </a:r>
            <a:r>
              <a:rPr lang="en-US" dirty="0" smtClean="0"/>
              <a:t>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McCabe’s Cyclomatic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2444966"/>
            <a:ext cx="10972800" cy="38438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 software </a:t>
            </a:r>
            <a:r>
              <a:rPr lang="en-US" dirty="0"/>
              <a:t>metric used to measure the complexity of a program.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metric, measures independent paths through program source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Independent </a:t>
            </a:r>
            <a:r>
              <a:rPr lang="en-US" dirty="0"/>
              <a:t>path is defined as a path that has at least one edge which has not been traversed before in any other paths. </a:t>
            </a:r>
            <a:endParaRPr lang="en-US" dirty="0" smtClean="0"/>
          </a:p>
          <a:p>
            <a:r>
              <a:rPr lang="en-US" dirty="0" smtClean="0"/>
              <a:t>Cyclomatic </a:t>
            </a:r>
            <a:r>
              <a:rPr lang="en-US" dirty="0"/>
              <a:t>complexity can be calculated with respect to functions, modules, methods or classes within a program.</a:t>
            </a:r>
          </a:p>
          <a:p>
            <a:r>
              <a:rPr lang="en-US" dirty="0"/>
              <a:t>This metric was developed by Thomas J. McCabe in 1976 and it is based on a control flow representation of the program. Control flow depicts a program as a graph which consists of Nodes and Edges.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61" y="2202904"/>
            <a:ext cx="8901404" cy="4041932"/>
          </a:xfrm>
        </p:spPr>
      </p:pic>
    </p:spTree>
    <p:extLst>
      <p:ext uri="{BB962C8B-B14F-4D97-AF65-F5344CB8AC3E}">
        <p14:creationId xmlns:p14="http://schemas.microsoft.com/office/powerpoint/2010/main" val="33993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V(G) = E - N + 2</a:t>
            </a:r>
          </a:p>
          <a:p>
            <a:pPr lvl="1"/>
            <a:r>
              <a:rPr lang="en-US" sz="2400" dirty="0" smtClean="0"/>
              <a:t>E -&gt; No. of Edges</a:t>
            </a:r>
          </a:p>
          <a:p>
            <a:pPr lvl="1"/>
            <a:r>
              <a:rPr lang="en-US" sz="2400" dirty="0" smtClean="0"/>
              <a:t>N -&gt; No. od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V(G) = P + 1</a:t>
            </a:r>
          </a:p>
          <a:p>
            <a:pPr lvl="1"/>
            <a:r>
              <a:rPr lang="en-US" sz="2400" dirty="0" smtClean="0"/>
              <a:t>P -&gt; No. of Predicate node (node that contains condition)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5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51" y="2397966"/>
            <a:ext cx="3996210" cy="39468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7844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V(G) = 9 - 7 + 2 = 4</a:t>
            </a:r>
          </a:p>
          <a:p>
            <a:r>
              <a:rPr lang="en-US" dirty="0"/>
              <a:t>V(G) = 3 + 1 = 4 (Condition nodes are 1,2 and 3 nodes)</a:t>
            </a:r>
          </a:p>
          <a:p>
            <a:r>
              <a:rPr lang="en-US" dirty="0"/>
              <a:t>Basis Set - A set of possible execution path of a program</a:t>
            </a:r>
          </a:p>
          <a:p>
            <a:pPr lvl="1"/>
            <a:r>
              <a:rPr lang="en-US" dirty="0"/>
              <a:t>1, 7</a:t>
            </a:r>
          </a:p>
          <a:p>
            <a:pPr lvl="1"/>
            <a:r>
              <a:rPr lang="en-US" dirty="0"/>
              <a:t>1, 2, 6, 1, 7</a:t>
            </a:r>
          </a:p>
          <a:p>
            <a:pPr lvl="1"/>
            <a:r>
              <a:rPr lang="en-US" dirty="0"/>
              <a:t>1, 2, 3, 4, 5, 2, 6, 1, 7</a:t>
            </a:r>
          </a:p>
          <a:p>
            <a:pPr lvl="1"/>
            <a:r>
              <a:rPr lang="en-US" dirty="0"/>
              <a:t>1, 2, 3, 5, 2, 6, 1, 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634482" y="487801"/>
            <a:ext cx="10954138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01.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insertion_procedure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a[],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[],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02.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03.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i,j,k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04.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for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p[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05.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for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06.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07.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k = p[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08.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j = 1;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09.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while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(a[p[j-1]] &gt; a[k]) {p[j] = p[j-1]; j--}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p[j] = k;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87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653143" y="388929"/>
            <a:ext cx="10916816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01.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insertion_procedure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a[], 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[], 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02.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03.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i,j,k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04.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(2a)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(2b)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(2c)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05.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 p[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06.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(4a)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(4b)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(4c)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07.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{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08.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 k=p[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];j=1;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09.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while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(a[p[j-1]] &gt; a[k]) {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 p[j] = p[j-1];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 j--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 p[j] = k;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}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29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3" y="618977"/>
            <a:ext cx="3404381" cy="564114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5544062" y="1145256"/>
            <a:ext cx="5724159" cy="360101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No. of Predicates = 3</a:t>
            </a:r>
          </a:p>
          <a:p>
            <a:pPr lvl="1"/>
            <a:r>
              <a:rPr lang="en-US" sz="2800" b="1" dirty="0" smtClean="0"/>
              <a:t>So, V(G)= P+1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No. of Edges = 14,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No. of Nodes = 12</a:t>
            </a:r>
          </a:p>
          <a:p>
            <a:pPr lvl="1"/>
            <a:r>
              <a:rPr lang="en-US" sz="2800" b="1" dirty="0" smtClean="0"/>
              <a:t>So, V(G) =E-N+2 </a:t>
            </a:r>
          </a:p>
          <a:p>
            <a:pPr marL="457200" lvl="1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		   = 14 – 12 + 2 =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8450" y="4746268"/>
            <a:ext cx="6083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As complexity has calculated as </a:t>
            </a:r>
            <a:r>
              <a:rPr lang="en-US" sz="2400" b="1" dirty="0">
                <a:solidFill>
                  <a:srgbClr val="C00000"/>
                </a:solidFill>
              </a:rPr>
              <a:t>4</a:t>
            </a:r>
            <a:r>
              <a:rPr lang="en-US" sz="2400" dirty="0">
                <a:solidFill>
                  <a:srgbClr val="C00000"/>
                </a:solidFill>
              </a:rPr>
              <a:t>, four test cases are necessary to the complete path coverage for the above example.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 (G) is the maximum number of independent paths in the graph</a:t>
            </a:r>
          </a:p>
          <a:p>
            <a:r>
              <a:rPr lang="en-US" sz="2800" dirty="0"/>
              <a:t>V (G) &gt;=1</a:t>
            </a:r>
          </a:p>
          <a:p>
            <a:r>
              <a:rPr lang="en-US" sz="2800" dirty="0"/>
              <a:t>G will have one path if V (G) = 1</a:t>
            </a:r>
          </a:p>
          <a:p>
            <a:r>
              <a:rPr lang="en-US" sz="2800" dirty="0"/>
              <a:t>Minimize complexity to </a:t>
            </a:r>
            <a:r>
              <a:rPr lang="en-US" sz="2800" dirty="0" smtClean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26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Node </a:t>
            </a:r>
            <a:r>
              <a:rPr lang="en-US" sz="2800" dirty="0"/>
              <a:t>–</a:t>
            </a:r>
            <a:r>
              <a:rPr lang="en-US" sz="2800" dirty="0" smtClean="0"/>
              <a:t> sequence of procedure/computation</a:t>
            </a:r>
          </a:p>
          <a:p>
            <a:r>
              <a:rPr lang="en-US" sz="2800" dirty="0" smtClean="0"/>
              <a:t>Edge – link the direction of nodes</a:t>
            </a:r>
          </a:p>
          <a:p>
            <a:r>
              <a:rPr lang="en-US" sz="2800" dirty="0" smtClean="0"/>
              <a:t>Decision Node – decide next node of procedure</a:t>
            </a:r>
          </a:p>
          <a:p>
            <a:r>
              <a:rPr lang="en-US" sz="2800" dirty="0" smtClean="0"/>
              <a:t>Junction/Merge Node – point where at least 3 links meet.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05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V(G)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Cyclomatic complexity can be calculated manually if the program is </a:t>
            </a:r>
            <a:r>
              <a:rPr lang="en-US" dirty="0" smtClean="0"/>
              <a:t>small.</a:t>
            </a:r>
          </a:p>
          <a:p>
            <a:r>
              <a:rPr lang="en-US" dirty="0" smtClean="0"/>
              <a:t>Automated </a:t>
            </a:r>
            <a:r>
              <a:rPr lang="en-US" dirty="0"/>
              <a:t>tools need to be used if the program is very complex as this involves more flow graphs.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complexity number, team can conclude on the actions that need to be taken for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170"/>
              </p:ext>
            </p:extLst>
          </p:nvPr>
        </p:nvGraphicFramePr>
        <p:xfrm>
          <a:off x="1063690" y="682344"/>
          <a:ext cx="10170366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183"/>
                <a:gridCol w="50851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 Number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1-10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Structured and well written code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Testability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and Effort is less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10-20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Code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 Testability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and effort is Medium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20-40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complex Code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Testability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and Effort are high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&gt;40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at all testable</a:t>
                      </a:r>
                      <a:r>
                        <a:rPr lang="en-US" sz="2800" dirty="0" smtClean="0"/>
                        <a:t/>
                      </a:r>
                      <a:br>
                        <a:rPr lang="en-US" sz="2800" dirty="0" smtClean="0"/>
                      </a:b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high Cost and Effort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7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4947" y="646761"/>
            <a:ext cx="9601200" cy="1303337"/>
          </a:xfrm>
        </p:spPr>
        <p:txBody>
          <a:bodyPr/>
          <a:lstStyle/>
          <a:p>
            <a:r>
              <a:rPr lang="en-US" dirty="0" smtClean="0"/>
              <a:t>Calculate CC..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0284" y="1624045"/>
            <a:ext cx="10589047" cy="46461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4; //n- no. of nodes present in graph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(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– 1 ){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 j &lt; n ){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 A[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 A[j] 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swap ( A[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A[j] 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=i+1;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2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code in slide no. 2 and calculate all code coverage criteria. Also make CFG of that program and calculate the complexity of that unit of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in CFG</a:t>
            </a:r>
            <a:endParaRPr lang="en-US" dirty="0"/>
          </a:p>
        </p:txBody>
      </p:sp>
      <p:pic>
        <p:nvPicPr>
          <p:cNvPr id="2050" name="Picture 2" descr="cfgsymbo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043" y="2593848"/>
            <a:ext cx="7449914" cy="34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4915" y="685120"/>
            <a:ext cx="10885714" cy="56068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VoteEligiblityAge</a:t>
            </a:r>
            <a:r>
              <a:rPr lang="en-US" dirty="0"/>
              <a:t>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[]</a:t>
            </a:r>
            <a:r>
              <a:rPr lang="en-US" dirty="0" err="1"/>
              <a:t>args</a:t>
            </a:r>
            <a:r>
              <a:rPr lang="en-US" dirty="0"/>
              <a:t>){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dirty="0"/>
              <a:t> n=45;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	if</a:t>
            </a:r>
            <a:r>
              <a:rPr lang="en-US" dirty="0" smtClean="0"/>
              <a:t>(n</a:t>
            </a:r>
            <a:r>
              <a:rPr lang="en-US" dirty="0"/>
              <a:t>&gt;=18)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{</a:t>
            </a:r>
            <a:r>
              <a:rPr lang="en-US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/>
              <a:t>("You are eligible for voting");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  <a:r>
              <a:rPr lang="en-US" dirty="0" smtClean="0"/>
              <a:t>		}</a:t>
            </a:r>
            <a:r>
              <a:rPr lang="en-US" dirty="0"/>
              <a:t>  </a:t>
            </a:r>
            <a:r>
              <a:rPr lang="en-US" b="1" dirty="0"/>
              <a:t>else</a:t>
            </a:r>
            <a:r>
              <a:rPr lang="en-US" dirty="0"/>
              <a:t>       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{</a:t>
            </a:r>
            <a:r>
              <a:rPr lang="en-US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  </a:t>
            </a: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/>
              <a:t>("You are not eligible for voting");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  <a:r>
              <a:rPr lang="en-US" dirty="0" smtClean="0"/>
              <a:t>		}</a:t>
            </a:r>
            <a:r>
              <a:rPr lang="en-US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  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6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12548"/>
            <a:ext cx="9601200" cy="650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Diagram - control flow graph</a:t>
            </a:r>
            <a:endParaRPr lang="en-US" dirty="0"/>
          </a:p>
        </p:txBody>
      </p:sp>
      <p:pic>
        <p:nvPicPr>
          <p:cNvPr id="1026" name="Picture 2" descr="Control Flow Testing in white box testing Link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65" y="1262743"/>
            <a:ext cx="4866469" cy="494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314" y="2438401"/>
            <a:ext cx="10755086" cy="39188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Execution of all </a:t>
            </a:r>
            <a:r>
              <a:rPr lang="en-US" sz="2800" dirty="0"/>
              <a:t>executable statements in the source code at least </a:t>
            </a:r>
            <a:r>
              <a:rPr lang="en-US" sz="2800" dirty="0" smtClean="0"/>
              <a:t>once.</a:t>
            </a:r>
          </a:p>
          <a:p>
            <a:r>
              <a:rPr lang="en-US" sz="2800" dirty="0" smtClean="0"/>
              <a:t>Calculate </a:t>
            </a:r>
            <a:r>
              <a:rPr lang="en-US" sz="2800" dirty="0"/>
              <a:t>the </a:t>
            </a:r>
            <a:r>
              <a:rPr lang="en-US" sz="2800" dirty="0" smtClean="0"/>
              <a:t>no. </a:t>
            </a:r>
            <a:r>
              <a:rPr lang="en-US" sz="2800" dirty="0"/>
              <a:t>of statements in the source code which can be executed given the </a:t>
            </a:r>
            <a:r>
              <a:rPr lang="en-US" sz="2800" dirty="0" smtClean="0"/>
              <a:t>requirements.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 is used to derive scenario based upon the structure of the code under test.</a:t>
            </a:r>
          </a:p>
        </p:txBody>
      </p:sp>
      <p:pic>
        <p:nvPicPr>
          <p:cNvPr id="3074" name="Picture 2" descr="https://www.guru99.com/images/jsp/030116_0814_LearnStat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925" y="5085293"/>
            <a:ext cx="8755673" cy="81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846</TotalTime>
  <Words>1548</Words>
  <Application>Microsoft Office PowerPoint</Application>
  <PresentationFormat>Widescreen</PresentationFormat>
  <Paragraphs>406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 Unicode MS</vt:lpstr>
      <vt:lpstr>Arial</vt:lpstr>
      <vt:lpstr>Calibri</vt:lpstr>
      <vt:lpstr>Cambria</vt:lpstr>
      <vt:lpstr>Courier New</vt:lpstr>
      <vt:lpstr>Garamond</vt:lpstr>
      <vt:lpstr>Organic</vt:lpstr>
      <vt:lpstr>Control Flow Testing</vt:lpstr>
      <vt:lpstr>PowerPoint Presentation</vt:lpstr>
      <vt:lpstr>Code Coverage</vt:lpstr>
      <vt:lpstr>Control Flow Testing</vt:lpstr>
      <vt:lpstr>Control Flow Graph</vt:lpstr>
      <vt:lpstr>Symbols in CFG</vt:lpstr>
      <vt:lpstr>PowerPoint Presentation</vt:lpstr>
      <vt:lpstr>Diagram - control flow graph</vt:lpstr>
      <vt:lpstr>Statement Coverage</vt:lpstr>
      <vt:lpstr>Scenario to calculate Statement Coverage</vt:lpstr>
      <vt:lpstr>Scenario 1</vt:lpstr>
      <vt:lpstr>Scenario 1 (cont.)</vt:lpstr>
      <vt:lpstr>Scenario 2</vt:lpstr>
      <vt:lpstr>Scenario 2 (cont.)</vt:lpstr>
      <vt:lpstr>Conclusion</vt:lpstr>
      <vt:lpstr>Statement Coverage</vt:lpstr>
      <vt:lpstr>Decision Coverage</vt:lpstr>
      <vt:lpstr>Example</vt:lpstr>
      <vt:lpstr>Scenario 1</vt:lpstr>
      <vt:lpstr>Scenario 1 (cont.)</vt:lpstr>
      <vt:lpstr>Scenario 2</vt:lpstr>
      <vt:lpstr>Decision Coverage</vt:lpstr>
      <vt:lpstr>Condition Coverage</vt:lpstr>
      <vt:lpstr>Condition Coverage Example</vt:lpstr>
      <vt:lpstr>Condition Coverage Scenarios</vt:lpstr>
      <vt:lpstr>Branch Coverage</vt:lpstr>
      <vt:lpstr>Example</vt:lpstr>
      <vt:lpstr>PowerPoint Presentation</vt:lpstr>
      <vt:lpstr>Branch Coverage</vt:lpstr>
      <vt:lpstr>Branch Coverage Advantages</vt:lpstr>
      <vt:lpstr>MC/DC Coverage Modified Condition/Decision Coverage</vt:lpstr>
      <vt:lpstr>Example</vt:lpstr>
      <vt:lpstr>Example</vt:lpstr>
      <vt:lpstr>   (  (  A   ||   B  )   &amp;&amp;   C  ) </vt:lpstr>
      <vt:lpstr>PowerPoint Presentation</vt:lpstr>
      <vt:lpstr>More Complex Example</vt:lpstr>
      <vt:lpstr>Path Testing</vt:lpstr>
      <vt:lpstr>Basis Path Testing</vt:lpstr>
      <vt:lpstr>PowerPoint Presentation</vt:lpstr>
      <vt:lpstr>Steps for Basis Path Testing</vt:lpstr>
      <vt:lpstr>Advantages</vt:lpstr>
      <vt:lpstr>McCabe’s Cyclomatic Complexity</vt:lpstr>
      <vt:lpstr>Notations </vt:lpstr>
      <vt:lpstr>How to calculate?</vt:lpstr>
      <vt:lpstr>Example</vt:lpstr>
      <vt:lpstr>PowerPoint Presentation</vt:lpstr>
      <vt:lpstr>PowerPoint Presentation</vt:lpstr>
      <vt:lpstr>PowerPoint Presentation</vt:lpstr>
      <vt:lpstr>Properties of CC</vt:lpstr>
      <vt:lpstr>More on V(G)</vt:lpstr>
      <vt:lpstr>PowerPoint Presentation</vt:lpstr>
      <vt:lpstr>Calculate CC..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Testing</dc:title>
  <dc:creator>Windows User</dc:creator>
  <cp:lastModifiedBy>Windows User</cp:lastModifiedBy>
  <cp:revision>43</cp:revision>
  <dcterms:created xsi:type="dcterms:W3CDTF">2019-09-30T04:30:34Z</dcterms:created>
  <dcterms:modified xsi:type="dcterms:W3CDTF">2019-10-02T13:56:49Z</dcterms:modified>
</cp:coreProperties>
</file>