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1809-D4D3-4B47-A29C-39237A64D3F2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6D27-EF8E-487D-992C-DA735CFDE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EB81027-A923-4F39-9A19-4B4949E8857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9489F34-F4B9-48D9-AE8B-F7F0703825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800600"/>
            <a:ext cx="6400800" cy="1752600"/>
          </a:xfrm>
        </p:spPr>
        <p:txBody>
          <a:bodyPr/>
          <a:lstStyle/>
          <a:p>
            <a:r>
              <a:rPr lang="en-US" dirty="0" smtClean="0"/>
              <a:t>Lecture #2</a:t>
            </a:r>
            <a:endParaRPr lang="en-US" dirty="0"/>
          </a:p>
        </p:txBody>
      </p:sp>
      <p:pic>
        <p:nvPicPr>
          <p:cNvPr id="4" name="Picture 3" descr="27-2-2016-Role-of-Software-Testing-in-Develop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does work</a:t>
            </a:r>
          </a:p>
          <a:p>
            <a:r>
              <a:rPr lang="en-US" b="1" dirty="0" smtClean="0"/>
              <a:t>It does not work</a:t>
            </a:r>
          </a:p>
          <a:p>
            <a:r>
              <a:rPr lang="en-US" b="1" dirty="0" smtClean="0"/>
              <a:t>Reduce the risk of failure</a:t>
            </a:r>
          </a:p>
          <a:p>
            <a:r>
              <a:rPr lang="en-US" b="1" smtClean="0"/>
              <a:t>Reduce the cost of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</a:t>
            </a:r>
            <a:r>
              <a:rPr lang="en-US" i="1" dirty="0" smtClean="0"/>
              <a:t>test case is a simple pair of &lt;input, expected outcome&gt;</a:t>
            </a:r>
            <a:endParaRPr lang="en-US" dirty="0" smtClean="0"/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State oriented</a:t>
            </a:r>
          </a:p>
          <a:p>
            <a:pPr>
              <a:buNone/>
            </a:pPr>
            <a:r>
              <a:rPr lang="en-US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Values produced by the program:</a:t>
            </a:r>
          </a:p>
          <a:p>
            <a:r>
              <a:rPr lang="en-US" dirty="0" smtClean="0"/>
              <a:t> State change</a:t>
            </a:r>
          </a:p>
          <a:p>
            <a:r>
              <a:rPr lang="en-US" dirty="0" smtClean="0"/>
              <a:t>outcome to be valid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oracle is any entity—program, process, human expert, or body of data—that tells us the expected outcome of a particular test or set of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of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Views </a:t>
            </a:r>
            <a:r>
              <a:rPr lang="en-US" dirty="0" smtClean="0">
                <a:latin typeface="Times New Roman" pitchFamily="18" charset="0"/>
              </a:rPr>
              <a:t>of Software Quality: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User’s view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: </a:t>
            </a:r>
            <a:r>
              <a:rPr lang="en-US" dirty="0" smtClean="0"/>
              <a:t>“Does the product satisfy user needs and expectations</a:t>
            </a:r>
            <a:r>
              <a:rPr lang="en-US" dirty="0" smtClean="0"/>
              <a:t>?”</a:t>
            </a:r>
            <a:endParaRPr lang="en-US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    </a:t>
            </a:r>
            <a:r>
              <a:rPr lang="en-US" sz="2600" dirty="0" smtClean="0">
                <a:latin typeface="Times New Roman" pitchFamily="18" charset="0"/>
              </a:rPr>
              <a:t>Manufacturing view : </a:t>
            </a:r>
            <a:r>
              <a:rPr lang="en-US" sz="2600" dirty="0" smtClean="0"/>
              <a:t>quality is understood as conformance to the specification.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</a:rPr>
              <a:t>Product </a:t>
            </a:r>
            <a:r>
              <a:rPr lang="en-US" dirty="0" smtClean="0">
                <a:latin typeface="Times New Roman" pitchFamily="18" charset="0"/>
              </a:rPr>
              <a:t>view : </a:t>
            </a:r>
            <a:r>
              <a:rPr lang="en-US" dirty="0" smtClean="0"/>
              <a:t>product’s inherent characteristics</a:t>
            </a:r>
            <a:endParaRPr lang="en-US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Value-based </a:t>
            </a:r>
            <a:r>
              <a:rPr lang="en-US" dirty="0" smtClean="0">
                <a:latin typeface="Times New Roman" pitchFamily="18" charset="0"/>
              </a:rPr>
              <a:t>view : </a:t>
            </a:r>
            <a:r>
              <a:rPr lang="en-US" sz="2600" dirty="0" smtClean="0"/>
              <a:t>depends on the amount a</a:t>
            </a:r>
          </a:p>
          <a:p>
            <a:pPr>
              <a:buNone/>
            </a:pPr>
            <a:r>
              <a:rPr lang="en-US" sz="2600" dirty="0" smtClean="0"/>
              <a:t>customer is willing to pay for it</a:t>
            </a:r>
          </a:p>
          <a:p>
            <a:r>
              <a:rPr lang="en-US" dirty="0" smtClean="0">
                <a:latin typeface="Times New Roman" pitchFamily="18" charset="0"/>
              </a:rPr>
              <a:t>Quality </a:t>
            </a:r>
            <a:r>
              <a:rPr lang="en-US" dirty="0" smtClean="0">
                <a:latin typeface="Times New Roman" pitchFamily="18" charset="0"/>
              </a:rPr>
              <a:t>Models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Examples: ISO 9126, CMM, </a:t>
            </a:r>
            <a:r>
              <a:rPr lang="en-US" dirty="0" smtClean="0">
                <a:latin typeface="Times New Roman" pitchFamily="18" charset="0"/>
              </a:rPr>
              <a:t>TPI(Test Process Improvement), </a:t>
            </a:r>
            <a:r>
              <a:rPr lang="en-US" dirty="0" smtClean="0">
                <a:latin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</a:rPr>
              <a:t>TMM (Test Maturity Model)</a:t>
            </a:r>
            <a:endParaRPr lang="en-US" dirty="0" smtClean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Software Quality in terms of quality factors and criteria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 A quality factor represents behavioral characteristic of a system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Examples: correctness, reliability, efficiency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smtClean="0">
                <a:latin typeface="Times New Roman" pitchFamily="18" charset="0"/>
              </a:rPr>
              <a:t> testability and </a:t>
            </a:r>
            <a:r>
              <a:rPr lang="en-US" dirty="0" smtClean="0">
                <a:latin typeface="Times New Roman" pitchFamily="18" charset="0"/>
              </a:rPr>
              <a:t>maintenance.</a:t>
            </a:r>
            <a:endParaRPr lang="en-US" dirty="0" smtClean="0">
              <a:latin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</a:rPr>
              <a:t>A quality criterion is an attribute of a quality factor that is related to software development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 Example: modularity is an attribute of  software architecture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SQA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#1) Testing Shows the Presence of Defects. ...</a:t>
            </a:r>
          </a:p>
          <a:p>
            <a:r>
              <a:rPr lang="en-US" dirty="0" smtClean="0"/>
              <a:t>#2) Early Testing. ...</a:t>
            </a:r>
          </a:p>
          <a:p>
            <a:r>
              <a:rPr lang="en-US" dirty="0" smtClean="0"/>
              <a:t>#3) Exhaustive Testing is Not Possible. ...</a:t>
            </a:r>
          </a:p>
          <a:p>
            <a:r>
              <a:rPr lang="en-US" dirty="0" smtClean="0"/>
              <a:t>#4) Testing is Context-Dependent. ...</a:t>
            </a:r>
          </a:p>
          <a:p>
            <a:r>
              <a:rPr lang="en-US" dirty="0" smtClean="0"/>
              <a:t>#5) Defect Clustering. ...</a:t>
            </a:r>
          </a:p>
          <a:p>
            <a:r>
              <a:rPr lang="en-US" dirty="0" smtClean="0"/>
              <a:t>#6) Pesticide Paradox. ...</a:t>
            </a:r>
          </a:p>
          <a:p>
            <a:r>
              <a:rPr lang="en-US" dirty="0" smtClean="0"/>
              <a:t>#7) Absence of Error.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arly-testing-defect-fixing-co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85800"/>
            <a:ext cx="81534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test–find defects–fix cycle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software </a:t>
            </a:r>
            <a:r>
              <a:rPr lang="en-US" dirty="0" smtClean="0"/>
              <a:t>Testing</a:t>
            </a:r>
            <a:r>
              <a:rPr lang="en-US" dirty="0" smtClean="0"/>
              <a:t> </a:t>
            </a:r>
            <a:r>
              <a:rPr lang="en-US" dirty="0" smtClean="0"/>
              <a:t>assessment activities:</a:t>
            </a:r>
          </a:p>
          <a:p>
            <a:pPr lvl="1"/>
            <a:r>
              <a:rPr lang="en-US" dirty="0" smtClean="0"/>
              <a:t>Static Testing</a:t>
            </a:r>
          </a:p>
          <a:p>
            <a:pPr lvl="1"/>
            <a:r>
              <a:rPr lang="en-US" dirty="0" smtClean="0"/>
              <a:t>Dynamic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229600" cy="4526280"/>
          </a:xfrm>
        </p:spPr>
        <p:txBody>
          <a:bodyPr/>
          <a:lstStyle/>
          <a:p>
            <a:pPr algn="ctr"/>
            <a:r>
              <a:rPr lang="en-US" b="1" dirty="0" smtClean="0"/>
              <a:t>VERIFICATION </a:t>
            </a:r>
          </a:p>
          <a:p>
            <a:pPr algn="ctr">
              <a:buNone/>
            </a:pPr>
            <a:r>
              <a:rPr lang="en-US" b="1" dirty="0" smtClean="0"/>
              <a:t>           And </a:t>
            </a:r>
          </a:p>
          <a:p>
            <a:pPr algn="ctr"/>
            <a:r>
              <a:rPr lang="en-US" b="1" dirty="0" smtClean="0"/>
              <a:t>VALIDATION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ST-Terms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</a:t>
            </a:r>
            <a:r>
              <a:rPr lang="en-US" b="1" dirty="0" smtClean="0"/>
              <a:t>Failure: A failure is said to occur whenever the external behavior of a</a:t>
            </a:r>
          </a:p>
          <a:p>
            <a:pPr algn="just">
              <a:buNone/>
            </a:pPr>
            <a:r>
              <a:rPr lang="en-US" dirty="0" smtClean="0"/>
              <a:t>    system does not conform to that prescribed in the system specification.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/>
              <a:t>Error: An error is a </a:t>
            </a:r>
            <a:r>
              <a:rPr lang="en-US" b="1" i="1" dirty="0" smtClean="0"/>
              <a:t>state of the system. In the absence of any corrective </a:t>
            </a:r>
            <a:r>
              <a:rPr lang="en-US" dirty="0" smtClean="0"/>
              <a:t>action by the system, an error state could lead to a failure which would not be attributed to any event subsequent to the error.</a:t>
            </a:r>
          </a:p>
          <a:p>
            <a:pPr algn="just"/>
            <a:r>
              <a:rPr lang="en-US" b="1" dirty="0" smtClean="0"/>
              <a:t> Fault: A fault is the adjudged cause of an error.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Software </a:t>
            </a:r>
            <a:r>
              <a:rPr lang="en-US" dirty="0" err="1" smtClean="0"/>
              <a:t>Reliablity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Software reliability is </a:t>
            </a:r>
            <a:r>
              <a:rPr lang="en-US" dirty="0" smtClean="0"/>
              <a:t>defined as the probability of failure-free operation of a software system for a specified time in a specified environment.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1866</TotalTime>
  <Words>414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Slide 1</vt:lpstr>
      <vt:lpstr>Views of Software Quality</vt:lpstr>
      <vt:lpstr>Quality Factors</vt:lpstr>
      <vt:lpstr>Principles Of SQA</vt:lpstr>
      <vt:lpstr>Slide 5</vt:lpstr>
      <vt:lpstr>Role of Software Testing</vt:lpstr>
      <vt:lpstr>Slide 7</vt:lpstr>
      <vt:lpstr>ST-Terms</vt:lpstr>
      <vt:lpstr>Notion of Software Reliablity</vt:lpstr>
      <vt:lpstr>Objectives of Testing</vt:lpstr>
      <vt:lpstr>TEST CASE</vt:lpstr>
      <vt:lpstr>Slide 12</vt:lpstr>
      <vt:lpstr>Oracle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ishrat.fatima</dc:creator>
  <cp:lastModifiedBy>ishrat.fatima</cp:lastModifiedBy>
  <cp:revision>58</cp:revision>
  <dcterms:created xsi:type="dcterms:W3CDTF">2020-01-10T06:27:04Z</dcterms:created>
  <dcterms:modified xsi:type="dcterms:W3CDTF">2020-01-23T06:44:03Z</dcterms:modified>
</cp:coreProperties>
</file>