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8" r:id="rId3"/>
    <p:sldId id="264" r:id="rId4"/>
    <p:sldId id="257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7A2F8-FC89-4C38-B4A5-66089F70B748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6AA19-9884-418E-92A4-E5EF3D79BE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0FA2AE-558B-418D-8070-76CACAAD0D4C}" type="slidenum">
              <a:rPr lang="en-US"/>
              <a:pPr/>
              <a:t>10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A880B3-040B-40E1-B619-A423A0BE7535}" type="slidenum">
              <a:rPr lang="en-US"/>
              <a:pPr/>
              <a:t>11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C73007-5049-41D7-92B7-EC90B0FDF8D8}" type="slidenum">
              <a:rPr lang="en-US"/>
              <a:pPr/>
              <a:t>12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C54DDE-09F6-4D31-A31C-51E4C46B3362}" type="slidenum">
              <a:rPr lang="en-US"/>
              <a:pPr/>
              <a:t>13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F0BB34-7DDF-41CD-8D39-F3D2570A1410}" type="slidenum">
              <a:rPr lang="en-US"/>
              <a:pPr/>
              <a:t>14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27FF8-0D7C-4A19-9E7F-35DC8D29A58B}" type="slidenum">
              <a:rPr lang="en-US"/>
              <a:pPr/>
              <a:t>15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1AF5B-F81A-4913-8E93-5A6A7D90D1B9}" type="slidenum">
              <a:rPr lang="en-US"/>
              <a:pPr/>
              <a:t>16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4D9772-D6C8-41D9-9A46-B5BDB899EE1E}" type="slidenum">
              <a:rPr lang="en-US"/>
              <a:pPr/>
              <a:t>17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3764847-81D9-405B-A54C-59631F8A1137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455B66C-0A4C-422A-B1A7-556F9B8D44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64847-81D9-405B-A54C-59631F8A1137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55B66C-0A4C-422A-B1A7-556F9B8D44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3764847-81D9-405B-A54C-59631F8A1137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455B66C-0A4C-422A-B1A7-556F9B8D44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64847-81D9-405B-A54C-59631F8A1137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55B66C-0A4C-422A-B1A7-556F9B8D44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3764847-81D9-405B-A54C-59631F8A1137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455B66C-0A4C-422A-B1A7-556F9B8D44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64847-81D9-405B-A54C-59631F8A1137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55B66C-0A4C-422A-B1A7-556F9B8D44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64847-81D9-405B-A54C-59631F8A1137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55B66C-0A4C-422A-B1A7-556F9B8D44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64847-81D9-405B-A54C-59631F8A1137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55B66C-0A4C-422A-B1A7-556F9B8D44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3764847-81D9-405B-A54C-59631F8A1137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55B66C-0A4C-422A-B1A7-556F9B8D44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64847-81D9-405B-A54C-59631F8A1137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55B66C-0A4C-422A-B1A7-556F9B8D44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64847-81D9-405B-A54C-59631F8A1137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55B66C-0A4C-422A-B1A7-556F9B8D44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3764847-81D9-405B-A54C-59631F8A1137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455B66C-0A4C-422A-B1A7-556F9B8D44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Case BASICS and UNIT </a:t>
            </a:r>
            <a:r>
              <a:rPr lang="en-US" dirty="0" err="1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#3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785F2599-6E08-4249-A2A4-C728DB96A143}" type="slidenum">
              <a:rPr lang="en-US"/>
              <a:pPr/>
              <a:t>10</a:t>
            </a:fld>
            <a:endParaRPr lang="en-US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72390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</a:rPr>
              <a:t>Concept of Unit Testing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09600"/>
            <a:ext cx="8753475" cy="587057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</a:rPr>
              <a:t>Static Unit Testing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Code is examined over all possible behaviors that might arise during run time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Code of each unit is validated against requirements of the unit by reviewing the code</a:t>
            </a:r>
          </a:p>
          <a:p>
            <a:r>
              <a:rPr lang="en-US" dirty="0" smtClean="0">
                <a:latin typeface="Times New Roman" pitchFamily="18" charset="0"/>
              </a:rPr>
              <a:t>Dynamic Unit Testing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A program unit is actually executed and its outcomes are observed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One observe some representative program behavior, and reach conclusion about the quality of the system</a:t>
            </a:r>
          </a:p>
          <a:p>
            <a:r>
              <a:rPr lang="en-US" dirty="0" smtClean="0">
                <a:latin typeface="Times New Roman" pitchFamily="18" charset="0"/>
              </a:rPr>
              <a:t>Static unit testing is not an alternative to dynamic unit testing</a:t>
            </a:r>
          </a:p>
          <a:p>
            <a:r>
              <a:rPr lang="en-US" dirty="0" smtClean="0">
                <a:latin typeface="Times New Roman" pitchFamily="18" charset="0"/>
              </a:rPr>
              <a:t>Static and Dynamic analysis are complementary in nature</a:t>
            </a:r>
          </a:p>
          <a:p>
            <a:r>
              <a:rPr lang="en-US" dirty="0" smtClean="0">
                <a:latin typeface="Times New Roman" pitchFamily="18" charset="0"/>
              </a:rPr>
              <a:t>In practice, partial dynamic unit testing is performed concurrently with static unit testing</a:t>
            </a:r>
          </a:p>
          <a:p>
            <a:r>
              <a:rPr lang="en-US" dirty="0" smtClean="0">
                <a:latin typeface="Times New Roman" pitchFamily="18" charset="0"/>
              </a:rPr>
              <a:t>It is recommended that static unit testing be performed prior to the dynamic unit testing</a:t>
            </a:r>
          </a:p>
          <a:p>
            <a:endParaRPr lang="en-US" dirty="0" smtClean="0">
              <a:latin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83CCE2E3-E542-430F-87FC-28EA2A445961}" type="slidenum">
              <a:rPr lang="en-US"/>
              <a:pPr/>
              <a:t>11</a:t>
            </a:fld>
            <a:endParaRPr 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2390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</a:rPr>
              <a:t>Static Unit Testing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8200"/>
            <a:ext cx="8966200" cy="48387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</a:rPr>
              <a:t>In static unit testing code is reviewed by applying techniques:</a:t>
            </a:r>
          </a:p>
          <a:p>
            <a:pPr lvl="1"/>
            <a:r>
              <a:rPr lang="en-US" b="1" dirty="0" smtClean="0">
                <a:latin typeface="Times New Roman" pitchFamily="18" charset="0"/>
              </a:rPr>
              <a:t>Inspection:</a:t>
            </a:r>
            <a:r>
              <a:rPr lang="en-US" dirty="0" smtClean="0">
                <a:latin typeface="Times New Roman" pitchFamily="18" charset="0"/>
              </a:rPr>
              <a:t> It is a step by step peer group review of a work product, with each step checked against pre-determined criteria</a:t>
            </a:r>
          </a:p>
          <a:p>
            <a:pPr lvl="1"/>
            <a:r>
              <a:rPr lang="en-US" b="1" dirty="0" smtClean="0">
                <a:latin typeface="Times New Roman" pitchFamily="18" charset="0"/>
              </a:rPr>
              <a:t>Walkthrough:</a:t>
            </a:r>
            <a:r>
              <a:rPr lang="en-US" dirty="0" smtClean="0">
                <a:latin typeface="Times New Roman" pitchFamily="18" charset="0"/>
              </a:rPr>
              <a:t> It is review where the author leads the team through a manual or simulated executed of the product using pre-defined scenarios</a:t>
            </a:r>
          </a:p>
          <a:p>
            <a:r>
              <a:rPr lang="en-US" dirty="0" smtClean="0">
                <a:latin typeface="Times New Roman" pitchFamily="18" charset="0"/>
              </a:rPr>
              <a:t>The idea here is to examine source code in detail in a systematic manner</a:t>
            </a:r>
          </a:p>
          <a:p>
            <a:r>
              <a:rPr lang="en-US" dirty="0" smtClean="0">
                <a:latin typeface="Times New Roman" pitchFamily="18" charset="0"/>
              </a:rPr>
              <a:t>The objective of code review is to </a:t>
            </a:r>
            <a:r>
              <a:rPr lang="en-US" i="1" dirty="0" smtClean="0">
                <a:latin typeface="Times New Roman" pitchFamily="18" charset="0"/>
              </a:rPr>
              <a:t>review</a:t>
            </a:r>
            <a:r>
              <a:rPr lang="en-US" dirty="0" smtClean="0">
                <a:latin typeface="Times New Roman" pitchFamily="18" charset="0"/>
              </a:rPr>
              <a:t> the code, and </a:t>
            </a:r>
            <a:r>
              <a:rPr lang="en-US" i="1" dirty="0" smtClean="0">
                <a:latin typeface="Times New Roman" pitchFamily="18" charset="0"/>
              </a:rPr>
              <a:t>not</a:t>
            </a:r>
            <a:r>
              <a:rPr lang="en-US" dirty="0" smtClean="0">
                <a:latin typeface="Times New Roman" pitchFamily="18" charset="0"/>
              </a:rPr>
              <a:t> to evaluate the author of the code</a:t>
            </a:r>
          </a:p>
          <a:p>
            <a:r>
              <a:rPr lang="en-US" dirty="0" smtClean="0">
                <a:latin typeface="Times New Roman" pitchFamily="18" charset="0"/>
              </a:rPr>
              <a:t>Code review must be planned and managed in a professional manner</a:t>
            </a:r>
          </a:p>
          <a:p>
            <a:r>
              <a:rPr lang="en-US" dirty="0" smtClean="0">
                <a:latin typeface="Times New Roman" pitchFamily="18" charset="0"/>
              </a:rPr>
              <a:t>The key to the success of code is to divide and conquer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An examiner inspect small parts of the unit in isolation</a:t>
            </a:r>
          </a:p>
          <a:p>
            <a:pPr lvl="2"/>
            <a:r>
              <a:rPr lang="en-US" dirty="0" smtClean="0">
                <a:latin typeface="Times New Roman" pitchFamily="18" charset="0"/>
              </a:rPr>
              <a:t> nothing is overlooked</a:t>
            </a:r>
          </a:p>
          <a:p>
            <a:pPr lvl="2"/>
            <a:r>
              <a:rPr lang="en-US" dirty="0" smtClean="0">
                <a:latin typeface="Times New Roman" pitchFamily="18" charset="0"/>
              </a:rPr>
              <a:t> the correctness of all examined parts of the module implies the correctness of the whole module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BBD5CD18-5A97-43EB-86EC-F24E0A2D3845}" type="slidenum">
              <a:rPr lang="en-US"/>
              <a:pPr/>
              <a:t>12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</a:rPr>
              <a:t>Static Unit Testing (Code Review)</a:t>
            </a:r>
          </a:p>
        </p:txBody>
      </p:sp>
      <p:sp>
        <p:nvSpPr>
          <p:cNvPr id="237575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800" y="1295400"/>
            <a:ext cx="4406900" cy="5113338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>
                <a:latin typeface="Times New Roman" pitchFamily="18" charset="0"/>
              </a:rPr>
              <a:t>Step 1: </a:t>
            </a:r>
            <a:r>
              <a:rPr lang="en-US" sz="1800" b="1" dirty="0" smtClean="0">
                <a:latin typeface="Times New Roman" pitchFamily="18" charset="0"/>
              </a:rPr>
              <a:t>Readiness </a:t>
            </a:r>
          </a:p>
          <a:p>
            <a:pPr lvl="1"/>
            <a:r>
              <a:rPr lang="en-US" sz="1600" b="1" dirty="0" smtClean="0">
                <a:latin typeface="Times New Roman" pitchFamily="18" charset="0"/>
              </a:rPr>
              <a:t> Criteria</a:t>
            </a:r>
          </a:p>
          <a:p>
            <a:pPr lvl="2"/>
            <a:r>
              <a:rPr lang="en-US" sz="1600" b="1" dirty="0" smtClean="0">
                <a:latin typeface="Times New Roman" pitchFamily="18" charset="0"/>
              </a:rPr>
              <a:t>Completeness</a:t>
            </a:r>
          </a:p>
          <a:p>
            <a:pPr lvl="2"/>
            <a:r>
              <a:rPr lang="en-US" sz="1600" b="1" dirty="0" smtClean="0">
                <a:latin typeface="Times New Roman" pitchFamily="18" charset="0"/>
              </a:rPr>
              <a:t>Minimal functionality</a:t>
            </a:r>
          </a:p>
          <a:p>
            <a:pPr lvl="2"/>
            <a:r>
              <a:rPr lang="en-US" sz="1600" b="1" dirty="0" smtClean="0">
                <a:latin typeface="Times New Roman" pitchFamily="18" charset="0"/>
              </a:rPr>
              <a:t>Readability</a:t>
            </a:r>
          </a:p>
          <a:p>
            <a:pPr lvl="2"/>
            <a:r>
              <a:rPr lang="en-US" sz="1600" b="1" dirty="0" smtClean="0">
                <a:latin typeface="Times New Roman" pitchFamily="18" charset="0"/>
              </a:rPr>
              <a:t>Complexity</a:t>
            </a:r>
          </a:p>
          <a:p>
            <a:pPr lvl="2"/>
            <a:r>
              <a:rPr lang="en-US" sz="1600" b="1" dirty="0" smtClean="0">
                <a:latin typeface="Times New Roman" pitchFamily="18" charset="0"/>
              </a:rPr>
              <a:t> Requirements and design                       		documents</a:t>
            </a:r>
          </a:p>
          <a:p>
            <a:pPr lvl="1"/>
            <a:r>
              <a:rPr lang="en-US" sz="1600" b="1" dirty="0" smtClean="0">
                <a:latin typeface="Times New Roman" pitchFamily="18" charset="0"/>
              </a:rPr>
              <a:t> Roles</a:t>
            </a:r>
          </a:p>
          <a:p>
            <a:pPr lvl="2"/>
            <a:r>
              <a:rPr lang="en-US" sz="1600" b="1" dirty="0" smtClean="0">
                <a:latin typeface="Times New Roman" pitchFamily="18" charset="0"/>
              </a:rPr>
              <a:t>Moderator</a:t>
            </a:r>
          </a:p>
          <a:p>
            <a:pPr lvl="2"/>
            <a:r>
              <a:rPr lang="en-US" sz="1600" b="1" dirty="0" smtClean="0">
                <a:latin typeface="Times New Roman" pitchFamily="18" charset="0"/>
              </a:rPr>
              <a:t>Author</a:t>
            </a:r>
          </a:p>
          <a:p>
            <a:pPr lvl="2"/>
            <a:r>
              <a:rPr lang="en-US" sz="1600" b="1" dirty="0" smtClean="0">
                <a:latin typeface="Times New Roman" pitchFamily="18" charset="0"/>
              </a:rPr>
              <a:t>Presenter</a:t>
            </a:r>
          </a:p>
          <a:p>
            <a:pPr lvl="2"/>
            <a:r>
              <a:rPr lang="en-US" sz="1600" b="1" dirty="0" smtClean="0">
                <a:latin typeface="Times New Roman" pitchFamily="18" charset="0"/>
              </a:rPr>
              <a:t>Record keeper</a:t>
            </a:r>
          </a:p>
          <a:p>
            <a:pPr lvl="2"/>
            <a:r>
              <a:rPr lang="en-US" sz="1600" b="1" dirty="0" smtClean="0">
                <a:latin typeface="Times New Roman" pitchFamily="18" charset="0"/>
              </a:rPr>
              <a:t>Reviewers</a:t>
            </a:r>
          </a:p>
          <a:p>
            <a:pPr lvl="2"/>
            <a:r>
              <a:rPr lang="en-US" sz="1600" b="1" dirty="0" smtClean="0">
                <a:latin typeface="Times New Roman" pitchFamily="18" charset="0"/>
              </a:rPr>
              <a:t>Observer</a:t>
            </a:r>
          </a:p>
          <a:p>
            <a:r>
              <a:rPr lang="en-US" sz="1800" b="1" dirty="0" smtClean="0">
                <a:latin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</a:rPr>
              <a:t>Step 2: </a:t>
            </a:r>
            <a:r>
              <a:rPr lang="en-US" sz="1800" b="1" dirty="0" smtClean="0">
                <a:latin typeface="Times New Roman" pitchFamily="18" charset="0"/>
              </a:rPr>
              <a:t>Preparation</a:t>
            </a:r>
          </a:p>
          <a:p>
            <a:pPr lvl="1"/>
            <a:r>
              <a:rPr lang="en-US" sz="1600" b="1" dirty="0" smtClean="0">
                <a:latin typeface="Times New Roman" pitchFamily="18" charset="0"/>
              </a:rPr>
              <a:t> List of questions</a:t>
            </a:r>
          </a:p>
          <a:p>
            <a:pPr lvl="1"/>
            <a:r>
              <a:rPr lang="en-US" sz="1600" b="1" dirty="0" smtClean="0">
                <a:latin typeface="Times New Roman" pitchFamily="18" charset="0"/>
              </a:rPr>
              <a:t> Potential Change Request (CR)</a:t>
            </a:r>
          </a:p>
          <a:p>
            <a:pPr lvl="1"/>
            <a:r>
              <a:rPr lang="en-US" sz="1600" b="1" dirty="0" smtClean="0">
                <a:latin typeface="Times New Roman" pitchFamily="18" charset="0"/>
              </a:rPr>
              <a:t>Suggested improvement opportunities</a:t>
            </a:r>
          </a:p>
        </p:txBody>
      </p:sp>
      <p:pic>
        <p:nvPicPr>
          <p:cNvPr id="237577" name="Picture 9" descr="codereview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4586288" y="515938"/>
            <a:ext cx="4557712" cy="5497512"/>
          </a:xfrm>
          <a:ln/>
        </p:spPr>
      </p:pic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4481513" y="5994400"/>
            <a:ext cx="4951412" cy="398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/>
          <a:lstStyle/>
          <a:p>
            <a:r>
              <a:rPr lang="en-US" b="0">
                <a:solidFill>
                  <a:srgbClr val="000000"/>
                </a:solidFill>
              </a:rPr>
              <a:t>Figure 3.1: Steps in the code review process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0D6BDA08-92C7-46F9-8475-BC62ABAE9906}" type="slidenum">
              <a:rPr lang="en-US"/>
              <a:pPr/>
              <a:t>13</a:t>
            </a:fld>
            <a:endParaRPr 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80010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</a:rPr>
              <a:t>Static Unit Testing (Code Review)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800" y="1371600"/>
            <a:ext cx="4406900" cy="5159375"/>
          </a:xfrm>
        </p:spPr>
        <p:txBody>
          <a:bodyPr>
            <a:normAutofit fontScale="92500"/>
          </a:bodyPr>
          <a:lstStyle/>
          <a:p>
            <a:r>
              <a:rPr lang="en-US" sz="2000" dirty="0" smtClean="0">
                <a:latin typeface="Times New Roman" pitchFamily="18" charset="0"/>
              </a:rPr>
              <a:t>Step 3: </a:t>
            </a:r>
            <a:r>
              <a:rPr lang="en-US" sz="2000" b="1" dirty="0" smtClean="0">
                <a:latin typeface="Times New Roman" pitchFamily="18" charset="0"/>
              </a:rPr>
              <a:t>Examination</a:t>
            </a:r>
          </a:p>
          <a:p>
            <a:pPr lvl="1"/>
            <a:r>
              <a:rPr lang="en-US" sz="1800" b="1" dirty="0" smtClean="0">
                <a:latin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</a:rPr>
              <a:t>The author makes a presentation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 The presenter reads the code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 The record keeper documents the CR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 Moderator ensures the review is on track</a:t>
            </a:r>
            <a:endParaRPr lang="en-US" sz="1800" b="1" dirty="0" smtClean="0"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</a:rPr>
              <a:t> Step 4: </a:t>
            </a:r>
            <a:r>
              <a:rPr lang="en-US" sz="2000" b="1" dirty="0" smtClean="0">
                <a:latin typeface="Times New Roman" pitchFamily="18" charset="0"/>
              </a:rPr>
              <a:t>Re-work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 Make the list of all the CRs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 Make a list of improvements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Record the minutes meeting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Author works on the CRs to fix the issue</a:t>
            </a:r>
          </a:p>
          <a:p>
            <a:r>
              <a:rPr lang="en-US" sz="2000" dirty="0" smtClean="0">
                <a:latin typeface="Times New Roman" pitchFamily="18" charset="0"/>
              </a:rPr>
              <a:t>Step 5: </a:t>
            </a:r>
            <a:r>
              <a:rPr lang="en-US" sz="2000" b="1" dirty="0" smtClean="0">
                <a:latin typeface="Times New Roman" pitchFamily="18" charset="0"/>
              </a:rPr>
              <a:t>Validation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CRs are independently validated</a:t>
            </a:r>
          </a:p>
          <a:p>
            <a:r>
              <a:rPr lang="en-US" sz="2000" dirty="0" smtClean="0">
                <a:latin typeface="Times New Roman" pitchFamily="18" charset="0"/>
              </a:rPr>
              <a:t>Step 6: </a:t>
            </a:r>
            <a:r>
              <a:rPr lang="en-US" sz="2000" b="1" dirty="0" smtClean="0">
                <a:latin typeface="Times New Roman" pitchFamily="18" charset="0"/>
              </a:rPr>
              <a:t>Exit</a:t>
            </a:r>
          </a:p>
          <a:p>
            <a:pPr lvl="1"/>
            <a:r>
              <a:rPr lang="en-US" sz="1800" b="1" dirty="0" smtClean="0">
                <a:latin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</a:rPr>
              <a:t>A summary report of the meeting minutes is distributes</a:t>
            </a:r>
          </a:p>
        </p:txBody>
      </p:sp>
      <p:sp>
        <p:nvSpPr>
          <p:cNvPr id="245766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37100" y="660400"/>
            <a:ext cx="4406900" cy="5870575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A </a:t>
            </a:r>
            <a:r>
              <a:rPr lang="en-US" sz="2000" b="1" dirty="0" smtClean="0">
                <a:latin typeface="Times New Roman" pitchFamily="18" charset="0"/>
              </a:rPr>
              <a:t>Change Request (CR)</a:t>
            </a:r>
            <a:r>
              <a:rPr lang="en-US" sz="2000" dirty="0" smtClean="0">
                <a:latin typeface="Times New Roman" pitchFamily="18" charset="0"/>
              </a:rPr>
              <a:t> includes the following details: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 Give a brief description of the issue 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 Assign a priority level (major or minor) to a </a:t>
            </a:r>
            <a:r>
              <a:rPr lang="en-US" sz="1800" b="1" dirty="0" smtClean="0">
                <a:latin typeface="Times New Roman" pitchFamily="18" charset="0"/>
              </a:rPr>
              <a:t>CR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Assign a person to follow it up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Set a deadline for addressing a </a:t>
            </a:r>
            <a:r>
              <a:rPr lang="en-US" sz="1800" b="1" dirty="0" smtClean="0">
                <a:latin typeface="Times New Roman" pitchFamily="18" charset="0"/>
              </a:rPr>
              <a:t>CR</a:t>
            </a:r>
          </a:p>
          <a:p>
            <a:pPr lvl="1">
              <a:buFontTx/>
              <a:buNone/>
            </a:pPr>
            <a:r>
              <a:rPr lang="en-US" sz="1800" dirty="0" smtClean="0">
                <a:latin typeface="Times New Roman" pitchFamily="18" charset="0"/>
              </a:rPr>
              <a:t>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7E892C6B-B405-4D0C-ADEF-29DC9EC4842C}" type="slidenum">
              <a:rPr lang="en-US"/>
              <a:pPr/>
              <a:t>14</a:t>
            </a:fld>
            <a:endParaRPr 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</a:rPr>
              <a:t>Static Unit Testing (Code Review)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800" y="2206625"/>
            <a:ext cx="8966200" cy="465137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The number of lines of code (LOC) reviewed per hour</a:t>
            </a:r>
          </a:p>
          <a:p>
            <a:r>
              <a:rPr lang="en-US" dirty="0" smtClean="0">
                <a:latin typeface="Times New Roman" pitchFamily="18" charset="0"/>
              </a:rPr>
              <a:t>The number of CRs generated per thousand lines of code (KLOC)</a:t>
            </a:r>
          </a:p>
          <a:p>
            <a:r>
              <a:rPr lang="en-US" dirty="0" smtClean="0">
                <a:latin typeface="Times New Roman" pitchFamily="18" charset="0"/>
              </a:rPr>
              <a:t>The number of CRs generated per hour</a:t>
            </a:r>
          </a:p>
          <a:p>
            <a:r>
              <a:rPr lang="en-US" dirty="0" smtClean="0">
                <a:latin typeface="Times New Roman" pitchFamily="18" charset="0"/>
              </a:rPr>
              <a:t>The total number of hours spend on code review process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192088" y="809625"/>
            <a:ext cx="8413750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 b="0" dirty="0" smtClean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400" b="0" dirty="0" smtClean="0">
                <a:solidFill>
                  <a:srgbClr val="000000"/>
                </a:solidFill>
              </a:rPr>
              <a:t>The </a:t>
            </a:r>
            <a:r>
              <a:rPr lang="en-US" sz="2400" b="0" dirty="0">
                <a:solidFill>
                  <a:srgbClr val="000000"/>
                </a:solidFill>
              </a:rPr>
              <a:t>following metrics can be collected from a code review: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A769F73A-1463-42AE-A1A9-89F99D3317E6}" type="slidenum">
              <a:rPr lang="en-US"/>
              <a:pPr/>
              <a:t>15</a:t>
            </a:fld>
            <a:endParaRPr lang="en-U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</a:rPr>
              <a:t>Static Unit Testing (Code Review)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066800"/>
            <a:ext cx="8966200" cy="3157538"/>
          </a:xfrm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</a:rPr>
              <a:t>The code review methodology can be applicable to review other documents</a:t>
            </a:r>
          </a:p>
          <a:p>
            <a:r>
              <a:rPr lang="en-US" sz="2000" dirty="0" smtClean="0">
                <a:latin typeface="Times New Roman" pitchFamily="18" charset="0"/>
              </a:rPr>
              <a:t>Five different types of system documents are generated by engineering department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Requirement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Functional Specification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High-level Design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Low-level Design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code</a:t>
            </a:r>
          </a:p>
          <a:p>
            <a:r>
              <a:rPr lang="en-US" sz="2000" dirty="0" smtClean="0">
                <a:latin typeface="Times New Roman" pitchFamily="18" charset="0"/>
              </a:rPr>
              <a:t>In addition installation, user, and trouble shooting guides are developed by technical documentation group </a:t>
            </a:r>
          </a:p>
        </p:txBody>
      </p:sp>
      <p:pic>
        <p:nvPicPr>
          <p:cNvPr id="259078" name="Picture 6" descr="systemdoc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" y="4343400"/>
            <a:ext cx="7848600" cy="1959611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D29AC51E-B85E-483D-A16F-53BDAE719398}" type="slidenum">
              <a:rPr lang="en-US"/>
              <a:pPr/>
              <a:t>16</a:t>
            </a:fld>
            <a:endParaRPr lang="en-US"/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2390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Dynamic Unit Testing</a:t>
            </a:r>
          </a:p>
        </p:txBody>
      </p:sp>
      <p:sp>
        <p:nvSpPr>
          <p:cNvPr id="262149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800" y="1066800"/>
            <a:ext cx="8966200" cy="245268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latin typeface="Times New Roman" pitchFamily="18" charset="0"/>
              </a:rPr>
              <a:t>The environment of a unit is emulated and tested in isolation</a:t>
            </a:r>
          </a:p>
          <a:p>
            <a:r>
              <a:rPr lang="en-US" sz="2000" dirty="0" smtClean="0">
                <a:latin typeface="Times New Roman" pitchFamily="18" charset="0"/>
              </a:rPr>
              <a:t> The caller unit is known as </a:t>
            </a:r>
            <a:r>
              <a:rPr lang="en-US" sz="2000" i="1" dirty="0" smtClean="0">
                <a:latin typeface="Times New Roman" pitchFamily="18" charset="0"/>
              </a:rPr>
              <a:t>test driver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 A </a:t>
            </a:r>
            <a:r>
              <a:rPr lang="en-US" sz="1800" i="1" dirty="0" smtClean="0">
                <a:latin typeface="Times New Roman" pitchFamily="18" charset="0"/>
              </a:rPr>
              <a:t>test driver</a:t>
            </a:r>
            <a:r>
              <a:rPr lang="en-US" sz="1800" dirty="0" smtClean="0">
                <a:latin typeface="Times New Roman" pitchFamily="18" charset="0"/>
              </a:rPr>
              <a:t> is a program that invokes the unit under test (UUT)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It provides input data to unit under test and report the test result</a:t>
            </a:r>
          </a:p>
          <a:p>
            <a:r>
              <a:rPr lang="en-US" sz="2000" dirty="0" smtClean="0">
                <a:latin typeface="Times New Roman" pitchFamily="18" charset="0"/>
              </a:rPr>
              <a:t>The emulation of the units called by the UUT are called </a:t>
            </a:r>
            <a:r>
              <a:rPr lang="en-US" sz="2000" i="1" dirty="0" smtClean="0">
                <a:latin typeface="Times New Roman" pitchFamily="18" charset="0"/>
              </a:rPr>
              <a:t>stubs</a:t>
            </a:r>
          </a:p>
          <a:p>
            <a:pPr lvl="1"/>
            <a:r>
              <a:rPr lang="en-US" sz="1800" i="1" dirty="0" smtClean="0">
                <a:latin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</a:rPr>
              <a:t>It is a dummy program</a:t>
            </a:r>
          </a:p>
          <a:p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The </a:t>
            </a:r>
            <a:r>
              <a:rPr lang="en-US" sz="2000" i="1" dirty="0" smtClean="0">
                <a:latin typeface="Times New Roman" pitchFamily="18" charset="0"/>
              </a:rPr>
              <a:t>test driver</a:t>
            </a:r>
            <a:r>
              <a:rPr lang="en-US" sz="2000" dirty="0" smtClean="0">
                <a:latin typeface="Times New Roman" pitchFamily="18" charset="0"/>
              </a:rPr>
              <a:t> and the </a:t>
            </a:r>
            <a:r>
              <a:rPr lang="en-US" sz="2000" i="1" dirty="0" smtClean="0">
                <a:latin typeface="Times New Roman" pitchFamily="18" charset="0"/>
              </a:rPr>
              <a:t>stubs</a:t>
            </a:r>
            <a:r>
              <a:rPr lang="en-US" sz="2000" dirty="0" smtClean="0">
                <a:latin typeface="Times New Roman" pitchFamily="18" charset="0"/>
              </a:rPr>
              <a:t> are together called </a:t>
            </a:r>
            <a:r>
              <a:rPr lang="en-US" sz="2000" i="1" dirty="0" smtClean="0">
                <a:latin typeface="Times New Roman" pitchFamily="18" charset="0"/>
              </a:rPr>
              <a:t>scaffolding</a:t>
            </a:r>
            <a:endParaRPr lang="en-US" sz="2000" dirty="0" smtClean="0"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</a:rPr>
              <a:t> The low-level design document provides guidance for selection of input test data</a:t>
            </a:r>
            <a:endParaRPr lang="en-US" sz="2000" i="1" dirty="0" smtClean="0">
              <a:latin typeface="Times New Roman" pitchFamily="18" charset="0"/>
            </a:endParaRPr>
          </a:p>
        </p:txBody>
      </p:sp>
      <p:pic>
        <p:nvPicPr>
          <p:cNvPr id="262151" name="Picture 7" descr="dynamicunittest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4170363" y="3490913"/>
            <a:ext cx="4625975" cy="3006725"/>
          </a:xfrm>
          <a:ln/>
        </p:spPr>
      </p:pic>
      <p:sp>
        <p:nvSpPr>
          <p:cNvPr id="262152" name="Text Box 8"/>
          <p:cNvSpPr txBox="1">
            <a:spLocks noChangeArrowheads="1"/>
          </p:cNvSpPr>
          <p:nvPr/>
        </p:nvSpPr>
        <p:spPr bwMode="auto">
          <a:xfrm>
            <a:off x="465138" y="4946650"/>
            <a:ext cx="4660900" cy="398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/>
          <a:lstStyle/>
          <a:p>
            <a:r>
              <a:rPr lang="en-US" b="0">
                <a:solidFill>
                  <a:srgbClr val="000000"/>
                </a:solidFill>
              </a:rPr>
              <a:t>Figure 3.2: Dynamic unit test environment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A262AD1B-065B-4D63-806D-2452918139DF}" type="slidenum">
              <a:rPr lang="en-US"/>
              <a:pPr/>
              <a:t>17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7239000" cy="62484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Dynamic Unit Testing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800" y="1524000"/>
            <a:ext cx="8966200" cy="48704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 pitchFamily="18" charset="0"/>
              </a:rPr>
              <a:t>Control flow testing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Draw a control flow graph (CFG) from a program unit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Select a few control flow testing criteria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Identify a path in the CFG to satisfy the selection criteria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Derive the path predicate expression from the selection paths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 By solving the path predicate expression for a path, one can generate the data</a:t>
            </a:r>
          </a:p>
          <a:p>
            <a:r>
              <a:rPr lang="en-US" dirty="0" smtClean="0">
                <a:latin typeface="Times New Roman" pitchFamily="18" charset="0"/>
              </a:rPr>
              <a:t>Data flow testing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Draw a data flow graph (DFG) from a program unit and then follow the  procedure described in control flow testing.</a:t>
            </a:r>
          </a:p>
          <a:p>
            <a:r>
              <a:rPr lang="en-US" dirty="0" smtClean="0">
                <a:latin typeface="Times New Roman" pitchFamily="18" charset="0"/>
              </a:rPr>
              <a:t>Domain testing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Domain errors are defined and then test data are selected to catch those faults</a:t>
            </a:r>
          </a:p>
          <a:p>
            <a:r>
              <a:rPr lang="en-US" dirty="0" smtClean="0">
                <a:latin typeface="Times New Roman" pitchFamily="18" charset="0"/>
              </a:rPr>
              <a:t>Functional program testing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Input/output domains are defined to compute the input values that will cause the unit to produce expected output values</a:t>
            </a:r>
          </a:p>
        </p:txBody>
      </p:sp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0" y="762000"/>
            <a:ext cx="8413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rgbClr val="000000"/>
                </a:solidFill>
              </a:rPr>
              <a:t>Selection of test data is broadly based on the following techniques: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activities in Program Testing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285224"/>
            <a:ext cx="7239000" cy="349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SOURCES OF INFORMATION FOR TEST CASE SELECTION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and functional specifications</a:t>
            </a:r>
          </a:p>
          <a:p>
            <a:r>
              <a:rPr lang="en-US" dirty="0" smtClean="0"/>
              <a:t> Source code</a:t>
            </a:r>
          </a:p>
          <a:p>
            <a:r>
              <a:rPr lang="en-US" dirty="0" smtClean="0"/>
              <a:t> Input and output domains</a:t>
            </a:r>
          </a:p>
          <a:p>
            <a:r>
              <a:rPr lang="en-US" dirty="0" smtClean="0"/>
              <a:t> Operational profile</a:t>
            </a:r>
          </a:p>
          <a:p>
            <a:r>
              <a:rPr lang="en-US" dirty="0" smtClean="0"/>
              <a:t> Fault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CONCEPT OF </a:t>
            </a:r>
            <a:r>
              <a:rPr lang="en-US" b="1" i="1" dirty="0"/>
              <a:t>COMPLETE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Complete, or exhaustive, testing means </a:t>
            </a:r>
            <a:r>
              <a:rPr lang="en-US" i="1" dirty="0"/>
              <a:t>there are no </a:t>
            </a:r>
            <a:r>
              <a:rPr lang="en-US" i="1" dirty="0" smtClean="0"/>
              <a:t>undiscovered faults </a:t>
            </a:r>
            <a:r>
              <a:rPr lang="en-US" i="1" dirty="0"/>
              <a:t>at the end of the test phase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Complete Testing is impossible because:</a:t>
            </a:r>
          </a:p>
          <a:p>
            <a:pPr lvl="1"/>
            <a:r>
              <a:rPr lang="en-US" dirty="0" smtClean="0"/>
              <a:t>Large domain (valid in one state and invalid in another)</a:t>
            </a:r>
          </a:p>
          <a:p>
            <a:pPr lvl="1"/>
            <a:r>
              <a:rPr lang="en-US" dirty="0"/>
              <a:t>The design issues may be too complex to completely test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It may not be possible to create all possible execution environments of </a:t>
            </a:r>
            <a:r>
              <a:rPr lang="en-US" dirty="0" smtClean="0"/>
              <a:t>the system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test report must be written after analyzing the test result. </a:t>
            </a:r>
            <a:r>
              <a:rPr lang="en-US" i="1" dirty="0" smtClean="0"/>
              <a:t>The </a:t>
            </a:r>
            <a:r>
              <a:rPr lang="en-US" dirty="0" smtClean="0"/>
              <a:t>motivation </a:t>
            </a:r>
            <a:r>
              <a:rPr lang="en-US" dirty="0"/>
              <a:t>for writing a test report is to get the fault fixed if the test </a:t>
            </a:r>
            <a:r>
              <a:rPr lang="en-US" dirty="0" smtClean="0"/>
              <a:t>revealed a </a:t>
            </a:r>
            <a:r>
              <a:rPr lang="en-US" dirty="0"/>
              <a:t>fault.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test report contains the following items to be informative:</a:t>
            </a:r>
          </a:p>
          <a:p>
            <a:pPr lvl="1"/>
            <a:r>
              <a:rPr lang="en-US" dirty="0"/>
              <a:t>Explain how to reproduce the failure.</a:t>
            </a:r>
          </a:p>
          <a:p>
            <a:pPr lvl="1"/>
            <a:r>
              <a:rPr lang="en-US" dirty="0"/>
              <a:t>Analyze the failure to be able to describe it.</a:t>
            </a:r>
          </a:p>
          <a:p>
            <a:pPr lvl="1"/>
            <a:r>
              <a:rPr lang="en-US" dirty="0"/>
              <a:t>A pointer to the actual outcome and the test case, complete with </a:t>
            </a:r>
            <a:r>
              <a:rPr lang="en-US" dirty="0" smtClean="0"/>
              <a:t>the input</a:t>
            </a:r>
            <a:r>
              <a:rPr lang="en-US" dirty="0"/>
              <a:t>, the expected outcome, and the execution environment.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and Testing in V-model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688547"/>
            <a:ext cx="7239000" cy="4688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Testing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915122"/>
            <a:ext cx="7239000" cy="2235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acceptance testing (UAT)</a:t>
            </a:r>
          </a:p>
          <a:p>
            <a:r>
              <a:rPr lang="en-US" dirty="0" smtClean="0"/>
              <a:t>Business acceptance testing (BAT)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A1DC7657-A9FD-436C-8AFA-031C7C94FF0F}" type="slidenum">
              <a:rPr lang="en-US"/>
              <a:pPr/>
              <a:t>9</a:t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2766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sz="8900" dirty="0" smtClean="0">
                <a:latin typeface="Times New Roman" pitchFamily="18" charset="0"/>
              </a:rPr>
              <a:t>UNIT TESTING</a:t>
            </a:r>
            <a:r>
              <a:rPr lang="en-US" dirty="0" smtClean="0">
                <a:latin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</a:rPr>
            </a:br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89</TotalTime>
  <Words>1024</Words>
  <Application>Microsoft Office PowerPoint</Application>
  <PresentationFormat>On-screen Show (4:3)</PresentationFormat>
  <Paragraphs>155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Opulent</vt:lpstr>
      <vt:lpstr>Test Case BASICS and UNIT TEsting</vt:lpstr>
      <vt:lpstr>Different activities in Program Testing</vt:lpstr>
      <vt:lpstr>SOURCES OF INFORMATION FOR TEST CASE SELECTION </vt:lpstr>
      <vt:lpstr>CONCEPT OF COMPLETE TESTING</vt:lpstr>
      <vt:lpstr>Test Report</vt:lpstr>
      <vt:lpstr>Development and Testing in V-model</vt:lpstr>
      <vt:lpstr>Regression Testing</vt:lpstr>
      <vt:lpstr>Acceptance Testing</vt:lpstr>
      <vt:lpstr>UNIT TESTING </vt:lpstr>
      <vt:lpstr>Concept of Unit Testing</vt:lpstr>
      <vt:lpstr>Static Unit Testing</vt:lpstr>
      <vt:lpstr>Static Unit Testing (Code Review)</vt:lpstr>
      <vt:lpstr>Static Unit Testing (Code Review)</vt:lpstr>
      <vt:lpstr>Static Unit Testing (Code Review)</vt:lpstr>
      <vt:lpstr>Static Unit Testing (Code Review)</vt:lpstr>
      <vt:lpstr>Dynamic Unit Testing</vt:lpstr>
      <vt:lpstr>Dynamic Unit Testing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ishrat.fatima</dc:creator>
  <cp:lastModifiedBy>ishrat.fatima</cp:lastModifiedBy>
  <cp:revision>21</cp:revision>
  <dcterms:created xsi:type="dcterms:W3CDTF">2020-01-11T06:18:21Z</dcterms:created>
  <dcterms:modified xsi:type="dcterms:W3CDTF">2020-01-28T04:43:12Z</dcterms:modified>
</cp:coreProperties>
</file>