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18968-E0F3-49D6-9CC3-7ED3F99438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9421-0B12-4180-B8EB-82C2328352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880B3-040B-40E1-B619-A423A0BE7535}" type="slidenum">
              <a:rPr lang="en-US"/>
              <a:pPr/>
              <a:t>2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73007-5049-41D7-92B7-EC90B0FDF8D8}" type="slidenum">
              <a:rPr lang="en-US"/>
              <a:pPr/>
              <a:t>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54DDE-09F6-4D31-A31C-51E4C46B3362}" type="slidenum">
              <a:rPr lang="en-US"/>
              <a:pPr/>
              <a:t>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0BB34-7DDF-41CD-8D39-F3D2570A1410}" type="slidenum">
              <a:rPr lang="en-US"/>
              <a:pPr/>
              <a:t>5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W=Wrong,</a:t>
            </a:r>
            <a:r>
              <a:rPr lang="en-US" baseline="0" dirty="0" smtClean="0"/>
              <a:t> M =Missing, E= 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9421-0B12-4180-B8EB-82C23283526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27FF8-0D7C-4A19-9E7F-35DC8D29A58B}" type="slidenum">
              <a:rPr lang="en-US"/>
              <a:pPr/>
              <a:t>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1AF5B-F81A-4913-8E93-5A6A7D90D1B9}" type="slidenum">
              <a:rPr lang="en-US"/>
              <a:pPr/>
              <a:t>9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3925-D893-403F-ACE7-32577A1BE0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E3DD-4E8B-40A6-86E0-4562E188F7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#4</a:t>
            </a:r>
          </a:p>
          <a:p>
            <a:r>
              <a:rPr lang="en-US" dirty="0" smtClean="0"/>
              <a:t>[Static Unit Testing + </a:t>
            </a:r>
            <a:r>
              <a:rPr lang="en-US" dirty="0" err="1" smtClean="0"/>
              <a:t>Junit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Simple Java Unit Testing with JUnit 4 and Netbeans 6.1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What is Unit Testing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of testing that verifies the individual units of the code is working properly (Wikipedia).</a:t>
            </a:r>
          </a:p>
          <a:p>
            <a:pPr eaLnBrk="1" hangingPunct="1"/>
            <a:r>
              <a:rPr lang="en-US" smtClean="0"/>
              <a:t>Test the smallest unit in source code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Why Unit Testing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Verifies if the unit is working offcourse! </a:t>
            </a:r>
            <a:r>
              <a:rPr lang="en-US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Make sure the unit is working even after late changes in source code (regression test)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Provides living documentation of how the units (e.g Method) works.</a:t>
            </a:r>
          </a:p>
          <a:p>
            <a:pPr eaLnBrk="1" hangingPunct="1"/>
            <a:endParaRPr lang="en-US" smtClean="0">
              <a:sym typeface="Wingdings" pitchFamily="2" charset="2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Testing in Java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most used testing framework in java</a:t>
            </a:r>
          </a:p>
          <a:p>
            <a:pPr lvl="1" eaLnBrk="1" hangingPunct="1"/>
            <a:r>
              <a:rPr lang="en-US" dirty="0" err="1" smtClean="0"/>
              <a:t>Junit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TestNG</a:t>
            </a:r>
            <a:endParaRPr lang="en-US" dirty="0" smtClean="0"/>
          </a:p>
          <a:p>
            <a:pPr eaLnBrk="1" hangingPunct="1"/>
            <a:r>
              <a:rPr lang="en-US" dirty="0" smtClean="0"/>
              <a:t>This time we used </a:t>
            </a:r>
            <a:r>
              <a:rPr lang="en-US" dirty="0" err="1" smtClean="0"/>
              <a:t>Junit</a:t>
            </a:r>
            <a:r>
              <a:rPr lang="en-US" dirty="0" smtClean="0"/>
              <a:t> because its embedded in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What is Junit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unit test framework in java</a:t>
            </a:r>
          </a:p>
          <a:p>
            <a:pPr eaLnBrk="1" hangingPunct="1"/>
            <a:r>
              <a:rPr lang="en-US" smtClean="0"/>
              <a:t>Developed by Kent Beck and Erich Gamma</a:t>
            </a:r>
          </a:p>
          <a:p>
            <a:pPr eaLnBrk="1" hangingPunct="1"/>
            <a:r>
              <a:rPr lang="en-US" smtClean="0"/>
              <a:t>Widely used and commonly become standard unit test framework</a:t>
            </a:r>
          </a:p>
          <a:p>
            <a:pPr eaLnBrk="1" hangingPunct="1"/>
            <a:r>
              <a:rPr lang="en-US" smtClean="0"/>
              <a:t>Is part of xUnit family. xUnit is a ported Junit for various language.</a:t>
            </a:r>
          </a:p>
          <a:p>
            <a:pPr lvl="1" eaLnBrk="1" hangingPunct="1"/>
            <a:r>
              <a:rPr lang="en-US" smtClean="0"/>
              <a:t>PHPunit (PHP)</a:t>
            </a:r>
          </a:p>
          <a:p>
            <a:pPr lvl="1" eaLnBrk="1" hangingPunct="1"/>
            <a:r>
              <a:rPr lang="en-US" smtClean="0"/>
              <a:t>Nunit(.NET)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Simple JUnit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test class and test case.</a:t>
            </a:r>
          </a:p>
          <a:p>
            <a:pPr eaLnBrk="1" hangingPunct="1"/>
            <a:r>
              <a:rPr lang="en-US" smtClean="0"/>
              <a:t>Use an assert method for ensuring method output</a:t>
            </a:r>
          </a:p>
          <a:p>
            <a:pPr lvl="1" eaLnBrk="1" hangingPunct="1"/>
            <a:r>
              <a:rPr lang="en-US" smtClean="0"/>
              <a:t>assertEquals()</a:t>
            </a:r>
          </a:p>
          <a:p>
            <a:pPr lvl="1" eaLnBrk="1" hangingPunct="1"/>
            <a:r>
              <a:rPr lang="en-US" smtClean="0"/>
              <a:t>assertTrue()</a:t>
            </a:r>
          </a:p>
          <a:p>
            <a:pPr lvl="1" eaLnBrk="1" hangingPunct="1"/>
            <a:r>
              <a:rPr lang="en-US" smtClean="0"/>
              <a:t>assertNotNull()</a:t>
            </a:r>
          </a:p>
          <a:p>
            <a:pPr eaLnBrk="1" hangingPunct="1"/>
            <a:r>
              <a:rPr lang="en-US" smtClean="0"/>
              <a:t>Can be invoked manually by running the test class or automated by using ant script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Junit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Netbeans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don’t need to load the jar into netbeans project.</a:t>
            </a:r>
          </a:p>
          <a:p>
            <a:pPr eaLnBrk="1" hangingPunct="1"/>
            <a:r>
              <a:rPr lang="en-US" smtClean="0"/>
              <a:t>By default the jar is embedded in test libarary folder</a:t>
            </a:r>
          </a:p>
          <a:p>
            <a:pPr eaLnBrk="1" hangingPunct="1"/>
            <a:r>
              <a:rPr lang="en-US" smtClean="0"/>
              <a:t>And also netbeans has test class and test case code generation menu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Lets Do The Code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Lets start with heating up our Netbeans 6.1 and create new java project.</a:t>
            </a:r>
          </a:p>
          <a:p>
            <a:pPr eaLnBrk="1" hangingPunct="1"/>
            <a:r>
              <a:rPr lang="en-US" smtClean="0"/>
              <a:t>Make a simple class having both return valued and void method.</a:t>
            </a:r>
          </a:p>
          <a:p>
            <a:pPr eaLnBrk="1" hangingPunct="1"/>
            <a:r>
              <a:rPr lang="en-US" smtClean="0"/>
              <a:t>Let the return valued method do simple process for example addition or substraction.</a:t>
            </a:r>
          </a:p>
          <a:p>
            <a:pPr eaLnBrk="1" hangingPunct="1"/>
            <a:r>
              <a:rPr lang="en-US" smtClean="0"/>
              <a:t>Just print something in the void method.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3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SimpleMath.java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509713"/>
            <a:ext cx="65627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1604963"/>
            <a:ext cx="7466012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Create Unit Test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Choose this menu in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 eaLnBrk="1" hangingPunct="1"/>
            <a:r>
              <a:rPr lang="en-US" dirty="0" smtClean="0"/>
              <a:t>Tools &gt; Create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eaLnBrk="1" hangingPunct="1"/>
            <a:r>
              <a:rPr lang="en-US" dirty="0" smtClean="0"/>
              <a:t>Or just simply press Ctrl + Shift + U.</a:t>
            </a:r>
          </a:p>
          <a:p>
            <a:pPr eaLnBrk="1" hangingPunct="1"/>
            <a:r>
              <a:rPr lang="en-US" dirty="0" smtClean="0"/>
              <a:t>A window dialogue will appear, choose suitable options.</a:t>
            </a:r>
          </a:p>
          <a:p>
            <a:pPr eaLnBrk="1" hangingPunct="1"/>
            <a:r>
              <a:rPr lang="en-US" dirty="0" smtClean="0"/>
              <a:t>Or you can leave it as is. Like I usually do </a:t>
            </a:r>
            <a:r>
              <a:rPr lang="en-US" dirty="0" smtClean="0">
                <a:sym typeface="Wingdings" pitchFamily="2" charset="2"/>
              </a:rPr>
              <a:t>.</a:t>
            </a:r>
            <a:endParaRPr lang="en-US" dirty="0" smtClean="0"/>
          </a:p>
          <a:p>
            <a:pPr eaLnBrk="1" hangingPunct="1"/>
            <a:r>
              <a:rPr lang="en-US" dirty="0" smtClean="0"/>
              <a:t>Test case will automatically build inside the test package folder.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3CCE2E3-E542-430F-87FC-28EA2A445961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966200" cy="4838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In static unit testing code is reviewed by applying techniques: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Inspection:</a:t>
            </a:r>
            <a:r>
              <a:rPr lang="en-US" dirty="0" smtClean="0">
                <a:latin typeface="Times New Roman" pitchFamily="18" charset="0"/>
              </a:rPr>
              <a:t> It is a step by step peer group review of a work product, with each step checked against pre-determined criteria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Walkthrough:</a:t>
            </a:r>
            <a:r>
              <a:rPr lang="en-US" dirty="0" smtClean="0">
                <a:latin typeface="Times New Roman" pitchFamily="18" charset="0"/>
              </a:rPr>
              <a:t> It is review where the author leads the team through a manual or simulated executed of the product using pre-defined scenarios</a:t>
            </a:r>
          </a:p>
          <a:p>
            <a:r>
              <a:rPr lang="en-US" dirty="0" smtClean="0">
                <a:latin typeface="Times New Roman" pitchFamily="18" charset="0"/>
              </a:rPr>
              <a:t>The idea here is to examine source code in detail in a systematic manner</a:t>
            </a:r>
          </a:p>
          <a:p>
            <a:r>
              <a:rPr lang="en-US" dirty="0" smtClean="0">
                <a:latin typeface="Times New Roman" pitchFamily="18" charset="0"/>
              </a:rPr>
              <a:t>The objective of code review is to </a:t>
            </a:r>
            <a:r>
              <a:rPr lang="en-US" i="1" dirty="0" smtClean="0">
                <a:latin typeface="Times New Roman" pitchFamily="18" charset="0"/>
              </a:rPr>
              <a:t>review</a:t>
            </a:r>
            <a:r>
              <a:rPr lang="en-US" dirty="0" smtClean="0">
                <a:latin typeface="Times New Roman" pitchFamily="18" charset="0"/>
              </a:rPr>
              <a:t> the code, and </a:t>
            </a:r>
            <a:r>
              <a:rPr lang="en-US" i="1" dirty="0" smtClean="0">
                <a:latin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</a:rPr>
              <a:t> to evaluate the author of the code</a:t>
            </a:r>
          </a:p>
          <a:p>
            <a:r>
              <a:rPr lang="en-US" dirty="0" smtClean="0">
                <a:latin typeface="Times New Roman" pitchFamily="18" charset="0"/>
              </a:rPr>
              <a:t>Code review must be planned and managed in a professional manner</a:t>
            </a:r>
          </a:p>
          <a:p>
            <a:r>
              <a:rPr lang="en-US" dirty="0" smtClean="0">
                <a:latin typeface="Times New Roman" pitchFamily="18" charset="0"/>
              </a:rPr>
              <a:t>The key to the success of code is to divide and conquer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An examiner inspect small parts of the unit in isolation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 nothing is overlooked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 the correctness of all examined parts of the module implies the correctness of the whole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 Menu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51054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 Window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42672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SimpleMathTest.java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9437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Testing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the variable value for the test case.</a:t>
            </a:r>
          </a:p>
          <a:p>
            <a:pPr eaLnBrk="1" hangingPunct="1"/>
            <a:r>
              <a:rPr lang="en-US" smtClean="0"/>
              <a:t>Remove the fail() method in return valued method test.</a:t>
            </a:r>
          </a:p>
          <a:p>
            <a:pPr eaLnBrk="1" hangingPunct="1"/>
            <a:r>
              <a:rPr lang="en-US" smtClean="0"/>
              <a:t>Run the test class using Shift + F6.</a:t>
            </a:r>
          </a:p>
          <a:p>
            <a:pPr eaLnBrk="1" hangingPunct="1"/>
            <a:r>
              <a:rPr lang="en-US" smtClean="0"/>
              <a:t>See the test result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Test Result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743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Thank You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BD5CD18-5A97-43EB-86EC-F24E0A2D3845}" type="slidenum">
              <a:rPr lang="en-US"/>
              <a:pPr/>
              <a:t>3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375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295400"/>
            <a:ext cx="4406900" cy="5113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itchFamily="18" charset="0"/>
              </a:rPr>
              <a:t>Step 1: </a:t>
            </a:r>
            <a:r>
              <a:rPr lang="en-US" sz="1800" b="1" dirty="0" smtClean="0">
                <a:latin typeface="Times New Roman" pitchFamily="18" charset="0"/>
              </a:rPr>
              <a:t>Readiness 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Criteria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Completeness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Minimal functionality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Readability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Complexity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 Requirements and design                       		documents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Roles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Moderator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Author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Presenter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Record keeper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Reviewers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Observer</a:t>
            </a:r>
          </a:p>
          <a:p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Step 2: </a:t>
            </a:r>
            <a:r>
              <a:rPr lang="en-US" sz="1800" b="1" dirty="0" smtClean="0">
                <a:latin typeface="Times New Roman" pitchFamily="18" charset="0"/>
              </a:rPr>
              <a:t>Preparation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List of questions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Potential Change Request (CR)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Suggested improvement opportunities</a:t>
            </a:r>
          </a:p>
        </p:txBody>
      </p:sp>
      <p:pic>
        <p:nvPicPr>
          <p:cNvPr id="237577" name="Picture 9" descr="codereview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586288" y="515938"/>
            <a:ext cx="4557712" cy="5497512"/>
          </a:xfrm>
          <a:ln/>
        </p:spPr>
      </p:pic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4481513" y="5994400"/>
            <a:ext cx="4951412" cy="398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/>
          <a:lstStyle/>
          <a:p>
            <a:r>
              <a:rPr lang="en-US" b="0">
                <a:solidFill>
                  <a:srgbClr val="000000"/>
                </a:solidFill>
              </a:rPr>
              <a:t>Figure 3.1: Steps in the code review process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D6BDA08-92C7-46F9-8475-BC62ABAE9906}" type="slidenum">
              <a:rPr lang="en-US"/>
              <a:pPr/>
              <a:t>4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371600"/>
            <a:ext cx="4406900" cy="51593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</a:rPr>
              <a:t>Step 3: </a:t>
            </a:r>
            <a:r>
              <a:rPr lang="en-US" sz="2000" b="1" dirty="0" smtClean="0">
                <a:latin typeface="Times New Roman" pitchFamily="18" charset="0"/>
              </a:rPr>
              <a:t>Examination</a:t>
            </a:r>
          </a:p>
          <a:p>
            <a:pPr lvl="1"/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The author makes a presentation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The presenter reads the code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The record keeper documents the CR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Moderator ensures the review is on track</a:t>
            </a:r>
            <a:endParaRPr lang="en-US" sz="1800" b="1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 Step 4: </a:t>
            </a:r>
            <a:r>
              <a:rPr lang="en-US" sz="2000" b="1" dirty="0" smtClean="0">
                <a:latin typeface="Times New Roman" pitchFamily="18" charset="0"/>
              </a:rPr>
              <a:t>Re-work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Make the list of all the CRs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Make a list of improvements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Record the minutes meeting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Author works on the CRs to fix the issue</a:t>
            </a:r>
          </a:p>
          <a:p>
            <a:r>
              <a:rPr lang="en-US" sz="2000" dirty="0" smtClean="0">
                <a:latin typeface="Times New Roman" pitchFamily="18" charset="0"/>
              </a:rPr>
              <a:t>Step 5: </a:t>
            </a:r>
            <a:r>
              <a:rPr lang="en-US" sz="2000" b="1" dirty="0" smtClean="0">
                <a:latin typeface="Times New Roman" pitchFamily="18" charset="0"/>
              </a:rPr>
              <a:t>Validation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CRs are independently validated</a:t>
            </a:r>
          </a:p>
          <a:p>
            <a:r>
              <a:rPr lang="en-US" sz="2000" dirty="0" smtClean="0">
                <a:latin typeface="Times New Roman" pitchFamily="18" charset="0"/>
              </a:rPr>
              <a:t>Step 6: </a:t>
            </a:r>
            <a:r>
              <a:rPr lang="en-US" sz="2000" b="1" dirty="0" smtClean="0">
                <a:latin typeface="Times New Roman" pitchFamily="18" charset="0"/>
              </a:rPr>
              <a:t>Exit</a:t>
            </a:r>
          </a:p>
          <a:p>
            <a:pPr lvl="1"/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A summary report of the meeting minutes is distributes</a:t>
            </a:r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7100" y="660400"/>
            <a:ext cx="4406900" cy="587057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</a:rPr>
              <a:t>Change Request (CR)</a:t>
            </a:r>
            <a:r>
              <a:rPr lang="en-US" sz="2000" dirty="0" smtClean="0">
                <a:latin typeface="Times New Roman" pitchFamily="18" charset="0"/>
              </a:rPr>
              <a:t> includes the following details: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Give a brief description of the issue 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Assign a priority level (major or minor) to a </a:t>
            </a:r>
            <a:r>
              <a:rPr lang="en-US" sz="1800" b="1" dirty="0" smtClean="0">
                <a:latin typeface="Times New Roman" pitchFamily="18" charset="0"/>
              </a:rPr>
              <a:t>CR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Assign a person to follow it up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Set a deadline for addressing a </a:t>
            </a:r>
            <a:r>
              <a:rPr lang="en-US" sz="1800" b="1" dirty="0" smtClean="0">
                <a:latin typeface="Times New Roman" pitchFamily="18" charset="0"/>
              </a:rPr>
              <a:t>CR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E892C6B-B405-4D0C-ADEF-29DC9EC4842C}" type="slidenum">
              <a:rPr lang="en-US"/>
              <a:pPr/>
              <a:t>5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2206625"/>
            <a:ext cx="8966200" cy="465137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The number of lines of code (LOC) reviewed per hour</a:t>
            </a:r>
          </a:p>
          <a:p>
            <a:r>
              <a:rPr lang="en-US" dirty="0" smtClean="0">
                <a:latin typeface="Times New Roman" pitchFamily="18" charset="0"/>
              </a:rPr>
              <a:t>The number of CRs generated per thousand lines of code (KLOC)</a:t>
            </a:r>
          </a:p>
          <a:p>
            <a:r>
              <a:rPr lang="en-US" dirty="0" smtClean="0">
                <a:latin typeface="Times New Roman" pitchFamily="18" charset="0"/>
              </a:rPr>
              <a:t>The number of CRs generated per hour</a:t>
            </a:r>
          </a:p>
          <a:p>
            <a:r>
              <a:rPr lang="en-US" dirty="0" smtClean="0">
                <a:latin typeface="Times New Roman" pitchFamily="18" charset="0"/>
              </a:rPr>
              <a:t>The total number of hours spend on code review process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92088" y="809625"/>
            <a:ext cx="841375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The </a:t>
            </a:r>
            <a:r>
              <a:rPr lang="en-US" sz="2400" b="0" dirty="0">
                <a:solidFill>
                  <a:srgbClr val="000000"/>
                </a:solidFill>
              </a:rPr>
              <a:t>following metrics can be collected from a code review: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84748"/>
            <a:ext cx="5029200" cy="761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"/>
            <a:ext cx="66293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769F73A-1463-42AE-A1A9-89F99D3317E6}" type="slidenum">
              <a:rPr lang="en-US"/>
              <a:pPr/>
              <a:t>8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66800"/>
            <a:ext cx="8966200" cy="3157538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</a:rPr>
              <a:t>The code review methodology can be applicable to review other documents</a:t>
            </a:r>
          </a:p>
          <a:p>
            <a:r>
              <a:rPr lang="en-US" sz="2000" dirty="0" smtClean="0">
                <a:latin typeface="Times New Roman" pitchFamily="18" charset="0"/>
              </a:rPr>
              <a:t>Five different types of system documents are generated by engineering department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Requirement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Functional Specification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High-level Design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Low-level Design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code</a:t>
            </a:r>
          </a:p>
          <a:p>
            <a:r>
              <a:rPr lang="en-US" sz="2000" dirty="0" smtClean="0">
                <a:latin typeface="Times New Roman" pitchFamily="18" charset="0"/>
              </a:rPr>
              <a:t>In addition installation, user, and trouble shooting guides are developed by technical documentation group </a:t>
            </a:r>
          </a:p>
        </p:txBody>
      </p:sp>
      <p:pic>
        <p:nvPicPr>
          <p:cNvPr id="259078" name="Picture 6" descr="systemdo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4343400"/>
            <a:ext cx="7848600" cy="195961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29AC51E-B85E-483D-A16F-53BDAE719398}" type="slidenum">
              <a:rPr lang="en-US"/>
              <a:pPr/>
              <a:t>9</a:t>
            </a:fld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Dynamic Unit Testing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066800"/>
            <a:ext cx="8966200" cy="24526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itchFamily="18" charset="0"/>
              </a:rPr>
              <a:t>The environment of a unit is emulated and tested in isolation</a:t>
            </a:r>
          </a:p>
          <a:p>
            <a:r>
              <a:rPr lang="en-US" sz="2000" dirty="0" smtClean="0">
                <a:latin typeface="Times New Roman" pitchFamily="18" charset="0"/>
              </a:rPr>
              <a:t> The caller unit is known as </a:t>
            </a:r>
            <a:r>
              <a:rPr lang="en-US" sz="2000" i="1" dirty="0" smtClean="0">
                <a:latin typeface="Times New Roman" pitchFamily="18" charset="0"/>
              </a:rPr>
              <a:t>test driver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A </a:t>
            </a:r>
            <a:r>
              <a:rPr lang="en-US" sz="1800" i="1" dirty="0" smtClean="0">
                <a:latin typeface="Times New Roman" pitchFamily="18" charset="0"/>
              </a:rPr>
              <a:t>test driver</a:t>
            </a:r>
            <a:r>
              <a:rPr lang="en-US" sz="1800" dirty="0" smtClean="0">
                <a:latin typeface="Times New Roman" pitchFamily="18" charset="0"/>
              </a:rPr>
              <a:t> is a program that invokes the unit under test (UUT)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It provides input data to unit under test and report the test result</a:t>
            </a:r>
          </a:p>
          <a:p>
            <a:r>
              <a:rPr lang="en-US" sz="2000" dirty="0" smtClean="0">
                <a:latin typeface="Times New Roman" pitchFamily="18" charset="0"/>
              </a:rPr>
              <a:t>The emulation of the units called by the UUT are called </a:t>
            </a:r>
            <a:r>
              <a:rPr lang="en-US" sz="2000" i="1" dirty="0" smtClean="0">
                <a:latin typeface="Times New Roman" pitchFamily="18" charset="0"/>
              </a:rPr>
              <a:t>stubs</a:t>
            </a:r>
          </a:p>
          <a:p>
            <a:pPr lvl="1"/>
            <a:r>
              <a:rPr lang="en-US" sz="1800" i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It is a dummy program</a:t>
            </a:r>
          </a:p>
          <a:p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i="1" dirty="0" smtClean="0">
                <a:latin typeface="Times New Roman" pitchFamily="18" charset="0"/>
              </a:rPr>
              <a:t>test driver</a:t>
            </a:r>
            <a:r>
              <a:rPr lang="en-US" sz="2000" dirty="0" smtClean="0">
                <a:latin typeface="Times New Roman" pitchFamily="18" charset="0"/>
              </a:rPr>
              <a:t> and the </a:t>
            </a:r>
            <a:r>
              <a:rPr lang="en-US" sz="2000" i="1" dirty="0" smtClean="0">
                <a:latin typeface="Times New Roman" pitchFamily="18" charset="0"/>
              </a:rPr>
              <a:t>stubs</a:t>
            </a:r>
            <a:r>
              <a:rPr lang="en-US" sz="2000" dirty="0" smtClean="0">
                <a:latin typeface="Times New Roman" pitchFamily="18" charset="0"/>
              </a:rPr>
              <a:t> are together called </a:t>
            </a:r>
            <a:r>
              <a:rPr lang="en-US" sz="2000" i="1" dirty="0" smtClean="0">
                <a:latin typeface="Times New Roman" pitchFamily="18" charset="0"/>
              </a:rPr>
              <a:t>scaffolding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 The low-level design document provides guidance for selection of input test data</a:t>
            </a:r>
            <a:endParaRPr lang="en-US" sz="2000" i="1" dirty="0" smtClean="0">
              <a:latin typeface="Times New Roman" pitchFamily="18" charset="0"/>
            </a:endParaRPr>
          </a:p>
        </p:txBody>
      </p:sp>
      <p:pic>
        <p:nvPicPr>
          <p:cNvPr id="262151" name="Picture 7" descr="dynamicunitte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170363" y="3490913"/>
            <a:ext cx="4625975" cy="3006725"/>
          </a:xfrm>
          <a:ln/>
        </p:spPr>
      </p:pic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465138" y="4946650"/>
            <a:ext cx="4660900" cy="398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/>
          <a:lstStyle/>
          <a:p>
            <a:r>
              <a:rPr lang="en-US" b="0">
                <a:solidFill>
                  <a:srgbClr val="000000"/>
                </a:solidFill>
              </a:rPr>
              <a:t>Figure 3.2: Dynamic unit test environment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956</Words>
  <Application>Microsoft Office PowerPoint</Application>
  <PresentationFormat>On-screen Show (4:3)</PresentationFormat>
  <Paragraphs>155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Software Testing</vt:lpstr>
      <vt:lpstr>Static Unit Testing</vt:lpstr>
      <vt:lpstr>Static Unit Testing (Code Review)</vt:lpstr>
      <vt:lpstr>Static Unit Testing (Code Review)</vt:lpstr>
      <vt:lpstr>Static Unit Testing (Code Review)</vt:lpstr>
      <vt:lpstr>Slide 6</vt:lpstr>
      <vt:lpstr>Slide 7</vt:lpstr>
      <vt:lpstr>Static Unit Testing (Code Review)</vt:lpstr>
      <vt:lpstr>Dynamic Unit Testing</vt:lpstr>
      <vt:lpstr>Simple Java Unit Testing with JUnit 4 and Netbeans 6.1</vt:lpstr>
      <vt:lpstr>What is Unit Testing</vt:lpstr>
      <vt:lpstr>Why Unit Testing</vt:lpstr>
      <vt:lpstr>Unit Testing in Java</vt:lpstr>
      <vt:lpstr>What is Junit</vt:lpstr>
      <vt:lpstr>Simple JUnit</vt:lpstr>
      <vt:lpstr>Junit in Netbeans </vt:lpstr>
      <vt:lpstr>Lets Do The Code</vt:lpstr>
      <vt:lpstr>Slide 18</vt:lpstr>
      <vt:lpstr>Create Unit Test</vt:lpstr>
      <vt:lpstr>Unit Test Menu</vt:lpstr>
      <vt:lpstr>Unit Test Window</vt:lpstr>
      <vt:lpstr>SimpleMathTest.java</vt:lpstr>
      <vt:lpstr>Unit Testing</vt:lpstr>
      <vt:lpstr>Test Result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ishrat.fatima</dc:creator>
  <cp:lastModifiedBy>ishrat.fatima</cp:lastModifiedBy>
  <cp:revision>8</cp:revision>
  <dcterms:created xsi:type="dcterms:W3CDTF">2020-01-30T04:18:02Z</dcterms:created>
  <dcterms:modified xsi:type="dcterms:W3CDTF">2020-01-30T04:45:21Z</dcterms:modified>
</cp:coreProperties>
</file>