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BBB0-3546-4953-9CA9-2602D570F61D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BF59-5DA1-4E47-80DD-B54AE12FD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EA38D-BE73-4464-82E7-00F39923D5BA}" type="slidenum">
              <a:rPr lang="en-US"/>
              <a:pPr/>
              <a:t>2</a:t>
            </a:fld>
            <a:endParaRPr lang="en-US"/>
          </a:p>
        </p:txBody>
      </p:sp>
      <p:sp>
        <p:nvSpPr>
          <p:cNvPr id="240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EDCC2-2D8C-4975-ADF5-DF7488D1882D}" type="slidenum">
              <a:rPr lang="en-US"/>
              <a:pPr/>
              <a:t>11</a:t>
            </a:fld>
            <a:endParaRPr lang="en-US"/>
          </a:p>
        </p:txBody>
      </p:sp>
      <p:sp>
        <p:nvSpPr>
          <p:cNvPr id="359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39473-ECB8-47D5-8916-5563AD049E71}" type="slidenum">
              <a:rPr lang="en-US"/>
              <a:pPr/>
              <a:t>12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CA496-03AD-4385-97F7-7359532A55B1}" type="slidenum">
              <a:rPr lang="en-US"/>
              <a:pPr/>
              <a:t>13</a:t>
            </a:fld>
            <a:endParaRPr lang="en-US"/>
          </a:p>
        </p:txBody>
      </p:sp>
      <p:sp>
        <p:nvSpPr>
          <p:cNvPr id="36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F1359-3576-42B3-BEAC-E2FD2432CBAB}" type="slidenum">
              <a:rPr lang="en-US"/>
              <a:pPr/>
              <a:t>14</a:t>
            </a:fld>
            <a:endParaRPr lang="en-US"/>
          </a:p>
        </p:txBody>
      </p:sp>
      <p:sp>
        <p:nvSpPr>
          <p:cNvPr id="364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E7128-19D6-479B-B17D-4FA8DA76CE50}" type="slidenum">
              <a:rPr lang="en-US"/>
              <a:pPr/>
              <a:t>15</a:t>
            </a:fld>
            <a:endParaRPr lang="en-US"/>
          </a:p>
        </p:txBody>
      </p:sp>
      <p:sp>
        <p:nvSpPr>
          <p:cNvPr id="365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82BCD-4CC5-4301-B045-814F01D3C774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566A0-798C-4031-9D49-0B7B66048F52}" type="slidenum">
              <a:rPr lang="en-US"/>
              <a:pPr/>
              <a:t>4</a:t>
            </a:fld>
            <a:endParaRPr lang="en-US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B50F-5B13-4EC3-860B-BD1715C7B1D7}" type="slidenum">
              <a:rPr lang="en-US"/>
              <a:pPr/>
              <a:t>5</a:t>
            </a:fld>
            <a:endParaRPr lang="en-US"/>
          </a:p>
        </p:txBody>
      </p:sp>
      <p:sp>
        <p:nvSpPr>
          <p:cNvPr id="351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C44AC-5B73-4CDA-8153-432C7C7127E9}" type="slidenum">
              <a:rPr lang="en-US"/>
              <a:pPr/>
              <a:t>6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1873A-E1F1-47EA-BD67-3F53BC5A9940}" type="slidenum">
              <a:rPr lang="en-US"/>
              <a:pPr/>
              <a:t>7</a:t>
            </a:fld>
            <a:endParaRPr lang="en-US"/>
          </a:p>
        </p:txBody>
      </p:sp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0F1B9-F757-4C59-ADB4-CBB97D7B540D}" type="slidenum">
              <a:rPr lang="en-US"/>
              <a:pPr/>
              <a:t>8</a:t>
            </a:fld>
            <a:endParaRPr lang="en-US"/>
          </a:p>
        </p:txBody>
      </p:sp>
      <p:sp>
        <p:nvSpPr>
          <p:cNvPr id="35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8A7FA-0C87-470D-B55B-BC199F7CE915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24961-9C9D-48FA-80F8-E44F1346027A}" type="slidenum">
              <a:rPr lang="en-US"/>
              <a:pPr/>
              <a:t>10</a:t>
            </a:fld>
            <a:endParaRPr lang="en-US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E859-CDB2-4825-BB3E-6F2C942861D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8353-848B-4954-AF9F-B205E0974B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40F4F9E-0B4D-4D97-BBAA-26D8A1AC5FDA}" type="slidenum">
              <a:rPr lang="en-US"/>
              <a:pPr/>
              <a:t>10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Paths in a Control Flow Graph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 few paths in Figure 4.7. (Table 4.1)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1: 1-2-3(F)-10(T)-12-13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2: 1-2-3(F)-10(F)-11-13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3: 1-2-3(T)-4(T)-5-6(T)-7(T)-8-9-3(F)-10(T)-12-13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4: 1-2-3(T)-4(T)-5-6-7(T)-8-9-3(T)-4(T)-5-6(T)-7(T)-8-9-3(F)-10(T)-12-   13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CE0340F-5AAE-46B4-99E6-52DD7034CE8B}" type="slidenum">
              <a:rPr lang="en-US"/>
              <a:pPr/>
              <a:t>11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Program paths are selectively executed.</a:t>
            </a:r>
          </a:p>
          <a:p>
            <a:r>
              <a:rPr lang="en-US" smtClean="0">
                <a:latin typeface="Times New Roman" pitchFamily="18" charset="0"/>
              </a:rPr>
              <a:t>Question: What paths do I select for testing?</a:t>
            </a:r>
          </a:p>
          <a:p>
            <a:r>
              <a:rPr lang="en-US" smtClean="0">
                <a:latin typeface="Times New Roman" pitchFamily="18" charset="0"/>
              </a:rPr>
              <a:t>The concept of </a:t>
            </a:r>
            <a:r>
              <a:rPr lang="en-US" i="1" smtClean="0">
                <a:latin typeface="Times New Roman" pitchFamily="18" charset="0"/>
              </a:rPr>
              <a:t>path selection criteria</a:t>
            </a:r>
            <a:r>
              <a:rPr lang="en-US" smtClean="0">
                <a:latin typeface="Times New Roman" pitchFamily="18" charset="0"/>
              </a:rPr>
              <a:t> is used to answer the question.</a:t>
            </a:r>
          </a:p>
          <a:p>
            <a:r>
              <a:rPr lang="en-US" smtClean="0">
                <a:latin typeface="Times New Roman" pitchFamily="18" charset="0"/>
              </a:rPr>
              <a:t>Advantages of selecting paths based on defined criteria: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Ensure that all program constructs are executed at least once.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Repeated selection of the same path is avoided.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One can easily identify what features have been tested and what not. </a:t>
            </a:r>
          </a:p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all paths.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paths to achieve complete statement coverage.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paths to achieve complete branch coverage.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Select paths to achieve predicate coverage.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6E61165-B3C2-4D92-B567-C39A1A62009B}" type="slidenum">
              <a:rPr lang="en-US"/>
              <a:pPr/>
              <a:t>12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371600"/>
            <a:ext cx="8467725" cy="515937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Statement coverage criterion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Statement coverage means executing individual program statements and observing the output.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100% statement coverage means all the statements have been executed at least once.</a:t>
            </a:r>
          </a:p>
          <a:p>
            <a:pPr lvl="2"/>
            <a:r>
              <a:rPr lang="en-US" sz="1800" dirty="0" smtClean="0">
                <a:latin typeface="Times New Roman" pitchFamily="18" charset="0"/>
              </a:rPr>
              <a:t>Cover all assignment statements.</a:t>
            </a:r>
          </a:p>
          <a:p>
            <a:pPr lvl="2"/>
            <a:r>
              <a:rPr lang="en-US" sz="1800" dirty="0" smtClean="0">
                <a:latin typeface="Times New Roman" pitchFamily="18" charset="0"/>
              </a:rPr>
              <a:t>Cover all conditional statements.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Less than 100% statement coverage is unacceptable.</a:t>
            </a: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 algn="ctr">
              <a:buFontTx/>
              <a:buNone/>
            </a:pPr>
            <a:r>
              <a:rPr lang="en-US" sz="1800" dirty="0" smtClean="0">
                <a:latin typeface="Times New Roman" pitchFamily="18" charset="0"/>
              </a:rPr>
              <a:t>Table 4.4: Paths for statement coverage of the CFG of Figure 4.7.</a:t>
            </a:r>
          </a:p>
        </p:txBody>
      </p:sp>
      <p:graphicFrame>
        <p:nvGraphicFramePr>
          <p:cNvPr id="334877" name="Group 29"/>
          <p:cNvGraphicFramePr>
            <a:graphicFrameLocks noGrp="1"/>
          </p:cNvGraphicFramePr>
          <p:nvPr>
            <p:ph sz="half" idx="4294967295"/>
          </p:nvPr>
        </p:nvGraphicFramePr>
        <p:xfrm>
          <a:off x="1066800" y="4343400"/>
          <a:ext cx="7370763" cy="1217613"/>
        </p:xfrm>
        <a:graphic>
          <a:graphicData uri="http://schemas.openxmlformats.org/drawingml/2006/table">
            <a:tbl>
              <a:tblPr/>
              <a:tblGrid>
                <a:gridCol w="1162050"/>
                <a:gridCol w="6208713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SCPath2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5FB15D49-F89D-41B0-8566-5FE6176B7740}" type="slidenum">
              <a:rPr lang="en-US"/>
              <a:pPr/>
              <a:t>13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Branch coverage criterion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 branch is an outgoing edge from a node in a CFG.</a:t>
            </a:r>
          </a:p>
          <a:p>
            <a:pPr lvl="2"/>
            <a:r>
              <a:rPr lang="en-US" dirty="0" smtClean="0">
                <a:latin typeface="Times New Roman" pitchFamily="18" charset="0"/>
              </a:rPr>
              <a:t>A condition node has two outgoing branches – corresponding to the True and False values of the condition.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Covering a branch means executing a path that contains the branch.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100% branch coverage means selecting a set of paths such that each branch is included on some path.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01DBCE2-DBDC-47E1-986C-E4539B311D41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317444" name="Picture 4" descr="cfgretav_bc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990600"/>
            <a:ext cx="5168900" cy="5562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FCABCB4-2190-4D03-883D-58D5BDB6B7B2}" type="slidenum">
              <a:rPr lang="en-US"/>
              <a:pPr/>
              <a:t>15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Path Selection Criteria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660400"/>
            <a:ext cx="7621588" cy="5870575"/>
          </a:xfrm>
        </p:spPr>
        <p:txBody>
          <a:bodyPr/>
          <a:lstStyle/>
          <a:p>
            <a:endParaRPr lang="en-US" sz="2000" dirty="0" smtClean="0">
              <a:latin typeface="Times New Roman" pitchFamily="18" charset="0"/>
            </a:endParaRP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Branch coverage </a:t>
            </a:r>
            <a:r>
              <a:rPr lang="en-US" sz="2000" dirty="0" smtClean="0">
                <a:latin typeface="Times New Roman" pitchFamily="18" charset="0"/>
              </a:rPr>
              <a:t>criterion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A branch is an outgoing branch (edge) from a node in a CFG.</a:t>
            </a:r>
          </a:p>
          <a:p>
            <a:pPr lvl="2"/>
            <a:r>
              <a:rPr lang="en-US" sz="1800" dirty="0" smtClean="0">
                <a:latin typeface="Times New Roman" pitchFamily="18" charset="0"/>
              </a:rPr>
              <a:t>A condition node has two outgoing branches – corresponding to the True and False values of the condition.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Covering a branch means executing a path that contains the branch.</a:t>
            </a:r>
          </a:p>
          <a:p>
            <a:pPr lvl="1"/>
            <a:r>
              <a:rPr lang="en-US" sz="1800" dirty="0" smtClean="0">
                <a:latin typeface="Times New Roman" pitchFamily="18" charset="0"/>
              </a:rPr>
              <a:t>100% branch coverage means selecting a set of paths such that each branch is included on some path.</a:t>
            </a: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Times New Roman" pitchFamily="18" charset="0"/>
            </a:endParaRPr>
          </a:p>
        </p:txBody>
      </p:sp>
      <p:graphicFrame>
        <p:nvGraphicFramePr>
          <p:cNvPr id="338995" name="Group 51"/>
          <p:cNvGraphicFramePr>
            <a:graphicFrameLocks noGrp="1"/>
          </p:cNvGraphicFramePr>
          <p:nvPr>
            <p:ph sz="half" idx="4294967295"/>
          </p:nvPr>
        </p:nvGraphicFramePr>
        <p:xfrm>
          <a:off x="533400" y="3733800"/>
          <a:ext cx="7391400" cy="2514600"/>
        </p:xfrm>
        <a:graphic>
          <a:graphicData uri="http://schemas.openxmlformats.org/drawingml/2006/table">
            <a:tbl>
              <a:tblPr/>
              <a:tblGrid>
                <a:gridCol w="1910330"/>
                <a:gridCol w="5481070"/>
              </a:tblGrid>
              <a:tr h="4916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1-2-3(T)-4(T)-5-6(T)-7(T)-8-9-3(F)-10(T)-12-13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BCPath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1-2-3(T)-4(T)-5-6(T)-7(F)-9-3(F)-10(F)-11-13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580FDC9-1D63-4F5E-8D2C-3ABBE2149D13}" type="slidenum">
              <a:rPr lang="en-US"/>
              <a:pPr/>
              <a:t>2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the Chapter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295400"/>
            <a:ext cx="8753475" cy="587057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Basic Idea</a:t>
            </a:r>
          </a:p>
          <a:p>
            <a:r>
              <a:rPr lang="en-US" dirty="0" smtClean="0">
                <a:latin typeface="Times New Roman" pitchFamily="18" charset="0"/>
              </a:rPr>
              <a:t>Outline of Control Flow Testing</a:t>
            </a:r>
          </a:p>
          <a:p>
            <a:r>
              <a:rPr lang="en-US" dirty="0" smtClean="0">
                <a:latin typeface="Times New Roman" pitchFamily="18" charset="0"/>
              </a:rPr>
              <a:t>Control Flow Graph</a:t>
            </a:r>
          </a:p>
          <a:p>
            <a:r>
              <a:rPr lang="en-US" dirty="0" smtClean="0">
                <a:latin typeface="Times New Roman" pitchFamily="18" charset="0"/>
              </a:rPr>
              <a:t>Paths in a Control Flow Graph</a:t>
            </a:r>
          </a:p>
          <a:p>
            <a:r>
              <a:rPr lang="en-US" dirty="0" smtClean="0">
                <a:latin typeface="Times New Roman" pitchFamily="18" charset="0"/>
              </a:rPr>
              <a:t>Path Selection Criteria</a:t>
            </a:r>
          </a:p>
          <a:p>
            <a:r>
              <a:rPr lang="en-US" dirty="0" smtClean="0">
                <a:latin typeface="Times New Roman" pitchFamily="18" charset="0"/>
              </a:rPr>
              <a:t>Generating Test Input</a:t>
            </a:r>
          </a:p>
          <a:p>
            <a:r>
              <a:rPr lang="en-US" dirty="0" smtClean="0">
                <a:latin typeface="Times New Roman" pitchFamily="18" charset="0"/>
              </a:rPr>
              <a:t>Containing Infeasible Paths</a:t>
            </a:r>
          </a:p>
          <a:p>
            <a:r>
              <a:rPr lang="en-US" dirty="0" smtClean="0">
                <a:latin typeface="Times New Roman" pitchFamily="18" charset="0"/>
              </a:rPr>
              <a:t>Summary</a:t>
            </a:r>
          </a:p>
          <a:p>
            <a:endParaRPr lang="en-US" dirty="0" smtClean="0">
              <a:latin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8B15CE0-34A7-455B-A11A-52DDBBE12A7C}" type="slidenum">
              <a:rPr lang="en-US"/>
              <a:pPr/>
              <a:t>3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Basic Idea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Two kinds of basic program statements: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Assignment statements (Ex. </a:t>
            </a:r>
            <a:r>
              <a:rPr lang="en-US" smtClean="0">
                <a:latin typeface="Arial Unicode MS" pitchFamily="34" charset="-128"/>
              </a:rPr>
              <a:t>x = 2*y;</a:t>
            </a:r>
            <a:r>
              <a:rPr lang="en-US" smtClean="0">
                <a:latin typeface="Times New Roman" pitchFamily="18" charset="0"/>
              </a:rPr>
              <a:t> 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Conditional statements (Ex. </a:t>
            </a:r>
            <a:r>
              <a:rPr lang="en-US" smtClean="0">
                <a:latin typeface="Arial Unicode MS" pitchFamily="34" charset="-128"/>
              </a:rPr>
              <a:t>if(), for(), while(),</a:t>
            </a:r>
            <a:r>
              <a:rPr lang="en-US" smtClean="0">
                <a:latin typeface="Times New Roman" pitchFamily="18" charset="0"/>
              </a:rPr>
              <a:t> …)</a:t>
            </a:r>
          </a:p>
          <a:p>
            <a:r>
              <a:rPr lang="en-US" smtClean="0">
                <a:latin typeface="Times New Roman" pitchFamily="18" charset="0"/>
              </a:rPr>
              <a:t>Control flow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Successive execution of program statements is viewed as flow of control.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Conditional statements alter the default flow.</a:t>
            </a:r>
          </a:p>
          <a:p>
            <a:r>
              <a:rPr lang="en-US" smtClean="0">
                <a:latin typeface="Times New Roman" pitchFamily="18" charset="0"/>
              </a:rPr>
              <a:t>Program path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program path is a sequence of statements from entry to exit. 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There can be a large number of paths in a program.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There is an (input, expected output) pair for each 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Executing a path requires invoking the program unit with the right test input.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Paths are chosen by using the concepts of path </a:t>
            </a:r>
            <a:r>
              <a:rPr lang="en-US" u="sng" smtClean="0">
                <a:latin typeface="Times New Roman" pitchFamily="18" charset="0"/>
              </a:rPr>
              <a:t>selection criteria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r>
              <a:rPr lang="en-US" smtClean="0">
                <a:latin typeface="Times New Roman" pitchFamily="18" charset="0"/>
              </a:rPr>
              <a:t>Tools: Automatically generate test inputs from program paths.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1EB97C3B-68E5-4C6D-AAAB-CFBD4CAD3086}" type="slidenum">
              <a:rPr lang="en-US"/>
              <a:pPr/>
              <a:t>4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Control Flow Testing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</p:txBody>
      </p:sp>
      <p:pic>
        <p:nvPicPr>
          <p:cNvPr id="313348" name="Picture 4" descr="pathout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6813550" cy="4843462"/>
          </a:xfrm>
          <a:prstGeom prst="rect">
            <a:avLst/>
          </a:prstGeom>
          <a:noFill/>
        </p:spPr>
      </p:pic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762000" y="6248400"/>
            <a:ext cx="794226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</a:rPr>
              <a:t>Figure 4.1: The process of generating test input data for control flow testing.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EF3B9F3-196E-4340-8C06-27BDE9EE2B07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Outline of Control Flow Testing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>
                <a:latin typeface="Times New Roman" pitchFamily="18" charset="0"/>
              </a:rPr>
              <a:t>Inputs to the test generation process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Source code</a:t>
            </a:r>
          </a:p>
          <a:p>
            <a:pPr lvl="1"/>
            <a:r>
              <a:rPr lang="en-US" smtClean="0">
                <a:latin typeface="Times New Roman" pitchFamily="18" charset="0"/>
              </a:rPr>
              <a:t>Path selection criteria: statement, branch, …</a:t>
            </a:r>
          </a:p>
          <a:p>
            <a:r>
              <a:rPr lang="en-US" smtClean="0">
                <a:latin typeface="Times New Roman" pitchFamily="18" charset="0"/>
              </a:rPr>
              <a:t>Generation of control flow graph (CFG)</a:t>
            </a:r>
          </a:p>
          <a:p>
            <a:pPr lvl="1"/>
            <a:r>
              <a:rPr lang="en-US" smtClean="0">
                <a:latin typeface="Times New Roman" pitchFamily="18" charset="0"/>
              </a:rPr>
              <a:t>A CFG is a graphical representation of a program unit.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Compilers are modified to produce CFGs. (You can draw one by hand.)</a:t>
            </a:r>
          </a:p>
          <a:p>
            <a:r>
              <a:rPr lang="en-US" smtClean="0">
                <a:latin typeface="Times New Roman" pitchFamily="18" charset="0"/>
              </a:rPr>
              <a:t>Selection of paths</a:t>
            </a:r>
          </a:p>
          <a:p>
            <a:pPr lvl="1"/>
            <a:r>
              <a:rPr lang="en-US" smtClean="0">
                <a:latin typeface="Times New Roman" pitchFamily="18" charset="0"/>
              </a:rPr>
              <a:t>Enough entry/exit paths are selected to satisfy path selection criteria.</a:t>
            </a:r>
          </a:p>
          <a:p>
            <a:r>
              <a:rPr lang="en-US" smtClean="0">
                <a:latin typeface="Times New Roman" pitchFamily="18" charset="0"/>
              </a:rPr>
              <a:t>Generation of test input data</a:t>
            </a:r>
          </a:p>
          <a:p>
            <a:pPr lvl="1"/>
            <a:r>
              <a:rPr lang="en-US" smtClean="0">
                <a:latin typeface="Times New Roman" pitchFamily="18" charset="0"/>
              </a:rPr>
              <a:t>Two kinds of paths</a:t>
            </a:r>
          </a:p>
          <a:p>
            <a:pPr lvl="2"/>
            <a:r>
              <a:rPr lang="en-US" smtClean="0">
                <a:latin typeface="Times New Roman" pitchFamily="18" charset="0"/>
              </a:rPr>
              <a:t>Executable path: There exists input so that the path is executed.</a:t>
            </a:r>
          </a:p>
          <a:p>
            <a:pPr lvl="2"/>
            <a:r>
              <a:rPr lang="en-US" smtClean="0">
                <a:latin typeface="Times New Roman" pitchFamily="18" charset="0"/>
              </a:rPr>
              <a:t>Infeasible path: There is no input to execute the path.</a:t>
            </a:r>
          </a:p>
          <a:p>
            <a:pPr lvl="1"/>
            <a:r>
              <a:rPr lang="en-US" smtClean="0">
                <a:latin typeface="Times New Roman" pitchFamily="18" charset="0"/>
              </a:rPr>
              <a:t>Solve the path conditions to produce test input for each path.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36DC816-729C-4004-AF5F-B774CDC68871}" type="slidenum">
              <a:rPr lang="en-US"/>
              <a:pPr/>
              <a:t>6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</a:rPr>
              <a:t>Symbols in a CFG</a:t>
            </a: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Times New Roman" pitchFamily="18" charset="0"/>
              </a:rPr>
              <a:t>Figure 4.2: Symbols in a control flow graph</a:t>
            </a: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314372" name="Picture 4" descr="cfgsymbo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67000"/>
            <a:ext cx="4597400" cy="21209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622DEBF-1525-446F-9891-CAAD8A759C45}" type="slidenum">
              <a:rPr lang="en-US"/>
              <a:pPr/>
              <a:t>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endParaRPr lang="en-US" smtClean="0">
              <a:latin typeface="Arial Unicode MS" pitchFamily="34" charset="-128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000" smtClean="0">
                <a:latin typeface="Times New Roman" pitchFamily="18" charset="0"/>
              </a:rPr>
              <a:t>Figure 4.4: A high-level CFG representation of </a:t>
            </a:r>
            <a:r>
              <a:rPr lang="en-US" sz="2000" smtClean="0">
                <a:latin typeface="Arial Unicode MS" pitchFamily="34" charset="-128"/>
              </a:rPr>
              <a:t>openfiles().</a:t>
            </a:r>
          </a:p>
        </p:txBody>
      </p:sp>
      <p:pic>
        <p:nvPicPr>
          <p:cNvPr id="315396" name="Picture 4" descr="cfgopenfile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1417638"/>
            <a:ext cx="3276600" cy="30781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D361E90-582E-4E2B-9304-253DA2E53C5B}" type="slidenum">
              <a:rPr lang="en-US"/>
              <a:pPr/>
              <a:t>8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 Flow Graph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b="1" dirty="0" smtClean="0">
                <a:latin typeface="Times New Roman" pitchFamily="18" charset="0"/>
              </a:rPr>
              <a:t>Example code: </a:t>
            </a:r>
            <a:r>
              <a:rPr lang="en-US" sz="2000" b="1" dirty="0" err="1" smtClean="0">
                <a:latin typeface="Arial Unicode MS" pitchFamily="34" charset="-128"/>
              </a:rPr>
              <a:t>ReturnAverage</a:t>
            </a:r>
            <a:r>
              <a:rPr lang="en-US" sz="2000" b="1" dirty="0" smtClean="0">
                <a:latin typeface="Arial Unicode MS" pitchFamily="34" charset="-128"/>
              </a:rPr>
              <a:t>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public static double </a:t>
            </a:r>
            <a:r>
              <a:rPr lang="en-US" sz="1400" dirty="0" err="1" smtClean="0">
                <a:latin typeface="Arial Unicode MS" pitchFamily="34" charset="-128"/>
              </a:rPr>
              <a:t>ReturnAverage</a:t>
            </a:r>
            <a:r>
              <a:rPr lang="en-US" sz="1400" dirty="0" smtClean="0">
                <a:latin typeface="Arial Unicode MS" pitchFamily="34" charset="-128"/>
              </a:rPr>
              <a:t>(</a:t>
            </a:r>
            <a:r>
              <a:rPr lang="en-US" sz="1400" dirty="0" err="1" smtClean="0">
                <a:latin typeface="Arial Unicode MS" pitchFamily="34" charset="-128"/>
              </a:rPr>
              <a:t>int</a:t>
            </a:r>
            <a:r>
              <a:rPr lang="en-US" sz="1400" dirty="0" smtClean="0">
                <a:latin typeface="Arial Unicode MS" pitchFamily="34" charset="-128"/>
              </a:rPr>
              <a:t> value[],  </a:t>
            </a:r>
            <a:r>
              <a:rPr lang="en-US" sz="1400" dirty="0" err="1" smtClean="0">
                <a:latin typeface="Arial Unicode MS" pitchFamily="34" charset="-128"/>
              </a:rPr>
              <a:t>int</a:t>
            </a:r>
            <a:r>
              <a:rPr lang="en-US" sz="1400" dirty="0" smtClean="0">
                <a:latin typeface="Arial Unicode MS" pitchFamily="34" charset="-128"/>
              </a:rPr>
              <a:t> AS, </a:t>
            </a:r>
            <a:r>
              <a:rPr lang="en-US" sz="1400" dirty="0" err="1" smtClean="0">
                <a:latin typeface="Arial Unicode MS" pitchFamily="34" charset="-128"/>
              </a:rPr>
              <a:t>int</a:t>
            </a:r>
            <a:r>
              <a:rPr lang="en-US" sz="1400" dirty="0" smtClean="0">
                <a:latin typeface="Arial Unicode MS" pitchFamily="34" charset="-128"/>
              </a:rPr>
              <a:t> MIN, </a:t>
            </a:r>
            <a:r>
              <a:rPr lang="en-US" sz="1400" dirty="0" err="1" smtClean="0">
                <a:latin typeface="Arial Unicode MS" pitchFamily="34" charset="-128"/>
              </a:rPr>
              <a:t>int</a:t>
            </a:r>
            <a:r>
              <a:rPr lang="en-US" sz="1400" dirty="0" smtClean="0">
                <a:latin typeface="Arial Unicode MS" pitchFamily="34" charset="-128"/>
              </a:rPr>
              <a:t> MAX){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/* Function: </a:t>
            </a:r>
            <a:r>
              <a:rPr lang="en-US" sz="1400" dirty="0" err="1" smtClean="0">
                <a:latin typeface="Arial Unicode MS" pitchFamily="34" charset="-128"/>
              </a:rPr>
              <a:t>ReturnAverage</a:t>
            </a:r>
            <a:r>
              <a:rPr lang="en-US" sz="1400" dirty="0" smtClean="0">
                <a:latin typeface="Arial Unicode MS" pitchFamily="34" charset="-128"/>
              </a:rPr>
              <a:t>  Computes the  average of all  those  numbers in the  input array  in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the  positive  range  [MIN, MAX]. The  maximum size  of the array is AS. But, the  array size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could be smaller than AS in which case the end of input is represented by -999. */</a:t>
            </a:r>
          </a:p>
          <a:p>
            <a:pPr>
              <a:lnSpc>
                <a:spcPct val="70000"/>
              </a:lnSpc>
            </a:pPr>
            <a:endParaRPr lang="en-US" sz="1400" dirty="0" smtClean="0">
              <a:latin typeface="Arial Unicode MS" pitchFamily="34" charset="-128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</a:t>
            </a:r>
            <a:r>
              <a:rPr lang="en-US" sz="1400" dirty="0" err="1" smtClean="0">
                <a:latin typeface="Arial Unicode MS" pitchFamily="34" charset="-128"/>
              </a:rPr>
              <a:t>int</a:t>
            </a:r>
            <a:r>
              <a:rPr lang="en-US" sz="1400" dirty="0" smtClean="0">
                <a:latin typeface="Arial Unicode MS" pitchFamily="34" charset="-128"/>
              </a:rPr>
              <a:t> 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</a:rPr>
              <a:t>ti</a:t>
            </a:r>
            <a:r>
              <a:rPr lang="en-US" sz="1400" dirty="0" smtClean="0">
                <a:latin typeface="Arial Unicode MS" pitchFamily="34" charset="-128"/>
              </a:rPr>
              <a:t>, </a:t>
            </a:r>
            <a:r>
              <a:rPr lang="en-US" sz="1400" dirty="0" err="1" smtClean="0">
                <a:latin typeface="Arial Unicode MS" pitchFamily="34" charset="-128"/>
              </a:rPr>
              <a:t>tv</a:t>
            </a:r>
            <a:r>
              <a:rPr lang="en-US" sz="1400" dirty="0" smtClean="0">
                <a:latin typeface="Arial Unicode MS" pitchFamily="34" charset="-128"/>
              </a:rPr>
              <a:t>, sum;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double </a:t>
            </a:r>
            <a:r>
              <a:rPr lang="en-US" sz="1400" dirty="0" err="1" smtClean="0">
                <a:latin typeface="Arial Unicode MS" pitchFamily="34" charset="-128"/>
              </a:rPr>
              <a:t>av</a:t>
            </a:r>
            <a:r>
              <a:rPr lang="en-US" sz="1400" dirty="0" smtClean="0">
                <a:latin typeface="Arial Unicode MS" pitchFamily="34" charset="-128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 = 0; </a:t>
            </a:r>
            <a:r>
              <a:rPr lang="en-US" sz="1400" dirty="0" err="1" smtClean="0">
                <a:latin typeface="Arial Unicode MS" pitchFamily="34" charset="-128"/>
              </a:rPr>
              <a:t>ti</a:t>
            </a:r>
            <a:r>
              <a:rPr lang="en-US" sz="1400" dirty="0" smtClean="0">
                <a:latin typeface="Arial Unicode MS" pitchFamily="34" charset="-128"/>
              </a:rPr>
              <a:t> = 0; </a:t>
            </a:r>
            <a:r>
              <a:rPr lang="en-US" sz="1400" dirty="0" err="1" smtClean="0">
                <a:latin typeface="Arial Unicode MS" pitchFamily="34" charset="-128"/>
              </a:rPr>
              <a:t>tv</a:t>
            </a:r>
            <a:r>
              <a:rPr lang="en-US" sz="1400" dirty="0" smtClean="0">
                <a:latin typeface="Arial Unicode MS" pitchFamily="34" charset="-128"/>
              </a:rPr>
              <a:t> = 0; sum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while (</a:t>
            </a:r>
            <a:r>
              <a:rPr lang="en-US" sz="1400" dirty="0" err="1" smtClean="0">
                <a:latin typeface="Arial Unicode MS" pitchFamily="34" charset="-128"/>
              </a:rPr>
              <a:t>ti</a:t>
            </a:r>
            <a:r>
              <a:rPr lang="en-US" sz="1400" dirty="0" smtClean="0">
                <a:latin typeface="Arial Unicode MS" pitchFamily="34" charset="-128"/>
              </a:rPr>
              <a:t> &lt; AS &amp;&amp; value[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] != -999)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</a:t>
            </a:r>
            <a:r>
              <a:rPr lang="en-US" sz="1400" dirty="0" err="1" smtClean="0">
                <a:latin typeface="Arial Unicode MS" pitchFamily="34" charset="-128"/>
              </a:rPr>
              <a:t>ti</a:t>
            </a:r>
            <a:r>
              <a:rPr lang="en-US" sz="14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if (value[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] &gt;= MIN &amp;&amp; value[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] &lt;= MAX)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   </a:t>
            </a:r>
            <a:r>
              <a:rPr lang="en-US" sz="1400" dirty="0" err="1" smtClean="0">
                <a:latin typeface="Arial Unicode MS" pitchFamily="34" charset="-128"/>
              </a:rPr>
              <a:t>tv</a:t>
            </a:r>
            <a:r>
              <a:rPr lang="en-US" sz="14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   sum = sum + value[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</a:t>
            </a:r>
            <a:r>
              <a:rPr lang="en-US" sz="1400" dirty="0" err="1" smtClean="0">
                <a:latin typeface="Arial Unicode MS" pitchFamily="34" charset="-128"/>
              </a:rPr>
              <a:t>i</a:t>
            </a:r>
            <a:r>
              <a:rPr lang="en-US" sz="1400" dirty="0" smtClean="0">
                <a:latin typeface="Arial Unicode MS" pitchFamily="34" charset="-128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if (</a:t>
            </a:r>
            <a:r>
              <a:rPr lang="en-US" sz="1400" dirty="0" err="1" smtClean="0">
                <a:latin typeface="Arial Unicode MS" pitchFamily="34" charset="-128"/>
              </a:rPr>
              <a:t>tv</a:t>
            </a:r>
            <a:r>
              <a:rPr lang="en-US" sz="1400" dirty="0" smtClean="0">
                <a:latin typeface="Arial Unicode MS" pitchFamily="34" charset="-128"/>
              </a:rPr>
              <a:t> &gt; 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</a:t>
            </a:r>
            <a:r>
              <a:rPr lang="en-US" sz="1400" dirty="0" err="1" smtClean="0">
                <a:latin typeface="Arial Unicode MS" pitchFamily="34" charset="-128"/>
              </a:rPr>
              <a:t>av</a:t>
            </a:r>
            <a:r>
              <a:rPr lang="en-US" sz="1400" dirty="0" smtClean="0">
                <a:latin typeface="Arial Unicode MS" pitchFamily="34" charset="-128"/>
              </a:rPr>
              <a:t> = (double)sum/</a:t>
            </a:r>
            <a:r>
              <a:rPr lang="en-US" sz="1400" dirty="0" err="1" smtClean="0">
                <a:latin typeface="Arial Unicode MS" pitchFamily="34" charset="-128"/>
              </a:rPr>
              <a:t>tv</a:t>
            </a:r>
            <a:r>
              <a:rPr lang="en-US" sz="1400" dirty="0" smtClean="0">
                <a:latin typeface="Arial Unicode MS" pitchFamily="34" charset="-128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   </a:t>
            </a:r>
            <a:r>
              <a:rPr lang="en-US" sz="1400" dirty="0" err="1" smtClean="0">
                <a:latin typeface="Arial Unicode MS" pitchFamily="34" charset="-128"/>
              </a:rPr>
              <a:t>av</a:t>
            </a:r>
            <a:r>
              <a:rPr lang="en-US" sz="1400" dirty="0" smtClean="0">
                <a:latin typeface="Arial Unicode MS" pitchFamily="34" charset="-128"/>
              </a:rPr>
              <a:t> = (double) -999;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     return (</a:t>
            </a:r>
            <a:r>
              <a:rPr lang="en-US" sz="1400" dirty="0" err="1" smtClean="0">
                <a:latin typeface="Arial Unicode MS" pitchFamily="34" charset="-128"/>
              </a:rPr>
              <a:t>av</a:t>
            </a:r>
            <a:r>
              <a:rPr lang="en-US" sz="1400" dirty="0" smtClean="0">
                <a:latin typeface="Arial Unicode MS" pitchFamily="34" charset="-128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400" dirty="0" smtClean="0">
                <a:latin typeface="Arial Unicode MS" pitchFamily="34" charset="-128"/>
              </a:rPr>
              <a:t>    }    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Figure 4.6: A function to compute the average of selected integers in an array.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DACCF6EA-5165-44A3-B5C8-AD2406EC6585}" type="slidenum">
              <a:rPr lang="en-US"/>
              <a:pPr/>
              <a:t>9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Control Flow Graph</a:t>
            </a:r>
          </a:p>
        </p:txBody>
      </p:sp>
      <p:pic>
        <p:nvPicPr>
          <p:cNvPr id="328709" name="Picture 5" descr="cfgreturnaver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990600"/>
            <a:ext cx="5638800" cy="5486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1050</Words>
  <Application>Microsoft Office PowerPoint</Application>
  <PresentationFormat>On-screen Show (4:3)</PresentationFormat>
  <Paragraphs>214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Software Testing</vt:lpstr>
      <vt:lpstr>Outline of the Chapter</vt:lpstr>
      <vt:lpstr>Basic Idea</vt:lpstr>
      <vt:lpstr>Outline of Control Flow Testing</vt:lpstr>
      <vt:lpstr>Outline of Control Flow Testing</vt:lpstr>
      <vt:lpstr>Control Flow Graph</vt:lpstr>
      <vt:lpstr>Control Flow Graph</vt:lpstr>
      <vt:lpstr>Control Flow Graph</vt:lpstr>
      <vt:lpstr>Control Flow Graph</vt:lpstr>
      <vt:lpstr>Paths in a Control Flow Graph</vt:lpstr>
      <vt:lpstr>Path Selection Criteria</vt:lpstr>
      <vt:lpstr>Path Selection Criteria</vt:lpstr>
      <vt:lpstr>Path Selection Criteria</vt:lpstr>
      <vt:lpstr>Path Selection Criteria</vt:lpstr>
      <vt:lpstr>Path Selection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ishrat.fatima</dc:creator>
  <cp:lastModifiedBy>ishrat.fatima</cp:lastModifiedBy>
  <cp:revision>3</cp:revision>
  <dcterms:created xsi:type="dcterms:W3CDTF">2020-02-04T12:18:24Z</dcterms:created>
  <dcterms:modified xsi:type="dcterms:W3CDTF">2020-02-04T12:27:49Z</dcterms:modified>
</cp:coreProperties>
</file>