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8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1B762-77C6-43C1-A32A-F7F365236C3A}"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1B762-77C6-43C1-A32A-F7F365236C3A}"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1B762-77C6-43C1-A32A-F7F365236C3A}"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1B762-77C6-43C1-A32A-F7F365236C3A}"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1B762-77C6-43C1-A32A-F7F365236C3A}" type="datetimeFigureOut">
              <a:rPr lang="en-US" smtClean="0"/>
              <a:pPr/>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1B762-77C6-43C1-A32A-F7F365236C3A}"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1B762-77C6-43C1-A32A-F7F365236C3A}" type="datetimeFigureOut">
              <a:rPr lang="en-US" smtClean="0"/>
              <a:pPr/>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1B762-77C6-43C1-A32A-F7F365236C3A}" type="datetimeFigureOut">
              <a:rPr lang="en-US" smtClean="0"/>
              <a:pPr/>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1B762-77C6-43C1-A32A-F7F365236C3A}" type="datetimeFigureOut">
              <a:rPr lang="en-US" smtClean="0"/>
              <a:pPr/>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1B762-77C6-43C1-A32A-F7F365236C3A}"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1B762-77C6-43C1-A32A-F7F365236C3A}" type="datetimeFigureOut">
              <a:rPr lang="en-US" smtClean="0"/>
              <a:pPr/>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9E59E-4986-4D7F-8BDC-826B0F8D22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1B762-77C6-43C1-A32A-F7F365236C3A}" type="datetimeFigureOut">
              <a:rPr lang="en-US" smtClean="0"/>
              <a:pPr/>
              <a:t>4/7/2020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9E59E-4986-4D7F-8BDC-826B0F8D22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fessionalqa.com/entry-and-exit-criteria" TargetMode="External"/><Relationship Id="rId2" Type="http://schemas.openxmlformats.org/officeDocument/2006/relationships/hyperlink" Target="https://www.professionalqa.com/test-pl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fessionalqa.com/use-case-testing" TargetMode="External"/><Relationship Id="rId2" Type="http://schemas.openxmlformats.org/officeDocument/2006/relationships/hyperlink" Target="https://www.professionalqa.com/test-ca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fessionalqa.com/test-data-and-its-importa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rofessionalqa.com/test-execu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fessionalqa.com/functional-testing" TargetMode="External"/><Relationship Id="rId2" Type="http://schemas.openxmlformats.org/officeDocument/2006/relationships/hyperlink" Target="https://www.professionalqa.com/installation-testing" TargetMode="External"/><Relationship Id="rId1" Type="http://schemas.openxmlformats.org/officeDocument/2006/relationships/slideLayout" Target="../slideLayouts/slideLayout2.xml"/><Relationship Id="rId5" Type="http://schemas.openxmlformats.org/officeDocument/2006/relationships/hyperlink" Target="https://www.professionalqa.com/interoperability-testing" TargetMode="External"/><Relationship Id="rId4" Type="http://schemas.openxmlformats.org/officeDocument/2006/relationships/hyperlink" Target="https://www.professionalqa.com/recovery-test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rofessionalqa.com/scalability-testing" TargetMode="External"/><Relationship Id="rId2" Type="http://schemas.openxmlformats.org/officeDocument/2006/relationships/hyperlink" Target="https://www.professionalqa.com/performance-testing" TargetMode="External"/><Relationship Id="rId1" Type="http://schemas.openxmlformats.org/officeDocument/2006/relationships/slideLayout" Target="../slideLayouts/slideLayout2.xml"/><Relationship Id="rId4" Type="http://schemas.openxmlformats.org/officeDocument/2006/relationships/hyperlink" Target="https://www.professionalqa.com/reliability-test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professionalqa.com/documentation-testing" TargetMode="External"/><Relationship Id="rId2" Type="http://schemas.openxmlformats.org/officeDocument/2006/relationships/hyperlink" Target="https://www.professionalqa.com/regression-testing" TargetMode="External"/><Relationship Id="rId1" Type="http://schemas.openxmlformats.org/officeDocument/2006/relationships/slideLayout" Target="../slideLayouts/slideLayout2.xml"/><Relationship Id="rId5" Type="http://schemas.openxmlformats.org/officeDocument/2006/relationships/hyperlink" Target="https://www.professionalqa.com/usability-testing" TargetMode="External"/><Relationship Id="rId4" Type="http://schemas.openxmlformats.org/officeDocument/2006/relationships/hyperlink" Target="https://www.professionalqa.com/security-testin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professionalqa.com/specification-based-tes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fessionalqa.com/black-box-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fessionalqa.com/verification-vs-validation" TargetMode="External"/><Relationship Id="rId2" Type="http://schemas.openxmlformats.org/officeDocument/2006/relationships/hyperlink" Target="https://www.professionalqa.com/software-development-life-cyc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fessionalqa.com/functional-testing-vs-non-functional-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fessionalqa.com/system-integration-testing" TargetMode="External"/><Relationship Id="rId2" Type="http://schemas.openxmlformats.org/officeDocument/2006/relationships/hyperlink" Target="https://www.professionalqa.com/testing-tools" TargetMode="External"/><Relationship Id="rId1" Type="http://schemas.openxmlformats.org/officeDocument/2006/relationships/slideLayout" Target="../slideLayouts/slideLayout2.xml"/><Relationship Id="rId6" Type="http://schemas.openxmlformats.org/officeDocument/2006/relationships/hyperlink" Target="https://www.professionalqa.com/test-environment" TargetMode="External"/><Relationship Id="rId5" Type="http://schemas.openxmlformats.org/officeDocument/2006/relationships/hyperlink" Target="https://www.professionalqa.com/software-requirement-specification" TargetMode="External"/><Relationship Id="rId4" Type="http://schemas.openxmlformats.org/officeDocument/2006/relationships/hyperlink" Target="https://www.professionalqa.com/acceptance-tes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Testing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a:t>
            </a:r>
            <a:r>
              <a:rPr lang="en-US" u="sng" dirty="0" smtClean="0"/>
              <a:t>Process(Cont.)</a:t>
            </a:r>
            <a:endParaRPr lang="en-US" dirty="0"/>
          </a:p>
        </p:txBody>
      </p:sp>
      <p:sp>
        <p:nvSpPr>
          <p:cNvPr id="3" name="Content Placeholder 2"/>
          <p:cNvSpPr>
            <a:spLocks noGrp="1"/>
          </p:cNvSpPr>
          <p:nvPr>
            <p:ph idx="1"/>
          </p:nvPr>
        </p:nvSpPr>
        <p:spPr/>
        <p:txBody>
          <a:bodyPr/>
          <a:lstStyle/>
          <a:p>
            <a:r>
              <a:rPr lang="en-US" b="1" dirty="0"/>
              <a:t>Create a </a:t>
            </a:r>
            <a:r>
              <a:rPr lang="en-US" b="1" u="sng" dirty="0">
                <a:hlinkClick r:id="rId2"/>
              </a:rPr>
              <a:t>Test Plan</a:t>
            </a:r>
            <a:r>
              <a:rPr lang="en-US" b="1" dirty="0"/>
              <a:t>:</a:t>
            </a:r>
            <a:r>
              <a:rPr lang="en-US" dirty="0"/>
              <a:t> The initial step of the process involves test plan creation, where in the lead or test manager define the scope &amp; objective of testing, determines the strategies, decides between manual and automated testing, define the </a:t>
            </a:r>
            <a:r>
              <a:rPr lang="en-US" b="1" u="sng" dirty="0">
                <a:hlinkClick r:id="rId3"/>
              </a:rPr>
              <a:t>exit &amp; entry criteria</a:t>
            </a:r>
            <a:r>
              <a:rPr lang="en-US" dirty="0"/>
              <a:t>, assigns roles and responsibilities, among other things.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Process(Cont.)</a:t>
            </a:r>
            <a:endParaRPr lang="en-US" dirty="0"/>
          </a:p>
        </p:txBody>
      </p:sp>
      <p:sp>
        <p:nvSpPr>
          <p:cNvPr id="3" name="Content Placeholder 2"/>
          <p:cNvSpPr>
            <a:spLocks noGrp="1"/>
          </p:cNvSpPr>
          <p:nvPr>
            <p:ph idx="1"/>
          </p:nvPr>
        </p:nvSpPr>
        <p:spPr/>
        <p:txBody>
          <a:bodyPr/>
          <a:lstStyle/>
          <a:p>
            <a:pPr algn="just"/>
            <a:r>
              <a:rPr lang="en-US" b="1" dirty="0"/>
              <a:t>Test Case Creation:</a:t>
            </a:r>
            <a:r>
              <a:rPr lang="en-US" dirty="0"/>
              <a:t> It is from this step that the process of testing is initiated by the team. </a:t>
            </a:r>
            <a:r>
              <a:rPr lang="en-US" b="1" u="sng" dirty="0">
                <a:hlinkClick r:id="rId2"/>
              </a:rPr>
              <a:t>Test cases</a:t>
            </a:r>
            <a:r>
              <a:rPr lang="en-US" dirty="0"/>
              <a:t> are prepared on the basis of </a:t>
            </a:r>
            <a:r>
              <a:rPr lang="en-US" b="1" u="sng" dirty="0">
                <a:hlinkClick r:id="rId3"/>
              </a:rPr>
              <a:t>use cases</a:t>
            </a:r>
            <a:r>
              <a:rPr lang="en-US" dirty="0"/>
              <a:t> and the requirements of testing as well as the client/user, such as technical, UI, functional, non-functional, performance,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Process(Cont.)</a:t>
            </a:r>
            <a:endParaRPr lang="en-US" dirty="0"/>
          </a:p>
        </p:txBody>
      </p:sp>
      <p:sp>
        <p:nvSpPr>
          <p:cNvPr id="3" name="Content Placeholder 2"/>
          <p:cNvSpPr>
            <a:spLocks noGrp="1"/>
          </p:cNvSpPr>
          <p:nvPr>
            <p:ph idx="1"/>
          </p:nvPr>
        </p:nvSpPr>
        <p:spPr/>
        <p:txBody>
          <a:bodyPr/>
          <a:lstStyle/>
          <a:p>
            <a:r>
              <a:rPr lang="en-US" b="1" dirty="0"/>
              <a:t>Select </a:t>
            </a:r>
            <a:r>
              <a:rPr lang="en-US" b="1" u="sng" dirty="0">
                <a:hlinkClick r:id="rId2"/>
              </a:rPr>
              <a:t>Test Data</a:t>
            </a:r>
            <a:r>
              <a:rPr lang="en-US" b="1" dirty="0"/>
              <a:t>:</a:t>
            </a:r>
            <a:r>
              <a:rPr lang="en-US" dirty="0"/>
              <a:t> Once the test cases are developed by the team, they work together to select or create the required test data, which plays a critical role in test execution. These are the inputs that help the team get expected results.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Process(Cont.)</a:t>
            </a:r>
            <a:endParaRPr lang="en-US" dirty="0"/>
          </a:p>
        </p:txBody>
      </p:sp>
      <p:sp>
        <p:nvSpPr>
          <p:cNvPr id="3" name="Content Placeholder 2"/>
          <p:cNvSpPr>
            <a:spLocks noGrp="1"/>
          </p:cNvSpPr>
          <p:nvPr>
            <p:ph idx="1"/>
          </p:nvPr>
        </p:nvSpPr>
        <p:spPr/>
        <p:txBody>
          <a:bodyPr/>
          <a:lstStyle/>
          <a:p>
            <a:r>
              <a:rPr lang="en-US" b="1" dirty="0"/>
              <a:t>Test Case </a:t>
            </a:r>
            <a:r>
              <a:rPr lang="en-US" b="1" u="sng" dirty="0">
                <a:hlinkClick r:id="rId2"/>
              </a:rPr>
              <a:t>Execution</a:t>
            </a:r>
            <a:r>
              <a:rPr lang="en-US" b="1" dirty="0"/>
              <a:t>:</a:t>
            </a:r>
            <a:r>
              <a:rPr lang="en-US" dirty="0"/>
              <a:t> Finally, the test cases created earlier are executed by the team, who constantly monitor the process and record any discrepancies or issues encountered by them during the process. Also, the output of the testing is also recorded here.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Process(Cont.)</a:t>
            </a:r>
            <a:endParaRPr lang="en-US" dirty="0"/>
          </a:p>
        </p:txBody>
      </p:sp>
      <p:sp>
        <p:nvSpPr>
          <p:cNvPr id="3" name="Content Placeholder 2"/>
          <p:cNvSpPr>
            <a:spLocks noGrp="1"/>
          </p:cNvSpPr>
          <p:nvPr>
            <p:ph idx="1"/>
          </p:nvPr>
        </p:nvSpPr>
        <p:spPr/>
        <p:txBody>
          <a:bodyPr/>
          <a:lstStyle/>
          <a:p>
            <a:pPr algn="just"/>
            <a:r>
              <a:rPr lang="en-US" b="1" dirty="0"/>
              <a:t>Bug Reporting &amp; Fixation:</a:t>
            </a:r>
            <a:r>
              <a:rPr lang="en-US" dirty="0"/>
              <a:t> It is in this stage of the process that the team reports all the recorded bugs and issues to the concerned member of the team. Once reported, the programmer or the developer work with the testing team to fix and resolve the issue.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Process(Cont.)</a:t>
            </a:r>
            <a:endParaRPr lang="en-US" dirty="0"/>
          </a:p>
        </p:txBody>
      </p:sp>
      <p:sp>
        <p:nvSpPr>
          <p:cNvPr id="3" name="Content Placeholder 2"/>
          <p:cNvSpPr>
            <a:spLocks noGrp="1"/>
          </p:cNvSpPr>
          <p:nvPr>
            <p:ph idx="1"/>
          </p:nvPr>
        </p:nvSpPr>
        <p:spPr/>
        <p:txBody>
          <a:bodyPr/>
          <a:lstStyle/>
          <a:p>
            <a:r>
              <a:rPr lang="en-US" b="1"/>
              <a:t>Repeat the Test Cycle (If Required):</a:t>
            </a:r>
            <a:r>
              <a:rPr lang="en-US"/>
              <a:t> After all the issues and bugs are resolved and fixed, the team repeats the test cycle to get the expected results.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Types of System Testing:</a:t>
            </a:r>
            <a:br>
              <a:rPr lang="en-US" u="sng" dirty="0" smtClean="0"/>
            </a:br>
            <a:endParaRPr lang="en-US" dirty="0"/>
          </a:p>
        </p:txBody>
      </p:sp>
      <p:sp>
        <p:nvSpPr>
          <p:cNvPr id="3" name="Content Placeholder 2"/>
          <p:cNvSpPr>
            <a:spLocks noGrp="1"/>
          </p:cNvSpPr>
          <p:nvPr>
            <p:ph idx="1"/>
          </p:nvPr>
        </p:nvSpPr>
        <p:spPr/>
        <p:txBody>
          <a:bodyPr/>
          <a:lstStyle/>
          <a:p>
            <a:r>
              <a:rPr lang="en-US" dirty="0" smtClean="0"/>
              <a:t>Like software testing, system testing is also an amalgamation of multifarious testing techniques, which allow the team to validate the overall performance and functionality of the product. Each of these testing techniques are focused on different aspects of the product and cater to various requirements of the client/user.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Types of System </a:t>
            </a:r>
            <a:r>
              <a:rPr lang="en-US" u="sng" dirty="0" smtClean="0"/>
              <a:t>Testing(cont.)</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hlinkClick r:id="rId2"/>
              </a:rPr>
              <a:t>Installation Testing</a:t>
            </a:r>
            <a:r>
              <a:rPr lang="en-US" b="1" dirty="0" smtClean="0">
                <a:hlinkClick r:id="rId2"/>
              </a:rPr>
              <a:t>:-</a:t>
            </a:r>
            <a:r>
              <a:rPr lang="en-US" dirty="0" smtClean="0"/>
              <a:t>It is used to check desired functioning of the software, after its successful installation, along with, all necessary requirements</a:t>
            </a:r>
          </a:p>
          <a:p>
            <a:r>
              <a:rPr lang="en-US" b="1" u="sng" dirty="0" smtClean="0">
                <a:hlinkClick r:id="rId3"/>
              </a:rPr>
              <a:t>Functionality Testing</a:t>
            </a:r>
            <a:r>
              <a:rPr lang="en-US" b="1" dirty="0" smtClean="0">
                <a:hlinkClick r:id="rId3"/>
              </a:rPr>
              <a:t>:-</a:t>
            </a:r>
            <a:r>
              <a:rPr lang="en-US" dirty="0" smtClean="0"/>
              <a:t>A type of black-box testing, that enables to assess and evaluate the proper functioning of the software, according to its pre-defined requirements.</a:t>
            </a:r>
          </a:p>
          <a:p>
            <a:r>
              <a:rPr lang="en-US" b="1" u="sng" dirty="0" smtClean="0">
                <a:hlinkClick r:id="rId4"/>
              </a:rPr>
              <a:t>Recoverability Testing</a:t>
            </a:r>
            <a:r>
              <a:rPr lang="en-US" b="1" dirty="0" smtClean="0">
                <a:hlinkClick r:id="rId4"/>
              </a:rPr>
              <a:t>:-</a:t>
            </a:r>
            <a:r>
              <a:rPr lang="en-US" dirty="0" smtClean="0"/>
              <a:t>It is achieved by, deliberate failure or crash of the software, to assess its ability of getting recovered, quickly.</a:t>
            </a:r>
          </a:p>
          <a:p>
            <a:r>
              <a:rPr lang="en-US" b="1" u="sng" dirty="0" smtClean="0">
                <a:hlinkClick r:id="rId5"/>
              </a:rPr>
              <a:t>Interoperability Testing</a:t>
            </a:r>
            <a:r>
              <a:rPr lang="en-US" b="1" dirty="0" smtClean="0">
                <a:hlinkClick r:id="rId5"/>
              </a:rPr>
              <a:t>:-</a:t>
            </a:r>
            <a:r>
              <a:rPr lang="en-US" dirty="0" smtClean="0"/>
              <a:t>It ensures, the ability of software to get compatible and interact with other software or system and their components.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Types of System </a:t>
            </a:r>
            <a:r>
              <a:rPr lang="en-US" u="sng" dirty="0" smtClean="0"/>
              <a:t>Testing(cont.)</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smtClean="0">
                <a:hlinkClick r:id="rId2"/>
              </a:rPr>
              <a:t>Performance Testing</a:t>
            </a:r>
            <a:r>
              <a:rPr lang="en-US" b="1" dirty="0" smtClean="0">
                <a:hlinkClick r:id="rId2"/>
              </a:rPr>
              <a:t>:-</a:t>
            </a:r>
            <a:r>
              <a:rPr lang="en-US" dirty="0" smtClean="0"/>
              <a:t>It is done, to examine the response, stability, scalability, reliability and other quality metrics of the software, under different workloads.</a:t>
            </a:r>
          </a:p>
          <a:p>
            <a:r>
              <a:rPr lang="en-US" b="1" u="sng" dirty="0" smtClean="0">
                <a:hlinkClick r:id="rId3"/>
              </a:rPr>
              <a:t>Scalability Testing</a:t>
            </a:r>
            <a:r>
              <a:rPr lang="en-US" b="1" dirty="0" smtClean="0">
                <a:hlinkClick r:id="rId3"/>
              </a:rPr>
              <a:t>:-</a:t>
            </a:r>
            <a:r>
              <a:rPr lang="en-US" dirty="0" smtClean="0"/>
              <a:t>Software should be scalable, along with the increase in load, number of concurrent users, data size, etc. This, arises the need of scalability testing, which is conducted to take care of scalability related issues, with the software.</a:t>
            </a:r>
          </a:p>
          <a:p>
            <a:r>
              <a:rPr lang="en-US" b="1" u="sng" dirty="0" smtClean="0">
                <a:hlinkClick r:id="rId4"/>
              </a:rPr>
              <a:t>Reliability Testing</a:t>
            </a:r>
            <a:r>
              <a:rPr lang="en-US" b="1" dirty="0" smtClean="0">
                <a:hlinkClick r:id="rId4"/>
              </a:rPr>
              <a:t>:-</a:t>
            </a:r>
            <a:r>
              <a:rPr lang="en-US" dirty="0" smtClean="0"/>
              <a:t>This testing, assess the degree of the software, between two failures, and the time it takes to repair.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Types of System </a:t>
            </a:r>
            <a:r>
              <a:rPr lang="en-US" u="sng" dirty="0" smtClean="0"/>
              <a:t>Testing(cont.)</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hlinkClick r:id="rId2"/>
              </a:rPr>
              <a:t>Regression Testing</a:t>
            </a:r>
            <a:r>
              <a:rPr lang="en-US" b="1" dirty="0" smtClean="0">
                <a:hlinkClick r:id="rId2"/>
              </a:rPr>
              <a:t>:-</a:t>
            </a:r>
            <a:r>
              <a:rPr lang="en-US" dirty="0" smtClean="0"/>
              <a:t>It guarantees the original functionality of the software, after each modification in it.</a:t>
            </a:r>
          </a:p>
          <a:p>
            <a:r>
              <a:rPr lang="en-US" b="1" u="sng" dirty="0" smtClean="0">
                <a:hlinkClick r:id="rId3"/>
              </a:rPr>
              <a:t>Documentation Testing</a:t>
            </a:r>
            <a:r>
              <a:rPr lang="en-US" b="1" dirty="0" smtClean="0">
                <a:hlinkClick r:id="rId3"/>
              </a:rPr>
              <a:t>:-</a:t>
            </a:r>
            <a:r>
              <a:rPr lang="en-US" dirty="0" smtClean="0"/>
              <a:t>This involves, evaluation of documentation artifacts, prepared before and during the testing phase, in order to assess the testing requirements, covers under documentation testing.</a:t>
            </a:r>
          </a:p>
          <a:p>
            <a:r>
              <a:rPr lang="en-US" b="1" u="sng" dirty="0" smtClean="0">
                <a:hlinkClick r:id="rId4"/>
              </a:rPr>
              <a:t>Security Testing</a:t>
            </a:r>
            <a:r>
              <a:rPr lang="en-US" b="1" dirty="0" smtClean="0">
                <a:hlinkClick r:id="rId4"/>
              </a:rPr>
              <a:t>:-</a:t>
            </a:r>
            <a:r>
              <a:rPr lang="en-US" dirty="0" smtClean="0"/>
              <a:t>To assess, the security features of the software, so as to ensure, protection, authenticity, confidentiality and integrity of the information and data.</a:t>
            </a:r>
          </a:p>
          <a:p>
            <a:r>
              <a:rPr lang="en-US" b="1" u="sng" dirty="0" smtClean="0">
                <a:hlinkClick r:id="rId5"/>
              </a:rPr>
              <a:t>Usability Testing</a:t>
            </a:r>
            <a:r>
              <a:rPr lang="en-US" b="1" dirty="0" smtClean="0">
                <a:hlinkClick r:id="rId5"/>
              </a:rPr>
              <a:t>:-</a:t>
            </a:r>
            <a:r>
              <a:rPr lang="en-US" dirty="0" smtClean="0"/>
              <a:t>Ensures software's user-friendliness feature and prevents end-users from issues or problems, while using and handling the software product.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pPr algn="just"/>
            <a:r>
              <a:rPr lang="en-US" dirty="0"/>
              <a:t>System testing is a method of monitoring and assessing the </a:t>
            </a:r>
            <a:r>
              <a:rPr lang="en-US" dirty="0" smtClean="0"/>
              <a:t>behavior </a:t>
            </a:r>
            <a:r>
              <a:rPr lang="en-US" dirty="0"/>
              <a:t>of the complete and fully-integrated software product or system, on the basis of pre-decided </a:t>
            </a:r>
            <a:r>
              <a:rPr lang="en-US" b="1" u="sng" dirty="0">
                <a:hlinkClick r:id="rId2"/>
              </a:rPr>
              <a:t>specifications</a:t>
            </a:r>
            <a:r>
              <a:rPr lang="en-US" dirty="0"/>
              <a:t> and functional </a:t>
            </a:r>
            <a:r>
              <a:rPr lang="en-US" dirty="0" smtClean="0"/>
              <a:t>requirements.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Reasons for Performing System Testing:</a:t>
            </a:r>
            <a:br>
              <a:rPr lang="en-US" u="sng"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System testing is performed by professional or individual testers for various reasons. From evaluating the system to ensuring its compliance with the specified requirements, this type of testing offers great aid to the testing team as well as the other stakeholders of the project. Few of the other reasons for performing this testing are:</a:t>
            </a:r>
          </a:p>
          <a:p>
            <a:r>
              <a:rPr lang="en-US" dirty="0" smtClean="0"/>
              <a:t>It ensure that the product meets the quality standards.</a:t>
            </a:r>
          </a:p>
          <a:p>
            <a:r>
              <a:rPr lang="en-US" dirty="0" smtClean="0"/>
              <a:t>Verifies that the software system meets the functional, technical and business requirements requested by the customer/client.</a:t>
            </a:r>
          </a:p>
          <a:p>
            <a:r>
              <a:rPr lang="en-US" dirty="0" smtClean="0"/>
              <a:t>Performs end to end testing of the software product, which prevents system failures and crashes during it implementation to the live environment.</a:t>
            </a:r>
          </a:p>
          <a:p>
            <a:r>
              <a:rPr lang="en-US" dirty="0" smtClean="0"/>
              <a:t>It is performed in an environment that is similar to the production environment, which enables the developers as well as the concerned stakeholders to get an idea of the user’s reaction to the product.</a:t>
            </a:r>
          </a:p>
          <a:p>
            <a:r>
              <a:rPr lang="en-US" dirty="0" smtClean="0"/>
              <a:t>It plays a significant role in delivering a quality product to the end users.</a:t>
            </a:r>
          </a:p>
          <a:p>
            <a:r>
              <a:rPr lang="en-US" dirty="0" smtClean="0"/>
              <a:t>It is during this stage of software testing life cycle (STLC) that the Application Architecture and Business Requirements are tested.</a:t>
            </a:r>
          </a:p>
          <a:p>
            <a:r>
              <a:rPr lang="en-US" dirty="0" smtClean="0"/>
              <a:t>Ensures that the input provided to the system offers expected output/result.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Features Evaluation</a:t>
            </a:r>
            <a:endParaRPr lang="en-US" dirty="0"/>
          </a:p>
        </p:txBody>
      </p:sp>
      <p:sp>
        <p:nvSpPr>
          <p:cNvPr id="3" name="Content Placeholder 2"/>
          <p:cNvSpPr>
            <a:spLocks noGrp="1"/>
          </p:cNvSpPr>
          <p:nvPr>
            <p:ph idx="1"/>
          </p:nvPr>
        </p:nvSpPr>
        <p:spPr/>
        <p:txBody>
          <a:bodyPr/>
          <a:lstStyle/>
          <a:p>
            <a:pPr algn="just"/>
            <a:r>
              <a:rPr lang="en-US" dirty="0"/>
              <a:t>It's comes under </a:t>
            </a:r>
            <a:r>
              <a:rPr lang="en-US" b="1" u="sng" dirty="0">
                <a:hlinkClick r:id="rId2"/>
              </a:rPr>
              <a:t>black box testing</a:t>
            </a:r>
            <a:r>
              <a:rPr lang="en-US" dirty="0"/>
              <a:t> i.e. only external working features of the software are evaluated during this testing. It does not requires any internal knowledge of the coding, programming, design, etc., and is completely based on users-perspective</a:t>
            </a:r>
            <a:r>
              <a:rPr lang="en-US" dirty="0" smtClean="0"/>
              <a:t>.</a:t>
            </a:r>
          </a:p>
          <a:p>
            <a:pPr algn="just"/>
            <a:r>
              <a:rPr lang="en-US" dirty="0" smtClean="0"/>
              <a:t>Smoke Testing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Characteristics </a:t>
            </a:r>
            <a:r>
              <a:rPr lang="en-US" u="sng" dirty="0"/>
              <a:t>of System Testing</a:t>
            </a:r>
            <a:br>
              <a:rPr lang="en-US" u="sng" dirty="0"/>
            </a:br>
            <a:endParaRPr lang="en-US" dirty="0"/>
          </a:p>
        </p:txBody>
      </p:sp>
      <p:sp>
        <p:nvSpPr>
          <p:cNvPr id="3" name="Content Placeholder 2"/>
          <p:cNvSpPr>
            <a:spLocks noGrp="1"/>
          </p:cNvSpPr>
          <p:nvPr>
            <p:ph idx="1"/>
          </p:nvPr>
        </p:nvSpPr>
        <p:spPr/>
        <p:txBody>
          <a:bodyPr/>
          <a:lstStyle/>
          <a:p>
            <a:r>
              <a:rPr lang="en-US" dirty="0"/>
              <a:t>A black box testing type, system testing is the first testing technique that carries out the task of testing a software product as a whole. This System testing tests the integrated system and validates whether it meets the specified requirements of the client.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b="1" u="sng" dirty="0" smtClean="0">
                <a:hlinkClick r:id="rId2"/>
              </a:rPr>
              <a:t>Software Development Life Cycle</a:t>
            </a:r>
            <a:r>
              <a:rPr lang="en-US" dirty="0" smtClean="0">
                <a:hlinkClick r:id="rId2"/>
              </a:rPr>
              <a:t> (SDLC)</a:t>
            </a:r>
            <a:r>
              <a:rPr lang="en-US" dirty="0" smtClean="0"/>
              <a:t>, it is the first testing, that carries out the task of testing the software or system, as a whole.</a:t>
            </a:r>
          </a:p>
          <a:p>
            <a:endParaRPr lang="en-US" dirty="0" smtClean="0"/>
          </a:p>
          <a:p>
            <a:r>
              <a:rPr lang="en-US" dirty="0" smtClean="0"/>
              <a:t>Evaluates the functioning of the complete system, as per the pre-decided functional requirement.</a:t>
            </a:r>
          </a:p>
          <a:p>
            <a:endParaRPr lang="en-US" dirty="0" smtClean="0"/>
          </a:p>
          <a:p>
            <a:r>
              <a:rPr lang="en-US" dirty="0" smtClean="0"/>
              <a:t>Along with functional requirements, it also </a:t>
            </a:r>
            <a:r>
              <a:rPr lang="en-US" b="1" u="sng" dirty="0" smtClean="0">
                <a:hlinkClick r:id="rId3"/>
              </a:rPr>
              <a:t>verifies and validates</a:t>
            </a:r>
            <a:r>
              <a:rPr lang="en-US" dirty="0" smtClean="0"/>
              <a:t> the business requirements and software's architecture.</a:t>
            </a:r>
          </a:p>
          <a:p>
            <a:endParaRPr lang="en-US" dirty="0" smtClean="0"/>
          </a:p>
          <a:p>
            <a:r>
              <a:rPr lang="en-US" dirty="0" smtClean="0"/>
              <a:t>Staging server may act as an environment, for carrying out the testing.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a:p>
          <a:p>
            <a:r>
              <a:rPr lang="en-US" dirty="0"/>
              <a:t>A type of black-box testing</a:t>
            </a:r>
            <a:r>
              <a:rPr lang="en-US" dirty="0" smtClean="0"/>
              <a:t>.</a:t>
            </a:r>
          </a:p>
          <a:p>
            <a:endParaRPr lang="en-US" dirty="0"/>
          </a:p>
          <a:p>
            <a:r>
              <a:rPr lang="en-US" dirty="0"/>
              <a:t>It may include, both </a:t>
            </a:r>
            <a:r>
              <a:rPr lang="en-US" b="1" u="sng" dirty="0">
                <a:hlinkClick r:id="rId2"/>
              </a:rPr>
              <a:t>functional and non-functional testing</a:t>
            </a:r>
            <a:r>
              <a:rPr lang="en-US" dirty="0" smtClean="0"/>
              <a:t>.</a:t>
            </a:r>
          </a:p>
          <a:p>
            <a:endParaRPr lang="en-US" dirty="0"/>
          </a:p>
          <a:p>
            <a:r>
              <a:rPr lang="en-US" dirty="0"/>
              <a:t>Reduces the troubleshooting and maintenance issue, after deployment</a:t>
            </a:r>
            <a:r>
              <a:rPr lang="en-US" dirty="0" smtClean="0"/>
              <a:t>.</a:t>
            </a:r>
          </a:p>
          <a:p>
            <a:endParaRPr lang="en-US" dirty="0"/>
          </a:p>
          <a:p>
            <a:r>
              <a:rPr lang="en-US" dirty="0"/>
              <a:t>Demands dedicated team of testers, independent of development team.</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perform System Testing?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 </a:t>
            </a:r>
            <a:r>
              <a:rPr lang="en-US" dirty="0"/>
              <a:t>tester can perform system testing, either manually or with the assistance of </a:t>
            </a:r>
            <a:r>
              <a:rPr lang="en-US" b="1" u="sng" dirty="0">
                <a:hlinkClick r:id="rId2"/>
              </a:rPr>
              <a:t>testing tools</a:t>
            </a:r>
            <a:r>
              <a:rPr lang="en-US" dirty="0"/>
              <a:t>.</a:t>
            </a:r>
          </a:p>
          <a:p>
            <a:r>
              <a:rPr lang="en-US" dirty="0"/>
              <a:t>After the completion of unit &amp; </a:t>
            </a:r>
            <a:r>
              <a:rPr lang="en-US" b="1" u="sng" dirty="0">
                <a:hlinkClick r:id="rId3"/>
              </a:rPr>
              <a:t>integration testing</a:t>
            </a:r>
            <a:r>
              <a:rPr lang="en-US" dirty="0"/>
              <a:t>.</a:t>
            </a:r>
          </a:p>
          <a:p>
            <a:r>
              <a:rPr lang="en-US" dirty="0"/>
              <a:t>Before the beginning of </a:t>
            </a:r>
            <a:r>
              <a:rPr lang="en-US" b="1" u="sng" dirty="0">
                <a:hlinkClick r:id="rId4"/>
              </a:rPr>
              <a:t>acceptance testing</a:t>
            </a:r>
            <a:endParaRPr lang="en-US" dirty="0"/>
          </a:p>
          <a:p>
            <a:r>
              <a:rPr lang="en-US" dirty="0"/>
              <a:t>On complete integration of modules.</a:t>
            </a:r>
          </a:p>
          <a:p>
            <a:r>
              <a:rPr lang="en-US" dirty="0"/>
              <a:t>On the completion of software development process, based on </a:t>
            </a:r>
            <a:r>
              <a:rPr lang="en-US" b="1" u="sng" dirty="0">
                <a:hlinkClick r:id="rId5"/>
              </a:rPr>
              <a:t>software requirement specification (SRS)</a:t>
            </a:r>
            <a:r>
              <a:rPr lang="en-US" dirty="0"/>
              <a:t>.</a:t>
            </a:r>
          </a:p>
          <a:p>
            <a:r>
              <a:rPr lang="en-US" dirty="0"/>
              <a:t>On the availability of </a:t>
            </a:r>
            <a:r>
              <a:rPr lang="en-US" b="1" u="sng" dirty="0">
                <a:hlinkClick r:id="rId6"/>
              </a:rPr>
              <a:t>test environment</a:t>
            </a:r>
            <a:r>
              <a:rPr lang="en-US" dirty="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Prerequisites of System Testing:</a:t>
            </a:r>
            <a:br>
              <a:rPr lang="en-US" u="sng" dirty="0"/>
            </a:br>
            <a:endParaRPr lang="en-US" dirty="0"/>
          </a:p>
        </p:txBody>
      </p:sp>
      <p:sp>
        <p:nvSpPr>
          <p:cNvPr id="3" name="Content Placeholder 2"/>
          <p:cNvSpPr>
            <a:spLocks noGrp="1"/>
          </p:cNvSpPr>
          <p:nvPr>
            <p:ph idx="1"/>
          </p:nvPr>
        </p:nvSpPr>
        <p:spPr/>
        <p:txBody>
          <a:bodyPr>
            <a:normAutofit/>
          </a:bodyPr>
          <a:lstStyle/>
          <a:p>
            <a:r>
              <a:rPr lang="en-US" dirty="0" smtClean="0"/>
              <a:t>Team </a:t>
            </a:r>
            <a:r>
              <a:rPr lang="en-US" dirty="0"/>
              <a:t>should make sure the software is unit tested.</a:t>
            </a:r>
          </a:p>
          <a:p>
            <a:r>
              <a:rPr lang="en-US" dirty="0"/>
              <a:t>Integration testing should already be implemented on the product.</a:t>
            </a:r>
          </a:p>
          <a:p>
            <a:r>
              <a:rPr lang="en-US" dirty="0"/>
              <a:t>The software should be developed completely.</a:t>
            </a:r>
          </a:p>
          <a:p>
            <a:r>
              <a:rPr lang="en-US" dirty="0"/>
              <a:t>Before implementing the process of system testing the team should ensure that the testing environment is ready.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Testing Complete Process:</a:t>
            </a:r>
            <a:br>
              <a:rPr lang="en-US" u="sng"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Since </a:t>
            </a:r>
            <a:r>
              <a:rPr lang="en-US" dirty="0"/>
              <a:t>the importance of system testing is immense in STLC, it is important that we define its process, to ensure that its procedure is executed accurately without missing any critical detail or step</a:t>
            </a:r>
            <a:r>
              <a:rPr lang="en-US" dirty="0" smtClean="0"/>
              <a:t>.</a:t>
            </a:r>
          </a:p>
          <a:p>
            <a:pPr algn="just"/>
            <a:r>
              <a:rPr lang="en-US" dirty="0" smtClean="0"/>
              <a:t> </a:t>
            </a:r>
            <a:r>
              <a:rPr lang="en-US" dirty="0"/>
              <a:t>Process of system testing can vary from project to project or organization, however, there are six common steps that are part of its process and which are defined below: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863</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System Testing</vt:lpstr>
      <vt:lpstr>System Testing</vt:lpstr>
      <vt:lpstr>External Features Evaluation</vt:lpstr>
      <vt:lpstr> Characteristics of System Testing </vt:lpstr>
      <vt:lpstr>Slide 5</vt:lpstr>
      <vt:lpstr>Slide 6</vt:lpstr>
      <vt:lpstr>When to perform System Testing? </vt:lpstr>
      <vt:lpstr>Prerequisites of System Testing: </vt:lpstr>
      <vt:lpstr>System Testing Complete Process: </vt:lpstr>
      <vt:lpstr>System Testing Complete Process(Cont.)</vt:lpstr>
      <vt:lpstr>System Testing Complete Process(Cont.)</vt:lpstr>
      <vt:lpstr>System Testing Complete Process(Cont.)</vt:lpstr>
      <vt:lpstr>System Testing Complete Process(Cont.)</vt:lpstr>
      <vt:lpstr>System Testing Complete Process(Cont.)</vt:lpstr>
      <vt:lpstr>System Testing Complete Process(Cont.)</vt:lpstr>
      <vt:lpstr> Types of System Testing: </vt:lpstr>
      <vt:lpstr>Types of System Testing(cont.)</vt:lpstr>
      <vt:lpstr>Types of System Testing(cont.)</vt:lpstr>
      <vt:lpstr>Types of System Testing(cont.)</vt:lpstr>
      <vt:lpstr> Reasons for Performing System Testing: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ishrat.fatima</dc:creator>
  <cp:lastModifiedBy>ishrat.fatima</cp:lastModifiedBy>
  <cp:revision>48</cp:revision>
  <dcterms:created xsi:type="dcterms:W3CDTF">2020-04-07T05:07:43Z</dcterms:created>
  <dcterms:modified xsi:type="dcterms:W3CDTF">2020-04-07T15:04:37Z</dcterms:modified>
</cp:coreProperties>
</file>