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1758912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C02D51-E73B-4A07-A922-5E6E4221FA0B}"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258454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1206372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3841469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9920991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911933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39128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623517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225166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165390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C02D51-E73B-4A07-A922-5E6E4221FA0B}" type="datetimeFigureOut">
              <a:rPr lang="en-US" smtClean="0"/>
              <a:t>5/18/2025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4260214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C02D51-E73B-4A07-A922-5E6E4221FA0B}"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146950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C02D51-E73B-4A07-A922-5E6E4221FA0B}" type="datetimeFigureOut">
              <a:rPr lang="en-US" smtClean="0"/>
              <a:t>5/18/2025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2265563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C02D51-E73B-4A07-A922-5E6E4221FA0B}" type="datetimeFigureOut">
              <a:rPr lang="en-US" smtClean="0"/>
              <a:t>5/18/2025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18533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C02D51-E73B-4A07-A922-5E6E4221FA0B}" type="datetimeFigureOut">
              <a:rPr lang="en-US" smtClean="0"/>
              <a:t>5/18/2025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305576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C02D51-E73B-4A07-A922-5E6E4221FA0B}"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799370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C02D51-E73B-4A07-A922-5E6E4221FA0B}" type="datetimeFigureOut">
              <a:rPr lang="en-US" smtClean="0"/>
              <a:t>5/18/2025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44E4DB-BD84-4A0C-AC04-8AD41CA35512}" type="slidenum">
              <a:rPr lang="en-US" smtClean="0"/>
              <a:t>‹#›</a:t>
            </a:fld>
            <a:endParaRPr lang="en-US"/>
          </a:p>
        </p:txBody>
      </p:sp>
    </p:spTree>
    <p:extLst>
      <p:ext uri="{BB962C8B-B14F-4D97-AF65-F5344CB8AC3E}">
        <p14:creationId xmlns:p14="http://schemas.microsoft.com/office/powerpoint/2010/main" val="3768689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DC02D51-E73B-4A07-A922-5E6E4221FA0B}" type="datetimeFigureOut">
              <a:rPr lang="en-US" smtClean="0"/>
              <a:t>5/18/2025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44E4DB-BD84-4A0C-AC04-8AD41CA35512}" type="slidenum">
              <a:rPr lang="en-US" smtClean="0"/>
              <a:t>‹#›</a:t>
            </a:fld>
            <a:endParaRPr lang="en-US"/>
          </a:p>
        </p:txBody>
      </p:sp>
    </p:spTree>
    <p:extLst>
      <p:ext uri="{BB962C8B-B14F-4D97-AF65-F5344CB8AC3E}">
        <p14:creationId xmlns:p14="http://schemas.microsoft.com/office/powerpoint/2010/main" val="30649827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5CF1-992B-1649-629B-EBFE934CAB0B}"/>
              </a:ext>
            </a:extLst>
          </p:cNvPr>
          <p:cNvSpPr>
            <a:spLocks noGrp="1"/>
          </p:cNvSpPr>
          <p:nvPr>
            <p:ph type="ctrTitle"/>
          </p:nvPr>
        </p:nvSpPr>
        <p:spPr>
          <a:xfrm>
            <a:off x="2250305" y="1287601"/>
            <a:ext cx="9832103" cy="3109738"/>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ormAutofit/>
          </a:bodyPr>
          <a:lstStyle/>
          <a:p>
            <a:pPr algn="ctr"/>
            <a:r>
              <a:rPr lang="en-US" sz="4400" kern="1400" spc="25" dirty="0">
                <a:solidFill>
                  <a:srgbClr val="17365D"/>
                </a:solidFill>
                <a:effectLst/>
                <a:latin typeface="Times New Roman" panose="02020603050405020304" pitchFamily="18" charset="0"/>
                <a:ea typeface="MS Gothic" panose="020B0609070205080204" pitchFamily="49" charset="-128"/>
                <a:cs typeface="Times New Roman" panose="02020603050405020304" pitchFamily="18" charset="0"/>
              </a:rPr>
              <a:t>Use of Information Technology in Judicial Proceedings in Bangladesh</a:t>
            </a:r>
            <a:br>
              <a:rPr lang="en-US" sz="4400" kern="1400" spc="25" dirty="0">
                <a:solidFill>
                  <a:srgbClr val="17365D"/>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US" sz="9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143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484595-53D6-F7EB-1169-76CEE14E2181}"/>
              </a:ext>
            </a:extLst>
          </p:cNvPr>
          <p:cNvSpPr txBox="1"/>
          <p:nvPr/>
        </p:nvSpPr>
        <p:spPr>
          <a:xfrm>
            <a:off x="2726077" y="2126751"/>
            <a:ext cx="7993294" cy="221599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13800"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72968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astern University of Bangladesh">
            <a:extLst>
              <a:ext uri="{FF2B5EF4-FFF2-40B4-BE49-F238E27FC236}">
                <a16:creationId xmlns:a16="http://schemas.microsoft.com/office/drawing/2014/main" id="{EE6D8D08-C896-AEFB-2CBE-D64DB65762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3830" y="439861"/>
            <a:ext cx="8090471" cy="10234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6C2AC21-1B36-7545-E7E9-41DD4A7FB3E0}"/>
              </a:ext>
            </a:extLst>
          </p:cNvPr>
          <p:cNvSpPr txBox="1"/>
          <p:nvPr/>
        </p:nvSpPr>
        <p:spPr>
          <a:xfrm>
            <a:off x="4006921" y="3429000"/>
            <a:ext cx="6513816" cy="240065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4400" b="1" dirty="0">
                <a:solidFill>
                  <a:srgbClr val="0070C0"/>
                </a:solidFill>
                <a:latin typeface="Times New Roman" panose="02020603050405020304" pitchFamily="18" charset="0"/>
                <a:cs typeface="Times New Roman" panose="02020603050405020304" pitchFamily="18" charset="0"/>
              </a:rPr>
              <a:t>Syed Rabby </a:t>
            </a:r>
          </a:p>
          <a:p>
            <a:pPr algn="ctr"/>
            <a:r>
              <a:rPr lang="en-US" sz="4400" b="1" dirty="0">
                <a:solidFill>
                  <a:srgbClr val="0070C0"/>
                </a:solidFill>
                <a:latin typeface="Times New Roman" panose="02020603050405020304" pitchFamily="18" charset="0"/>
                <a:cs typeface="Times New Roman" panose="02020603050405020304" pitchFamily="18" charset="0"/>
              </a:rPr>
              <a:t>ID: 231100005</a:t>
            </a:r>
          </a:p>
          <a:p>
            <a:pPr algn="ctr"/>
            <a:r>
              <a:rPr lang="en-US" sz="4400" b="1" i="0" dirty="0">
                <a:solidFill>
                  <a:srgbClr val="0070C0"/>
                </a:solidFill>
                <a:effectLst/>
                <a:latin typeface="Times New Roman" panose="02020603050405020304" pitchFamily="18" charset="0"/>
                <a:cs typeface="Times New Roman" panose="02020603050405020304" pitchFamily="18" charset="0"/>
              </a:rPr>
              <a:t>Department of Law</a:t>
            </a:r>
            <a:endParaRPr lang="en-US" sz="4400" b="1" dirty="0">
              <a:solidFill>
                <a:srgbClr val="0070C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92612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ADF47E-D98A-AB1C-D505-1A91D7EDC112}"/>
              </a:ext>
            </a:extLst>
          </p:cNvPr>
          <p:cNvSpPr txBox="1"/>
          <p:nvPr/>
        </p:nvSpPr>
        <p:spPr>
          <a:xfrm>
            <a:off x="1869897" y="297951"/>
            <a:ext cx="5147352" cy="110799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4800" b="1" kern="0" dirty="0">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rPr>
              <a:t>Introduction</a:t>
            </a:r>
            <a:endParaRPr lang="en-US" sz="1800" b="1" kern="0" dirty="0">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90BBAF82-748C-B4CC-CA7D-6D23A68A28DC}"/>
              </a:ext>
            </a:extLst>
          </p:cNvPr>
          <p:cNvSpPr txBox="1"/>
          <p:nvPr/>
        </p:nvSpPr>
        <p:spPr>
          <a:xfrm>
            <a:off x="1726059" y="2445250"/>
            <a:ext cx="9421402" cy="3108543"/>
          </a:xfrm>
          <a:prstGeom prst="rect">
            <a:avLst/>
          </a:prstGeom>
          <a:noFill/>
        </p:spPr>
        <p:txBody>
          <a:bodyPr wrap="square" rtlCol="0">
            <a:spAutoFit/>
          </a:bodyPr>
          <a:lstStyle/>
          <a:p>
            <a:pPr algn="ctr"/>
            <a:r>
              <a:rPr lang="en-US" sz="2800" dirty="0">
                <a:effectLst/>
                <a:latin typeface="Times New Roman" panose="02020603050405020304" pitchFamily="18" charset="0"/>
                <a:ea typeface="MS Mincho" panose="02020609040205080304" pitchFamily="49" charset="-128"/>
                <a:cs typeface="Times New Roman" panose="02020603050405020304" pitchFamily="18" charset="0"/>
              </a:rPr>
              <a:t>The integration of Information Technology (IT) into the judicial system is a transformative step for the legal landscape in Bangladesh. As part of the country's "Digital Bangladesh" initiative, the judiciary is increasingly adopting digital tools to enhance the efficiency, transparency, and accessibility of legal proceedings.</a:t>
            </a:r>
          </a:p>
          <a:p>
            <a:pPr algn="ct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33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7BB2F6-9848-E430-FDE3-FA42D6B99B03}"/>
              </a:ext>
            </a:extLst>
          </p:cNvPr>
          <p:cNvSpPr txBox="1"/>
          <p:nvPr/>
        </p:nvSpPr>
        <p:spPr>
          <a:xfrm>
            <a:off x="1633591" y="154113"/>
            <a:ext cx="6493267" cy="861774"/>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200" b="1" kern="0" dirty="0">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rPr>
              <a:t>Importance of IT in the Judiciary</a:t>
            </a:r>
          </a:p>
          <a:p>
            <a:endParaRPr lang="en-US" dirty="0"/>
          </a:p>
        </p:txBody>
      </p:sp>
      <p:sp>
        <p:nvSpPr>
          <p:cNvPr id="5" name="TextBox 4">
            <a:extLst>
              <a:ext uri="{FF2B5EF4-FFF2-40B4-BE49-F238E27FC236}">
                <a16:creationId xmlns:a16="http://schemas.microsoft.com/office/drawing/2014/main" id="{E34E86D6-CC33-6F70-B95F-67912452C292}"/>
              </a:ext>
            </a:extLst>
          </p:cNvPr>
          <p:cNvSpPr txBox="1"/>
          <p:nvPr/>
        </p:nvSpPr>
        <p:spPr>
          <a:xfrm>
            <a:off x="1869896" y="1756882"/>
            <a:ext cx="9359757" cy="4031873"/>
          </a:xfrm>
          <a:prstGeom prst="rect">
            <a:avLst/>
          </a:prstGeom>
          <a:noFill/>
        </p:spPr>
        <p:txBody>
          <a:bodyPr wrap="square" rtlCol="0">
            <a:spAutoFit/>
          </a:bodyPr>
          <a:lstStyle/>
          <a:p>
            <a:pPr algn="ctr"/>
            <a:r>
              <a:rPr lang="en-US" sz="3200" dirty="0">
                <a:effectLst/>
                <a:latin typeface="Times New Roman" panose="02020603050405020304" pitchFamily="18" charset="0"/>
                <a:ea typeface="MS Mincho" panose="02020609040205080304" pitchFamily="49" charset="-128"/>
                <a:cs typeface="Times New Roman" panose="02020603050405020304" pitchFamily="18" charset="0"/>
              </a:rPr>
              <a:t>Information Technology plays a critical role in modernizing the judicial process. Traditional court systems, often bogged down by bureaucratic delays, paperwork, and physical limitations, benefit significantly from IT solutions. These tools not only expedite case resolution but also help extend justice to remote and underserved communities.</a:t>
            </a:r>
          </a:p>
          <a:p>
            <a:pPr algn="ct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48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AF9E08-4B29-C89D-5E7E-28D9ABCC5178}"/>
              </a:ext>
            </a:extLst>
          </p:cNvPr>
          <p:cNvSpPr txBox="1"/>
          <p:nvPr/>
        </p:nvSpPr>
        <p:spPr>
          <a:xfrm>
            <a:off x="1982912" y="143838"/>
            <a:ext cx="8445357" cy="107721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200" b="1" kern="0" dirty="0">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rPr>
              <a:t>Key Applications of IT in Judicial Proceedings</a:t>
            </a:r>
          </a:p>
          <a:p>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45139C5-DB57-F280-0F93-CFB135EA2872}"/>
              </a:ext>
            </a:extLst>
          </p:cNvPr>
          <p:cNvSpPr txBox="1"/>
          <p:nvPr/>
        </p:nvSpPr>
        <p:spPr>
          <a:xfrm>
            <a:off x="1695236" y="1261387"/>
            <a:ext cx="9801546" cy="5452775"/>
          </a:xfrm>
          <a:prstGeom prst="rect">
            <a:avLst/>
          </a:prstGeom>
          <a:noFill/>
        </p:spPr>
        <p:txBody>
          <a:bodyPr wrap="square" rtlCol="0">
            <a:spAutoFit/>
          </a:bodyPr>
          <a:lstStyle/>
          <a:p>
            <a:pPr marL="342900" marR="0" lvl="0" indent="-342900">
              <a:lnSpc>
                <a:spcPct val="115000"/>
              </a:lnSpc>
              <a:buFont typeface="Symbol" panose="05050102010706020507" pitchFamily="18" charset="2"/>
              <a:buChar char=""/>
              <a:tabLst>
                <a:tab pos="228600" algn="l"/>
              </a:tabLs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E-Filing: Allows lawyers and litigants to submit legal documents and cases online. Reduces the need for physical presence and paper documents. Improves record management and accessibility.</a:t>
            </a:r>
          </a:p>
          <a:p>
            <a:pPr marR="0" lvl="0">
              <a:lnSpc>
                <a:spcPct val="115000"/>
              </a:lnSpc>
              <a:tabLst>
                <a:tab pos="228600" algn="l"/>
              </a:tabLst>
            </a:pP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lnSpc>
                <a:spcPct val="115000"/>
              </a:lnSpc>
              <a:buFont typeface="Symbol" panose="05050102010706020507" pitchFamily="18" charset="2"/>
              <a:buChar char=""/>
              <a:tabLst>
                <a:tab pos="228600" algn="l"/>
              </a:tabLs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Virtual Courts: Introduced especially during the COVID-19 pandemic. Facilitates hearings via video conferencing. Enables judges, lawyers, and litigants to participate remotely, saving time and travel costs.</a:t>
            </a:r>
          </a:p>
          <a:p>
            <a:pPr marR="0" lvl="0">
              <a:lnSpc>
                <a:spcPct val="115000"/>
              </a:lnSpc>
              <a:tabLst>
                <a:tab pos="228600" algn="l"/>
              </a:tabLst>
            </a:pP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lnSpc>
                <a:spcPct val="115000"/>
              </a:lnSpc>
              <a:buFont typeface="Symbol" panose="05050102010706020507" pitchFamily="18" charset="2"/>
              <a:buChar char=""/>
              <a:tabLst>
                <a:tab pos="228600" algn="l"/>
              </a:tabLs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Digital Documentation: Involves scanning and archiving court documents. Enhances the management, retrieval, and storage of legal records. Reduces the risk of document loss or tampering.</a:t>
            </a:r>
          </a:p>
          <a:p>
            <a:pPr marR="0" lvl="0">
              <a:lnSpc>
                <a:spcPct val="115000"/>
              </a:lnSpc>
              <a:tabLst>
                <a:tab pos="228600" algn="l"/>
              </a:tabLst>
            </a:pPr>
            <a:endParaRPr lang="en-US" sz="2000" dirty="0">
              <a:effectLst/>
              <a:latin typeface="Times New Roman" panose="02020603050405020304" pitchFamily="18" charset="0"/>
              <a:ea typeface="MS Mincho" panose="02020609040205080304" pitchFamily="49" charset="-128"/>
              <a:cs typeface="Times New Roman" panose="02020603050405020304" pitchFamily="18" charset="0"/>
            </a:endParaRPr>
          </a:p>
          <a:p>
            <a:pPr marL="342900" marR="0" lvl="0" indent="-342900">
              <a:lnSpc>
                <a:spcPct val="115000"/>
              </a:lnSpc>
              <a:spcAft>
                <a:spcPts val="1000"/>
              </a:spcAft>
              <a:buFont typeface="Symbol" panose="05050102010706020507" pitchFamily="18" charset="2"/>
              <a:buChar char=""/>
              <a:tabLst>
                <a:tab pos="228600" algn="l"/>
              </a:tabLst>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E-Payment: Enables the online payment of court fees and fines. Increases convenience and ensures transparency in financial transactions.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6354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4A23D6-0922-9ADA-F278-D8EEC1CD3169}"/>
              </a:ext>
            </a:extLst>
          </p:cNvPr>
          <p:cNvSpPr txBox="1"/>
          <p:nvPr/>
        </p:nvSpPr>
        <p:spPr>
          <a:xfrm>
            <a:off x="1890444" y="256855"/>
            <a:ext cx="8548099" cy="1077218"/>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r>
              <a:rPr lang="en-US" sz="3200" b="1" kern="0" dirty="0">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rPr>
              <a:t>Benefits of Using IT in Judicial Proceedings</a:t>
            </a:r>
          </a:p>
          <a:p>
            <a:endParaRPr lang="en-US" sz="32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A88659-D963-A4FD-03EA-3B72A92369A6}"/>
              </a:ext>
            </a:extLst>
          </p:cNvPr>
          <p:cNvSpPr txBox="1"/>
          <p:nvPr/>
        </p:nvSpPr>
        <p:spPr>
          <a:xfrm>
            <a:off x="1890445" y="1273995"/>
            <a:ext cx="9863191" cy="5111143"/>
          </a:xfrm>
          <a:prstGeom prst="rect">
            <a:avLst/>
          </a:prstGeom>
          <a:noFill/>
        </p:spPr>
        <p:txBody>
          <a:bodyPr wrap="square" rtlCol="0">
            <a:spAutoFit/>
          </a:bodyPr>
          <a:lstStyle/>
          <a:p>
            <a:pPr marL="342900" marR="0" lvl="0" indent="-342900">
              <a:lnSpc>
                <a:spcPct val="115000"/>
              </a:lnSpc>
              <a:buFont typeface="Symbol" panose="05050102010706020507" pitchFamily="18" charset="2"/>
              <a:buChar char=""/>
              <a:tabLst>
                <a:tab pos="228600" algn="l"/>
              </a:tabLst>
            </a:pPr>
            <a:r>
              <a:rPr lang="en-US" sz="2800" dirty="0">
                <a:effectLst/>
                <a:latin typeface="Times New Roman" panose="02020603050405020304" pitchFamily="18" charset="0"/>
                <a:ea typeface="MS Mincho" panose="02020609040205080304" pitchFamily="49" charset="-128"/>
                <a:cs typeface="Times New Roman" panose="02020603050405020304" pitchFamily="18" charset="0"/>
              </a:rPr>
              <a:t>Faster Case Processing: Digital tools streamline the case management process, reducing delays and improving court efficiency.</a:t>
            </a:r>
          </a:p>
          <a:p>
            <a:pPr marL="342900" marR="0" lvl="0" indent="-342900">
              <a:lnSpc>
                <a:spcPct val="115000"/>
              </a:lnSpc>
              <a:buFont typeface="Symbol" panose="05050102010706020507" pitchFamily="18" charset="2"/>
              <a:buChar char=""/>
              <a:tabLst>
                <a:tab pos="228600" algn="l"/>
              </a:tabLst>
            </a:pPr>
            <a:r>
              <a:rPr lang="en-US" sz="2800" dirty="0">
                <a:effectLst/>
                <a:latin typeface="Times New Roman" panose="02020603050405020304" pitchFamily="18" charset="0"/>
                <a:ea typeface="MS Mincho" panose="02020609040205080304" pitchFamily="49" charset="-128"/>
                <a:cs typeface="Times New Roman" panose="02020603050405020304" pitchFamily="18" charset="0"/>
              </a:rPr>
              <a:t>Reduced Backlog: Automation and virtual hearings help address the massive backlog of pending cases in the judiciary.</a:t>
            </a:r>
          </a:p>
          <a:p>
            <a:pPr marL="342900" marR="0" lvl="0" indent="-342900">
              <a:lnSpc>
                <a:spcPct val="115000"/>
              </a:lnSpc>
              <a:buFont typeface="Symbol" panose="05050102010706020507" pitchFamily="18" charset="2"/>
              <a:buChar char=""/>
              <a:tabLst>
                <a:tab pos="228600" algn="l"/>
              </a:tabLst>
            </a:pPr>
            <a:r>
              <a:rPr lang="en-US" sz="2800" dirty="0">
                <a:effectLst/>
                <a:latin typeface="Times New Roman" panose="02020603050405020304" pitchFamily="18" charset="0"/>
                <a:ea typeface="MS Mincho" panose="02020609040205080304" pitchFamily="49" charset="-128"/>
                <a:cs typeface="Times New Roman" panose="02020603050405020304" pitchFamily="18" charset="0"/>
              </a:rPr>
              <a:t>Improved Access to Justice: People from rural or remote areas can participate in legal processes without traveling to court.</a:t>
            </a:r>
          </a:p>
          <a:p>
            <a:pPr marL="342900" marR="0" lvl="0" indent="-342900">
              <a:lnSpc>
                <a:spcPct val="115000"/>
              </a:lnSpc>
              <a:spcAft>
                <a:spcPts val="1000"/>
              </a:spcAft>
              <a:buFont typeface="Symbol" panose="05050102010706020507" pitchFamily="18" charset="2"/>
              <a:buChar char=""/>
              <a:tabLst>
                <a:tab pos="228600" algn="l"/>
              </a:tabLst>
            </a:pPr>
            <a:r>
              <a:rPr lang="en-US" sz="2800" dirty="0">
                <a:effectLst/>
                <a:latin typeface="Times New Roman" panose="02020603050405020304" pitchFamily="18" charset="0"/>
                <a:ea typeface="MS Mincho" panose="02020609040205080304" pitchFamily="49" charset="-128"/>
                <a:cs typeface="Times New Roman" panose="02020603050405020304" pitchFamily="18" charset="0"/>
              </a:rPr>
              <a:t>Better Record-Keeping: Digital systems help maintain secure and easily accessible records.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963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90A6DB-8FF5-43F4-EF87-573AC3C8EE9E}"/>
              </a:ext>
            </a:extLst>
          </p:cNvPr>
          <p:cNvSpPr txBox="1"/>
          <p:nvPr/>
        </p:nvSpPr>
        <p:spPr>
          <a:xfrm>
            <a:off x="1756881" y="272781"/>
            <a:ext cx="7356297" cy="707886"/>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000" dirty="0">
                <a:solidFill>
                  <a:srgbClr val="0070C0"/>
                </a:solidFill>
                <a:effectLst/>
                <a:latin typeface="Times New Roman" panose="02020603050405020304" pitchFamily="18" charset="0"/>
                <a:ea typeface="MS Mincho" panose="02020609040205080304" pitchFamily="49" charset="-128"/>
                <a:cs typeface="Times New Roman" panose="02020603050405020304" pitchFamily="18" charset="0"/>
              </a:rPr>
              <a:t>Challenges in Implementation</a:t>
            </a:r>
            <a:endParaRPr lang="en-US" sz="4000" dirty="0">
              <a:solidFill>
                <a:srgbClr val="0070C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B408CB-89D0-3278-62FA-5917ED90FD48}"/>
              </a:ext>
            </a:extLst>
          </p:cNvPr>
          <p:cNvSpPr txBox="1"/>
          <p:nvPr/>
        </p:nvSpPr>
        <p:spPr>
          <a:xfrm>
            <a:off x="1633591" y="1859623"/>
            <a:ext cx="9962508" cy="3987758"/>
          </a:xfrm>
          <a:prstGeom prst="rect">
            <a:avLst/>
          </a:prstGeom>
          <a:noFill/>
        </p:spPr>
        <p:txBody>
          <a:bodyPr wrap="square" rtlCol="0">
            <a:spAutoFit/>
          </a:bodyPr>
          <a:lstStyle/>
          <a:p>
            <a:pPr marL="342900" marR="0" lvl="0" indent="-342900">
              <a:lnSpc>
                <a:spcPct val="115000"/>
              </a:lnSpc>
              <a:buFont typeface="Symbol" panose="05050102010706020507" pitchFamily="18" charset="2"/>
              <a:buChar char=""/>
              <a:tabLst>
                <a:tab pos="228600" algn="l"/>
              </a:tabLst>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Infrastructure Limitations: Many courts, especially in rural areas, lack adequate digital infrastructure.</a:t>
            </a:r>
          </a:p>
          <a:p>
            <a:pPr marL="342900" marR="0" lvl="0" indent="-342900">
              <a:lnSpc>
                <a:spcPct val="115000"/>
              </a:lnSpc>
              <a:buFont typeface="Symbol" panose="05050102010706020507" pitchFamily="18" charset="2"/>
              <a:buChar char=""/>
              <a:tabLst>
                <a:tab pos="228600" algn="l"/>
              </a:tabLst>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Internet Connectivity: Unstable or unavailable internet in certain regions limits access to online services.</a:t>
            </a:r>
          </a:p>
          <a:p>
            <a:pPr marL="342900" marR="0" lvl="0" indent="-342900">
              <a:lnSpc>
                <a:spcPct val="115000"/>
              </a:lnSpc>
              <a:buFont typeface="Symbol" panose="05050102010706020507" pitchFamily="18" charset="2"/>
              <a:buChar char=""/>
              <a:tabLst>
                <a:tab pos="228600" algn="l"/>
              </a:tabLst>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Digital Literacy: Judges, lawyers, and court staff often require training to effectively use new technologies.</a:t>
            </a:r>
          </a:p>
          <a:p>
            <a:pPr marL="342900" marR="0" lvl="0" indent="-342900">
              <a:lnSpc>
                <a:spcPct val="115000"/>
              </a:lnSpc>
              <a:spcAft>
                <a:spcPts val="1000"/>
              </a:spcAft>
              <a:buFont typeface="Symbol" panose="05050102010706020507" pitchFamily="18" charset="2"/>
              <a:buChar char=""/>
              <a:tabLst>
                <a:tab pos="228600" algn="l"/>
              </a:tabLst>
            </a:pP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Cybersecurity Risks: Ensuring the safety of sensitive legal data from cyber threats is a significant concern.</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54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64DF8E-5BC9-078B-9D6C-BFF316153D5A}"/>
              </a:ext>
            </a:extLst>
          </p:cNvPr>
          <p:cNvSpPr txBox="1"/>
          <p:nvPr/>
        </p:nvSpPr>
        <p:spPr>
          <a:xfrm>
            <a:off x="1154131" y="246582"/>
            <a:ext cx="6308331" cy="132343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a:r>
              <a:rPr lang="en-US" sz="4000" b="1" kern="0" dirty="0">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rPr>
              <a:t>The Way Forward</a:t>
            </a:r>
          </a:p>
          <a:p>
            <a:pPr algn="ct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B6ACE0C-5B2E-75B4-5D17-5ECB98C22CF8}"/>
              </a:ext>
            </a:extLst>
          </p:cNvPr>
          <p:cNvSpPr txBox="1"/>
          <p:nvPr/>
        </p:nvSpPr>
        <p:spPr>
          <a:xfrm>
            <a:off x="1869896" y="1746607"/>
            <a:ext cx="9205645" cy="4154984"/>
          </a:xfrm>
          <a:prstGeom prst="rect">
            <a:avLst/>
          </a:prstGeom>
          <a:noFill/>
        </p:spPr>
        <p:txBody>
          <a:bodyPr wrap="square" rtlCol="0">
            <a:spAutoFit/>
          </a:bodyPr>
          <a:lstStyle/>
          <a:p>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To fully realize the potential of IT in the judiciary, the following steps should be prioritized:</a:t>
            </a:r>
          </a:p>
          <a:p>
            <a:b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 Conduct regular training programs for legal professionals.</a:t>
            </a:r>
            <a:b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 Invest in robust digital infrastructure and internet access across the country.</a:t>
            </a:r>
          </a:p>
          <a:p>
            <a:b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 Implement strong cybersecurity frameworks.</a:t>
            </a:r>
          </a:p>
          <a:p>
            <a:b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br>
            <a:r>
              <a:rPr lang="en-US" sz="2400" dirty="0">
                <a:effectLst/>
                <a:latin typeface="Times New Roman" panose="02020603050405020304" pitchFamily="18" charset="0"/>
                <a:ea typeface="MS Mincho" panose="02020609040205080304" pitchFamily="49" charset="-128"/>
                <a:cs typeface="Times New Roman" panose="02020603050405020304" pitchFamily="18" charset="0"/>
              </a:rPr>
              <a:t>- Continuously update and maintain digital systems.</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035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D1F74D-7B09-76EC-858E-89D6E6621E98}"/>
              </a:ext>
            </a:extLst>
          </p:cNvPr>
          <p:cNvSpPr txBox="1"/>
          <p:nvPr/>
        </p:nvSpPr>
        <p:spPr>
          <a:xfrm>
            <a:off x="2229493" y="472611"/>
            <a:ext cx="6328881" cy="808619"/>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marL="0" marR="0">
              <a:lnSpc>
                <a:spcPct val="115000"/>
              </a:lnSpc>
              <a:spcBef>
                <a:spcPts val="2400"/>
              </a:spcBef>
            </a:pPr>
            <a:r>
              <a:rPr lang="en-US" sz="4400" b="1" kern="0" dirty="0">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rPr>
              <a:t>Conclusion</a:t>
            </a:r>
            <a:endParaRPr lang="en-US" sz="1800" b="1" kern="0" dirty="0">
              <a:solidFill>
                <a:srgbClr val="365F91"/>
              </a:solidFill>
              <a:effectLst/>
              <a:latin typeface="Times New Roman" panose="02020603050405020304" pitchFamily="18" charset="0"/>
              <a:ea typeface="MS Gothic" panose="020B0609070205080204" pitchFamily="49" charset="-128"/>
              <a:cs typeface="Times New Roman" panose="02020603050405020304" pitchFamily="18" charset="0"/>
            </a:endParaRPr>
          </a:p>
        </p:txBody>
      </p:sp>
      <p:sp>
        <p:nvSpPr>
          <p:cNvPr id="5" name="TextBox 4">
            <a:extLst>
              <a:ext uri="{FF2B5EF4-FFF2-40B4-BE49-F238E27FC236}">
                <a16:creationId xmlns:a16="http://schemas.microsoft.com/office/drawing/2014/main" id="{0904A8F2-5304-F79B-F7D4-D7C8C7BADBFA}"/>
              </a:ext>
            </a:extLst>
          </p:cNvPr>
          <p:cNvSpPr txBox="1"/>
          <p:nvPr/>
        </p:nvSpPr>
        <p:spPr>
          <a:xfrm>
            <a:off x="1890445" y="2455524"/>
            <a:ext cx="9647434" cy="3108543"/>
          </a:xfrm>
          <a:prstGeom prst="rect">
            <a:avLst/>
          </a:prstGeom>
          <a:noFill/>
        </p:spPr>
        <p:txBody>
          <a:bodyPr wrap="square" rtlCol="0">
            <a:spAutoFit/>
          </a:bodyPr>
          <a:lstStyle/>
          <a:p>
            <a:pPr algn="just"/>
            <a:r>
              <a:rPr lang="en-US" sz="2800" dirty="0">
                <a:effectLst/>
                <a:latin typeface="Times New Roman" panose="02020603050405020304" pitchFamily="18" charset="0"/>
                <a:ea typeface="MS Mincho" panose="02020609040205080304" pitchFamily="49" charset="-128"/>
                <a:cs typeface="Times New Roman" panose="02020603050405020304" pitchFamily="18" charset="0"/>
              </a:rPr>
              <a:t>The use of Information Technology in judicial proceedings marks a new era in the legal system of Bangladesh. While challenges remain, the benefits in terms of speed, transparency, and accessibility are undeniable. With strategic planning and investment, IT can ensure that justice is not only done but also delivered efficiently and equitably across the nation.</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661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22</TotalTime>
  <Words>531</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Corbel</vt:lpstr>
      <vt:lpstr>Symbol</vt:lpstr>
      <vt:lpstr>Times New Roman</vt:lpstr>
      <vt:lpstr>Parallax</vt:lpstr>
      <vt:lpstr>Use of Information Technology in Judicial Proceedings in Bangladesh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Mehedi Rahman</dc:creator>
  <cp:lastModifiedBy>Mehedi Rahman</cp:lastModifiedBy>
  <cp:revision>1</cp:revision>
  <dcterms:created xsi:type="dcterms:W3CDTF">2025-05-18T03:25:36Z</dcterms:created>
  <dcterms:modified xsi:type="dcterms:W3CDTF">2025-05-18T03:48:01Z</dcterms:modified>
</cp:coreProperties>
</file>