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5" r:id="rId4"/>
    <p:sldId id="267" r:id="rId5"/>
    <p:sldId id="264" r:id="rId6"/>
    <p:sldId id="260" r:id="rId7"/>
    <p:sldId id="266" r:id="rId8"/>
    <p:sldId id="268" r:id="rId9"/>
    <p:sldId id="269" r:id="rId10"/>
    <p:sldId id="261" r:id="rId11"/>
    <p:sldId id="270" r:id="rId12"/>
    <p:sldId id="271" r:id="rId13"/>
    <p:sldId id="273" r:id="rId14"/>
    <p:sldId id="272" r:id="rId15"/>
    <p:sldId id="274" r:id="rId16"/>
    <p:sldId id="275" r:id="rId17"/>
    <p:sldId id="262" r:id="rId18"/>
    <p:sldId id="276" r:id="rId19"/>
    <p:sldId id="277" r:id="rId20"/>
    <p:sldId id="257" r:id="rId21"/>
    <p:sldId id="258" r:id="rId22"/>
    <p:sldId id="259"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D30621-BBD4-4BA4-B2CF-656183FD4E0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366923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30621-BBD4-4BA4-B2CF-656183FD4E0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56614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30621-BBD4-4BA4-B2CF-656183FD4E0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29288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30621-BBD4-4BA4-B2CF-656183FD4E0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229952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D30621-BBD4-4BA4-B2CF-656183FD4E0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50918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D30621-BBD4-4BA4-B2CF-656183FD4E0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176983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30621-BBD4-4BA4-B2CF-656183FD4E00}"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710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30621-BBD4-4BA4-B2CF-656183FD4E00}"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16653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30621-BBD4-4BA4-B2CF-656183FD4E00}"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91545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30621-BBD4-4BA4-B2CF-656183FD4E0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793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30621-BBD4-4BA4-B2CF-656183FD4E0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88C12-9957-47CF-841E-1A78FF69E13F}" type="slidenum">
              <a:rPr lang="en-US" smtClean="0"/>
              <a:t>‹#›</a:t>
            </a:fld>
            <a:endParaRPr lang="en-US"/>
          </a:p>
        </p:txBody>
      </p:sp>
    </p:spTree>
    <p:extLst>
      <p:ext uri="{BB962C8B-B14F-4D97-AF65-F5344CB8AC3E}">
        <p14:creationId xmlns:p14="http://schemas.microsoft.com/office/powerpoint/2010/main" val="333514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30621-BBD4-4BA4-B2CF-656183FD4E00}"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88C12-9957-47CF-841E-1A78FF69E13F}" type="slidenum">
              <a:rPr lang="en-US" smtClean="0"/>
              <a:t>‹#›</a:t>
            </a:fld>
            <a:endParaRPr lang="en-US"/>
          </a:p>
        </p:txBody>
      </p:sp>
    </p:spTree>
    <p:extLst>
      <p:ext uri="{BB962C8B-B14F-4D97-AF65-F5344CB8AC3E}">
        <p14:creationId xmlns:p14="http://schemas.microsoft.com/office/powerpoint/2010/main" val="5308501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l82PxsKHxY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l82PxsKHxY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Deepfakes</a:t>
            </a:r>
            <a:endParaRPr lang="en-US" dirty="0"/>
          </a:p>
        </p:txBody>
      </p:sp>
      <p:sp>
        <p:nvSpPr>
          <p:cNvPr id="3" name="Subtitle 2"/>
          <p:cNvSpPr>
            <a:spLocks noGrp="1"/>
          </p:cNvSpPr>
          <p:nvPr>
            <p:ph type="subTitle" idx="1"/>
          </p:nvPr>
        </p:nvSpPr>
        <p:spPr/>
        <p:txBody>
          <a:bodyPr/>
          <a:lstStyle/>
          <a:p>
            <a:r>
              <a:rPr lang="en-US" dirty="0" smtClean="0"/>
              <a:t>Jawwad A Shamsi</a:t>
            </a:r>
            <a:endParaRPr lang="en-US" dirty="0"/>
          </a:p>
        </p:txBody>
      </p:sp>
    </p:spTree>
    <p:extLst>
      <p:ext uri="{BB962C8B-B14F-4D97-AF65-F5344CB8AC3E}">
        <p14:creationId xmlns:p14="http://schemas.microsoft.com/office/powerpoint/2010/main" val="2913143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70216" y="836022"/>
            <a:ext cx="7617947" cy="5191711"/>
          </a:xfrm>
          <a:prstGeom prst="rect">
            <a:avLst/>
          </a:prstGeom>
        </p:spPr>
      </p:pic>
    </p:spTree>
    <p:extLst>
      <p:ext uri="{BB962C8B-B14F-4D97-AF65-F5344CB8AC3E}">
        <p14:creationId xmlns:p14="http://schemas.microsoft.com/office/powerpoint/2010/main" val="1330188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a:t>
            </a:r>
            <a:endParaRPr lang="en-US" dirty="0"/>
          </a:p>
        </p:txBody>
      </p:sp>
      <p:sp>
        <p:nvSpPr>
          <p:cNvPr id="3" name="Content Placeholder 2"/>
          <p:cNvSpPr>
            <a:spLocks noGrp="1"/>
          </p:cNvSpPr>
          <p:nvPr>
            <p:ph idx="1"/>
          </p:nvPr>
        </p:nvSpPr>
        <p:spPr/>
        <p:txBody>
          <a:bodyPr>
            <a:normAutofit/>
          </a:bodyPr>
          <a:lstStyle/>
          <a:p>
            <a:r>
              <a:rPr lang="en-US" dirty="0"/>
              <a:t>It takes tens of thousands of pixels </a:t>
            </a:r>
            <a:r>
              <a:rPr lang="en-US" dirty="0" smtClean="0"/>
              <a:t>and compresses </a:t>
            </a:r>
            <a:r>
              <a:rPr lang="en-US" dirty="0"/>
              <a:t>them into typically 300 </a:t>
            </a:r>
            <a:r>
              <a:rPr lang="en-US" dirty="0" smtClean="0"/>
              <a:t>measurements that </a:t>
            </a:r>
            <a:r>
              <a:rPr lang="en-US" dirty="0"/>
              <a:t>relate to particular facial characteristics.</a:t>
            </a:r>
          </a:p>
          <a:p>
            <a:pPr lvl="1"/>
            <a:r>
              <a:rPr lang="en-US" dirty="0" smtClean="0"/>
              <a:t>whether </a:t>
            </a:r>
            <a:r>
              <a:rPr lang="en-US" dirty="0"/>
              <a:t>the eyes are open or closed,</a:t>
            </a:r>
          </a:p>
          <a:p>
            <a:pPr lvl="1"/>
            <a:r>
              <a:rPr lang="en-US" dirty="0"/>
              <a:t>the head pose, the emotional expression, the </a:t>
            </a:r>
            <a:r>
              <a:rPr lang="en-US" dirty="0" smtClean="0"/>
              <a:t>eye expressions</a:t>
            </a:r>
            <a:r>
              <a:rPr lang="en-US" dirty="0"/>
              <a:t>, </a:t>
            </a:r>
            <a:endParaRPr lang="en-US" dirty="0" smtClean="0"/>
          </a:p>
          <a:p>
            <a:pPr lvl="1"/>
            <a:r>
              <a:rPr lang="en-US" dirty="0" smtClean="0"/>
              <a:t>ambient </a:t>
            </a:r>
            <a:r>
              <a:rPr lang="en-US" dirty="0"/>
              <a:t>light, or skin </a:t>
            </a:r>
            <a:r>
              <a:rPr lang="en-US" dirty="0" err="1" smtClean="0"/>
              <a:t>colore</a:t>
            </a:r>
            <a:endParaRPr lang="en-US" dirty="0" smtClean="0"/>
          </a:p>
        </p:txBody>
      </p:sp>
    </p:spTree>
    <p:extLst>
      <p:ext uri="{BB962C8B-B14F-4D97-AF65-F5344CB8AC3E}">
        <p14:creationId xmlns:p14="http://schemas.microsoft.com/office/powerpoint/2010/main" val="2404989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Space</a:t>
            </a:r>
            <a:endParaRPr lang="en-US" dirty="0"/>
          </a:p>
        </p:txBody>
      </p:sp>
      <p:sp>
        <p:nvSpPr>
          <p:cNvPr id="3" name="Content Placeholder 2"/>
          <p:cNvSpPr>
            <a:spLocks noGrp="1"/>
          </p:cNvSpPr>
          <p:nvPr>
            <p:ph idx="1"/>
          </p:nvPr>
        </p:nvSpPr>
        <p:spPr/>
        <p:txBody>
          <a:bodyPr>
            <a:normAutofit/>
          </a:bodyPr>
          <a:lstStyle/>
          <a:p>
            <a:r>
              <a:rPr lang="en-US" dirty="0" smtClean="0"/>
              <a:t>Information bottlenecks</a:t>
            </a:r>
          </a:p>
          <a:p>
            <a:r>
              <a:rPr lang="en-US" dirty="0" smtClean="0"/>
              <a:t>Learn General facial Characteristics</a:t>
            </a:r>
          </a:p>
          <a:p>
            <a:r>
              <a:rPr lang="en-US" dirty="0" smtClean="0"/>
              <a:t>For </a:t>
            </a:r>
            <a:r>
              <a:rPr lang="en-US" dirty="0"/>
              <a:t>the </a:t>
            </a:r>
            <a:r>
              <a:rPr lang="en-US" dirty="0" err="1"/>
              <a:t>autoencoder</a:t>
            </a:r>
            <a:r>
              <a:rPr lang="en-US" dirty="0"/>
              <a:t>, </a:t>
            </a:r>
            <a:r>
              <a:rPr lang="en-US" dirty="0" smtClean="0"/>
              <a:t>this bottleneck </a:t>
            </a:r>
            <a:r>
              <a:rPr lang="en-US" dirty="0"/>
              <a:t>is needed so that the network can </a:t>
            </a:r>
            <a:r>
              <a:rPr lang="en-US" dirty="0" smtClean="0"/>
              <a:t>learn more </a:t>
            </a:r>
            <a:r>
              <a:rPr lang="en-US" dirty="0"/>
              <a:t>general facial characteristics rather </a:t>
            </a:r>
            <a:r>
              <a:rPr lang="en-US" dirty="0" smtClean="0"/>
              <a:t>than memorizing </a:t>
            </a:r>
            <a:r>
              <a:rPr lang="en-US" dirty="0"/>
              <a:t>all input examples of specific people</a:t>
            </a:r>
            <a:r>
              <a:rPr lang="en-US" dirty="0" smtClean="0"/>
              <a:t>.</a:t>
            </a:r>
            <a:endParaRPr lang="en-US" dirty="0"/>
          </a:p>
        </p:txBody>
      </p:sp>
    </p:spTree>
    <p:extLst>
      <p:ext uri="{BB962C8B-B14F-4D97-AF65-F5344CB8AC3E}">
        <p14:creationId xmlns:p14="http://schemas.microsoft.com/office/powerpoint/2010/main" val="85230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purpose </a:t>
            </a:r>
            <a:r>
              <a:rPr lang="en-US" dirty="0" smtClean="0"/>
              <a:t>of the </a:t>
            </a:r>
            <a:r>
              <a:rPr lang="en-US" dirty="0"/>
              <a:t>decoder is to decompress </a:t>
            </a:r>
            <a:r>
              <a:rPr lang="en-US" dirty="0" smtClean="0"/>
              <a:t>300 measurements in order </a:t>
            </a:r>
            <a:r>
              <a:rPr lang="en-US" dirty="0"/>
              <a:t>to reconstruct an image as truthfully as</a:t>
            </a:r>
          </a:p>
          <a:p>
            <a:pPr marL="0" indent="0">
              <a:buNone/>
            </a:pPr>
            <a:r>
              <a:rPr lang="en-US" dirty="0"/>
              <a:t>possible.</a:t>
            </a:r>
          </a:p>
        </p:txBody>
      </p:sp>
    </p:spTree>
    <p:extLst>
      <p:ext uri="{BB962C8B-B14F-4D97-AF65-F5344CB8AC3E}">
        <p14:creationId xmlns:p14="http://schemas.microsoft.com/office/powerpoint/2010/main" val="2263535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roblem</a:t>
            </a:r>
            <a:endParaRPr lang="en-US" dirty="0"/>
          </a:p>
        </p:txBody>
      </p:sp>
      <p:sp>
        <p:nvSpPr>
          <p:cNvPr id="3" name="Content Placeholder 2"/>
          <p:cNvSpPr>
            <a:spLocks noGrp="1"/>
          </p:cNvSpPr>
          <p:nvPr>
            <p:ph idx="1"/>
          </p:nvPr>
        </p:nvSpPr>
        <p:spPr/>
        <p:txBody>
          <a:bodyPr/>
          <a:lstStyle/>
          <a:p>
            <a:r>
              <a:rPr lang="en-US" dirty="0"/>
              <a:t>every point in the latent space corresponds to </a:t>
            </a:r>
            <a:r>
              <a:rPr lang="en-US" dirty="0" smtClean="0"/>
              <a:t>an image </a:t>
            </a:r>
            <a:r>
              <a:rPr lang="en-US" dirty="0"/>
              <a:t>of a given person</a:t>
            </a:r>
            <a:r>
              <a:rPr lang="en-US" dirty="0" smtClean="0"/>
              <a:t>.</a:t>
            </a:r>
          </a:p>
          <a:p>
            <a:r>
              <a:rPr lang="en-US" dirty="0" smtClean="0"/>
              <a:t>Which </a:t>
            </a:r>
            <a:r>
              <a:rPr lang="en-US" dirty="0"/>
              <a:t>point in this vast space </a:t>
            </a:r>
            <a:r>
              <a:rPr lang="en-US" dirty="0" smtClean="0"/>
              <a:t>of nearly </a:t>
            </a:r>
            <a:r>
              <a:rPr lang="en-US" dirty="0"/>
              <a:t>infinite possibilities will correspond to </a:t>
            </a:r>
            <a:r>
              <a:rPr lang="en-US" dirty="0" smtClean="0"/>
              <a:t>the image </a:t>
            </a:r>
            <a:r>
              <a:rPr lang="en-US" dirty="0"/>
              <a:t>we desire.</a:t>
            </a:r>
          </a:p>
        </p:txBody>
      </p:sp>
    </p:spTree>
    <p:extLst>
      <p:ext uri="{BB962C8B-B14F-4D97-AF65-F5344CB8AC3E}">
        <p14:creationId xmlns:p14="http://schemas.microsoft.com/office/powerpoint/2010/main" val="1911594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deepfake</a:t>
            </a:r>
            <a:r>
              <a:rPr lang="en-US" dirty="0" smtClean="0"/>
              <a:t> trick</a:t>
            </a:r>
            <a:endParaRPr lang="en-US" dirty="0"/>
          </a:p>
        </p:txBody>
      </p:sp>
      <p:sp>
        <p:nvSpPr>
          <p:cNvPr id="3" name="Content Placeholder 2"/>
          <p:cNvSpPr>
            <a:spLocks noGrp="1"/>
          </p:cNvSpPr>
          <p:nvPr>
            <p:ph idx="1"/>
          </p:nvPr>
        </p:nvSpPr>
        <p:spPr/>
        <p:txBody>
          <a:bodyPr/>
          <a:lstStyle/>
          <a:p>
            <a:r>
              <a:rPr lang="en-US" dirty="0" smtClean="0"/>
              <a:t>The trick </a:t>
            </a:r>
            <a:r>
              <a:rPr lang="en-US" dirty="0"/>
              <a:t>for creating </a:t>
            </a:r>
            <a:r>
              <a:rPr lang="en-US" dirty="0" err="1"/>
              <a:t>deepfakes</a:t>
            </a:r>
            <a:r>
              <a:rPr lang="en-US" dirty="0"/>
              <a:t> is to set up </a:t>
            </a:r>
            <a:r>
              <a:rPr lang="en-US" dirty="0" smtClean="0"/>
              <a:t>the structure </a:t>
            </a:r>
            <a:r>
              <a:rPr lang="en-US" dirty="0"/>
              <a:t>of the </a:t>
            </a:r>
            <a:r>
              <a:rPr lang="en-US" dirty="0" err="1"/>
              <a:t>autoencoder</a:t>
            </a:r>
            <a:r>
              <a:rPr lang="en-US" dirty="0"/>
              <a:t> in a way that </a:t>
            </a:r>
            <a:r>
              <a:rPr lang="en-US" dirty="0" smtClean="0"/>
              <a:t>an image </a:t>
            </a:r>
            <a:r>
              <a:rPr lang="en-US" dirty="0"/>
              <a:t>of another person can act as a guide to </a:t>
            </a:r>
            <a:r>
              <a:rPr lang="en-US" dirty="0" smtClean="0"/>
              <a:t>help find </a:t>
            </a:r>
            <a:r>
              <a:rPr lang="en-US" dirty="0"/>
              <a:t>the specific combination of </a:t>
            </a:r>
            <a:r>
              <a:rPr lang="en-US" dirty="0" smtClean="0"/>
              <a:t>measurements that </a:t>
            </a:r>
            <a:r>
              <a:rPr lang="en-US" dirty="0"/>
              <a:t>yields the desired image</a:t>
            </a:r>
          </a:p>
        </p:txBody>
      </p:sp>
    </p:spTree>
    <p:extLst>
      <p:ext uri="{BB962C8B-B14F-4D97-AF65-F5344CB8AC3E}">
        <p14:creationId xmlns:p14="http://schemas.microsoft.com/office/powerpoint/2010/main" val="3691769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deepfake</a:t>
            </a:r>
            <a:r>
              <a:rPr lang="en-US" dirty="0" smtClean="0"/>
              <a:t> trick (2)</a:t>
            </a:r>
            <a:endParaRPr lang="en-US" dirty="0"/>
          </a:p>
        </p:txBody>
      </p:sp>
      <p:sp>
        <p:nvSpPr>
          <p:cNvPr id="3" name="Content Placeholder 2"/>
          <p:cNvSpPr>
            <a:spLocks noGrp="1"/>
          </p:cNvSpPr>
          <p:nvPr>
            <p:ph idx="1"/>
          </p:nvPr>
        </p:nvSpPr>
        <p:spPr/>
        <p:txBody>
          <a:bodyPr>
            <a:normAutofit/>
          </a:bodyPr>
          <a:lstStyle/>
          <a:p>
            <a:r>
              <a:rPr lang="en-US" dirty="0"/>
              <a:t>The trick to making this possible is using </a:t>
            </a:r>
            <a:r>
              <a:rPr lang="en-US" dirty="0" smtClean="0"/>
              <a:t>the same </a:t>
            </a:r>
            <a:r>
              <a:rPr lang="en-US" dirty="0"/>
              <a:t>shared encoder for both people. In </a:t>
            </a:r>
            <a:r>
              <a:rPr lang="en-US" dirty="0" smtClean="0"/>
              <a:t>the encoding </a:t>
            </a:r>
            <a:r>
              <a:rPr lang="en-US" dirty="0"/>
              <a:t>process, the DNN selects 300 </a:t>
            </a:r>
            <a:r>
              <a:rPr lang="en-US" dirty="0" smtClean="0"/>
              <a:t>measurements it </a:t>
            </a:r>
            <a:r>
              <a:rPr lang="en-US" dirty="0"/>
              <a:t>deems meaningful based on the </a:t>
            </a:r>
            <a:r>
              <a:rPr lang="en-US" dirty="0" smtClean="0"/>
              <a:t>training images </a:t>
            </a:r>
            <a:r>
              <a:rPr lang="en-US" dirty="0"/>
              <a:t>for each person. If images of two </a:t>
            </a:r>
            <a:r>
              <a:rPr lang="en-US" dirty="0" smtClean="0"/>
              <a:t>people are </a:t>
            </a:r>
            <a:r>
              <a:rPr lang="en-US" dirty="0"/>
              <a:t>compressed on separate encoders </a:t>
            </a:r>
            <a:r>
              <a:rPr lang="en-US" dirty="0" smtClean="0"/>
              <a:t>different </a:t>
            </a:r>
            <a:r>
              <a:rPr lang="en-US" dirty="0"/>
              <a:t>features would be seen </a:t>
            </a:r>
            <a:r>
              <a:rPr lang="en-US" dirty="0" smtClean="0"/>
              <a:t>as meaningful </a:t>
            </a:r>
            <a:r>
              <a:rPr lang="en-US" dirty="0"/>
              <a:t>and we could not combine them in </a:t>
            </a:r>
            <a:r>
              <a:rPr lang="en-US" dirty="0" smtClean="0"/>
              <a:t>a valuable </a:t>
            </a:r>
            <a:r>
              <a:rPr lang="en-US" dirty="0"/>
              <a:t>way</a:t>
            </a:r>
          </a:p>
        </p:txBody>
      </p:sp>
    </p:spTree>
    <p:extLst>
      <p:ext uri="{BB962C8B-B14F-4D97-AF65-F5344CB8AC3E}">
        <p14:creationId xmlns:p14="http://schemas.microsoft.com/office/powerpoint/2010/main" val="4046564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689386" y="2622726"/>
            <a:ext cx="10874187" cy="2982293"/>
          </a:xfrm>
          <a:prstGeom prst="rect">
            <a:avLst/>
          </a:prstGeom>
        </p:spPr>
      </p:pic>
    </p:spTree>
    <p:extLst>
      <p:ext uri="{BB962C8B-B14F-4D97-AF65-F5344CB8AC3E}">
        <p14:creationId xmlns:p14="http://schemas.microsoft.com/office/powerpoint/2010/main" val="1365808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deepfake</a:t>
            </a:r>
            <a:r>
              <a:rPr lang="en-US" dirty="0" smtClean="0"/>
              <a:t> trick(3)</a:t>
            </a:r>
            <a:endParaRPr lang="en-US" dirty="0"/>
          </a:p>
        </p:txBody>
      </p:sp>
      <p:sp>
        <p:nvSpPr>
          <p:cNvPr id="3" name="Content Placeholder 2"/>
          <p:cNvSpPr>
            <a:spLocks noGrp="1"/>
          </p:cNvSpPr>
          <p:nvPr>
            <p:ph idx="1"/>
          </p:nvPr>
        </p:nvSpPr>
        <p:spPr/>
        <p:txBody>
          <a:bodyPr/>
          <a:lstStyle/>
          <a:p>
            <a:r>
              <a:rPr lang="en-US" dirty="0"/>
              <a:t>The </a:t>
            </a:r>
            <a:r>
              <a:rPr lang="en-US" dirty="0" err="1"/>
              <a:t>autoencoder</a:t>
            </a:r>
            <a:r>
              <a:rPr lang="en-US" dirty="0"/>
              <a:t> trick is to train two </a:t>
            </a:r>
            <a:r>
              <a:rPr lang="en-US" dirty="0" err="1" smtClean="0"/>
              <a:t>autoencoders</a:t>
            </a:r>
            <a:r>
              <a:rPr lang="en-US" dirty="0" smtClean="0"/>
              <a:t>, each </a:t>
            </a:r>
            <a:r>
              <a:rPr lang="en-US" dirty="0"/>
              <a:t>with a person-specific decoder, </a:t>
            </a:r>
            <a:r>
              <a:rPr lang="en-US" dirty="0" smtClean="0"/>
              <a:t>using the </a:t>
            </a:r>
            <a:r>
              <a:rPr lang="en-US" dirty="0"/>
              <a:t>exact same encoder. This encoder will learn </a:t>
            </a:r>
            <a:r>
              <a:rPr lang="en-US" dirty="0" smtClean="0"/>
              <a:t>to use </a:t>
            </a:r>
            <a:r>
              <a:rPr lang="en-US" dirty="0"/>
              <a:t>general features that the faces of both </a:t>
            </a:r>
            <a:r>
              <a:rPr lang="en-US" dirty="0" smtClean="0"/>
              <a:t>people have </a:t>
            </a:r>
            <a:r>
              <a:rPr lang="en-US" dirty="0"/>
              <a:t>in </a:t>
            </a:r>
            <a:r>
              <a:rPr lang="en-US" dirty="0" smtClean="0"/>
              <a:t>common.</a:t>
            </a:r>
            <a:endParaRPr lang="en-US" dirty="0"/>
          </a:p>
        </p:txBody>
      </p:sp>
    </p:spTree>
    <p:extLst>
      <p:ext uri="{BB962C8B-B14F-4D97-AF65-F5344CB8AC3E}">
        <p14:creationId xmlns:p14="http://schemas.microsoft.com/office/powerpoint/2010/main" val="131777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deepfake</a:t>
            </a:r>
            <a:r>
              <a:rPr lang="en-US" dirty="0" smtClean="0"/>
              <a:t> trick(4)</a:t>
            </a:r>
            <a:endParaRPr lang="en-US" dirty="0"/>
          </a:p>
        </p:txBody>
      </p:sp>
      <p:sp>
        <p:nvSpPr>
          <p:cNvPr id="3" name="Content Placeholder 2"/>
          <p:cNvSpPr>
            <a:spLocks noGrp="1"/>
          </p:cNvSpPr>
          <p:nvPr>
            <p:ph idx="1"/>
          </p:nvPr>
        </p:nvSpPr>
        <p:spPr/>
        <p:txBody>
          <a:bodyPr/>
          <a:lstStyle/>
          <a:p>
            <a:r>
              <a:rPr lang="en-US" dirty="0" smtClean="0"/>
              <a:t>This allows </a:t>
            </a:r>
            <a:r>
              <a:rPr lang="en-US" dirty="0"/>
              <a:t>for similar pictures of two different </a:t>
            </a:r>
            <a:r>
              <a:rPr lang="en-US" dirty="0" smtClean="0"/>
              <a:t>people to </a:t>
            </a:r>
            <a:r>
              <a:rPr lang="en-US" dirty="0"/>
              <a:t>be positioned in a similar location of the </a:t>
            </a:r>
            <a:r>
              <a:rPr lang="en-US" dirty="0" smtClean="0"/>
              <a:t>latent space</a:t>
            </a:r>
            <a:r>
              <a:rPr lang="en-US" dirty="0"/>
              <a:t>. For example, pictures showing either </a:t>
            </a:r>
            <a:r>
              <a:rPr lang="en-US" dirty="0" smtClean="0"/>
              <a:t>a smiling </a:t>
            </a:r>
            <a:r>
              <a:rPr lang="en-US" dirty="0"/>
              <a:t>Carrey or Brie will lead to very </a:t>
            </a:r>
            <a:r>
              <a:rPr lang="en-US" dirty="0" smtClean="0"/>
              <a:t>similar measurements</a:t>
            </a:r>
            <a:r>
              <a:rPr lang="en-US" dirty="0"/>
              <a:t>, or unit activations, in the </a:t>
            </a:r>
            <a:r>
              <a:rPr lang="en-US" dirty="0" smtClean="0"/>
              <a:t>latent space</a:t>
            </a:r>
            <a:endParaRPr lang="en-US" dirty="0"/>
          </a:p>
        </p:txBody>
      </p:sp>
    </p:spTree>
    <p:extLst>
      <p:ext uri="{BB962C8B-B14F-4D97-AF65-F5344CB8AC3E}">
        <p14:creationId xmlns:p14="http://schemas.microsoft.com/office/powerpoint/2010/main" val="342984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l82PxsKHxYc"/>
          <p:cNvPicPr>
            <a:picLocks noGrp="1" noRot="1" noChangeAspect="1"/>
          </p:cNvPicPr>
          <p:nvPr>
            <p:ph idx="1"/>
            <a:videoFile r:link="rId1"/>
          </p:nvPr>
        </p:nvPicPr>
        <p:blipFill>
          <a:blip r:embed="rId3"/>
          <a:stretch>
            <a:fillRect/>
          </a:stretch>
        </p:blipFill>
        <p:spPr>
          <a:xfrm>
            <a:off x="3810000" y="2714625"/>
            <a:ext cx="4572000" cy="2571750"/>
          </a:xfrm>
          <a:prstGeom prst="rect">
            <a:avLst/>
          </a:prstGeom>
        </p:spPr>
      </p:pic>
    </p:spTree>
    <p:extLst>
      <p:ext uri="{BB962C8B-B14F-4D97-AF65-F5344CB8AC3E}">
        <p14:creationId xmlns:p14="http://schemas.microsoft.com/office/powerpoint/2010/main" val="2440480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481943" y="253688"/>
            <a:ext cx="6818811" cy="6604312"/>
          </a:xfrm>
          <a:prstGeom prst="rect">
            <a:avLst/>
          </a:prstGeom>
        </p:spPr>
      </p:pic>
    </p:spTree>
    <p:extLst>
      <p:ext uri="{BB962C8B-B14F-4D97-AF65-F5344CB8AC3E}">
        <p14:creationId xmlns:p14="http://schemas.microsoft.com/office/powerpoint/2010/main" val="3116408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In movies</a:t>
            </a:r>
            <a:endParaRPr lang="en-US" dirty="0"/>
          </a:p>
        </p:txBody>
      </p:sp>
      <p:sp>
        <p:nvSpPr>
          <p:cNvPr id="3" name="Content Placeholder 2"/>
          <p:cNvSpPr>
            <a:spLocks noGrp="1"/>
          </p:cNvSpPr>
          <p:nvPr>
            <p:ph idx="1"/>
          </p:nvPr>
        </p:nvSpPr>
        <p:spPr/>
        <p:txBody>
          <a:bodyPr/>
          <a:lstStyle/>
          <a:p>
            <a:endParaRPr lang="en-US" dirty="0" smtClean="0"/>
          </a:p>
          <a:p>
            <a:pPr>
              <a:buFont typeface="Wingdings" panose="05000000000000000000" pitchFamily="2" charset="2"/>
              <a:buChar char="§"/>
            </a:pPr>
            <a:r>
              <a:rPr lang="en-US" dirty="0" smtClean="0"/>
              <a:t>voice dubbing</a:t>
            </a:r>
          </a:p>
          <a:p>
            <a:pPr>
              <a:buFont typeface="Wingdings" panose="05000000000000000000" pitchFamily="2" charset="2"/>
              <a:buChar char="§"/>
            </a:pPr>
            <a:r>
              <a:rPr lang="en-US" dirty="0" smtClean="0"/>
              <a:t>fix </a:t>
            </a:r>
            <a:r>
              <a:rPr lang="en-US" dirty="0"/>
              <a:t>misspoken lines or make script changes </a:t>
            </a:r>
            <a:endParaRPr lang="en-US" dirty="0" smtClean="0"/>
          </a:p>
          <a:p>
            <a:pPr lvl="1">
              <a:buFont typeface="Wingdings" panose="05000000000000000000" pitchFamily="2" charset="2"/>
              <a:buChar char="§"/>
            </a:pPr>
            <a:r>
              <a:rPr lang="en-US" dirty="0" smtClean="0"/>
              <a:t>without </a:t>
            </a:r>
            <a:r>
              <a:rPr lang="en-US" dirty="0"/>
              <a:t>rerecording footage </a:t>
            </a:r>
          </a:p>
          <a:p>
            <a:pPr lvl="1">
              <a:buFont typeface="Wingdings" panose="05000000000000000000" pitchFamily="2" charset="2"/>
              <a:buChar char="§"/>
            </a:pPr>
            <a:r>
              <a:rPr lang="en-US" dirty="0" smtClean="0"/>
              <a:t>create </a:t>
            </a:r>
            <a:r>
              <a:rPr lang="en-US" dirty="0"/>
              <a:t>seamless dubs of actors speaking different languages. </a:t>
            </a:r>
            <a:endParaRPr lang="en-US" dirty="0" smtClean="0"/>
          </a:p>
          <a:p>
            <a:pPr>
              <a:buFont typeface="Wingdings" panose="05000000000000000000" pitchFamily="2" charset="2"/>
              <a:buChar char="§"/>
            </a:pPr>
            <a:r>
              <a:rPr lang="en-US" dirty="0" smtClean="0"/>
              <a:t>Stunt </a:t>
            </a:r>
            <a:r>
              <a:rPr lang="en-US" dirty="0"/>
              <a:t>doubles can be created </a:t>
            </a:r>
            <a:endParaRPr lang="en-US" dirty="0" smtClean="0"/>
          </a:p>
          <a:p>
            <a:pPr>
              <a:buFont typeface="Wingdings" panose="05000000000000000000" pitchFamily="2" charset="2"/>
              <a:buChar char="§"/>
            </a:pPr>
            <a:r>
              <a:rPr lang="en-US" dirty="0" smtClean="0"/>
              <a:t>Actors </a:t>
            </a:r>
            <a:r>
              <a:rPr lang="en-US" dirty="0"/>
              <a:t>can look older or younger with the use of </a:t>
            </a:r>
            <a:r>
              <a:rPr lang="en-US" dirty="0" err="1"/>
              <a:t>deepfakes</a:t>
            </a:r>
            <a:r>
              <a:rPr lang="en-US" dirty="0"/>
              <a:t> </a:t>
            </a:r>
            <a:endParaRPr lang="en-US" dirty="0" smtClean="0"/>
          </a:p>
          <a:p>
            <a:pPr lvl="1">
              <a:buFont typeface="Wingdings" panose="05000000000000000000" pitchFamily="2" charset="2"/>
              <a:buChar char="§"/>
            </a:pPr>
            <a:r>
              <a:rPr lang="en-US" dirty="0" smtClean="0"/>
              <a:t>instead </a:t>
            </a:r>
            <a:r>
              <a:rPr lang="en-US" dirty="0"/>
              <a:t>of time-consuming make-up.</a:t>
            </a:r>
          </a:p>
        </p:txBody>
      </p:sp>
    </p:spTree>
    <p:extLst>
      <p:ext uri="{BB962C8B-B14F-4D97-AF65-F5344CB8AC3E}">
        <p14:creationId xmlns:p14="http://schemas.microsoft.com/office/powerpoint/2010/main" val="43949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Negatives</a:t>
            </a:r>
            <a:endParaRPr lang="en-US" dirty="0"/>
          </a:p>
        </p:txBody>
      </p:sp>
      <p:sp>
        <p:nvSpPr>
          <p:cNvPr id="3" name="Content Placeholder 2"/>
          <p:cNvSpPr>
            <a:spLocks noGrp="1"/>
          </p:cNvSpPr>
          <p:nvPr>
            <p:ph idx="1"/>
          </p:nvPr>
        </p:nvSpPr>
        <p:spPr/>
        <p:txBody>
          <a:bodyPr/>
          <a:lstStyle/>
          <a:p>
            <a:r>
              <a:rPr lang="en-US" dirty="0" smtClean="0"/>
              <a:t>the </a:t>
            </a:r>
            <a:r>
              <a:rPr lang="en-US" dirty="0"/>
              <a:t>entire dubbing and re-voicing industry, which has long translated movies so that the new words match the original lip movement of the actor, is endangered and at risk of becoming extinct now that languages and lips can be changed.</a:t>
            </a:r>
          </a:p>
        </p:txBody>
      </p:sp>
    </p:spTree>
    <p:extLst>
      <p:ext uri="{BB962C8B-B14F-4D97-AF65-F5344CB8AC3E}">
        <p14:creationId xmlns:p14="http://schemas.microsoft.com/office/powerpoint/2010/main" val="1121142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Negatives (2)</a:t>
            </a:r>
            <a:endParaRPr lang="en-US" dirty="0"/>
          </a:p>
        </p:txBody>
      </p:sp>
      <p:sp>
        <p:nvSpPr>
          <p:cNvPr id="3" name="Content Placeholder 2"/>
          <p:cNvSpPr>
            <a:spLocks noGrp="1"/>
          </p:cNvSpPr>
          <p:nvPr>
            <p:ph idx="1"/>
          </p:nvPr>
        </p:nvSpPr>
        <p:spPr/>
        <p:txBody>
          <a:bodyPr/>
          <a:lstStyle/>
          <a:p>
            <a:r>
              <a:rPr lang="en-US" dirty="0"/>
              <a:t>anyone with </a:t>
            </a:r>
            <a:r>
              <a:rPr lang="en-US" dirty="0" err="1"/>
              <a:t>deepfake</a:t>
            </a:r>
            <a:r>
              <a:rPr lang="en-US" dirty="0"/>
              <a:t> technology can make </a:t>
            </a:r>
            <a:r>
              <a:rPr lang="en-US" dirty="0" smtClean="0"/>
              <a:t>a powerful </a:t>
            </a:r>
            <a:r>
              <a:rPr lang="en-US" dirty="0"/>
              <a:t>politician an artificial intelligence (AI) puppet </a:t>
            </a:r>
            <a:r>
              <a:rPr lang="en-US" dirty="0" smtClean="0"/>
              <a:t>and make </a:t>
            </a:r>
            <a:r>
              <a:rPr lang="en-US" dirty="0"/>
              <a:t>them say things, which they may have never said </a:t>
            </a:r>
            <a:r>
              <a:rPr lang="en-US"/>
              <a:t>in </a:t>
            </a:r>
            <a:r>
              <a:rPr lang="en-US" smtClean="0"/>
              <a:t>real life</a:t>
            </a:r>
            <a:r>
              <a:rPr lang="en-US" dirty="0"/>
              <a:t>. </a:t>
            </a:r>
          </a:p>
        </p:txBody>
      </p:sp>
    </p:spTree>
    <p:extLst>
      <p:ext uri="{BB962C8B-B14F-4D97-AF65-F5344CB8AC3E}">
        <p14:creationId xmlns:p14="http://schemas.microsoft.com/office/powerpoint/2010/main" val="27128862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Malicious usage</a:t>
            </a:r>
            <a:endParaRPr lang="en-US" dirty="0"/>
          </a:p>
        </p:txBody>
      </p:sp>
      <p:sp>
        <p:nvSpPr>
          <p:cNvPr id="3" name="Content Placeholder 2"/>
          <p:cNvSpPr>
            <a:spLocks noGrp="1"/>
          </p:cNvSpPr>
          <p:nvPr>
            <p:ph idx="1"/>
          </p:nvPr>
        </p:nvSpPr>
        <p:spPr/>
        <p:txBody>
          <a:bodyPr/>
          <a:lstStyle/>
          <a:p>
            <a:r>
              <a:rPr lang="en-US" dirty="0" smtClean="0"/>
              <a:t>President Obama video for President Donald Trump</a:t>
            </a:r>
          </a:p>
          <a:p>
            <a:r>
              <a:rPr lang="en-US" dirty="0" err="1"/>
              <a:t>deepfake</a:t>
            </a:r>
            <a:r>
              <a:rPr lang="en-US" dirty="0"/>
              <a:t> audio was used </a:t>
            </a:r>
            <a:r>
              <a:rPr lang="en-US" dirty="0" err="1"/>
              <a:t>toscam</a:t>
            </a:r>
            <a:r>
              <a:rPr lang="en-US" dirty="0"/>
              <a:t> a CEO of a UK-based energy firm and </a:t>
            </a:r>
            <a:r>
              <a:rPr lang="en-US" dirty="0" smtClean="0"/>
              <a:t>robbedC220,000</a:t>
            </a:r>
          </a:p>
          <a:p>
            <a:r>
              <a:rPr lang="en-US" dirty="0" smtClean="0"/>
              <a:t>Real video of US speaker, believed to be appear as fake.</a:t>
            </a:r>
            <a:endParaRPr lang="en-US" dirty="0"/>
          </a:p>
        </p:txBody>
      </p:sp>
    </p:spTree>
    <p:extLst>
      <p:ext uri="{BB962C8B-B14F-4D97-AF65-F5344CB8AC3E}">
        <p14:creationId xmlns:p14="http://schemas.microsoft.com/office/powerpoint/2010/main" val="1012800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Pay attention to the face. High-end </a:t>
            </a:r>
            <a:r>
              <a:rPr lang="en-US" dirty="0" err="1"/>
              <a:t>DeepFake</a:t>
            </a:r>
            <a:r>
              <a:rPr lang="en-US" dirty="0"/>
              <a:t> manipulations are almost always facial transformations. </a:t>
            </a:r>
          </a:p>
          <a:p>
            <a:r>
              <a:rPr lang="en-US" dirty="0"/>
              <a:t>·  Pay attention to the cheeks and forehead. Does the skin appear too smooth or too wrinkly? Is the agedness of the skin similar to the agedness of the hair and eyes? </a:t>
            </a:r>
            <a:r>
              <a:rPr lang="en-US" dirty="0" err="1"/>
              <a:t>DeepFakes</a:t>
            </a:r>
            <a:r>
              <a:rPr lang="en-US" dirty="0"/>
              <a:t> are often incongruent on some dimensions.</a:t>
            </a:r>
          </a:p>
          <a:p>
            <a:r>
              <a:rPr lang="en-US" dirty="0"/>
              <a:t>·  Pay attention to the eyes and eyebrows. Do shadows appear in places that you would expect? </a:t>
            </a:r>
            <a:r>
              <a:rPr lang="en-US" dirty="0" err="1"/>
              <a:t>DeepFakes</a:t>
            </a:r>
            <a:r>
              <a:rPr lang="en-US" dirty="0"/>
              <a:t> often fail to fully represent the natural physics of a scene. </a:t>
            </a:r>
          </a:p>
          <a:p>
            <a:r>
              <a:rPr lang="en-US" dirty="0"/>
              <a:t> </a:t>
            </a:r>
          </a:p>
          <a:p>
            <a:r>
              <a:rPr lang="en-US" dirty="0"/>
              <a:t>·  Pay attention to the glasses. Is there any glare? Is there too much glare? Does the angle of the glare change when the person moves? Once again, </a:t>
            </a:r>
            <a:r>
              <a:rPr lang="en-US" dirty="0" err="1"/>
              <a:t>DeepFakes</a:t>
            </a:r>
            <a:r>
              <a:rPr lang="en-US" dirty="0"/>
              <a:t> often fail to fully represent the natural physics of lighting.</a:t>
            </a:r>
          </a:p>
          <a:p>
            <a:endParaRPr lang="en-US" dirty="0"/>
          </a:p>
        </p:txBody>
      </p:sp>
    </p:spTree>
    <p:extLst>
      <p:ext uri="{BB962C8B-B14F-4D97-AF65-F5344CB8AC3E}">
        <p14:creationId xmlns:p14="http://schemas.microsoft.com/office/powerpoint/2010/main" val="244994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detect(2)</a:t>
            </a:r>
            <a:endParaRPr lang="en-US" dirty="0"/>
          </a:p>
        </p:txBody>
      </p:sp>
      <p:sp>
        <p:nvSpPr>
          <p:cNvPr id="3" name="Content Placeholder 2"/>
          <p:cNvSpPr>
            <a:spLocks noGrp="1"/>
          </p:cNvSpPr>
          <p:nvPr>
            <p:ph idx="1"/>
          </p:nvPr>
        </p:nvSpPr>
        <p:spPr/>
        <p:txBody>
          <a:bodyPr/>
          <a:lstStyle/>
          <a:p>
            <a:r>
              <a:rPr lang="en-US" dirty="0"/>
              <a:t>·  Pay attention to the facial hair or lack thereof. Does this facial hair look real? </a:t>
            </a:r>
            <a:r>
              <a:rPr lang="en-US" dirty="0" err="1"/>
              <a:t>DeepFakes</a:t>
            </a:r>
            <a:r>
              <a:rPr lang="en-US" dirty="0"/>
              <a:t> might add or remove a mustache, sideburns, or beard. But, </a:t>
            </a:r>
            <a:r>
              <a:rPr lang="en-US" dirty="0" err="1"/>
              <a:t>DeepFakes</a:t>
            </a:r>
            <a:r>
              <a:rPr lang="en-US" dirty="0"/>
              <a:t> often fail to make facial hair transformations fully natural.</a:t>
            </a:r>
          </a:p>
          <a:p>
            <a:r>
              <a:rPr lang="en-US" dirty="0"/>
              <a:t>·  Pay attention to facial moles.  Does the mole look real? </a:t>
            </a:r>
          </a:p>
          <a:p>
            <a:r>
              <a:rPr lang="en-US" dirty="0"/>
              <a:t>·  Pay attention to blinking. Does the person blink enough or too much? </a:t>
            </a:r>
          </a:p>
          <a:p>
            <a:r>
              <a:rPr lang="en-US" dirty="0"/>
              <a:t>·  Pay attention to the size and color of the lips. Does the size and color match the rest of the person's face?</a:t>
            </a:r>
          </a:p>
          <a:p>
            <a:endParaRPr lang="en-US" dirty="0"/>
          </a:p>
        </p:txBody>
      </p:sp>
    </p:spTree>
    <p:extLst>
      <p:ext uri="{BB962C8B-B14F-4D97-AF65-F5344CB8AC3E}">
        <p14:creationId xmlns:p14="http://schemas.microsoft.com/office/powerpoint/2010/main" val="2934859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Emerging topic</a:t>
            </a:r>
          </a:p>
          <a:p>
            <a:pPr lvl="1"/>
            <a:r>
              <a:rPr lang="en-US" dirty="0" smtClean="0"/>
              <a:t>Lots of Challenges and Opportunities</a:t>
            </a:r>
            <a:endParaRPr lang="en-US" dirty="0"/>
          </a:p>
        </p:txBody>
      </p:sp>
    </p:spTree>
    <p:extLst>
      <p:ext uri="{BB962C8B-B14F-4D97-AF65-F5344CB8AC3E}">
        <p14:creationId xmlns:p14="http://schemas.microsoft.com/office/powerpoint/2010/main" val="3123922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err="1" smtClean="0"/>
              <a:t>Deepfakes</a:t>
            </a:r>
            <a:r>
              <a:rPr lang="en-US" dirty="0" smtClean="0"/>
              <a:t> : Trick or Treat</a:t>
            </a:r>
          </a:p>
          <a:p>
            <a:r>
              <a:rPr lang="en-US" dirty="0" err="1" smtClean="0"/>
              <a:t>Youtube</a:t>
            </a:r>
            <a:r>
              <a:rPr lang="en-US" dirty="0" smtClean="0"/>
              <a:t> video </a:t>
            </a:r>
          </a:p>
          <a:p>
            <a:pPr marL="0" indent="0">
              <a:buNone/>
            </a:pPr>
            <a:r>
              <a:rPr lang="en-US" dirty="0" smtClean="0">
                <a:hlinkClick r:id="rId2"/>
              </a:rPr>
              <a:t>https://www.youtube.com/watch?v=l82PxsKHxYc</a:t>
            </a:r>
            <a:endParaRPr lang="en-US" dirty="0" smtClean="0"/>
          </a:p>
          <a:p>
            <a:r>
              <a:rPr lang="en-US" dirty="0" smtClean="0"/>
              <a:t>The Emergence of </a:t>
            </a:r>
            <a:r>
              <a:rPr lang="en-US" dirty="0" err="1" smtClean="0"/>
              <a:t>Deepfake</a:t>
            </a:r>
            <a:r>
              <a:rPr lang="en-US" dirty="0" smtClean="0"/>
              <a:t> Technology: A Review. MIT Technology Review</a:t>
            </a:r>
          </a:p>
          <a:p>
            <a:r>
              <a:rPr lang="en-US" dirty="0" err="1" smtClean="0"/>
              <a:t>Deepfake</a:t>
            </a:r>
            <a:r>
              <a:rPr lang="en-US" dirty="0" smtClean="0"/>
              <a:t> Detection using Capsule Networks </a:t>
            </a:r>
            <a:r>
              <a:rPr lang="en-US" dirty="0" err="1" smtClean="0"/>
              <a:t>withLong</a:t>
            </a:r>
            <a:r>
              <a:rPr lang="en-US" dirty="0" smtClean="0"/>
              <a:t> Short-Term Memory Networks</a:t>
            </a:r>
          </a:p>
          <a:p>
            <a:r>
              <a:rPr lang="en-US" dirty="0" smtClean="0"/>
              <a:t>Detect </a:t>
            </a:r>
            <a:r>
              <a:rPr lang="en-US" dirty="0" err="1" smtClean="0"/>
              <a:t>Deepfakes</a:t>
            </a:r>
            <a:r>
              <a:rPr lang="en-US" dirty="0" smtClean="0"/>
              <a:t>: </a:t>
            </a:r>
            <a:r>
              <a:rPr lang="en-US" dirty="0" err="1" smtClean="0"/>
              <a:t>Howto</a:t>
            </a:r>
            <a:r>
              <a:rPr lang="en-US" dirty="0" smtClean="0"/>
              <a:t> counteract. MIT Media</a:t>
            </a:r>
          </a:p>
          <a:p>
            <a:pPr marL="0" indent="0">
              <a:buNone/>
            </a:pPr>
            <a:r>
              <a:rPr lang="en-US" dirty="0" smtClean="0"/>
              <a:t>https://www.media.mit.edu/projects/detect-fakes/overview/</a:t>
            </a:r>
            <a:endParaRPr lang="en-US" dirty="0"/>
          </a:p>
        </p:txBody>
      </p:sp>
    </p:spTree>
    <p:extLst>
      <p:ext uri="{BB962C8B-B14F-4D97-AF65-F5344CB8AC3E}">
        <p14:creationId xmlns:p14="http://schemas.microsoft.com/office/powerpoint/2010/main" val="1937004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Deepfake</a:t>
            </a:r>
            <a:endParaRPr lang="en-US" dirty="0"/>
          </a:p>
        </p:txBody>
      </p:sp>
      <p:sp>
        <p:nvSpPr>
          <p:cNvPr id="3" name="Content Placeholder 2"/>
          <p:cNvSpPr>
            <a:spLocks noGrp="1"/>
          </p:cNvSpPr>
          <p:nvPr>
            <p:ph idx="1"/>
          </p:nvPr>
        </p:nvSpPr>
        <p:spPr/>
        <p:txBody>
          <a:bodyPr/>
          <a:lstStyle/>
          <a:p>
            <a:r>
              <a:rPr lang="en-US" dirty="0" smtClean="0"/>
              <a:t>A synthetic Media</a:t>
            </a:r>
          </a:p>
          <a:p>
            <a:pPr lvl="1"/>
            <a:r>
              <a:rPr lang="en-US" dirty="0" smtClean="0"/>
              <a:t>In which a person in an existing image or video is replaced with a fake image or a fake video</a:t>
            </a:r>
            <a:endParaRPr lang="en-US" dirty="0"/>
          </a:p>
        </p:txBody>
      </p:sp>
    </p:spTree>
    <p:extLst>
      <p:ext uri="{BB962C8B-B14F-4D97-AF65-F5344CB8AC3E}">
        <p14:creationId xmlns:p14="http://schemas.microsoft.com/office/powerpoint/2010/main" val="3948689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7883" y="1102505"/>
            <a:ext cx="11461376" cy="4962119"/>
          </a:xfrm>
          <a:prstGeom prst="rect">
            <a:avLst/>
          </a:prstGeom>
        </p:spPr>
      </p:pic>
    </p:spTree>
    <p:extLst>
      <p:ext uri="{BB962C8B-B14F-4D97-AF65-F5344CB8AC3E}">
        <p14:creationId xmlns:p14="http://schemas.microsoft.com/office/powerpoint/2010/main" val="970566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Deepfakes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a screenshot</a:t>
            </a:r>
          </a:p>
          <a:p>
            <a:pPr lvl="1"/>
            <a:r>
              <a:rPr lang="en-US" dirty="0" smtClean="0"/>
              <a:t>of Alison Brie from the original talk show</a:t>
            </a:r>
          </a:p>
          <a:p>
            <a:pPr lvl="1"/>
            <a:r>
              <a:rPr lang="en-US" dirty="0" smtClean="0"/>
              <a:t>interview on the left, </a:t>
            </a:r>
          </a:p>
          <a:p>
            <a:r>
              <a:rPr lang="en-US" dirty="0" smtClean="0"/>
              <a:t>and on the right is a frame</a:t>
            </a:r>
          </a:p>
          <a:p>
            <a:pPr lvl="1"/>
            <a:r>
              <a:rPr lang="en-US" dirty="0" smtClean="0"/>
              <a:t>from the resulting </a:t>
            </a:r>
            <a:r>
              <a:rPr lang="en-US" dirty="0" err="1" smtClean="0"/>
              <a:t>deepfake</a:t>
            </a:r>
            <a:r>
              <a:rPr lang="en-US" dirty="0" smtClean="0"/>
              <a:t> video featuring Brie’s</a:t>
            </a:r>
          </a:p>
          <a:p>
            <a:pPr lvl="1"/>
            <a:r>
              <a:rPr lang="en-US" dirty="0" smtClean="0"/>
              <a:t>body with Carrey’s face.</a:t>
            </a:r>
            <a:endParaRPr lang="en-US" dirty="0"/>
          </a:p>
        </p:txBody>
      </p:sp>
    </p:spTree>
    <p:extLst>
      <p:ext uri="{BB962C8B-B14F-4D97-AF65-F5344CB8AC3E}">
        <p14:creationId xmlns:p14="http://schemas.microsoft.com/office/powerpoint/2010/main" val="175237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942" y="1652182"/>
            <a:ext cx="11752315" cy="4359700"/>
          </a:xfrm>
          <a:prstGeom prst="rect">
            <a:avLst/>
          </a:prstGeom>
        </p:spPr>
      </p:pic>
    </p:spTree>
    <p:extLst>
      <p:ext uri="{BB962C8B-B14F-4D97-AF65-F5344CB8AC3E}">
        <p14:creationId xmlns:p14="http://schemas.microsoft.com/office/powerpoint/2010/main" val="4122345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Steps</a:t>
            </a:r>
            <a:endParaRPr lang="en-US" dirty="0"/>
          </a:p>
        </p:txBody>
      </p:sp>
      <p:sp>
        <p:nvSpPr>
          <p:cNvPr id="3" name="Content Placeholder 2"/>
          <p:cNvSpPr>
            <a:spLocks noGrp="1"/>
          </p:cNvSpPr>
          <p:nvPr>
            <p:ph idx="1"/>
          </p:nvPr>
        </p:nvSpPr>
        <p:spPr/>
        <p:txBody>
          <a:bodyPr>
            <a:normAutofit/>
          </a:bodyPr>
          <a:lstStyle/>
          <a:p>
            <a:r>
              <a:rPr lang="en-US" dirty="0"/>
              <a:t>The region of the image showing Brie’s </a:t>
            </a:r>
            <a:r>
              <a:rPr lang="en-US" dirty="0" smtClean="0"/>
              <a:t>face was </a:t>
            </a:r>
            <a:r>
              <a:rPr lang="en-US" dirty="0"/>
              <a:t>extracted from an original movie frame;</a:t>
            </a:r>
          </a:p>
          <a:p>
            <a:r>
              <a:rPr lang="en-US" dirty="0" smtClean="0"/>
              <a:t>Using DNN, this </a:t>
            </a:r>
            <a:r>
              <a:rPr lang="en-US" dirty="0"/>
              <a:t>image was then used </a:t>
            </a:r>
            <a:r>
              <a:rPr lang="en-US" dirty="0" smtClean="0"/>
              <a:t>to automatically generate </a:t>
            </a:r>
            <a:r>
              <a:rPr lang="en-US" dirty="0"/>
              <a:t>a matching </a:t>
            </a:r>
            <a:r>
              <a:rPr lang="en-US" dirty="0" smtClean="0"/>
              <a:t>image showing </a:t>
            </a:r>
            <a:r>
              <a:rPr lang="en-US" dirty="0"/>
              <a:t>Carrey instead (Step 2); and</a:t>
            </a:r>
          </a:p>
          <a:p>
            <a:r>
              <a:rPr lang="en-US" dirty="0" smtClean="0"/>
              <a:t>This </a:t>
            </a:r>
            <a:r>
              <a:rPr lang="en-US" dirty="0"/>
              <a:t>generated face was then inserted </a:t>
            </a:r>
            <a:r>
              <a:rPr lang="en-US" dirty="0" smtClean="0"/>
              <a:t>into the </a:t>
            </a:r>
            <a:r>
              <a:rPr lang="en-US" dirty="0"/>
              <a:t>original reference image to create </a:t>
            </a:r>
            <a:r>
              <a:rPr lang="en-US" dirty="0" smtClean="0"/>
              <a:t>the </a:t>
            </a:r>
            <a:r>
              <a:rPr lang="en-US" dirty="0" err="1" smtClean="0"/>
              <a:t>deepfake</a:t>
            </a:r>
            <a:r>
              <a:rPr lang="en-US" dirty="0"/>
              <a:t>.</a:t>
            </a:r>
          </a:p>
        </p:txBody>
      </p:sp>
    </p:spTree>
    <p:extLst>
      <p:ext uri="{BB962C8B-B14F-4D97-AF65-F5344CB8AC3E}">
        <p14:creationId xmlns:p14="http://schemas.microsoft.com/office/powerpoint/2010/main" val="109153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Encoder</a:t>
            </a:r>
            <a:endParaRPr lang="en-US" dirty="0"/>
          </a:p>
        </p:txBody>
      </p:sp>
      <p:sp>
        <p:nvSpPr>
          <p:cNvPr id="3" name="Content Placeholder 2"/>
          <p:cNvSpPr>
            <a:spLocks noGrp="1"/>
          </p:cNvSpPr>
          <p:nvPr>
            <p:ph idx="1"/>
          </p:nvPr>
        </p:nvSpPr>
        <p:spPr/>
        <p:txBody>
          <a:bodyPr>
            <a:normAutofit/>
          </a:bodyPr>
          <a:lstStyle/>
          <a:p>
            <a:r>
              <a:rPr lang="en-US" dirty="0"/>
              <a:t>Based on a given, large set of input </a:t>
            </a:r>
            <a:r>
              <a:rPr lang="en-US" dirty="0" smtClean="0"/>
              <a:t>images (e.g</a:t>
            </a:r>
            <a:r>
              <a:rPr lang="en-US" dirty="0"/>
              <a:t>., all depicting Alison Brie), an </a:t>
            </a:r>
            <a:r>
              <a:rPr lang="en-US" dirty="0" err="1" smtClean="0"/>
              <a:t>autoencoder</a:t>
            </a:r>
            <a:r>
              <a:rPr lang="en-US" dirty="0" smtClean="0"/>
              <a:t> is </a:t>
            </a:r>
            <a:r>
              <a:rPr lang="en-US" dirty="0"/>
              <a:t>trained to recognize key characteristics </a:t>
            </a:r>
            <a:r>
              <a:rPr lang="en-US" dirty="0" smtClean="0"/>
              <a:t>of a </a:t>
            </a:r>
            <a:r>
              <a:rPr lang="en-US" dirty="0"/>
              <a:t>face and subsequently recreate input images </a:t>
            </a:r>
            <a:r>
              <a:rPr lang="en-US" dirty="0" smtClean="0"/>
              <a:t>as its </a:t>
            </a:r>
            <a:r>
              <a:rPr lang="en-US" dirty="0"/>
              <a:t>output. </a:t>
            </a:r>
            <a:endParaRPr lang="en-US" dirty="0" smtClean="0"/>
          </a:p>
        </p:txBody>
      </p:sp>
    </p:spTree>
    <p:extLst>
      <p:ext uri="{BB962C8B-B14F-4D97-AF65-F5344CB8AC3E}">
        <p14:creationId xmlns:p14="http://schemas.microsoft.com/office/powerpoint/2010/main" val="3710478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Steps</a:t>
            </a:r>
            <a:endParaRPr lang="en-US" dirty="0"/>
          </a:p>
        </p:txBody>
      </p:sp>
      <p:sp>
        <p:nvSpPr>
          <p:cNvPr id="3" name="Content Placeholder 2"/>
          <p:cNvSpPr>
            <a:spLocks noGrp="1"/>
          </p:cNvSpPr>
          <p:nvPr>
            <p:ph idx="1"/>
          </p:nvPr>
        </p:nvSpPr>
        <p:spPr/>
        <p:txBody>
          <a:bodyPr/>
          <a:lstStyle/>
          <a:p>
            <a:r>
              <a:rPr lang="en-US" dirty="0" smtClean="0"/>
              <a:t>Encoder: Recognize a comparably small number of facial characteristics in the input </a:t>
            </a:r>
          </a:p>
          <a:p>
            <a:r>
              <a:rPr lang="en-US" dirty="0" smtClean="0"/>
              <a:t>Latent Space:</a:t>
            </a:r>
          </a:p>
          <a:p>
            <a:r>
              <a:rPr lang="en-US" dirty="0" smtClean="0"/>
              <a:t>Decoder: Generate real-looking faces as output </a:t>
            </a:r>
          </a:p>
          <a:p>
            <a:endParaRPr lang="en-US" dirty="0"/>
          </a:p>
        </p:txBody>
      </p:sp>
    </p:spTree>
    <p:extLst>
      <p:ext uri="{BB962C8B-B14F-4D97-AF65-F5344CB8AC3E}">
        <p14:creationId xmlns:p14="http://schemas.microsoft.com/office/powerpoint/2010/main" val="332843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824</Words>
  <Application>Microsoft Office PowerPoint</Application>
  <PresentationFormat>Widescreen</PresentationFormat>
  <Paragraphs>84</Paragraphs>
  <Slides>28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Deepfakes</vt:lpstr>
      <vt:lpstr>PowerPoint Presentation</vt:lpstr>
      <vt:lpstr>What is Deepfake</vt:lpstr>
      <vt:lpstr>PowerPoint Presentation</vt:lpstr>
      <vt:lpstr>Deepfakes: Example</vt:lpstr>
      <vt:lpstr>PowerPoint Presentation</vt:lpstr>
      <vt:lpstr>Three Steps</vt:lpstr>
      <vt:lpstr>Auto Encoder</vt:lpstr>
      <vt:lpstr>Three Steps</vt:lpstr>
      <vt:lpstr>PowerPoint Presentation</vt:lpstr>
      <vt:lpstr>Encoder</vt:lpstr>
      <vt:lpstr>Latent Space</vt:lpstr>
      <vt:lpstr>Decoder</vt:lpstr>
      <vt:lpstr>Problem</vt:lpstr>
      <vt:lpstr>The deepfake trick</vt:lpstr>
      <vt:lpstr>The deepfake trick (2)</vt:lpstr>
      <vt:lpstr>PowerPoint Presentation</vt:lpstr>
      <vt:lpstr>The deepfake trick(3)</vt:lpstr>
      <vt:lpstr>The deepfake trick(4)</vt:lpstr>
      <vt:lpstr>PowerPoint Presentation</vt:lpstr>
      <vt:lpstr>Positives: In movies</vt:lpstr>
      <vt:lpstr>Negatives</vt:lpstr>
      <vt:lpstr>Negatives (2)</vt:lpstr>
      <vt:lpstr>Malicious usage</vt:lpstr>
      <vt:lpstr>How to detect</vt:lpstr>
      <vt:lpstr>How to detect(2)</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Deepfakes</dc:title>
  <dc:creator>Windows User</dc:creator>
  <cp:lastModifiedBy>Windows User</cp:lastModifiedBy>
  <cp:revision>26</cp:revision>
  <dcterms:created xsi:type="dcterms:W3CDTF">2021-05-26T00:41:22Z</dcterms:created>
  <dcterms:modified xsi:type="dcterms:W3CDTF">2021-05-28T13:48:51Z</dcterms:modified>
</cp:coreProperties>
</file>