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1" r:id="rId3"/>
    <p:sldId id="257" r:id="rId4"/>
    <p:sldId id="262"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3"/>
  </p:normalViewPr>
  <p:slideViewPr>
    <p:cSldViewPr snapToGrid="0">
      <p:cViewPr>
        <p:scale>
          <a:sx n="97" d="100"/>
          <a:sy n="97" d="100"/>
        </p:scale>
        <p:origin x="52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51DB-F41D-45D0-072C-A53A42F893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47C265-6C9A-6718-33F1-52A2616443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EE1274-9EFC-9B9C-78CC-56B52D9EBB5E}"/>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5" name="Footer Placeholder 4">
            <a:extLst>
              <a:ext uri="{FF2B5EF4-FFF2-40B4-BE49-F238E27FC236}">
                <a16:creationId xmlns:a16="http://schemas.microsoft.com/office/drawing/2014/main" id="{C73F429F-F75B-000F-BB26-87FB867EB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1B069-EF1F-7257-A70E-517793BB081D}"/>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242046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B0CF1-3FD0-A126-29AB-30E5B8916D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052D5C-E1E5-75D2-95A3-CCBDB35EF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E75B5-66DA-C4F4-590C-20323AF71CC8}"/>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5" name="Footer Placeholder 4">
            <a:extLst>
              <a:ext uri="{FF2B5EF4-FFF2-40B4-BE49-F238E27FC236}">
                <a16:creationId xmlns:a16="http://schemas.microsoft.com/office/drawing/2014/main" id="{2151F541-2B3F-365F-36C9-032536283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429C3-CD1C-678B-9FD0-9095E982E789}"/>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64885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3D7FD-1EC1-8267-888C-23246C751A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77F7A0-82F0-4F1E-1D5D-2A903FA003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497F6-A187-955B-FC4F-81EDA065163D}"/>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5" name="Footer Placeholder 4">
            <a:extLst>
              <a:ext uri="{FF2B5EF4-FFF2-40B4-BE49-F238E27FC236}">
                <a16:creationId xmlns:a16="http://schemas.microsoft.com/office/drawing/2014/main" id="{BA2EEA14-92CB-20F1-1438-4CF34F0D9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7F57D-A4B9-685F-E26D-F6766CAAFB63}"/>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531627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7DF6-65FA-5E8B-472F-BFA0027705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2675C-233A-B9AD-AE00-5133E50AB0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27215-EA08-A267-6A22-5FF39C798D99}"/>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5" name="Footer Placeholder 4">
            <a:extLst>
              <a:ext uri="{FF2B5EF4-FFF2-40B4-BE49-F238E27FC236}">
                <a16:creationId xmlns:a16="http://schemas.microsoft.com/office/drawing/2014/main" id="{2F3AEE73-2F72-3B67-9F67-28B33ECAA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19A60-5225-03AD-1307-58FC4AEBF055}"/>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73161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CC93-91E1-8241-5D53-C28A28B7D3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94FE29-BF34-0677-220B-6605BDE4C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1090D4-C270-8E1B-1782-3BE91CE551DC}"/>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5" name="Footer Placeholder 4">
            <a:extLst>
              <a:ext uri="{FF2B5EF4-FFF2-40B4-BE49-F238E27FC236}">
                <a16:creationId xmlns:a16="http://schemas.microsoft.com/office/drawing/2014/main" id="{B20327D0-E123-2CFE-D0D0-2A8961262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54BC4-4580-DCCB-529B-D3664AB205BB}"/>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20024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6606-EDFF-8235-9651-0CE09CBEC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11B685-5A50-B622-7457-F1364DFF6D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7742A4-6765-1486-6CBA-AAA4D2AB1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4B338C-1C98-2D9E-958C-268389922398}"/>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6" name="Footer Placeholder 5">
            <a:extLst>
              <a:ext uri="{FF2B5EF4-FFF2-40B4-BE49-F238E27FC236}">
                <a16:creationId xmlns:a16="http://schemas.microsoft.com/office/drawing/2014/main" id="{F0D8B9D9-978D-60E5-D4A4-53D48C831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AFA32-8D3F-27A7-881C-035E1F65BD6B}"/>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137063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F1E2F-700A-E036-D909-B74E602657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D85D77-5835-3C80-9517-C7F9922601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205902-3340-2BF9-16B2-39616BFD7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78A2A6-1813-54E1-A4B0-672F622176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52FCA9-0D2B-880C-1259-2DA9E84698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3CFEBF-947A-3F81-3E3A-190A603F22EF}"/>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8" name="Footer Placeholder 7">
            <a:extLst>
              <a:ext uri="{FF2B5EF4-FFF2-40B4-BE49-F238E27FC236}">
                <a16:creationId xmlns:a16="http://schemas.microsoft.com/office/drawing/2014/main" id="{FFB70FE8-27BA-FD7A-F2F9-466C8B55A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4C5466-B34C-3C3C-7E6B-619F42EBE947}"/>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1965454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7992-FA25-4236-B232-318553CDAE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F0A481-9CB6-8A53-D18D-20893D51D158}"/>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4" name="Footer Placeholder 3">
            <a:extLst>
              <a:ext uri="{FF2B5EF4-FFF2-40B4-BE49-F238E27FC236}">
                <a16:creationId xmlns:a16="http://schemas.microsoft.com/office/drawing/2014/main" id="{43C4B459-B43A-33BB-0E1D-EB56CAB678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9EEF5A-AA64-0E88-8CB9-CF780C8A97E2}"/>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4202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7FB60-F4FC-0862-5767-84DAD9FE4B6C}"/>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3" name="Footer Placeholder 2">
            <a:extLst>
              <a:ext uri="{FF2B5EF4-FFF2-40B4-BE49-F238E27FC236}">
                <a16:creationId xmlns:a16="http://schemas.microsoft.com/office/drawing/2014/main" id="{546D842E-EB40-124E-6EEA-DBB645D7C5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06805C-36BC-AD87-6BD7-5989EABB8319}"/>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2265482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18B9-5D70-784A-48BE-D68E0517D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D15E1B-105F-24C6-851A-51D1E624B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C38BB4-E375-139D-80B9-B94A3897E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FDD91-0291-59A9-107B-067C16E1E95A}"/>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6" name="Footer Placeholder 5">
            <a:extLst>
              <a:ext uri="{FF2B5EF4-FFF2-40B4-BE49-F238E27FC236}">
                <a16:creationId xmlns:a16="http://schemas.microsoft.com/office/drawing/2014/main" id="{E3A1080A-70E1-B908-8B5D-B015F0954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E8127-50C7-6F36-7EB4-EA138720F2C7}"/>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30596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6842-0211-B9A4-FA2A-258215EF6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852181-DDC8-14C2-9D6E-A911C54E4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B24836-F896-04D0-CFE2-F57A32026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56A24-35CB-038D-30B3-48EA1CF94462}"/>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6" name="Footer Placeholder 5">
            <a:extLst>
              <a:ext uri="{FF2B5EF4-FFF2-40B4-BE49-F238E27FC236}">
                <a16:creationId xmlns:a16="http://schemas.microsoft.com/office/drawing/2014/main" id="{9EFD6647-75F2-4B4A-E314-61DE25054B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0DE3B4-F7CA-AFE0-F147-EFF59FBB99ED}"/>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239245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9AC022-3771-FACF-08F9-A89EBF0790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8F1851-4070-E322-45E6-BD59D7EB66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C914EA-121C-26A7-1B05-F2144628D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8F1C8-45E0-054A-88BE-2FFD1900D418}" type="datetimeFigureOut">
              <a:rPr lang="en-US" smtClean="0"/>
              <a:t>4/16/23</a:t>
            </a:fld>
            <a:endParaRPr lang="en-US"/>
          </a:p>
        </p:txBody>
      </p:sp>
      <p:sp>
        <p:nvSpPr>
          <p:cNvPr id="5" name="Footer Placeholder 4">
            <a:extLst>
              <a:ext uri="{FF2B5EF4-FFF2-40B4-BE49-F238E27FC236}">
                <a16:creationId xmlns:a16="http://schemas.microsoft.com/office/drawing/2014/main" id="{4BB6CBBB-7B4B-B914-3A56-F1841B483D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C0B047-07A6-F231-DC7D-3D01AA1CB6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6642B-3138-2D43-BFBB-1BABFBF8CC7A}" type="slidenum">
              <a:rPr lang="en-US" smtClean="0"/>
              <a:t>‹#›</a:t>
            </a:fld>
            <a:endParaRPr lang="en-US"/>
          </a:p>
        </p:txBody>
      </p:sp>
    </p:spTree>
    <p:extLst>
      <p:ext uri="{BB962C8B-B14F-4D97-AF65-F5344CB8AC3E}">
        <p14:creationId xmlns:p14="http://schemas.microsoft.com/office/powerpoint/2010/main" val="504461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360F3-732C-3C93-1FBF-E40FFCFE9B3F}"/>
              </a:ext>
            </a:extLst>
          </p:cNvPr>
          <p:cNvSpPr>
            <a:spLocks noGrp="1"/>
          </p:cNvSpPr>
          <p:nvPr>
            <p:ph type="ctrTitle"/>
          </p:nvPr>
        </p:nvSpPr>
        <p:spPr>
          <a:xfrm>
            <a:off x="838199" y="3990205"/>
            <a:ext cx="10518776" cy="1200329"/>
          </a:xfrm>
        </p:spPr>
        <p:txBody>
          <a:bodyPr wrap="square" anchor="b">
            <a:normAutofit/>
          </a:bodyPr>
          <a:lstStyle/>
          <a:p>
            <a:pPr algn="l"/>
            <a:r>
              <a:rPr lang="en-US" sz="7200" dirty="0">
                <a:solidFill>
                  <a:schemeClr val="bg1"/>
                </a:solidFill>
              </a:rPr>
              <a:t>Chicago Traffic Crashes</a:t>
            </a:r>
          </a:p>
        </p:txBody>
      </p:sp>
      <p:sp>
        <p:nvSpPr>
          <p:cNvPr id="3" name="Subtitle 2">
            <a:extLst>
              <a:ext uri="{FF2B5EF4-FFF2-40B4-BE49-F238E27FC236}">
                <a16:creationId xmlns:a16="http://schemas.microsoft.com/office/drawing/2014/main" id="{1CEB6C7F-7529-3E3F-597A-007D8331B649}"/>
              </a:ext>
            </a:extLst>
          </p:cNvPr>
          <p:cNvSpPr>
            <a:spLocks noGrp="1"/>
          </p:cNvSpPr>
          <p:nvPr>
            <p:ph type="subTitle" idx="1"/>
          </p:nvPr>
        </p:nvSpPr>
        <p:spPr>
          <a:xfrm>
            <a:off x="827089" y="5551200"/>
            <a:ext cx="6583362" cy="1075952"/>
          </a:xfrm>
        </p:spPr>
        <p:txBody>
          <a:bodyPr anchor="t">
            <a:normAutofit/>
          </a:bodyPr>
          <a:lstStyle/>
          <a:p>
            <a:pPr algn="l"/>
            <a:r>
              <a:rPr lang="en-US">
                <a:solidFill>
                  <a:schemeClr val="bg1"/>
                </a:solidFill>
              </a:rPr>
              <a:t>Sunday A., Farman S., John F., Sameen S.</a:t>
            </a:r>
          </a:p>
        </p:txBody>
      </p:sp>
      <p:pic>
        <p:nvPicPr>
          <p:cNvPr id="25" name="Picture 24" descr="Toy cars lined up in a row on floor">
            <a:extLst>
              <a:ext uri="{FF2B5EF4-FFF2-40B4-BE49-F238E27FC236}">
                <a16:creationId xmlns:a16="http://schemas.microsoft.com/office/drawing/2014/main" id="{79493D9C-7DAB-5BEA-D78E-9B9A00112C32}"/>
              </a:ext>
            </a:extLst>
          </p:cNvPr>
          <p:cNvPicPr>
            <a:picLocks noChangeAspect="1"/>
          </p:cNvPicPr>
          <p:nvPr/>
        </p:nvPicPr>
        <p:blipFill rotWithShape="1">
          <a:blip r:embed="rId2"/>
          <a:srcRect t="45834" b="9053"/>
          <a:stretch/>
        </p:blipFill>
        <p:spPr>
          <a:xfrm>
            <a:off x="20" y="10"/>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effectLst>
            <a:outerShdw blurRad="381000" dist="152400" dir="5400000" algn="t" rotWithShape="0">
              <a:prstClr val="black">
                <a:alpha val="20000"/>
              </a:prstClr>
            </a:outerShdw>
          </a:effectLst>
        </p:spPr>
      </p:pic>
      <p:grpSp>
        <p:nvGrpSpPr>
          <p:cNvPr id="57" name="Group 56">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857610"/>
            <a:ext cx="12191456" cy="2849976"/>
            <a:chOff x="476" y="-3923157"/>
            <a:chExt cx="10667524" cy="2493729"/>
          </a:xfrm>
        </p:grpSpPr>
        <p:sp>
          <p:nvSpPr>
            <p:cNvPr id="58" name="Freeform: Shape 57">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02742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5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5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25D85F3-E598-0DFF-36F0-828777DB9E62}"/>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dirty="0">
                <a:solidFill>
                  <a:srgbClr val="FFFFFF"/>
                </a:solidFill>
                <a:latin typeface="Raleway" pitchFamily="2" charset="77"/>
              </a:rPr>
              <a:t>Project Description</a:t>
            </a:r>
          </a:p>
        </p:txBody>
      </p:sp>
      <p:sp>
        <p:nvSpPr>
          <p:cNvPr id="71" name="Arc 5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Subtitle 2">
            <a:extLst>
              <a:ext uri="{FF2B5EF4-FFF2-40B4-BE49-F238E27FC236}">
                <a16:creationId xmlns:a16="http://schemas.microsoft.com/office/drawing/2014/main" id="{BE5F8C73-D71C-811B-14FE-9B8276DB2414}"/>
              </a:ext>
            </a:extLst>
          </p:cNvPr>
          <p:cNvSpPr txBox="1">
            <a:spLocks/>
          </p:cNvSpPr>
          <p:nvPr/>
        </p:nvSpPr>
        <p:spPr>
          <a:xfrm>
            <a:off x="4713619" y="1327791"/>
            <a:ext cx="6906491" cy="2392669"/>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400" b="0" i="0" dirty="0">
                <a:effectLst/>
              </a:rPr>
              <a:t>The project involves analyzing crash data in the City of Chicago, which is collected from the electronic crash reporting system (E-Crash) at the Chicago Police Department (CPD). The dataset includes information about each traffic crash that occurs on city streets under the jurisdiction of CPD. The records are added to the dataset when a crash report is finalized or amended in E-Crash. The data covers some police districts in 2015, but citywide data is not available until September 2017. The data includes information such as street condition, weather condition, and posted speed limits, recorded by the reporting officer based on the best available information at the time. </a:t>
            </a:r>
          </a:p>
          <a:p>
            <a:pPr marL="0" indent="0">
              <a:buNone/>
            </a:pPr>
            <a:r>
              <a:rPr lang="en-CA" sz="1400" b="0" i="0" dirty="0">
                <a:effectLst/>
              </a:rPr>
              <a:t>The project aims to analyze the data to identify patterns, trends, and factors contributing to crashes in Chicago, with the goal of providing insights to improve road safety in the city. It is important to note that the dataset only includes reportable crashes, which are those with a property damage value of $1,500 or more or involving bodily injury to any person(s) and that happen on a public roadway and that involve at least one moving vehicle, except bike dooring.</a:t>
            </a:r>
            <a:endParaRPr lang="en-US" sz="2000" dirty="0"/>
          </a:p>
        </p:txBody>
      </p:sp>
      <p:sp>
        <p:nvSpPr>
          <p:cNvPr id="52" name="Rectangle 51">
            <a:extLst>
              <a:ext uri="{FF2B5EF4-FFF2-40B4-BE49-F238E27FC236}">
                <a16:creationId xmlns:a16="http://schemas.microsoft.com/office/drawing/2014/main" id="{876DE835-AF1E-6871-59A3-92D31564B627}"/>
              </a:ext>
            </a:extLst>
          </p:cNvPr>
          <p:cNvSpPr/>
          <p:nvPr/>
        </p:nvSpPr>
        <p:spPr>
          <a:xfrm>
            <a:off x="4851058" y="4039548"/>
            <a:ext cx="2458260" cy="396840"/>
          </a:xfrm>
          <a:prstGeom prst="rect">
            <a:avLst/>
          </a:prstGeom>
        </p:spPr>
        <p:txBody>
          <a:bodyPr wrap="square">
            <a:spAutoFit/>
          </a:bodyPr>
          <a:lstStyle/>
          <a:p>
            <a:pPr>
              <a:lnSpc>
                <a:spcPct val="120000"/>
              </a:lnSpc>
            </a:pPr>
            <a:r>
              <a:rPr lang="en-US" b="1" dirty="0">
                <a:latin typeface="Raleway" panose="020B0503030101060003" pitchFamily="34" charset="0"/>
                <a:ea typeface="Open Sans" panose="020B0606030504020204" pitchFamily="34" charset="0"/>
                <a:cs typeface="Open Sans" panose="020B0606030504020204" pitchFamily="34" charset="0"/>
              </a:rPr>
              <a:t>Project Scope</a:t>
            </a:r>
          </a:p>
        </p:txBody>
      </p:sp>
      <p:sp>
        <p:nvSpPr>
          <p:cNvPr id="53" name="Rectangle 52">
            <a:extLst>
              <a:ext uri="{FF2B5EF4-FFF2-40B4-BE49-F238E27FC236}">
                <a16:creationId xmlns:a16="http://schemas.microsoft.com/office/drawing/2014/main" id="{93443750-FEEA-6C0E-BE5B-E419E86F21CC}"/>
              </a:ext>
            </a:extLst>
          </p:cNvPr>
          <p:cNvSpPr/>
          <p:nvPr/>
        </p:nvSpPr>
        <p:spPr>
          <a:xfrm>
            <a:off x="4713619" y="767728"/>
            <a:ext cx="2458260" cy="396840"/>
          </a:xfrm>
          <a:prstGeom prst="rect">
            <a:avLst/>
          </a:prstGeom>
        </p:spPr>
        <p:txBody>
          <a:bodyPr wrap="square">
            <a:spAutoFit/>
          </a:bodyPr>
          <a:lstStyle/>
          <a:p>
            <a:pPr>
              <a:lnSpc>
                <a:spcPct val="120000"/>
              </a:lnSpc>
            </a:pPr>
            <a:r>
              <a:rPr lang="en-US" b="1" dirty="0">
                <a:latin typeface="Raleway" panose="020B0503030101060003" pitchFamily="34" charset="0"/>
                <a:ea typeface="Open Sans" panose="020B0606030504020204" pitchFamily="34" charset="0"/>
                <a:cs typeface="Open Sans" panose="020B0606030504020204" pitchFamily="34" charset="0"/>
              </a:rPr>
              <a:t>Project Purpose</a:t>
            </a:r>
          </a:p>
        </p:txBody>
      </p:sp>
      <p:sp>
        <p:nvSpPr>
          <p:cNvPr id="54" name="Subtitle 2">
            <a:extLst>
              <a:ext uri="{FF2B5EF4-FFF2-40B4-BE49-F238E27FC236}">
                <a16:creationId xmlns:a16="http://schemas.microsoft.com/office/drawing/2014/main" id="{546FEDD5-082C-AB83-425A-B35116A3A6E6}"/>
              </a:ext>
            </a:extLst>
          </p:cNvPr>
          <p:cNvSpPr txBox="1">
            <a:spLocks/>
          </p:cNvSpPr>
          <p:nvPr/>
        </p:nvSpPr>
        <p:spPr>
          <a:xfrm>
            <a:off x="4847222" y="4436388"/>
            <a:ext cx="6906491" cy="112768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a:t>
            </a:r>
          </a:p>
        </p:txBody>
      </p:sp>
    </p:spTree>
    <p:extLst>
      <p:ext uri="{BB962C8B-B14F-4D97-AF65-F5344CB8AC3E}">
        <p14:creationId xmlns:p14="http://schemas.microsoft.com/office/powerpoint/2010/main" val="240715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Arc 37">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a:bodyPr>
          <a:lstStyle/>
          <a:p>
            <a:r>
              <a:rPr lang="en-US" sz="4000" kern="1200" dirty="0">
                <a:solidFill>
                  <a:schemeClr val="tx1"/>
                </a:solidFill>
                <a:latin typeface="+mj-lt"/>
                <a:ea typeface="+mj-ea"/>
                <a:cs typeface="+mj-cs"/>
              </a:rPr>
              <a:t>Data Exploratio</a:t>
            </a:r>
            <a:r>
              <a:rPr lang="en-US" sz="4000" dirty="0"/>
              <a:t>n and Cleaning </a:t>
            </a:r>
            <a:endParaRPr lang="en-US" sz="4000" kern="1200" dirty="0">
              <a:solidFill>
                <a:schemeClr val="tx1"/>
              </a:solidFill>
              <a:latin typeface="+mj-lt"/>
              <a:ea typeface="+mj-ea"/>
              <a:cs typeface="+mj-cs"/>
            </a:endParaRPr>
          </a:p>
        </p:txBody>
      </p:sp>
      <p:sp>
        <p:nvSpPr>
          <p:cNvPr id="40" name="Rectangle 39">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C0C2D282-1CD4-5C56-09C9-CCB9DF7A4385}"/>
              </a:ext>
            </a:extLst>
          </p:cNvPr>
          <p:cNvSpPr/>
          <p:nvPr/>
        </p:nvSpPr>
        <p:spPr>
          <a:xfrm>
            <a:off x="2785096" y="1321425"/>
            <a:ext cx="4484514" cy="3747436"/>
          </a:xfrm>
          <a:prstGeom prst="rect">
            <a:avLst/>
          </a:prstGeom>
        </p:spPr>
        <p:txBody>
          <a:bodyPr wrap="square">
            <a:spAutoFit/>
          </a:bodyPr>
          <a:lstStyle/>
          <a:p>
            <a:pPr>
              <a:lnSpc>
                <a:spcPct val="150000"/>
              </a:lnSpc>
            </a:pPr>
            <a:r>
              <a:rPr lang="en-US" sz="1600" dirty="0">
                <a:latin typeface="+mj-lt"/>
                <a:cs typeface="Segoe UI Light" panose="020B0502040204020203" pitchFamily="34" charset="0"/>
              </a:rPr>
              <a:t>We have gathered the data by web scraping, through API requests and manual downloads from the following resources:</a:t>
            </a:r>
          </a:p>
          <a:p>
            <a:pPr>
              <a:lnSpc>
                <a:spcPct val="150000"/>
              </a:lnSpc>
            </a:pPr>
            <a:endParaRPr lang="en-US" sz="1600" dirty="0">
              <a:latin typeface="+mj-lt"/>
              <a:cs typeface="Segoe UI Light" panose="020B0502040204020203" pitchFamily="34" charset="0"/>
            </a:endParaRPr>
          </a:p>
          <a:p>
            <a:pPr marL="171450" indent="-171450">
              <a:lnSpc>
                <a:spcPct val="150000"/>
              </a:lnSpc>
              <a:buFont typeface="Arial" panose="020B0604020202020204" pitchFamily="34" charset="0"/>
              <a:buChar char="•"/>
            </a:pPr>
            <a:r>
              <a:rPr lang="en-US" sz="1600" dirty="0">
                <a:latin typeface="+mj-lt"/>
                <a:cs typeface="Segoe UI Light" panose="020B0502040204020203" pitchFamily="34" charset="0"/>
              </a:rPr>
              <a:t>World Health Organization (WHO)</a:t>
            </a:r>
          </a:p>
          <a:p>
            <a:pPr marL="171450" indent="-171450">
              <a:lnSpc>
                <a:spcPct val="150000"/>
              </a:lnSpc>
              <a:buFont typeface="Arial" panose="020B0604020202020204" pitchFamily="34" charset="0"/>
              <a:buChar char="•"/>
            </a:pPr>
            <a:r>
              <a:rPr lang="en-US" sz="1600" dirty="0">
                <a:latin typeface="+mj-lt"/>
                <a:cs typeface="Segoe UI Light" panose="020B0502040204020203" pitchFamily="34" charset="0"/>
              </a:rPr>
              <a:t>Global Alliance on Health and Pollution (GAHP)</a:t>
            </a:r>
          </a:p>
          <a:p>
            <a:pPr marL="171450" indent="-171450">
              <a:lnSpc>
                <a:spcPct val="150000"/>
              </a:lnSpc>
              <a:buFont typeface="Arial" panose="020B0604020202020204" pitchFamily="34" charset="0"/>
              <a:buChar char="•"/>
            </a:pPr>
            <a:r>
              <a:rPr lang="en-US" sz="1600" dirty="0">
                <a:latin typeface="+mj-lt"/>
                <a:cs typeface="Segoe UI Light" panose="020B0502040204020203" pitchFamily="34" charset="0"/>
              </a:rPr>
              <a:t>kaggle.com </a:t>
            </a:r>
          </a:p>
          <a:p>
            <a:pPr>
              <a:lnSpc>
                <a:spcPct val="150000"/>
              </a:lnSpc>
            </a:pPr>
            <a:endParaRPr lang="en-US" sz="1600" dirty="0">
              <a:latin typeface="+mj-lt"/>
              <a:cs typeface="Segoe UI Light" panose="020B0502040204020203" pitchFamily="34" charset="0"/>
            </a:endParaRPr>
          </a:p>
          <a:p>
            <a:pPr>
              <a:lnSpc>
                <a:spcPct val="150000"/>
              </a:lnSpc>
            </a:pPr>
            <a:r>
              <a:rPr lang="en-US" sz="1600" dirty="0">
                <a:latin typeface="+mj-lt"/>
                <a:cs typeface="Segoe UI Light" panose="020B0502040204020203" pitchFamily="34" charset="0"/>
              </a:rPr>
              <a:t>For Data Cleaning we used Python &amp; </a:t>
            </a:r>
            <a:r>
              <a:rPr lang="en-US" sz="1600" dirty="0" err="1">
                <a:latin typeface="+mj-lt"/>
                <a:cs typeface="Segoe UI Light" panose="020B0502040204020203" pitchFamily="34" charset="0"/>
              </a:rPr>
              <a:t>Jupyter</a:t>
            </a:r>
            <a:r>
              <a:rPr lang="en-US" sz="1600" dirty="0">
                <a:latin typeface="+mj-lt"/>
                <a:cs typeface="Segoe UI Light" panose="020B0502040204020203" pitchFamily="34" charset="0"/>
              </a:rPr>
              <a:t> Notebook</a:t>
            </a:r>
          </a:p>
        </p:txBody>
      </p:sp>
    </p:spTree>
    <p:extLst>
      <p:ext uri="{BB962C8B-B14F-4D97-AF65-F5344CB8AC3E}">
        <p14:creationId xmlns:p14="http://schemas.microsoft.com/office/powerpoint/2010/main" val="176154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Arc 37">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a:bodyPr>
          <a:lstStyle/>
          <a:p>
            <a:r>
              <a:rPr lang="en-US" sz="4000" kern="1200" dirty="0">
                <a:solidFill>
                  <a:schemeClr val="tx1"/>
                </a:solidFill>
                <a:latin typeface="+mj-lt"/>
                <a:ea typeface="+mj-ea"/>
                <a:cs typeface="+mj-cs"/>
              </a:rPr>
              <a:t>Data Exploratio</a:t>
            </a:r>
            <a:r>
              <a:rPr lang="en-US" sz="4000" dirty="0"/>
              <a:t>n and Cleaning </a:t>
            </a:r>
            <a:endParaRPr lang="en-US" sz="4000" kern="1200" dirty="0">
              <a:solidFill>
                <a:schemeClr val="tx1"/>
              </a:solidFill>
              <a:latin typeface="+mj-lt"/>
              <a:ea typeface="+mj-ea"/>
              <a:cs typeface="+mj-cs"/>
            </a:endParaRPr>
          </a:p>
        </p:txBody>
      </p:sp>
      <p:sp>
        <p:nvSpPr>
          <p:cNvPr id="40" name="Rectangle 39">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C0C2D282-1CD4-5C56-09C9-CCB9DF7A4385}"/>
              </a:ext>
            </a:extLst>
          </p:cNvPr>
          <p:cNvSpPr/>
          <p:nvPr/>
        </p:nvSpPr>
        <p:spPr>
          <a:xfrm>
            <a:off x="2785096" y="1321425"/>
            <a:ext cx="4484514" cy="3747436"/>
          </a:xfrm>
          <a:prstGeom prst="rect">
            <a:avLst/>
          </a:prstGeom>
        </p:spPr>
        <p:txBody>
          <a:bodyPr wrap="square">
            <a:spAutoFit/>
          </a:bodyPr>
          <a:lstStyle/>
          <a:p>
            <a:pPr>
              <a:lnSpc>
                <a:spcPct val="150000"/>
              </a:lnSpc>
            </a:pPr>
            <a:r>
              <a:rPr lang="en-US" sz="1600" dirty="0">
                <a:latin typeface="+mj-lt"/>
                <a:cs typeface="Segoe UI Light" panose="020B0502040204020203" pitchFamily="34" charset="0"/>
              </a:rPr>
              <a:t>We have gathered the data by web scraping, through API requests and manual downloads from the following resources:</a:t>
            </a:r>
          </a:p>
          <a:p>
            <a:pPr>
              <a:lnSpc>
                <a:spcPct val="150000"/>
              </a:lnSpc>
            </a:pPr>
            <a:endParaRPr lang="en-US" sz="1600" dirty="0">
              <a:latin typeface="+mj-lt"/>
              <a:cs typeface="Segoe UI Light" panose="020B0502040204020203" pitchFamily="34" charset="0"/>
            </a:endParaRPr>
          </a:p>
          <a:p>
            <a:pPr marL="171450" indent="-171450">
              <a:lnSpc>
                <a:spcPct val="150000"/>
              </a:lnSpc>
              <a:buFont typeface="Arial" panose="020B0604020202020204" pitchFamily="34" charset="0"/>
              <a:buChar char="•"/>
            </a:pPr>
            <a:r>
              <a:rPr lang="en-US" sz="1600" dirty="0">
                <a:latin typeface="+mj-lt"/>
                <a:cs typeface="Segoe UI Light" panose="020B0502040204020203" pitchFamily="34" charset="0"/>
              </a:rPr>
              <a:t>World Health Organization (WHO)</a:t>
            </a:r>
          </a:p>
          <a:p>
            <a:pPr marL="171450" indent="-171450">
              <a:lnSpc>
                <a:spcPct val="150000"/>
              </a:lnSpc>
              <a:buFont typeface="Arial" panose="020B0604020202020204" pitchFamily="34" charset="0"/>
              <a:buChar char="•"/>
            </a:pPr>
            <a:r>
              <a:rPr lang="en-US" sz="1600" dirty="0">
                <a:latin typeface="+mj-lt"/>
                <a:cs typeface="Segoe UI Light" panose="020B0502040204020203" pitchFamily="34" charset="0"/>
              </a:rPr>
              <a:t>Global Alliance on Health and Pollution (GAHP)</a:t>
            </a:r>
          </a:p>
          <a:p>
            <a:pPr marL="171450" indent="-171450">
              <a:lnSpc>
                <a:spcPct val="150000"/>
              </a:lnSpc>
              <a:buFont typeface="Arial" panose="020B0604020202020204" pitchFamily="34" charset="0"/>
              <a:buChar char="•"/>
            </a:pPr>
            <a:r>
              <a:rPr lang="en-US" sz="1600" dirty="0">
                <a:latin typeface="+mj-lt"/>
                <a:cs typeface="Segoe UI Light" panose="020B0502040204020203" pitchFamily="34" charset="0"/>
              </a:rPr>
              <a:t>kaggle.com </a:t>
            </a:r>
          </a:p>
          <a:p>
            <a:pPr>
              <a:lnSpc>
                <a:spcPct val="150000"/>
              </a:lnSpc>
            </a:pPr>
            <a:endParaRPr lang="en-US" sz="1600" dirty="0">
              <a:latin typeface="+mj-lt"/>
              <a:cs typeface="Segoe UI Light" panose="020B0502040204020203" pitchFamily="34" charset="0"/>
            </a:endParaRPr>
          </a:p>
          <a:p>
            <a:pPr>
              <a:lnSpc>
                <a:spcPct val="150000"/>
              </a:lnSpc>
            </a:pPr>
            <a:r>
              <a:rPr lang="en-US" sz="1600" dirty="0">
                <a:latin typeface="+mj-lt"/>
                <a:cs typeface="Segoe UI Light" panose="020B0502040204020203" pitchFamily="34" charset="0"/>
              </a:rPr>
              <a:t>For Data Cleaning we used Python &amp; </a:t>
            </a:r>
            <a:r>
              <a:rPr lang="en-US" sz="1600" dirty="0" err="1">
                <a:latin typeface="+mj-lt"/>
                <a:cs typeface="Segoe UI Light" panose="020B0502040204020203" pitchFamily="34" charset="0"/>
              </a:rPr>
              <a:t>Jupyter</a:t>
            </a:r>
            <a:r>
              <a:rPr lang="en-US" sz="1600" dirty="0">
                <a:latin typeface="+mj-lt"/>
                <a:cs typeface="Segoe UI Light" panose="020B0502040204020203" pitchFamily="34" charset="0"/>
              </a:rPr>
              <a:t> Notebook</a:t>
            </a:r>
          </a:p>
        </p:txBody>
      </p:sp>
    </p:spTree>
    <p:extLst>
      <p:ext uri="{BB962C8B-B14F-4D97-AF65-F5344CB8AC3E}">
        <p14:creationId xmlns:p14="http://schemas.microsoft.com/office/powerpoint/2010/main" val="64770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Arc 37">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a:bodyPr>
          <a:lstStyle/>
          <a:p>
            <a:r>
              <a:rPr lang="en-US" sz="4000" kern="1200" dirty="0">
                <a:solidFill>
                  <a:schemeClr val="tx1"/>
                </a:solidFill>
                <a:latin typeface="+mj-lt"/>
                <a:ea typeface="+mj-ea"/>
                <a:cs typeface="+mj-cs"/>
              </a:rPr>
              <a:t>Data Exploratio</a:t>
            </a:r>
            <a:r>
              <a:rPr lang="en-US" sz="4000" dirty="0"/>
              <a:t>n and Cleaning </a:t>
            </a:r>
            <a:endParaRPr lang="en-US" sz="4000" kern="1200" dirty="0">
              <a:solidFill>
                <a:schemeClr val="tx1"/>
              </a:solidFill>
              <a:latin typeface="+mj-lt"/>
              <a:ea typeface="+mj-ea"/>
              <a:cs typeface="+mj-cs"/>
            </a:endParaRPr>
          </a:p>
        </p:txBody>
      </p:sp>
      <p:sp>
        <p:nvSpPr>
          <p:cNvPr id="40" name="Rectangle 39">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C0C2D282-1CD4-5C56-09C9-CCB9DF7A4385}"/>
              </a:ext>
            </a:extLst>
          </p:cNvPr>
          <p:cNvSpPr/>
          <p:nvPr/>
        </p:nvSpPr>
        <p:spPr>
          <a:xfrm>
            <a:off x="2785096" y="1321425"/>
            <a:ext cx="4484514" cy="3747436"/>
          </a:xfrm>
          <a:prstGeom prst="rect">
            <a:avLst/>
          </a:prstGeom>
        </p:spPr>
        <p:txBody>
          <a:bodyPr wrap="square">
            <a:spAutoFit/>
          </a:bodyPr>
          <a:lstStyle/>
          <a:p>
            <a:pPr>
              <a:lnSpc>
                <a:spcPct val="150000"/>
              </a:lnSpc>
            </a:pPr>
            <a:r>
              <a:rPr lang="en-US" sz="1600" dirty="0">
                <a:latin typeface="+mj-lt"/>
                <a:cs typeface="Segoe UI Light" panose="020B0502040204020203" pitchFamily="34" charset="0"/>
              </a:rPr>
              <a:t>We have gathered the data by web scraping, through API requests and manual downloads from the following resources:</a:t>
            </a:r>
          </a:p>
          <a:p>
            <a:pPr>
              <a:lnSpc>
                <a:spcPct val="150000"/>
              </a:lnSpc>
            </a:pPr>
            <a:endParaRPr lang="en-US" sz="1600" dirty="0">
              <a:latin typeface="+mj-lt"/>
              <a:cs typeface="Segoe UI Light" panose="020B0502040204020203" pitchFamily="34" charset="0"/>
            </a:endParaRPr>
          </a:p>
          <a:p>
            <a:pPr marL="171450" indent="-171450">
              <a:lnSpc>
                <a:spcPct val="150000"/>
              </a:lnSpc>
              <a:buFont typeface="Arial" panose="020B0604020202020204" pitchFamily="34" charset="0"/>
              <a:buChar char="•"/>
            </a:pPr>
            <a:r>
              <a:rPr lang="en-US" sz="1600" dirty="0">
                <a:latin typeface="+mj-lt"/>
                <a:cs typeface="Segoe UI Light" panose="020B0502040204020203" pitchFamily="34" charset="0"/>
              </a:rPr>
              <a:t>World Health Organization (WHO)</a:t>
            </a:r>
          </a:p>
          <a:p>
            <a:pPr marL="171450" indent="-171450">
              <a:lnSpc>
                <a:spcPct val="150000"/>
              </a:lnSpc>
              <a:buFont typeface="Arial" panose="020B0604020202020204" pitchFamily="34" charset="0"/>
              <a:buChar char="•"/>
            </a:pPr>
            <a:r>
              <a:rPr lang="en-US" sz="1600" dirty="0">
                <a:latin typeface="+mj-lt"/>
                <a:cs typeface="Segoe UI Light" panose="020B0502040204020203" pitchFamily="34" charset="0"/>
              </a:rPr>
              <a:t>Global Alliance on Health and Pollution (GAHP)</a:t>
            </a:r>
          </a:p>
          <a:p>
            <a:pPr marL="171450" indent="-171450">
              <a:lnSpc>
                <a:spcPct val="150000"/>
              </a:lnSpc>
              <a:buFont typeface="Arial" panose="020B0604020202020204" pitchFamily="34" charset="0"/>
              <a:buChar char="•"/>
            </a:pPr>
            <a:r>
              <a:rPr lang="en-US" sz="1600" dirty="0">
                <a:latin typeface="+mj-lt"/>
                <a:cs typeface="Segoe UI Light" panose="020B0502040204020203" pitchFamily="34" charset="0"/>
              </a:rPr>
              <a:t>kaggle.com </a:t>
            </a:r>
          </a:p>
          <a:p>
            <a:pPr>
              <a:lnSpc>
                <a:spcPct val="150000"/>
              </a:lnSpc>
            </a:pPr>
            <a:endParaRPr lang="en-US" sz="1600" dirty="0">
              <a:latin typeface="+mj-lt"/>
              <a:cs typeface="Segoe UI Light" panose="020B0502040204020203" pitchFamily="34" charset="0"/>
            </a:endParaRPr>
          </a:p>
          <a:p>
            <a:pPr>
              <a:lnSpc>
                <a:spcPct val="150000"/>
              </a:lnSpc>
            </a:pPr>
            <a:r>
              <a:rPr lang="en-US" sz="1600" dirty="0">
                <a:latin typeface="+mj-lt"/>
                <a:cs typeface="Segoe UI Light" panose="020B0502040204020203" pitchFamily="34" charset="0"/>
              </a:rPr>
              <a:t>For Data Cleaning we used Python &amp; </a:t>
            </a:r>
            <a:r>
              <a:rPr lang="en-US" sz="1600" dirty="0" err="1">
                <a:latin typeface="+mj-lt"/>
                <a:cs typeface="Segoe UI Light" panose="020B0502040204020203" pitchFamily="34" charset="0"/>
              </a:rPr>
              <a:t>Jupyter</a:t>
            </a:r>
            <a:r>
              <a:rPr lang="en-US" sz="1600" dirty="0">
                <a:latin typeface="+mj-lt"/>
                <a:cs typeface="Segoe UI Light" panose="020B0502040204020203" pitchFamily="34" charset="0"/>
              </a:rPr>
              <a:t> Notebook</a:t>
            </a:r>
          </a:p>
        </p:txBody>
      </p:sp>
    </p:spTree>
    <p:extLst>
      <p:ext uri="{BB962C8B-B14F-4D97-AF65-F5344CB8AC3E}">
        <p14:creationId xmlns:p14="http://schemas.microsoft.com/office/powerpoint/2010/main" val="2873409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386</Words>
  <Application>Microsoft Macintosh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Raleway</vt:lpstr>
      <vt:lpstr>Office Theme</vt:lpstr>
      <vt:lpstr>Chicago Traffic Crashes</vt:lpstr>
      <vt:lpstr>Project Description</vt:lpstr>
      <vt:lpstr>Data Exploration and Cleaning </vt:lpstr>
      <vt:lpstr>Data Exploration and Cleaning </vt:lpstr>
      <vt:lpstr>Data Exploration and Cleaning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Traffic Crashes</dc:title>
  <dc:creator>Sameen Shahzad</dc:creator>
  <cp:lastModifiedBy>Sameen Shahzad</cp:lastModifiedBy>
  <cp:revision>1</cp:revision>
  <dcterms:created xsi:type="dcterms:W3CDTF">2023-04-17T03:40:25Z</dcterms:created>
  <dcterms:modified xsi:type="dcterms:W3CDTF">2023-04-17T05:53:53Z</dcterms:modified>
</cp:coreProperties>
</file>