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9" r:id="rId2"/>
    <p:sldId id="261" r:id="rId3"/>
    <p:sldId id="257" r:id="rId4"/>
    <p:sldId id="265" r:id="rId5"/>
    <p:sldId id="266" r:id="rId6"/>
    <p:sldId id="262" r:id="rId7"/>
    <p:sldId id="267" r:id="rId8"/>
    <p:sldId id="268" r:id="rId9"/>
    <p:sldId id="274" r:id="rId10"/>
    <p:sldId id="271" r:id="rId11"/>
    <p:sldId id="272" r:id="rId12"/>
    <p:sldId id="27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p:restoredTop sz="94610"/>
  </p:normalViewPr>
  <p:slideViewPr>
    <p:cSldViewPr snapToGrid="0">
      <p:cViewPr>
        <p:scale>
          <a:sx n="70" d="100"/>
          <a:sy n="70" d="100"/>
        </p:scale>
        <p:origin x="6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D5F20-F61C-324F-B5F7-F15B8CF58300}" type="datetimeFigureOut">
              <a:rPr lang="en-US" smtClean="0"/>
              <a:t>4/17/23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E0411-F9B3-F746-B9E7-B92E928BE160}" type="slidenum">
              <a:rPr lang="en-US" smtClean="0"/>
              <a:t>‹#›</a:t>
            </a:fld>
            <a:endParaRPr lang="en-US"/>
          </a:p>
        </p:txBody>
      </p:sp>
    </p:spTree>
    <p:extLst>
      <p:ext uri="{BB962C8B-B14F-4D97-AF65-F5344CB8AC3E}">
        <p14:creationId xmlns:p14="http://schemas.microsoft.com/office/powerpoint/2010/main" val="30862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3</a:t>
            </a:fld>
            <a:endParaRPr lang="en-US"/>
          </a:p>
        </p:txBody>
      </p:sp>
    </p:spTree>
    <p:extLst>
      <p:ext uri="{BB962C8B-B14F-4D97-AF65-F5344CB8AC3E}">
        <p14:creationId xmlns:p14="http://schemas.microsoft.com/office/powerpoint/2010/main" val="261453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5</a:t>
            </a:fld>
            <a:endParaRPr lang="en-US"/>
          </a:p>
        </p:txBody>
      </p:sp>
    </p:spTree>
    <p:extLst>
      <p:ext uri="{BB962C8B-B14F-4D97-AF65-F5344CB8AC3E}">
        <p14:creationId xmlns:p14="http://schemas.microsoft.com/office/powerpoint/2010/main" val="420984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6</a:t>
            </a:fld>
            <a:endParaRPr lang="en-US"/>
          </a:p>
        </p:txBody>
      </p:sp>
    </p:spTree>
    <p:extLst>
      <p:ext uri="{BB962C8B-B14F-4D97-AF65-F5344CB8AC3E}">
        <p14:creationId xmlns:p14="http://schemas.microsoft.com/office/powerpoint/2010/main" val="276014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226642B-3138-2D43-BFBB-1BABFBF8CC7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29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9104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61022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38116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498F1C8-45E0-054A-88BE-2FFD1900D418}" type="datetimeFigureOut">
              <a:rPr lang="en-US" smtClean="0"/>
              <a:t>4/17/23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226642B-3138-2D43-BFBB-1BABFBF8CC7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4309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8F1C8-45E0-054A-88BE-2FFD1900D418}" type="datetimeFigureOut">
              <a:rPr lang="en-US" smtClean="0"/>
              <a:t>4/17/23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150372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8F1C8-45E0-054A-88BE-2FFD1900D418}" type="datetimeFigureOut">
              <a:rPr lang="en-US" smtClean="0"/>
              <a:t>4/17/23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015757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8F1C8-45E0-054A-88BE-2FFD1900D418}" type="datetimeFigureOut">
              <a:rPr lang="en-US" smtClean="0"/>
              <a:t>4/17/23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48041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8F1C8-45E0-054A-88BE-2FFD1900D418}" type="datetimeFigureOut">
              <a:rPr lang="en-US" smtClean="0"/>
              <a:t>4/17/23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22465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498F1C8-45E0-054A-88BE-2FFD1900D418}" type="datetimeFigureOut">
              <a:rPr lang="en-US" smtClean="0"/>
              <a:t>4/17/23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226642B-3138-2D43-BFBB-1BABFBF8CC7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15908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498F1C8-45E0-054A-88BE-2FFD1900D418}" type="datetimeFigureOut">
              <a:rPr lang="en-US" smtClean="0"/>
              <a:t>4/17/23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457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498F1C8-45E0-054A-88BE-2FFD1900D418}" type="datetimeFigureOut">
              <a:rPr lang="en-US" smtClean="0"/>
              <a:t>4/17/23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226642B-3138-2D43-BFBB-1BABFBF8CC7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28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360F3-732C-3C93-1FBF-E40FFCFE9B3F}"/>
              </a:ext>
            </a:extLst>
          </p:cNvPr>
          <p:cNvSpPr>
            <a:spLocks noGrp="1"/>
          </p:cNvSpPr>
          <p:nvPr>
            <p:ph type="ctrTitle"/>
          </p:nvPr>
        </p:nvSpPr>
        <p:spPr>
          <a:xfrm>
            <a:off x="1375423" y="3176833"/>
            <a:ext cx="10318418" cy="2581538"/>
          </a:xfrm>
        </p:spPr>
        <p:txBody>
          <a:bodyPr>
            <a:normAutofit/>
          </a:bodyPr>
          <a:lstStyle/>
          <a:p>
            <a:r>
              <a:rPr lang="en-US" sz="8800" dirty="0"/>
              <a:t>Chicago Traffic Crashes</a:t>
            </a:r>
          </a:p>
        </p:txBody>
      </p:sp>
      <p:sp>
        <p:nvSpPr>
          <p:cNvPr id="3" name="Subtitle 2">
            <a:extLst>
              <a:ext uri="{FF2B5EF4-FFF2-40B4-BE49-F238E27FC236}">
                <a16:creationId xmlns:a16="http://schemas.microsoft.com/office/drawing/2014/main" id="{1CEB6C7F-7529-3E3F-597A-007D8331B649}"/>
              </a:ext>
            </a:extLst>
          </p:cNvPr>
          <p:cNvSpPr>
            <a:spLocks noGrp="1"/>
          </p:cNvSpPr>
          <p:nvPr>
            <p:ph type="subTitle" idx="1"/>
          </p:nvPr>
        </p:nvSpPr>
        <p:spPr>
          <a:xfrm>
            <a:off x="2511945" y="5830278"/>
            <a:ext cx="8045373" cy="656492"/>
          </a:xfrm>
        </p:spPr>
        <p:txBody>
          <a:bodyPr>
            <a:normAutofit/>
          </a:bodyPr>
          <a:lstStyle/>
          <a:p>
            <a:r>
              <a:rPr lang="en-US">
                <a:solidFill>
                  <a:schemeClr val="bg2"/>
                </a:solidFill>
              </a:rPr>
              <a:t>Sunday A., Farman S., John F., Sameen S.</a:t>
            </a:r>
          </a:p>
        </p:txBody>
      </p:sp>
      <p:pic>
        <p:nvPicPr>
          <p:cNvPr id="25" name="Picture 24" descr="Toy cars lined up in a row on floor">
            <a:extLst>
              <a:ext uri="{FF2B5EF4-FFF2-40B4-BE49-F238E27FC236}">
                <a16:creationId xmlns:a16="http://schemas.microsoft.com/office/drawing/2014/main" id="{79493D9C-7DAB-5BEA-D78E-9B9A00112C32}"/>
              </a:ext>
            </a:extLst>
          </p:cNvPr>
          <p:cNvPicPr>
            <a:picLocks noChangeAspect="1"/>
          </p:cNvPicPr>
          <p:nvPr/>
        </p:nvPicPr>
        <p:blipFill rotWithShape="1">
          <a:blip r:embed="rId2"/>
          <a:srcRect t="50947" b="14166"/>
          <a:stretch/>
        </p:blipFill>
        <p:spPr>
          <a:xfrm>
            <a:off x="1" y="10"/>
            <a:ext cx="12192000" cy="2828482"/>
          </a:xfrm>
          <a:prstGeom prst="rect">
            <a:avLst/>
          </a:prstGeom>
        </p:spPr>
      </p:pic>
      <p:sp>
        <p:nvSpPr>
          <p:cNvPr id="44" name="Rectangle 43">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465" y="2828492"/>
            <a:ext cx="11908534" cy="79375"/>
          </a:xfrm>
          <a:prstGeom prst="rect">
            <a:avLst/>
          </a:prstGeom>
          <a:solidFill>
            <a:schemeClr val="bg2"/>
          </a:solidFill>
          <a:ln w="0">
            <a:noFill/>
            <a:prstDash val="solid"/>
            <a:round/>
            <a:headEnd/>
            <a:tailEnd/>
          </a:ln>
        </p:spPr>
        <p:txBody>
          <a:bodyPr rtlCol="0" anchor="ctr"/>
          <a:lstStyle/>
          <a:p>
            <a:pPr algn="ctr"/>
            <a:endParaRPr lang="en-US"/>
          </a:p>
        </p:txBody>
      </p:sp>
      <p:sp>
        <p:nvSpPr>
          <p:cNvPr id="46"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2742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DEEP LEARNING model and optimization</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spTree>
    <p:extLst>
      <p:ext uri="{BB962C8B-B14F-4D97-AF65-F5344CB8AC3E}">
        <p14:creationId xmlns:p14="http://schemas.microsoft.com/office/powerpoint/2010/main" val="326153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random forest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spTree>
    <p:extLst>
      <p:ext uri="{BB962C8B-B14F-4D97-AF65-F5344CB8AC3E}">
        <p14:creationId xmlns:p14="http://schemas.microsoft.com/office/powerpoint/2010/main" val="177701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Decision tree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spTree>
    <p:extLst>
      <p:ext uri="{BB962C8B-B14F-4D97-AF65-F5344CB8AC3E}">
        <p14:creationId xmlns:p14="http://schemas.microsoft.com/office/powerpoint/2010/main" val="300579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8E7046DA-533C-484C-831F-A5A0E8D21743}"/>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rPr>
              <a:t>Conclusion </a:t>
            </a: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9AD4F55-5310-4CF8-9EEA-F5BD003D76D1}"/>
              </a:ext>
            </a:extLst>
          </p:cNvPr>
          <p:cNvSpPr>
            <a:spLocks noGrp="1"/>
          </p:cNvSpPr>
          <p:nvPr>
            <p:ph idx="1"/>
          </p:nvPr>
        </p:nvSpPr>
        <p:spPr>
          <a:xfrm>
            <a:off x="6749271" y="1128451"/>
            <a:ext cx="4680729" cy="4566609"/>
          </a:xfrm>
        </p:spPr>
        <p:txBody>
          <a:bodyPr anchor="ctr">
            <a:normAutofit/>
          </a:bodyPr>
          <a:lstStyle/>
          <a:p>
            <a:endParaRPr lang="en-US"/>
          </a:p>
        </p:txBody>
      </p:sp>
    </p:spTree>
    <p:extLst>
      <p:ext uri="{BB962C8B-B14F-4D97-AF65-F5344CB8AC3E}">
        <p14:creationId xmlns:p14="http://schemas.microsoft.com/office/powerpoint/2010/main" val="1860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5D85F3-E598-0DFF-36F0-828777DB9E6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Raleway" pitchFamily="2" charset="77"/>
              </a:rPr>
              <a:t>Project Description</a:t>
            </a:r>
            <a:endParaRPr lang="en-US" kern="1200" dirty="0">
              <a:solidFill>
                <a:srgbClr val="FFFFFF"/>
              </a:solidFill>
              <a:latin typeface="Raleway" pitchFamily="2" charset="77"/>
            </a:endParaRPr>
          </a:p>
        </p:txBody>
      </p:sp>
      <p:sp>
        <p:nvSpPr>
          <p:cNvPr id="21" name="Subtitle 2">
            <a:extLst>
              <a:ext uri="{FF2B5EF4-FFF2-40B4-BE49-F238E27FC236}">
                <a16:creationId xmlns:a16="http://schemas.microsoft.com/office/drawing/2014/main" id="{BE5F8C73-D71C-811B-14FE-9B8276DB2414}"/>
              </a:ext>
            </a:extLst>
          </p:cNvPr>
          <p:cNvSpPr txBox="1">
            <a:spLocks/>
          </p:cNvSpPr>
          <p:nvPr/>
        </p:nvSpPr>
        <p:spPr>
          <a:xfrm>
            <a:off x="4713619" y="1327791"/>
            <a:ext cx="6906491" cy="239266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400" b="0" i="0">
                <a:effectLst/>
              </a:rPr>
              <a:t>The project involves analyzing crash data in the City of Chicago, which is collected from the electronic crash reporting system (E-Crash) at the Chicago Police Department (CPD). The dataset includes information about each traffic crash that occurs on city streets under the jurisdiction of CPD. The records are added to the dataset when a crash report is finalized or amended in E-Crash. The data covers some police districts in 2015, but citywide data is not available until September 2017. The data includes information such as street condition, weather condition, and posted speed limits, recorded by the reporting officer based on the best available information at the time. </a:t>
            </a:r>
          </a:p>
          <a:p>
            <a:pPr marL="0" indent="0">
              <a:buNone/>
            </a:pPr>
            <a:r>
              <a:rPr lang="en-CA" sz="1400" b="0" i="0">
                <a:effectLst/>
              </a:rPr>
              <a:t>The project aims to analyze the data to identify patterns, trends, and factors contributing to crashes in Chicago, with the goal of providing insights to improve road safety in the city. It is important to note that the dataset only includes reportable crashes, which are those with a property damage value of $1,500 or more or involving bodily injury to any person(s) and that happen on a public roadway and that involve at least one moving vehicle, except bike dooring.</a:t>
            </a:r>
            <a:endParaRPr lang="en-US" sz="2000" dirty="0"/>
          </a:p>
        </p:txBody>
      </p:sp>
      <p:sp>
        <p:nvSpPr>
          <p:cNvPr id="52" name="Rectangle 51">
            <a:extLst>
              <a:ext uri="{FF2B5EF4-FFF2-40B4-BE49-F238E27FC236}">
                <a16:creationId xmlns:a16="http://schemas.microsoft.com/office/drawing/2014/main" id="{876DE835-AF1E-6871-59A3-92D31564B627}"/>
              </a:ext>
            </a:extLst>
          </p:cNvPr>
          <p:cNvSpPr/>
          <p:nvPr/>
        </p:nvSpPr>
        <p:spPr>
          <a:xfrm>
            <a:off x="4851058" y="403954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Scope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93443750-FEEA-6C0E-BE5B-E419E86F21CC}"/>
              </a:ext>
            </a:extLst>
          </p:cNvPr>
          <p:cNvSpPr/>
          <p:nvPr/>
        </p:nvSpPr>
        <p:spPr>
          <a:xfrm>
            <a:off x="4713619" y="76772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Purpose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4" name="Subtitle 2">
            <a:extLst>
              <a:ext uri="{FF2B5EF4-FFF2-40B4-BE49-F238E27FC236}">
                <a16:creationId xmlns:a16="http://schemas.microsoft.com/office/drawing/2014/main" id="{546FEDD5-082C-AB83-425A-B35116A3A6E6}"/>
              </a:ext>
            </a:extLst>
          </p:cNvPr>
          <p:cNvSpPr txBox="1">
            <a:spLocks/>
          </p:cNvSpPr>
          <p:nvPr/>
        </p:nvSpPr>
        <p:spPr>
          <a:xfrm>
            <a:off x="4847222" y="4436388"/>
            <a:ext cx="6906491" cy="11276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The</a:t>
            </a:r>
            <a:endParaRPr lang="en-US" sz="2000" dirty="0"/>
          </a:p>
        </p:txBody>
      </p:sp>
    </p:spTree>
    <p:extLst>
      <p:ext uri="{BB962C8B-B14F-4D97-AF65-F5344CB8AC3E}">
        <p14:creationId xmlns:p14="http://schemas.microsoft.com/office/powerpoint/2010/main" val="240715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fontScale="90000"/>
          </a:bodyPr>
          <a:lstStyle/>
          <a:p>
            <a:r>
              <a:rPr lang="en-US" sz="4000" kern="1200">
                <a:solidFill>
                  <a:schemeClr val="tx1"/>
                </a:solidFill>
                <a:latin typeface="+mj-lt"/>
                <a:ea typeface="+mj-ea"/>
                <a:cs typeface="+mj-cs"/>
              </a:rPr>
              <a:t>Data Exploratio</a:t>
            </a:r>
            <a:r>
              <a:rPr lang="en-US" sz="4000"/>
              <a:t>n and Cleaning </a:t>
            </a: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54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Extract, Transform, Load </a:t>
            </a: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70476FDF-FEB5-B317-019E-F43350B3531B}"/>
              </a:ext>
            </a:extLst>
          </p:cNvPr>
          <p:cNvPicPr>
            <a:picLocks noChangeAspect="1"/>
          </p:cNvPicPr>
          <p:nvPr/>
        </p:nvPicPr>
        <p:blipFill>
          <a:blip r:embed="rId2"/>
          <a:stretch>
            <a:fillRect/>
          </a:stretch>
        </p:blipFill>
        <p:spPr>
          <a:xfrm>
            <a:off x="1483536" y="1354140"/>
            <a:ext cx="5588777" cy="1869829"/>
          </a:xfrm>
          <a:prstGeom prst="rect">
            <a:avLst/>
          </a:prstGeom>
        </p:spPr>
      </p:pic>
      <p:sp>
        <p:nvSpPr>
          <p:cNvPr id="8" name="Down Arrow 7">
            <a:extLst>
              <a:ext uri="{FF2B5EF4-FFF2-40B4-BE49-F238E27FC236}">
                <a16:creationId xmlns:a16="http://schemas.microsoft.com/office/drawing/2014/main" id="{52D53226-064F-E3AA-632E-C0287EDDBF18}"/>
              </a:ext>
            </a:extLst>
          </p:cNvPr>
          <p:cNvSpPr/>
          <p:nvPr/>
        </p:nvSpPr>
        <p:spPr>
          <a:xfrm>
            <a:off x="4254610" y="3413898"/>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559BAEA5-8DF0-9E53-0D63-721BED888716}"/>
              </a:ext>
            </a:extLst>
          </p:cNvPr>
          <p:cNvPicPr>
            <a:picLocks noChangeAspect="1"/>
          </p:cNvPicPr>
          <p:nvPr/>
        </p:nvPicPr>
        <p:blipFill>
          <a:blip r:embed="rId3"/>
          <a:stretch>
            <a:fillRect/>
          </a:stretch>
        </p:blipFill>
        <p:spPr>
          <a:xfrm>
            <a:off x="8630792" y="3790321"/>
            <a:ext cx="2501900" cy="27940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59588A73-0324-4331-27D0-8F0F647EA2B3}"/>
              </a:ext>
            </a:extLst>
          </p:cNvPr>
          <p:cNvPicPr>
            <a:picLocks noChangeAspect="1"/>
          </p:cNvPicPr>
          <p:nvPr/>
        </p:nvPicPr>
        <p:blipFill>
          <a:blip r:embed="rId4"/>
          <a:stretch>
            <a:fillRect/>
          </a:stretch>
        </p:blipFill>
        <p:spPr>
          <a:xfrm>
            <a:off x="1483536" y="5055100"/>
            <a:ext cx="5927357" cy="1529221"/>
          </a:xfrm>
          <a:prstGeom prst="rect">
            <a:avLst/>
          </a:prstGeom>
        </p:spPr>
      </p:pic>
      <p:sp>
        <p:nvSpPr>
          <p:cNvPr id="17" name="Down Arrow 16">
            <a:extLst>
              <a:ext uri="{FF2B5EF4-FFF2-40B4-BE49-F238E27FC236}">
                <a16:creationId xmlns:a16="http://schemas.microsoft.com/office/drawing/2014/main" id="{B8902CC7-1C95-AFBD-4B21-22B5735A4516}"/>
              </a:ext>
            </a:extLst>
          </p:cNvPr>
          <p:cNvSpPr/>
          <p:nvPr/>
        </p:nvSpPr>
        <p:spPr>
          <a:xfrm>
            <a:off x="4257342" y="4603831"/>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86BD98-869A-AC7F-DE63-29ADFF6EC6CE}"/>
              </a:ext>
            </a:extLst>
          </p:cNvPr>
          <p:cNvSpPr txBox="1"/>
          <p:nvPr/>
        </p:nvSpPr>
        <p:spPr>
          <a:xfrm>
            <a:off x="2696131" y="3771707"/>
            <a:ext cx="3547766" cy="738664"/>
          </a:xfrm>
          <a:prstGeom prst="rect">
            <a:avLst/>
          </a:prstGeom>
          <a:noFill/>
        </p:spPr>
        <p:txBody>
          <a:bodyPr wrap="none" rtlCol="0">
            <a:spAutoFit/>
          </a:bodyPr>
          <a:lstStyle/>
          <a:p>
            <a:pPr marL="285750" indent="-285750">
              <a:buFontTx/>
              <a:buChar char="-"/>
            </a:pPr>
            <a:r>
              <a:rPr lang="en-US" sz="1050" dirty="0"/>
              <a:t>Dropped Unnecessary columns </a:t>
            </a:r>
          </a:p>
          <a:p>
            <a:pPr marL="285750" indent="-285750">
              <a:buFontTx/>
              <a:buChar char="-"/>
            </a:pPr>
            <a:r>
              <a:rPr lang="en-US" sz="1050" dirty="0"/>
              <a:t>Replaced </a:t>
            </a:r>
            <a:r>
              <a:rPr lang="en-US" sz="1050" dirty="0" err="1"/>
              <a:t>NaN</a:t>
            </a:r>
            <a:r>
              <a:rPr lang="en-US" sz="1050" dirty="0"/>
              <a:t> values with 0 &amp; NA</a:t>
            </a:r>
          </a:p>
          <a:p>
            <a:pPr marL="285750" indent="-285750">
              <a:buFontTx/>
              <a:buChar char="-"/>
            </a:pPr>
            <a:r>
              <a:rPr lang="en-US" sz="1050" dirty="0"/>
              <a:t>Converted CRASH_DATE column to datetime datatype</a:t>
            </a:r>
          </a:p>
          <a:p>
            <a:pPr marL="285750" indent="-285750">
              <a:buFontTx/>
              <a:buChar char="-"/>
            </a:pPr>
            <a:r>
              <a:rPr lang="en-US" sz="1050" dirty="0"/>
              <a:t>Redefined Injury and Damage columns </a:t>
            </a:r>
          </a:p>
        </p:txBody>
      </p:sp>
      <p:sp>
        <p:nvSpPr>
          <p:cNvPr id="19" name="Title 1">
            <a:extLst>
              <a:ext uri="{FF2B5EF4-FFF2-40B4-BE49-F238E27FC236}">
                <a16:creationId xmlns:a16="http://schemas.microsoft.com/office/drawing/2014/main" id="{9075D728-95DD-744D-7980-C45C8A6CAEA5}"/>
              </a:ext>
            </a:extLst>
          </p:cNvPr>
          <p:cNvSpPr txBox="1">
            <a:spLocks/>
          </p:cNvSpPr>
          <p:nvPr/>
        </p:nvSpPr>
        <p:spPr>
          <a:xfrm>
            <a:off x="8630792" y="2976911"/>
            <a:ext cx="2374903" cy="7168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000" dirty="0">
                <a:solidFill>
                  <a:schemeClr val="tx1"/>
                </a:solidFill>
              </a:rPr>
              <a:t>SCHEMA </a:t>
            </a:r>
          </a:p>
        </p:txBody>
      </p:sp>
    </p:spTree>
    <p:extLst>
      <p:ext uri="{BB962C8B-B14F-4D97-AF65-F5344CB8AC3E}">
        <p14:creationId xmlns:p14="http://schemas.microsoft.com/office/powerpoint/2010/main" val="19788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0" name="Freeform 6">
            <a:extLst>
              <a:ext uri="{FF2B5EF4-FFF2-40B4-BE49-F238E27FC236}">
                <a16:creationId xmlns:a16="http://schemas.microsoft.com/office/drawing/2014/main" id="{47C4971D-FDB7-43EC-9D73-44D6456D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2" name="Rectangle 141">
            <a:extLst>
              <a:ext uri="{FF2B5EF4-FFF2-40B4-BE49-F238E27FC236}">
                <a16:creationId xmlns:a16="http://schemas.microsoft.com/office/drawing/2014/main" id="{8BCF8976-9505-4742-8ACD-63BE2C84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sp>
        <p:nvSpPr>
          <p:cNvPr id="146" name="Freeform: Shape 145">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755168" y="4292599"/>
            <a:ext cx="10681664" cy="1465771"/>
          </a:xfrm>
        </p:spPr>
        <p:txBody>
          <a:bodyPr vert="horz" lIns="91440" tIns="45720" rIns="91440" bIns="45720" rtlCol="0" anchor="ctr">
            <a:normAutofit/>
          </a:bodyPr>
          <a:lstStyle/>
          <a:p>
            <a:pPr algn="ctr"/>
            <a:r>
              <a:rPr lang="en-US" sz="6000" spc="800" dirty="0">
                <a:solidFill>
                  <a:schemeClr val="bg1"/>
                </a:solidFill>
              </a:rPr>
              <a:t>Deep Dive</a:t>
            </a:r>
          </a:p>
        </p:txBody>
      </p:sp>
      <p:pic>
        <p:nvPicPr>
          <p:cNvPr id="4" name="Picture 3" descr="Chart&#10;&#10;Description automatically generated">
            <a:extLst>
              <a:ext uri="{FF2B5EF4-FFF2-40B4-BE49-F238E27FC236}">
                <a16:creationId xmlns:a16="http://schemas.microsoft.com/office/drawing/2014/main" id="{ADFDCA41-1E32-4D26-9DB9-D8853E1A197A}"/>
              </a:ext>
            </a:extLst>
          </p:cNvPr>
          <p:cNvPicPr>
            <a:picLocks noChangeAspect="1"/>
          </p:cNvPicPr>
          <p:nvPr/>
        </p:nvPicPr>
        <p:blipFill rotWithShape="1">
          <a:blip r:embed="rId3"/>
          <a:srcRect t="2141" r="-2" b="19247"/>
          <a:stretch/>
        </p:blipFill>
        <p:spPr>
          <a:xfrm>
            <a:off x="8450854" y="453943"/>
            <a:ext cx="3065490" cy="2975055"/>
          </a:xfrm>
          <a:prstGeom prst="rect">
            <a:avLst/>
          </a:prstGeom>
        </p:spPr>
      </p:pic>
      <p:pic>
        <p:nvPicPr>
          <p:cNvPr id="13" name="Picture 12" descr="Chart&#10;&#10;Description automatically generated">
            <a:extLst>
              <a:ext uri="{FF2B5EF4-FFF2-40B4-BE49-F238E27FC236}">
                <a16:creationId xmlns:a16="http://schemas.microsoft.com/office/drawing/2014/main" id="{80A21E51-9601-8AC1-ADAE-EA612395DCFE}"/>
              </a:ext>
            </a:extLst>
          </p:cNvPr>
          <p:cNvPicPr>
            <a:picLocks noChangeAspect="1"/>
          </p:cNvPicPr>
          <p:nvPr/>
        </p:nvPicPr>
        <p:blipFill rotWithShape="1">
          <a:blip r:embed="rId4"/>
          <a:srcRect r="10870" b="-2"/>
          <a:stretch/>
        </p:blipFill>
        <p:spPr>
          <a:xfrm>
            <a:off x="675698" y="453942"/>
            <a:ext cx="3065449" cy="2975055"/>
          </a:xfrm>
          <a:prstGeom prst="rect">
            <a:avLst/>
          </a:prstGeom>
        </p:spPr>
      </p:pic>
      <p:pic>
        <p:nvPicPr>
          <p:cNvPr id="14" name="Picture 13" descr="Chart, pie chart&#10;&#10;Description automatically generated">
            <a:extLst>
              <a:ext uri="{FF2B5EF4-FFF2-40B4-BE49-F238E27FC236}">
                <a16:creationId xmlns:a16="http://schemas.microsoft.com/office/drawing/2014/main" id="{0647A73E-91EF-55A3-FC88-63BB609D87F4}"/>
              </a:ext>
            </a:extLst>
          </p:cNvPr>
          <p:cNvPicPr>
            <a:picLocks noChangeAspect="1"/>
          </p:cNvPicPr>
          <p:nvPr/>
        </p:nvPicPr>
        <p:blipFill rotWithShape="1">
          <a:blip r:embed="rId5"/>
          <a:srcRect l="8851" r="6142" b="1"/>
          <a:stretch/>
        </p:blipFill>
        <p:spPr>
          <a:xfrm>
            <a:off x="4642057" y="453942"/>
            <a:ext cx="3065492" cy="2975055"/>
          </a:xfrm>
          <a:prstGeom prst="rect">
            <a:avLst/>
          </a:prstGeom>
        </p:spPr>
      </p:pic>
    </p:spTree>
    <p:extLst>
      <p:ext uri="{BB962C8B-B14F-4D97-AF65-F5344CB8AC3E}">
        <p14:creationId xmlns:p14="http://schemas.microsoft.com/office/powerpoint/2010/main" val="332489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47C4971D-FDB7-43EC-9D73-44D6456D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2" name="Rectangle 60">
            <a:extLst>
              <a:ext uri="{FF2B5EF4-FFF2-40B4-BE49-F238E27FC236}">
                <a16:creationId xmlns:a16="http://schemas.microsoft.com/office/drawing/2014/main" id="{8BCF8976-9505-4742-8ACD-63BE2C84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2">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sp>
        <p:nvSpPr>
          <p:cNvPr id="74" name="Freeform: Shape 64">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755168" y="4292599"/>
            <a:ext cx="10681664" cy="1465771"/>
          </a:xfrm>
        </p:spPr>
        <p:txBody>
          <a:bodyPr vert="horz" lIns="91440" tIns="45720" rIns="91440" bIns="45720" rtlCol="0" anchor="ctr">
            <a:normAutofit/>
          </a:bodyPr>
          <a:lstStyle/>
          <a:p>
            <a:pPr algn="ctr"/>
            <a:r>
              <a:rPr lang="en-US" sz="6000" spc="800" dirty="0">
                <a:solidFill>
                  <a:schemeClr val="bg1"/>
                </a:solidFill>
              </a:rPr>
              <a:t>Deep Dive into Data Set </a:t>
            </a:r>
          </a:p>
        </p:txBody>
      </p:sp>
      <p:pic>
        <p:nvPicPr>
          <p:cNvPr id="17" name="Picture 16" descr="Chart, bar chart, histogram&#10;&#10;Description automatically generated">
            <a:extLst>
              <a:ext uri="{FF2B5EF4-FFF2-40B4-BE49-F238E27FC236}">
                <a16:creationId xmlns:a16="http://schemas.microsoft.com/office/drawing/2014/main" id="{D1CB042D-E09C-3A40-9B6F-56CCBD2AF286}"/>
              </a:ext>
            </a:extLst>
          </p:cNvPr>
          <p:cNvPicPr>
            <a:picLocks noChangeAspect="1"/>
          </p:cNvPicPr>
          <p:nvPr/>
        </p:nvPicPr>
        <p:blipFill>
          <a:blip r:embed="rId3"/>
          <a:stretch>
            <a:fillRect/>
          </a:stretch>
        </p:blipFill>
        <p:spPr>
          <a:xfrm>
            <a:off x="489443" y="858628"/>
            <a:ext cx="3685015" cy="2026757"/>
          </a:xfrm>
          <a:prstGeom prst="rect">
            <a:avLst/>
          </a:prstGeom>
        </p:spPr>
      </p:pic>
      <p:sp>
        <p:nvSpPr>
          <p:cNvPr id="25" name="Up Arrow 24">
            <a:extLst>
              <a:ext uri="{FF2B5EF4-FFF2-40B4-BE49-F238E27FC236}">
                <a16:creationId xmlns:a16="http://schemas.microsoft.com/office/drawing/2014/main" id="{A1CB35E6-6C03-C634-9D3E-8B17FAE2595F}"/>
              </a:ext>
            </a:extLst>
          </p:cNvPr>
          <p:cNvSpPr/>
          <p:nvPr/>
        </p:nvSpPr>
        <p:spPr>
          <a:xfrm>
            <a:off x="3404340" y="2840182"/>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hart, line chart&#10;&#10;Description automatically generated">
            <a:extLst>
              <a:ext uri="{FF2B5EF4-FFF2-40B4-BE49-F238E27FC236}">
                <a16:creationId xmlns:a16="http://schemas.microsoft.com/office/drawing/2014/main" id="{C7EF8EC0-D3E8-BC80-95E9-218371E3348F}"/>
              </a:ext>
            </a:extLst>
          </p:cNvPr>
          <p:cNvPicPr>
            <a:picLocks noChangeAspect="1"/>
          </p:cNvPicPr>
          <p:nvPr/>
        </p:nvPicPr>
        <p:blipFill>
          <a:blip r:embed="rId4"/>
          <a:stretch>
            <a:fillRect/>
          </a:stretch>
        </p:blipFill>
        <p:spPr>
          <a:xfrm>
            <a:off x="4367437" y="875398"/>
            <a:ext cx="3708311" cy="1993216"/>
          </a:xfrm>
          <a:prstGeom prst="rect">
            <a:avLst/>
          </a:prstGeom>
        </p:spPr>
      </p:pic>
      <p:pic>
        <p:nvPicPr>
          <p:cNvPr id="29" name="Picture 28" descr="Chart, bar chart, histogram&#10;&#10;Description automatically generated">
            <a:extLst>
              <a:ext uri="{FF2B5EF4-FFF2-40B4-BE49-F238E27FC236}">
                <a16:creationId xmlns:a16="http://schemas.microsoft.com/office/drawing/2014/main" id="{9C5CB2E9-606C-07D7-090C-61D30D9188D4}"/>
              </a:ext>
            </a:extLst>
          </p:cNvPr>
          <p:cNvPicPr>
            <a:picLocks noChangeAspect="1"/>
          </p:cNvPicPr>
          <p:nvPr/>
        </p:nvPicPr>
        <p:blipFill>
          <a:blip r:embed="rId5"/>
          <a:stretch>
            <a:fillRect/>
          </a:stretch>
        </p:blipFill>
        <p:spPr>
          <a:xfrm>
            <a:off x="8312999" y="875891"/>
            <a:ext cx="3691969" cy="2021352"/>
          </a:xfrm>
          <a:prstGeom prst="rect">
            <a:avLst/>
          </a:prstGeom>
        </p:spPr>
      </p:pic>
      <p:sp>
        <p:nvSpPr>
          <p:cNvPr id="24" name="Up Arrow 23">
            <a:extLst>
              <a:ext uri="{FF2B5EF4-FFF2-40B4-BE49-F238E27FC236}">
                <a16:creationId xmlns:a16="http://schemas.microsoft.com/office/drawing/2014/main" id="{359A6D9B-31B1-5446-078B-176C4C2ABF6C}"/>
              </a:ext>
            </a:extLst>
          </p:cNvPr>
          <p:cNvSpPr/>
          <p:nvPr/>
        </p:nvSpPr>
        <p:spPr>
          <a:xfrm>
            <a:off x="7320734" y="2776858"/>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a:extLst>
              <a:ext uri="{FF2B5EF4-FFF2-40B4-BE49-F238E27FC236}">
                <a16:creationId xmlns:a16="http://schemas.microsoft.com/office/drawing/2014/main" id="{60E21A9E-4D28-06E1-E6AC-0F4481D1BB7F}"/>
              </a:ext>
            </a:extLst>
          </p:cNvPr>
          <p:cNvSpPr/>
          <p:nvPr/>
        </p:nvSpPr>
        <p:spPr>
          <a:xfrm>
            <a:off x="10699254" y="2815772"/>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70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4" name="Rectangle 12">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4">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8E1F4BB6-928C-1141-0719-F64B4DE5B877}"/>
              </a:ext>
            </a:extLst>
          </p:cNvPr>
          <p:cNvPicPr>
            <a:picLocks noChangeAspect="1"/>
          </p:cNvPicPr>
          <p:nvPr/>
        </p:nvPicPr>
        <p:blipFill>
          <a:blip r:embed="rId2"/>
          <a:stretch>
            <a:fillRect/>
          </a:stretch>
        </p:blipFill>
        <p:spPr>
          <a:xfrm>
            <a:off x="3280229" y="965201"/>
            <a:ext cx="5631541" cy="4927597"/>
          </a:xfrm>
          <a:prstGeom prst="rect">
            <a:avLst/>
          </a:prstGeom>
        </p:spPr>
      </p:pic>
      <p:sp>
        <p:nvSpPr>
          <p:cNvPr id="26" name="Freeform: Shape 16">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9090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Regression Model</a:t>
            </a:r>
          </a:p>
        </p:txBody>
      </p:sp>
      <p:pic>
        <p:nvPicPr>
          <p:cNvPr id="18" name="Picture 17" descr="A screenshot of a computer&#10;&#10;Description automatically generated with medium confidence">
            <a:extLst>
              <a:ext uri="{FF2B5EF4-FFF2-40B4-BE49-F238E27FC236}">
                <a16:creationId xmlns:a16="http://schemas.microsoft.com/office/drawing/2014/main" id="{098ADE91-C606-4F4F-9A89-DF035CCB0DC8}"/>
              </a:ext>
            </a:extLst>
          </p:cNvPr>
          <p:cNvPicPr>
            <a:picLocks noChangeAspect="1"/>
          </p:cNvPicPr>
          <p:nvPr/>
        </p:nvPicPr>
        <p:blipFill>
          <a:blip r:embed="rId2"/>
          <a:stretch>
            <a:fillRect/>
          </a:stretch>
        </p:blipFill>
        <p:spPr>
          <a:xfrm>
            <a:off x="926927" y="1210734"/>
            <a:ext cx="5978273" cy="4125850"/>
          </a:xfrm>
          <a:prstGeom prst="rect">
            <a:avLst/>
          </a:prstGeom>
        </p:spPr>
      </p:pic>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spTree>
    <p:extLst>
      <p:ext uri="{BB962C8B-B14F-4D97-AF65-F5344CB8AC3E}">
        <p14:creationId xmlns:p14="http://schemas.microsoft.com/office/powerpoint/2010/main" val="244400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logistic Regression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spTree>
    <p:extLst>
      <p:ext uri="{BB962C8B-B14F-4D97-AF65-F5344CB8AC3E}">
        <p14:creationId xmlns:p14="http://schemas.microsoft.com/office/powerpoint/2010/main" val="68158234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{49FD2C4F-5F93-314E-89B0-B13A7D441C49}tf10001071</Template>
  <TotalTime>269</TotalTime>
  <Words>348</Words>
  <Application>Microsoft Macintosh PowerPoint</Application>
  <PresentationFormat>Widescreen</PresentationFormat>
  <Paragraphs>36</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Impact</vt:lpstr>
      <vt:lpstr>Raleway</vt:lpstr>
      <vt:lpstr>Badge</vt:lpstr>
      <vt:lpstr>Chicago Traffic Crashes</vt:lpstr>
      <vt:lpstr>Project Description</vt:lpstr>
      <vt:lpstr>Data Exploration and Cleaning </vt:lpstr>
      <vt:lpstr>Extract, Transform, Load </vt:lpstr>
      <vt:lpstr>Deep Dive</vt:lpstr>
      <vt:lpstr>Deep Dive into Data Set </vt:lpstr>
      <vt:lpstr>PowerPoint Presentation</vt:lpstr>
      <vt:lpstr>Machine learning– Regression Model</vt:lpstr>
      <vt:lpstr>Machine learning– logistic Regression Model</vt:lpstr>
      <vt:lpstr>Machine learning– DEEP LEARNING model and optimization</vt:lpstr>
      <vt:lpstr>Machine learning – random forest model</vt:lpstr>
      <vt:lpstr>Machine learning - Decision tree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dc:title>
  <dc:creator>Sameen Shahzad</dc:creator>
  <cp:lastModifiedBy>Sameen Shahzad</cp:lastModifiedBy>
  <cp:revision>6</cp:revision>
  <dcterms:created xsi:type="dcterms:W3CDTF">2023-04-17T03:40:25Z</dcterms:created>
  <dcterms:modified xsi:type="dcterms:W3CDTF">2023-04-17T08:15:43Z</dcterms:modified>
</cp:coreProperties>
</file>