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71" r:id="rId3"/>
    <p:sldId id="270" r:id="rId4"/>
    <p:sldId id="277" r:id="rId5"/>
    <p:sldId id="278" r:id="rId6"/>
    <p:sldId id="269" r:id="rId7"/>
    <p:sldId id="259" r:id="rId8"/>
    <p:sldId id="276" r:id="rId9"/>
    <p:sldId id="261" r:id="rId10"/>
    <p:sldId id="263" r:id="rId11"/>
    <p:sldId id="264" r:id="rId12"/>
    <p:sldId id="275" r:id="rId13"/>
    <p:sldId id="272" r:id="rId14"/>
    <p:sldId id="273" r:id="rId15"/>
    <p:sldId id="274" r:id="rId16"/>
    <p:sldId id="265"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21D6E-219F-4D92-90E8-9FDD08AE632A}" v="27" dt="2023-04-05T03:15:50.711"/>
    <p1510:client id="{1676563A-5941-5F03-DCDE-8B4A591CA224}" v="9" dt="2023-05-08T19:52:42.952"/>
    <p1510:client id="{65FF04BA-8DB4-ED29-F0B1-7813104072C6}" v="233" dt="2023-04-06T06:39:54.626"/>
    <p1510:client id="{74713661-E822-2DF7-C2BE-567FEE329CD2}" v="562" dt="2023-04-09T07:47:00.345"/>
    <p1510:client id="{DF64738C-B7FB-B888-CAFE-51E1041F5D5A}" v="52" dt="2023-05-09T04:01:00.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5/8/2023</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37833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5/8/2023</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56591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5/8/2023</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19033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5/8/2023</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72457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5/8/2023</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402084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5/8/2023</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69313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5/8/2023</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816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5/8/2023</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3521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5/8/2023</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31763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5/8/2023</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020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5/8/2023</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506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5/8/2023</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69965190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inanantsou.blogspot.com/2011/12/blog-post_07.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inanantsou.blogspot.com/2011/12/blog-post_07.html"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maine.gov/labor/cwri/county-economic-profiles/countyProfiles.html" TargetMode="External"/><Relationship Id="rId4" Type="http://schemas.openxmlformats.org/officeDocument/2006/relationships/hyperlink" Target="https://creativecommons.org/licenses/by-nc-nd/3.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anantsou.blogspot.com/2011/12/blog-post_07.html"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paceuniversity-my.sharepoint.com/:w:/g/personal/sh66091n_pace_edu/EQu00OtaOb9Fm1HUXUZhdFcBGuQx2gd4glVwBCA1yejNyw?e=H6vFn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inanantsou.blogspot.com/2011/12/blog-post_07.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inanantsou.blogspot.com/2011/12/blog-post_07.html"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inanantsou.blogspot.com/2011/12/blog-post_07.html"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inanantsou.blogspot.com/2011/12/blog-post_07.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outdoor object, star&#10;&#10;Description automatically generated">
            <a:extLst>
              <a:ext uri="{FF2B5EF4-FFF2-40B4-BE49-F238E27FC236}">
                <a16:creationId xmlns:a16="http://schemas.microsoft.com/office/drawing/2014/main" id="{0173DC87-74F9-CFD0-BAB8-F7604410CDE8}"/>
              </a:ext>
            </a:extLst>
          </p:cNvPr>
          <p:cNvPicPr>
            <a:picLocks noChangeAspect="1"/>
          </p:cNvPicPr>
          <p:nvPr/>
        </p:nvPicPr>
        <p:blipFill rotWithShape="1">
          <a:blip r:embed="rId2">
            <a:alphaModFix amt="60000"/>
            <a:extLst>
              <a:ext uri="{837473B0-CC2E-450A-ABE3-18F120FF3D39}">
                <a1611:picAttrSrcUrl xmlns:a1611="http://schemas.microsoft.com/office/drawing/2016/11/main" r:id="rId3"/>
              </a:ext>
            </a:extLst>
          </a:blip>
          <a:srcRect t="14414" b="29336"/>
          <a:stretch/>
        </p:blipFill>
        <p:spPr>
          <a:xfrm>
            <a:off x="20" y="10"/>
            <a:ext cx="12191980" cy="6857990"/>
          </a:xfrm>
          <a:prstGeom prst="rect">
            <a:avLst/>
          </a:prstGeom>
        </p:spPr>
      </p:pic>
      <p:sp>
        <p:nvSpPr>
          <p:cNvPr id="2" name="Title 1"/>
          <p:cNvSpPr>
            <a:spLocks noGrp="1"/>
          </p:cNvSpPr>
          <p:nvPr>
            <p:ph type="ctrTitle"/>
          </p:nvPr>
        </p:nvSpPr>
        <p:spPr>
          <a:xfrm>
            <a:off x="960120" y="640080"/>
            <a:ext cx="10268712" cy="3227832"/>
          </a:xfrm>
        </p:spPr>
        <p:txBody>
          <a:bodyPr anchor="b">
            <a:normAutofit/>
          </a:bodyPr>
          <a:lstStyle/>
          <a:p>
            <a:r>
              <a:rPr lang="en-US">
                <a:ea typeface="+mj-lt"/>
                <a:cs typeface="+mj-lt"/>
              </a:rPr>
              <a:t>Methodology &amp; Experiments</a:t>
            </a:r>
            <a:endParaRPr lang="en-US"/>
          </a:p>
        </p:txBody>
      </p:sp>
      <p:sp>
        <p:nvSpPr>
          <p:cNvPr id="3" name="Subtitle 2"/>
          <p:cNvSpPr>
            <a:spLocks noGrp="1"/>
          </p:cNvSpPr>
          <p:nvPr>
            <p:ph type="subTitle" idx="1"/>
          </p:nvPr>
        </p:nvSpPr>
        <p:spPr>
          <a:xfrm>
            <a:off x="960120" y="4526280"/>
            <a:ext cx="10268712" cy="1508760"/>
          </a:xfrm>
        </p:spPr>
        <p:txBody>
          <a:bodyPr vert="horz" lIns="91440" tIns="45720" rIns="91440" bIns="45720" rtlCol="0" anchor="t">
            <a:normAutofit/>
          </a:bodyPr>
          <a:lstStyle/>
          <a:p>
            <a:r>
              <a:rPr lang="en-US">
                <a:solidFill>
                  <a:schemeClr val="tx1"/>
                </a:solidFill>
                <a:cs typeface="Calibri"/>
              </a:rPr>
              <a:t>By Syed S. Huda</a:t>
            </a:r>
            <a:endParaRPr lang="en-US">
              <a:solidFill>
                <a:schemeClr val="tx1"/>
              </a:solidFill>
            </a:endParaRPr>
          </a:p>
        </p:txBody>
      </p:sp>
      <p:sp>
        <p:nvSpPr>
          <p:cNvPr id="6" name="TextBox 5">
            <a:extLst>
              <a:ext uri="{FF2B5EF4-FFF2-40B4-BE49-F238E27FC236}">
                <a16:creationId xmlns:a16="http://schemas.microsoft.com/office/drawing/2014/main" id="{3C629863-272D-F74A-FFC0-7A63A26E8C27}"/>
              </a:ext>
            </a:extLst>
          </p:cNvPr>
          <p:cNvSpPr txBox="1"/>
          <p:nvPr/>
        </p:nvSpPr>
        <p:spPr>
          <a:xfrm>
            <a:off x="9634890" y="6657945"/>
            <a:ext cx="255711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267711" y="95826"/>
            <a:ext cx="4971792" cy="938647"/>
          </a:xfrm>
        </p:spPr>
        <p:txBody>
          <a:bodyPr>
            <a:noAutofit/>
          </a:bodyPr>
          <a:lstStyle/>
          <a:p>
            <a:r>
              <a:rPr lang="en-US" sz="5400">
                <a:solidFill>
                  <a:schemeClr val="tx1"/>
                </a:solidFill>
              </a:rPr>
              <a:t>Facilities</a:t>
            </a:r>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6094474" y="10"/>
            <a:ext cx="6097526" cy="6857990"/>
          </a:xfrm>
          <a:prstGeom prst="rect">
            <a:avLst/>
          </a:prstGeom>
        </p:spPr>
      </p:pic>
      <p:pic>
        <p:nvPicPr>
          <p:cNvPr id="2" name="Picture 4" descr="A picture containing text, monitor, screenshot, black&#10;&#10;Description automatically generated">
            <a:extLst>
              <a:ext uri="{FF2B5EF4-FFF2-40B4-BE49-F238E27FC236}">
                <a16:creationId xmlns:a16="http://schemas.microsoft.com/office/drawing/2014/main" id="{A8E57BA5-0D2C-DF45-90F0-56FCD92BAF8F}"/>
              </a:ext>
            </a:extLst>
          </p:cNvPr>
          <p:cNvPicPr>
            <a:picLocks noGrp="1" noChangeAspect="1"/>
          </p:cNvPicPr>
          <p:nvPr>
            <p:ph idx="1"/>
          </p:nvPr>
        </p:nvPicPr>
        <p:blipFill>
          <a:blip r:embed="rId3"/>
          <a:stretch>
            <a:fillRect/>
          </a:stretch>
        </p:blipFill>
        <p:spPr>
          <a:xfrm>
            <a:off x="447502" y="2466279"/>
            <a:ext cx="11390930" cy="3316992"/>
          </a:xfrm>
        </p:spPr>
      </p:pic>
    </p:spTree>
    <p:extLst>
      <p:ext uri="{BB962C8B-B14F-4D97-AF65-F5344CB8AC3E}">
        <p14:creationId xmlns:p14="http://schemas.microsoft.com/office/powerpoint/2010/main" val="201719615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267711" y="95826"/>
            <a:ext cx="4971792" cy="938647"/>
          </a:xfrm>
        </p:spPr>
        <p:txBody>
          <a:bodyPr>
            <a:noAutofit/>
          </a:bodyPr>
          <a:lstStyle/>
          <a:p>
            <a:r>
              <a:rPr lang="en-US" sz="5400">
                <a:solidFill>
                  <a:schemeClr val="tx1"/>
                </a:solidFill>
              </a:rPr>
              <a:t>Technique</a:t>
            </a:r>
            <a:endParaRPr lang="en-US"/>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6094474" y="10"/>
            <a:ext cx="6097526" cy="6857990"/>
          </a:xfrm>
          <a:prstGeom prst="rect">
            <a:avLst/>
          </a:prstGeom>
        </p:spPr>
      </p:pic>
      <p:sp>
        <p:nvSpPr>
          <p:cNvPr id="4" name="Content Placeholder 3">
            <a:extLst>
              <a:ext uri="{FF2B5EF4-FFF2-40B4-BE49-F238E27FC236}">
                <a16:creationId xmlns:a16="http://schemas.microsoft.com/office/drawing/2014/main" id="{BC7EE071-2D9B-8533-329C-E9257531C2D1}"/>
              </a:ext>
            </a:extLst>
          </p:cNvPr>
          <p:cNvSpPr>
            <a:spLocks noGrp="1"/>
          </p:cNvSpPr>
          <p:nvPr>
            <p:ph idx="1"/>
          </p:nvPr>
        </p:nvSpPr>
        <p:spPr/>
        <p:txBody>
          <a:bodyPr vert="horz" lIns="91440" tIns="45720" rIns="91440" bIns="45720" rtlCol="0" anchor="t">
            <a:normAutofit fontScale="92500" lnSpcReduction="20000"/>
          </a:bodyPr>
          <a:lstStyle/>
          <a:p>
            <a:r>
              <a:rPr lang="en-US"/>
              <a:t>Machine learning algorithms were used to identify patterns and relationships in data. Use multiple Python libraries for machine learning, including panda, scikit-learn and TensorFlow. These libraries provide a wide range of machine learning models, including linear regression, decision trees, and neural network</a:t>
            </a:r>
          </a:p>
          <a:p>
            <a:endParaRPr lang="en-US"/>
          </a:p>
          <a:p>
            <a:r>
              <a:rPr lang="en-US"/>
              <a:t>Normalization</a:t>
            </a:r>
          </a:p>
          <a:p>
            <a:r>
              <a:rPr lang="en-US"/>
              <a:t>Regression Models</a:t>
            </a:r>
          </a:p>
          <a:p>
            <a:r>
              <a:rPr lang="en-US"/>
              <a:t>Parameter Tuning</a:t>
            </a:r>
          </a:p>
        </p:txBody>
      </p:sp>
    </p:spTree>
    <p:extLst>
      <p:ext uri="{BB962C8B-B14F-4D97-AF65-F5344CB8AC3E}">
        <p14:creationId xmlns:p14="http://schemas.microsoft.com/office/powerpoint/2010/main" val="41194882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outdoor object, star&#10;&#10;Description automatically generated">
            <a:extLst>
              <a:ext uri="{FF2B5EF4-FFF2-40B4-BE49-F238E27FC236}">
                <a16:creationId xmlns:a16="http://schemas.microsoft.com/office/drawing/2014/main" id="{0173DC87-74F9-CFD0-BAB8-F7604410CDE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4407" r="-1" b="29328"/>
          <a:stretch/>
        </p:blipFill>
        <p:spPr>
          <a:xfrm>
            <a:off x="20" y="10"/>
            <a:ext cx="12191980" cy="6857990"/>
          </a:xfrm>
          <a:prstGeom prst="rect">
            <a:avLst/>
          </a:prstGeom>
        </p:spPr>
      </p:pic>
      <p:sp>
        <p:nvSpPr>
          <p:cNvPr id="62" name="Rectangle 61">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09205" y="1182756"/>
            <a:ext cx="8425541" cy="3439886"/>
          </a:xfrm>
        </p:spPr>
        <p:txBody>
          <a:bodyPr vert="horz" lIns="91440" tIns="45720" rIns="91440" bIns="45720" rtlCol="0" anchor="ctr">
            <a:normAutofit/>
          </a:bodyPr>
          <a:lstStyle/>
          <a:p>
            <a:pPr algn="l"/>
            <a:r>
              <a:rPr lang="en-US" sz="6000">
                <a:solidFill>
                  <a:schemeClr val="bg1"/>
                </a:solidFill>
                <a:ea typeface="+mj-lt"/>
                <a:cs typeface="+mj-lt"/>
              </a:rPr>
              <a:t>ECONOMIC INDICATORS</a:t>
            </a:r>
            <a:br>
              <a:rPr lang="en-US" sz="6000">
                <a:ea typeface="+mj-lt"/>
                <a:cs typeface="+mj-lt"/>
              </a:rPr>
            </a:br>
            <a:endParaRPr lang="en-US" sz="9650"/>
          </a:p>
          <a:p>
            <a:pPr algn="l"/>
            <a:endParaRPr lang="en-US" sz="6000">
              <a:solidFill>
                <a:schemeClr val="bg1"/>
              </a:solidFill>
            </a:endParaRPr>
          </a:p>
        </p:txBody>
      </p:sp>
      <p:sp>
        <p:nvSpPr>
          <p:cNvPr id="6" name="TextBox 5">
            <a:extLst>
              <a:ext uri="{FF2B5EF4-FFF2-40B4-BE49-F238E27FC236}">
                <a16:creationId xmlns:a16="http://schemas.microsoft.com/office/drawing/2014/main" id="{3C629863-272D-F74A-FFC0-7A63A26E8C27}"/>
              </a:ext>
            </a:extLst>
          </p:cNvPr>
          <p:cNvSpPr txBox="1"/>
          <p:nvPr/>
        </p:nvSpPr>
        <p:spPr>
          <a:xfrm>
            <a:off x="9634890" y="6657945"/>
            <a:ext cx="255711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
        <p:nvSpPr>
          <p:cNvPr id="3" name="TextBox 2">
            <a:extLst>
              <a:ext uri="{FF2B5EF4-FFF2-40B4-BE49-F238E27FC236}">
                <a16:creationId xmlns:a16="http://schemas.microsoft.com/office/drawing/2014/main" id="{3D9FC556-CA50-8C12-B3DB-278D2B4B16D3}"/>
              </a:ext>
            </a:extLst>
          </p:cNvPr>
          <p:cNvSpPr txBox="1"/>
          <p:nvPr/>
        </p:nvSpPr>
        <p:spPr>
          <a:xfrm>
            <a:off x="867591" y="4385310"/>
            <a:ext cx="97693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Franklin Gothic Medium"/>
                <a:ea typeface="Segoe UI"/>
                <a:cs typeface="Segoe UI"/>
                <a:hlinkClick r:id="rId5">
                  <a:extLst>
                    <a:ext uri="{A12FA001-AC4F-418D-AE19-62706E023703}">
                      <ahyp:hlinkClr xmlns:ahyp="http://schemas.microsoft.com/office/drawing/2018/hyperlinkcolor" val="tx"/>
                    </a:ext>
                  </a:extLst>
                </a:hlinkClick>
              </a:rPr>
              <a:t>https://www.maine.gov/labor/cwri/county-https://www.maine.gov/labor/cwri/county-economic-profiles/countyProfiles.html</a:t>
            </a:r>
          </a:p>
          <a:p>
            <a:pPr algn="l"/>
            <a:endParaRPr lang="en-US"/>
          </a:p>
        </p:txBody>
      </p:sp>
    </p:spTree>
    <p:extLst>
      <p:ext uri="{BB962C8B-B14F-4D97-AF65-F5344CB8AC3E}">
        <p14:creationId xmlns:p14="http://schemas.microsoft.com/office/powerpoint/2010/main" val="10652136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49997" y="683655"/>
            <a:ext cx="4971792" cy="938647"/>
          </a:xfrm>
        </p:spPr>
        <p:txBody>
          <a:bodyPr>
            <a:noAutofit/>
          </a:bodyPr>
          <a:lstStyle/>
          <a:p>
            <a:r>
              <a:rPr lang="en-US" sz="5400">
                <a:solidFill>
                  <a:schemeClr val="tx1"/>
                </a:solidFill>
                <a:ea typeface="+mj-lt"/>
                <a:cs typeface="+mj-lt"/>
              </a:rPr>
              <a:t>ECONOMIC INDICATORS</a:t>
            </a:r>
          </a:p>
          <a:p>
            <a:endParaRPr lang="en-US" sz="5400">
              <a:solidFill>
                <a:schemeClr val="tx1"/>
              </a:solidFill>
            </a:endParaRPr>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6094474" y="10"/>
            <a:ext cx="6097526" cy="6857990"/>
          </a:xfrm>
          <a:prstGeom prst="rect">
            <a:avLst/>
          </a:prstGeom>
        </p:spPr>
      </p:pic>
      <p:pic>
        <p:nvPicPr>
          <p:cNvPr id="2" name="Picture 4" descr="Table, Excel&#10;&#10;Description automatically generated">
            <a:extLst>
              <a:ext uri="{FF2B5EF4-FFF2-40B4-BE49-F238E27FC236}">
                <a16:creationId xmlns:a16="http://schemas.microsoft.com/office/drawing/2014/main" id="{E6A606A6-1AFD-F175-6735-8A520AC726B7}"/>
              </a:ext>
            </a:extLst>
          </p:cNvPr>
          <p:cNvPicPr>
            <a:picLocks noGrp="1" noChangeAspect="1"/>
          </p:cNvPicPr>
          <p:nvPr>
            <p:ph idx="1"/>
          </p:nvPr>
        </p:nvPicPr>
        <p:blipFill>
          <a:blip r:embed="rId3"/>
          <a:stretch>
            <a:fillRect/>
          </a:stretch>
        </p:blipFill>
        <p:spPr>
          <a:xfrm>
            <a:off x="5727179" y="138466"/>
            <a:ext cx="6460480" cy="3593592"/>
          </a:xfrm>
        </p:spPr>
      </p:pic>
      <p:pic>
        <p:nvPicPr>
          <p:cNvPr id="5" name="Picture 5" descr="Table&#10;&#10;Description automatically generated">
            <a:extLst>
              <a:ext uri="{FF2B5EF4-FFF2-40B4-BE49-F238E27FC236}">
                <a16:creationId xmlns:a16="http://schemas.microsoft.com/office/drawing/2014/main" id="{6F1850F5-88D2-B6DE-D480-D03E7075B506}"/>
              </a:ext>
            </a:extLst>
          </p:cNvPr>
          <p:cNvPicPr>
            <a:picLocks noChangeAspect="1"/>
          </p:cNvPicPr>
          <p:nvPr/>
        </p:nvPicPr>
        <p:blipFill rotWithShape="1">
          <a:blip r:embed="rId4"/>
          <a:srcRect l="3841" r="15825" b="602"/>
          <a:stretch/>
        </p:blipFill>
        <p:spPr>
          <a:xfrm>
            <a:off x="-54428" y="2893728"/>
            <a:ext cx="6156422" cy="3585178"/>
          </a:xfrm>
          <a:prstGeom prst="rect">
            <a:avLst/>
          </a:prstGeom>
        </p:spPr>
      </p:pic>
      <p:sp>
        <p:nvSpPr>
          <p:cNvPr id="4" name="TextBox 3">
            <a:extLst>
              <a:ext uri="{FF2B5EF4-FFF2-40B4-BE49-F238E27FC236}">
                <a16:creationId xmlns:a16="http://schemas.microsoft.com/office/drawing/2014/main" id="{3A4BDF79-758D-DAAD-CB38-322732D31D35}"/>
              </a:ext>
            </a:extLst>
          </p:cNvPr>
          <p:cNvSpPr txBox="1"/>
          <p:nvPr/>
        </p:nvSpPr>
        <p:spPr>
          <a:xfrm>
            <a:off x="400594" y="1952896"/>
            <a:ext cx="2979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Population Demographics</a:t>
            </a:r>
          </a:p>
        </p:txBody>
      </p:sp>
      <p:sp>
        <p:nvSpPr>
          <p:cNvPr id="6" name="TextBox 5">
            <a:extLst>
              <a:ext uri="{FF2B5EF4-FFF2-40B4-BE49-F238E27FC236}">
                <a16:creationId xmlns:a16="http://schemas.microsoft.com/office/drawing/2014/main" id="{5CAF18BB-903F-E938-F8A0-78A98D644C69}"/>
              </a:ext>
            </a:extLst>
          </p:cNvPr>
          <p:cNvSpPr txBox="1"/>
          <p:nvPr/>
        </p:nvSpPr>
        <p:spPr>
          <a:xfrm>
            <a:off x="7636328" y="4005942"/>
            <a:ext cx="36929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Poverty levels- Food Insecurity</a:t>
            </a:r>
          </a:p>
        </p:txBody>
      </p:sp>
    </p:spTree>
    <p:extLst>
      <p:ext uri="{BB962C8B-B14F-4D97-AF65-F5344CB8AC3E}">
        <p14:creationId xmlns:p14="http://schemas.microsoft.com/office/powerpoint/2010/main" val="386761333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49997" y="683655"/>
            <a:ext cx="4971792" cy="938647"/>
          </a:xfrm>
        </p:spPr>
        <p:txBody>
          <a:bodyPr>
            <a:noAutofit/>
          </a:bodyPr>
          <a:lstStyle/>
          <a:p>
            <a:r>
              <a:rPr lang="en-US" sz="5400">
                <a:solidFill>
                  <a:schemeClr val="tx1"/>
                </a:solidFill>
                <a:ea typeface="+mj-lt"/>
                <a:cs typeface="+mj-lt"/>
              </a:rPr>
              <a:t>ECONOMIC INDICATORS</a:t>
            </a:r>
          </a:p>
          <a:p>
            <a:endParaRPr lang="en-US" sz="5400">
              <a:solidFill>
                <a:schemeClr val="tx1"/>
              </a:solidFill>
            </a:endParaRPr>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5147417" y="10"/>
            <a:ext cx="7044583" cy="6857990"/>
          </a:xfrm>
          <a:prstGeom prst="rect">
            <a:avLst/>
          </a:prstGeom>
        </p:spPr>
      </p:pic>
      <p:pic>
        <p:nvPicPr>
          <p:cNvPr id="2" name="Picture 4" descr="Table&#10;&#10;Description automatically generated">
            <a:extLst>
              <a:ext uri="{FF2B5EF4-FFF2-40B4-BE49-F238E27FC236}">
                <a16:creationId xmlns:a16="http://schemas.microsoft.com/office/drawing/2014/main" id="{00EA123B-AB42-DC65-41D4-581A8B0CE29B}"/>
              </a:ext>
            </a:extLst>
          </p:cNvPr>
          <p:cNvPicPr>
            <a:picLocks noGrp="1" noChangeAspect="1"/>
          </p:cNvPicPr>
          <p:nvPr>
            <p:ph idx="1"/>
          </p:nvPr>
        </p:nvPicPr>
        <p:blipFill>
          <a:blip r:embed="rId3"/>
          <a:stretch>
            <a:fillRect/>
          </a:stretch>
        </p:blipFill>
        <p:spPr>
          <a:xfrm>
            <a:off x="5398473" y="62266"/>
            <a:ext cx="6791321" cy="3876620"/>
          </a:xfrm>
        </p:spPr>
      </p:pic>
      <p:pic>
        <p:nvPicPr>
          <p:cNvPr id="5" name="Picture 5" descr="Table, Excel&#10;&#10;Description automatically generated">
            <a:extLst>
              <a:ext uri="{FF2B5EF4-FFF2-40B4-BE49-F238E27FC236}">
                <a16:creationId xmlns:a16="http://schemas.microsoft.com/office/drawing/2014/main" id="{A472AAAE-08BC-2A45-2F56-F8D30836BD76}"/>
              </a:ext>
            </a:extLst>
          </p:cNvPr>
          <p:cNvPicPr>
            <a:picLocks noChangeAspect="1"/>
          </p:cNvPicPr>
          <p:nvPr/>
        </p:nvPicPr>
        <p:blipFill>
          <a:blip r:embed="rId4"/>
          <a:stretch>
            <a:fillRect/>
          </a:stretch>
        </p:blipFill>
        <p:spPr>
          <a:xfrm>
            <a:off x="195943" y="1543159"/>
            <a:ext cx="4669971" cy="5252139"/>
          </a:xfrm>
          <a:prstGeom prst="rect">
            <a:avLst/>
          </a:prstGeom>
        </p:spPr>
      </p:pic>
      <p:sp>
        <p:nvSpPr>
          <p:cNvPr id="4" name="TextBox 3">
            <a:extLst>
              <a:ext uri="{FF2B5EF4-FFF2-40B4-BE49-F238E27FC236}">
                <a16:creationId xmlns:a16="http://schemas.microsoft.com/office/drawing/2014/main" id="{234C9D35-3D34-1E0E-14A0-F5C7BC9694FD}"/>
              </a:ext>
            </a:extLst>
          </p:cNvPr>
          <p:cNvSpPr txBox="1"/>
          <p:nvPr/>
        </p:nvSpPr>
        <p:spPr>
          <a:xfrm>
            <a:off x="8212182" y="4118609"/>
            <a:ext cx="28917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Mean Household Income</a:t>
            </a:r>
          </a:p>
        </p:txBody>
      </p:sp>
      <p:sp>
        <p:nvSpPr>
          <p:cNvPr id="6" name="TextBox 5">
            <a:extLst>
              <a:ext uri="{FF2B5EF4-FFF2-40B4-BE49-F238E27FC236}">
                <a16:creationId xmlns:a16="http://schemas.microsoft.com/office/drawing/2014/main" id="{762A9537-CBE4-1F6A-0018-EE16E0B57002}"/>
              </a:ext>
            </a:extLst>
          </p:cNvPr>
          <p:cNvSpPr txBox="1"/>
          <p:nvPr/>
        </p:nvSpPr>
        <p:spPr>
          <a:xfrm>
            <a:off x="5145132" y="5595801"/>
            <a:ext cx="28428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County total Population</a:t>
            </a:r>
          </a:p>
        </p:txBody>
      </p:sp>
    </p:spTree>
    <p:extLst>
      <p:ext uri="{BB962C8B-B14F-4D97-AF65-F5344CB8AC3E}">
        <p14:creationId xmlns:p14="http://schemas.microsoft.com/office/powerpoint/2010/main" val="128078272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49997" y="683655"/>
            <a:ext cx="4971792" cy="938647"/>
          </a:xfrm>
        </p:spPr>
        <p:txBody>
          <a:bodyPr>
            <a:noAutofit/>
          </a:bodyPr>
          <a:lstStyle/>
          <a:p>
            <a:r>
              <a:rPr lang="en-US" sz="5400">
                <a:solidFill>
                  <a:schemeClr val="tx1"/>
                </a:solidFill>
                <a:ea typeface="+mj-lt"/>
                <a:cs typeface="+mj-lt"/>
              </a:rPr>
              <a:t>ECONOMIC INDICATORS</a:t>
            </a:r>
          </a:p>
          <a:p>
            <a:endParaRPr lang="en-US" sz="5400">
              <a:solidFill>
                <a:schemeClr val="tx1"/>
              </a:solidFill>
            </a:endParaRPr>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6094474" y="10"/>
            <a:ext cx="6097526" cy="6857990"/>
          </a:xfrm>
          <a:prstGeom prst="rect">
            <a:avLst/>
          </a:prstGeom>
        </p:spPr>
      </p:pic>
      <p:pic>
        <p:nvPicPr>
          <p:cNvPr id="10" name="Picture 10" descr="Table&#10;&#10;Description automatically generated">
            <a:extLst>
              <a:ext uri="{FF2B5EF4-FFF2-40B4-BE49-F238E27FC236}">
                <a16:creationId xmlns:a16="http://schemas.microsoft.com/office/drawing/2014/main" id="{0574B716-1731-685D-172A-FA682B97F33A}"/>
              </a:ext>
            </a:extLst>
          </p:cNvPr>
          <p:cNvPicPr>
            <a:picLocks noGrp="1" noChangeAspect="1"/>
          </p:cNvPicPr>
          <p:nvPr>
            <p:ph idx="1"/>
          </p:nvPr>
        </p:nvPicPr>
        <p:blipFill>
          <a:blip r:embed="rId3"/>
          <a:stretch>
            <a:fillRect/>
          </a:stretch>
        </p:blipFill>
        <p:spPr>
          <a:xfrm>
            <a:off x="5606660" y="109865"/>
            <a:ext cx="6581775" cy="2594883"/>
          </a:xfrm>
        </p:spPr>
      </p:pic>
      <p:pic>
        <p:nvPicPr>
          <p:cNvPr id="11" name="Picture 11" descr="Table&#10;&#10;Description automatically generated">
            <a:extLst>
              <a:ext uri="{FF2B5EF4-FFF2-40B4-BE49-F238E27FC236}">
                <a16:creationId xmlns:a16="http://schemas.microsoft.com/office/drawing/2014/main" id="{71B8CC46-61AD-4269-7C1B-D7918B316778}"/>
              </a:ext>
            </a:extLst>
          </p:cNvPr>
          <p:cNvPicPr>
            <a:picLocks noChangeAspect="1"/>
          </p:cNvPicPr>
          <p:nvPr/>
        </p:nvPicPr>
        <p:blipFill>
          <a:blip r:embed="rId4"/>
          <a:stretch>
            <a:fillRect/>
          </a:stretch>
        </p:blipFill>
        <p:spPr>
          <a:xfrm>
            <a:off x="522514" y="3089747"/>
            <a:ext cx="8980714" cy="2997163"/>
          </a:xfrm>
          <a:prstGeom prst="rect">
            <a:avLst/>
          </a:prstGeom>
        </p:spPr>
      </p:pic>
      <p:sp>
        <p:nvSpPr>
          <p:cNvPr id="2" name="TextBox 1">
            <a:extLst>
              <a:ext uri="{FF2B5EF4-FFF2-40B4-BE49-F238E27FC236}">
                <a16:creationId xmlns:a16="http://schemas.microsoft.com/office/drawing/2014/main" id="{BE68EDFA-48E6-E671-C4FA-E12E7EDC20FC}"/>
              </a:ext>
            </a:extLst>
          </p:cNvPr>
          <p:cNvSpPr txBox="1"/>
          <p:nvPr/>
        </p:nvSpPr>
        <p:spPr>
          <a:xfrm>
            <a:off x="2065564" y="6359434"/>
            <a:ext cx="42187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Employment/ Unemployment</a:t>
            </a:r>
          </a:p>
        </p:txBody>
      </p:sp>
      <p:sp>
        <p:nvSpPr>
          <p:cNvPr id="4" name="TextBox 3">
            <a:extLst>
              <a:ext uri="{FF2B5EF4-FFF2-40B4-BE49-F238E27FC236}">
                <a16:creationId xmlns:a16="http://schemas.microsoft.com/office/drawing/2014/main" id="{6B3BA23F-1B9B-61E8-686C-AA97AC1E92C4}"/>
              </a:ext>
            </a:extLst>
          </p:cNvPr>
          <p:cNvSpPr txBox="1"/>
          <p:nvPr/>
        </p:nvSpPr>
        <p:spPr>
          <a:xfrm>
            <a:off x="3530236" y="1539784"/>
            <a:ext cx="20029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GDP per capita</a:t>
            </a:r>
          </a:p>
        </p:txBody>
      </p:sp>
    </p:spTree>
    <p:extLst>
      <p:ext uri="{BB962C8B-B14F-4D97-AF65-F5344CB8AC3E}">
        <p14:creationId xmlns:p14="http://schemas.microsoft.com/office/powerpoint/2010/main" val="240954619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267711" y="95826"/>
            <a:ext cx="4971792" cy="938647"/>
          </a:xfrm>
        </p:spPr>
        <p:txBody>
          <a:bodyPr>
            <a:noAutofit/>
          </a:bodyPr>
          <a:lstStyle/>
          <a:p>
            <a:r>
              <a:rPr lang="en-US" sz="5400">
                <a:solidFill>
                  <a:schemeClr val="tx1"/>
                </a:solidFill>
              </a:rPr>
              <a:t>Techniques </a:t>
            </a:r>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6094474" y="10"/>
            <a:ext cx="6097526" cy="6857990"/>
          </a:xfrm>
          <a:prstGeom prst="rect">
            <a:avLst/>
          </a:prstGeom>
        </p:spPr>
      </p:pic>
      <p:sp>
        <p:nvSpPr>
          <p:cNvPr id="4" name="Content Placeholder 3">
            <a:extLst>
              <a:ext uri="{FF2B5EF4-FFF2-40B4-BE49-F238E27FC236}">
                <a16:creationId xmlns:a16="http://schemas.microsoft.com/office/drawing/2014/main" id="{BC7EE071-2D9B-8533-329C-E9257531C2D1}"/>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Perform regression, including stats-models and scikit-learn. These libraries will allow to fit different types of regression models (e.g., linear, logistic, polynomial) and evaluate the goodness of fit.</a:t>
            </a:r>
            <a:endParaRPr lang="en-US"/>
          </a:p>
          <a:p>
            <a:r>
              <a:rPr lang="en-US">
                <a:ea typeface="+mn-lt"/>
                <a:cs typeface="+mn-lt"/>
              </a:rPr>
              <a:t>Use Hypertension health outcome as the dependent variable and the socioeconomic variable as the independent variable. The results will include an odds ratio, which indicates the strength of the association between the socioeconomic variable and the health outcome.</a:t>
            </a:r>
            <a:endParaRPr lang="en-US"/>
          </a:p>
          <a:p>
            <a:endParaRPr lang="en-US">
              <a:ea typeface="+mn-lt"/>
              <a:cs typeface="+mn-lt"/>
            </a:endParaRPr>
          </a:p>
          <a:p>
            <a:r>
              <a:rPr lang="en-US">
                <a:ea typeface="+mn-lt"/>
                <a:cs typeface="+mn-lt"/>
              </a:rPr>
              <a:t>I also used Matplotlib and Seaborn. Scatter plots, line plots, and heatmaps .visualizations for exploring relationships between variables.</a:t>
            </a:r>
            <a:endParaRPr lang="en-US"/>
          </a:p>
          <a:p>
            <a:endParaRPr lang="en-US"/>
          </a:p>
          <a:p>
            <a:endParaRPr lang="en-US"/>
          </a:p>
        </p:txBody>
      </p:sp>
    </p:spTree>
    <p:extLst>
      <p:ext uri="{BB962C8B-B14F-4D97-AF65-F5344CB8AC3E}">
        <p14:creationId xmlns:p14="http://schemas.microsoft.com/office/powerpoint/2010/main" val="226679379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267711" y="95826"/>
            <a:ext cx="4971792" cy="938647"/>
          </a:xfrm>
        </p:spPr>
        <p:txBody>
          <a:bodyPr>
            <a:noAutofit/>
          </a:bodyPr>
          <a:lstStyle/>
          <a:p>
            <a:r>
              <a:rPr lang="en-US" sz="5400">
                <a:solidFill>
                  <a:schemeClr val="tx1"/>
                </a:solidFill>
              </a:rPr>
              <a:t>Techniques </a:t>
            </a:r>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6094474" y="10"/>
            <a:ext cx="6097526" cy="6857990"/>
          </a:xfrm>
          <a:prstGeom prst="rect">
            <a:avLst/>
          </a:prstGeom>
        </p:spPr>
      </p:pic>
      <p:sp>
        <p:nvSpPr>
          <p:cNvPr id="4" name="Content Placeholder 3">
            <a:extLst>
              <a:ext uri="{FF2B5EF4-FFF2-40B4-BE49-F238E27FC236}">
                <a16:creationId xmlns:a16="http://schemas.microsoft.com/office/drawing/2014/main" id="{BC7EE071-2D9B-8533-329C-E9257531C2D1}"/>
              </a:ext>
            </a:extLst>
          </p:cNvPr>
          <p:cNvSpPr>
            <a:spLocks noGrp="1"/>
          </p:cNvSpPr>
          <p:nvPr>
            <p:ph idx="1"/>
          </p:nvPr>
        </p:nvSpPr>
        <p:spPr/>
        <p:txBody>
          <a:bodyPr vert="horz" lIns="91440" tIns="45720" rIns="91440" bIns="45720" rtlCol="0" anchor="t">
            <a:normAutofit fontScale="55000" lnSpcReduction="20000"/>
          </a:bodyPr>
          <a:lstStyle/>
          <a:p>
            <a:r>
              <a:rPr lang="en-US" dirty="0"/>
              <a:t>•To incorporate multiple sources of data, I performed feature selection and determined unbiased variables based on specific requirements.</a:t>
            </a:r>
          </a:p>
          <a:p>
            <a:r>
              <a:rPr lang="en-US" dirty="0"/>
              <a:t>•The Input variables were normalize using Min-Max Scaling. This method turns variables to 0 &amp; 1 range.</a:t>
            </a:r>
          </a:p>
          <a:p>
            <a:r>
              <a:rPr lang="en-US" dirty="0"/>
              <a:t>•A value is normalized as follows:</a:t>
            </a:r>
          </a:p>
          <a:p>
            <a:pPr algn="ctr"/>
            <a:r>
              <a:rPr lang="en-US" dirty="0"/>
              <a:t>y = (x – min) / (max – min)</a:t>
            </a:r>
          </a:p>
          <a:p>
            <a:r>
              <a:rPr lang="en-US" dirty="0"/>
              <a:t>• Regression model results prior to normalization were overfitting and created a bias in result. To solve the issue of scaling, Min-Max Normalization method was implemented using Scikit-Learn.</a:t>
            </a:r>
          </a:p>
          <a:p>
            <a:r>
              <a:rPr lang="en-US" dirty="0"/>
              <a:t>•Result Prior &amp; after feature selection</a:t>
            </a:r>
          </a:p>
          <a:p>
            <a:r>
              <a:rPr lang="en-US" dirty="0"/>
              <a:t>•P-Value</a:t>
            </a:r>
          </a:p>
          <a:p>
            <a:r>
              <a:rPr lang="en-US" dirty="0"/>
              <a:t>•Multiple research paper including from Kansas Journal of Medicine have either used Poisson and Logistic regression models in interpretation of relationship.</a:t>
            </a:r>
          </a:p>
          <a:p>
            <a:endParaRPr lang="en-US" dirty="0"/>
          </a:p>
          <a:p>
            <a:endParaRPr lang="en-US"/>
          </a:p>
          <a:p>
            <a:endParaRPr lang="en-US"/>
          </a:p>
        </p:txBody>
      </p:sp>
    </p:spTree>
    <p:extLst>
      <p:ext uri="{BB962C8B-B14F-4D97-AF65-F5344CB8AC3E}">
        <p14:creationId xmlns:p14="http://schemas.microsoft.com/office/powerpoint/2010/main" val="41096839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outdoor object, star&#10;&#10;Description automatically generated">
            <a:extLst>
              <a:ext uri="{FF2B5EF4-FFF2-40B4-BE49-F238E27FC236}">
                <a16:creationId xmlns:a16="http://schemas.microsoft.com/office/drawing/2014/main" id="{0173DC87-74F9-CFD0-BAB8-F7604410CDE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4407" r="-1" b="29328"/>
          <a:stretch/>
        </p:blipFill>
        <p:spPr>
          <a:xfrm>
            <a:off x="20" y="10"/>
            <a:ext cx="12191980" cy="6857990"/>
          </a:xfrm>
          <a:prstGeom prst="rect">
            <a:avLst/>
          </a:prstGeom>
        </p:spPr>
      </p:pic>
      <p:sp>
        <p:nvSpPr>
          <p:cNvPr id="71" name="Rectangle 7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664432"/>
            <a:ext cx="6096000"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677023" y="990599"/>
            <a:ext cx="4857751" cy="1563989"/>
          </a:xfrm>
        </p:spPr>
        <p:txBody>
          <a:bodyPr vert="horz" lIns="91440" tIns="45720" rIns="91440" bIns="45720" rtlCol="0" anchor="ctr">
            <a:normAutofit/>
          </a:bodyPr>
          <a:lstStyle/>
          <a:p>
            <a:pPr algn="l"/>
            <a:r>
              <a:rPr lang="en-US" sz="6600" kern="1200" cap="all" spc="120" baseline="0">
                <a:solidFill>
                  <a:schemeClr val="bg1"/>
                </a:solidFill>
                <a:latin typeface="+mj-lt"/>
                <a:ea typeface="+mj-ea"/>
                <a:cs typeface="+mj-cs"/>
              </a:rPr>
              <a:t>DATA Source</a:t>
            </a:r>
          </a:p>
        </p:txBody>
      </p:sp>
      <p:sp>
        <p:nvSpPr>
          <p:cNvPr id="73" name="Rectangle 72">
            <a:extLst>
              <a:ext uri="{FF2B5EF4-FFF2-40B4-BE49-F238E27FC236}">
                <a16:creationId xmlns:a16="http://schemas.microsoft.com/office/drawing/2014/main" id="{4815D795-EBA0-4245-89F8-B45948168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2727295"/>
            <a:ext cx="6096000" cy="3456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D73B56A-9E0B-A487-BF78-5E7AFA567772}"/>
              </a:ext>
            </a:extLst>
          </p:cNvPr>
          <p:cNvSpPr txBox="1"/>
          <p:nvPr/>
        </p:nvSpPr>
        <p:spPr>
          <a:xfrm>
            <a:off x="6677024" y="3071909"/>
            <a:ext cx="4924426" cy="27954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01000"/>
              </a:lnSpc>
              <a:spcAft>
                <a:spcPts val="600"/>
              </a:spcAft>
            </a:pPr>
            <a:r>
              <a:rPr lang="en-US" spc="50"/>
              <a:t>The Data was used from HRSA Website</a:t>
            </a:r>
          </a:p>
          <a:p>
            <a:pPr>
              <a:lnSpc>
                <a:spcPct val="101000"/>
              </a:lnSpc>
              <a:spcAft>
                <a:spcPts val="600"/>
              </a:spcAft>
            </a:pPr>
            <a:r>
              <a:rPr lang="en-US" spc="50"/>
              <a:t>These reports are made public every year and by law all the FQHCs all over the U.S has to submit the data in order to receive funding from Congress.</a:t>
            </a:r>
          </a:p>
          <a:p>
            <a:pPr>
              <a:lnSpc>
                <a:spcPct val="101000"/>
              </a:lnSpc>
              <a:spcAft>
                <a:spcPts val="600"/>
              </a:spcAft>
            </a:pPr>
            <a:r>
              <a:rPr lang="en-US" spc="50">
                <a:ea typeface="+mn-lt"/>
                <a:cs typeface="+mn-lt"/>
              </a:rPr>
              <a:t>Follow the link below</a:t>
            </a:r>
          </a:p>
          <a:p>
            <a:pPr>
              <a:lnSpc>
                <a:spcPct val="101000"/>
              </a:lnSpc>
              <a:spcAft>
                <a:spcPts val="600"/>
              </a:spcAft>
            </a:pPr>
            <a:r>
              <a:rPr lang="en-US" spc="50">
                <a:ea typeface="+mn-lt"/>
                <a:cs typeface="+mn-lt"/>
                <a:hlinkClick r:id="rId4"/>
              </a:rPr>
              <a:t>Data</a:t>
            </a:r>
            <a:r>
              <a:rPr lang="en-US" spc="50">
                <a:ea typeface="+mn-lt"/>
                <a:cs typeface="+mn-lt"/>
                <a:hlinkClick r:id="rId4">
                  <a:extLst>
                    <a:ext uri="{A12FA001-AC4F-418D-AE19-62706E023703}">
                      <ahyp:hlinkClr xmlns:ahyp="http://schemas.microsoft.com/office/drawing/2018/hyperlinkcolor" val="tx"/>
                    </a:ext>
                  </a:extLst>
                </a:hlinkClick>
              </a:rPr>
              <a:t>_Description</a:t>
            </a:r>
            <a:endParaRPr lang="en-US"/>
          </a:p>
          <a:p>
            <a:pPr>
              <a:lnSpc>
                <a:spcPct val="101000"/>
              </a:lnSpc>
              <a:spcAft>
                <a:spcPts val="600"/>
              </a:spcAft>
            </a:pPr>
            <a:endParaRPr lang="en-US" spc="50"/>
          </a:p>
          <a:p>
            <a:pPr>
              <a:lnSpc>
                <a:spcPct val="101000"/>
              </a:lnSpc>
              <a:spcAft>
                <a:spcPts val="600"/>
              </a:spcAft>
            </a:pPr>
            <a:endParaRPr lang="en-US" spc="50"/>
          </a:p>
          <a:p>
            <a:pPr>
              <a:lnSpc>
                <a:spcPct val="101000"/>
              </a:lnSpc>
              <a:spcAft>
                <a:spcPts val="600"/>
              </a:spcAft>
            </a:pPr>
            <a:endParaRPr lang="en-US" spc="50"/>
          </a:p>
        </p:txBody>
      </p:sp>
      <p:sp>
        <p:nvSpPr>
          <p:cNvPr id="6" name="TextBox 5">
            <a:extLst>
              <a:ext uri="{FF2B5EF4-FFF2-40B4-BE49-F238E27FC236}">
                <a16:creationId xmlns:a16="http://schemas.microsoft.com/office/drawing/2014/main" id="{3C629863-272D-F74A-FFC0-7A63A26E8C27}"/>
              </a:ext>
            </a:extLst>
          </p:cNvPr>
          <p:cNvSpPr txBox="1"/>
          <p:nvPr/>
        </p:nvSpPr>
        <p:spPr>
          <a:xfrm>
            <a:off x="9634890" y="6657945"/>
            <a:ext cx="255711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325381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outdoor object, star&#10;&#10;Description automatically generated">
            <a:extLst>
              <a:ext uri="{FF2B5EF4-FFF2-40B4-BE49-F238E27FC236}">
                <a16:creationId xmlns:a16="http://schemas.microsoft.com/office/drawing/2014/main" id="{0173DC87-74F9-CFD0-BAB8-F7604410CDE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4407" r="-1" b="29328"/>
          <a:stretch/>
        </p:blipFill>
        <p:spPr>
          <a:xfrm>
            <a:off x="20" y="10"/>
            <a:ext cx="12191980" cy="6857990"/>
          </a:xfrm>
          <a:prstGeom prst="rect">
            <a:avLst/>
          </a:prstGeom>
        </p:spPr>
      </p:pic>
      <p:sp>
        <p:nvSpPr>
          <p:cNvPr id="62" name="Rectangle 61">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119" y="954156"/>
            <a:ext cx="6858000" cy="3657600"/>
          </a:xfrm>
        </p:spPr>
        <p:txBody>
          <a:bodyPr vert="horz" lIns="91440" tIns="45720" rIns="91440" bIns="45720" rtlCol="0" anchor="ctr">
            <a:normAutofit/>
          </a:bodyPr>
          <a:lstStyle/>
          <a:p>
            <a:pPr algn="l"/>
            <a:r>
              <a:rPr lang="en-US" sz="4400">
                <a:solidFill>
                  <a:schemeClr val="bg1"/>
                </a:solidFill>
                <a:ea typeface="+mj-lt"/>
                <a:cs typeface="+mj-lt"/>
              </a:rPr>
              <a:t>MAINE : </a:t>
            </a:r>
            <a:br>
              <a:rPr lang="en-US" sz="4400">
                <a:ea typeface="+mj-lt"/>
                <a:cs typeface="+mj-lt"/>
              </a:rPr>
            </a:br>
            <a:r>
              <a:rPr lang="en-US" sz="4400">
                <a:solidFill>
                  <a:schemeClr val="bg1"/>
                </a:solidFill>
                <a:ea typeface="+mj-lt"/>
                <a:cs typeface="+mj-lt"/>
              </a:rPr>
              <a:t>county level HEALTH data REPORT</a:t>
            </a:r>
          </a:p>
          <a:p>
            <a:pPr algn="l"/>
            <a:endParaRPr lang="en-US" sz="4400">
              <a:solidFill>
                <a:schemeClr val="bg1"/>
              </a:solidFill>
            </a:endParaRPr>
          </a:p>
        </p:txBody>
      </p:sp>
      <p:sp>
        <p:nvSpPr>
          <p:cNvPr id="6" name="TextBox 5">
            <a:extLst>
              <a:ext uri="{FF2B5EF4-FFF2-40B4-BE49-F238E27FC236}">
                <a16:creationId xmlns:a16="http://schemas.microsoft.com/office/drawing/2014/main" id="{3C629863-272D-F74A-FFC0-7A63A26E8C27}"/>
              </a:ext>
            </a:extLst>
          </p:cNvPr>
          <p:cNvSpPr txBox="1"/>
          <p:nvPr/>
        </p:nvSpPr>
        <p:spPr>
          <a:xfrm>
            <a:off x="9634890" y="6657945"/>
            <a:ext cx="255711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2119445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outdoor object, star&#10;&#10;Description automatically generated">
            <a:extLst>
              <a:ext uri="{FF2B5EF4-FFF2-40B4-BE49-F238E27FC236}">
                <a16:creationId xmlns:a16="http://schemas.microsoft.com/office/drawing/2014/main" id="{0173DC87-74F9-CFD0-BAB8-F7604410CDE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4407" r="-1" b="29328"/>
          <a:stretch/>
        </p:blipFill>
        <p:spPr>
          <a:xfrm>
            <a:off x="20" y="10"/>
            <a:ext cx="12191980" cy="6857990"/>
          </a:xfrm>
          <a:prstGeom prst="rect">
            <a:avLst/>
          </a:prstGeom>
        </p:spPr>
      </p:pic>
      <p:sp>
        <p:nvSpPr>
          <p:cNvPr id="62" name="Rectangle 61">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119" y="954156"/>
            <a:ext cx="6858000" cy="3657600"/>
          </a:xfrm>
        </p:spPr>
        <p:txBody>
          <a:bodyPr vert="horz" lIns="91440" tIns="45720" rIns="91440" bIns="45720" rtlCol="0" anchor="ctr">
            <a:normAutofit/>
          </a:bodyPr>
          <a:lstStyle/>
          <a:p>
            <a:pPr algn="l"/>
            <a:endParaRPr lang="en-US" sz="4400">
              <a:solidFill>
                <a:schemeClr val="bg1"/>
              </a:solidFill>
            </a:endParaRPr>
          </a:p>
        </p:txBody>
      </p:sp>
      <p:sp>
        <p:nvSpPr>
          <p:cNvPr id="6" name="TextBox 5">
            <a:extLst>
              <a:ext uri="{FF2B5EF4-FFF2-40B4-BE49-F238E27FC236}">
                <a16:creationId xmlns:a16="http://schemas.microsoft.com/office/drawing/2014/main" id="{3C629863-272D-F74A-FFC0-7A63A26E8C27}"/>
              </a:ext>
            </a:extLst>
          </p:cNvPr>
          <p:cNvSpPr txBox="1"/>
          <p:nvPr/>
        </p:nvSpPr>
        <p:spPr>
          <a:xfrm>
            <a:off x="9634890" y="6657945"/>
            <a:ext cx="255711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pic>
        <p:nvPicPr>
          <p:cNvPr id="3" name="Picture 3" descr="Table&#10;&#10;Description automatically generated">
            <a:extLst>
              <a:ext uri="{FF2B5EF4-FFF2-40B4-BE49-F238E27FC236}">
                <a16:creationId xmlns:a16="http://schemas.microsoft.com/office/drawing/2014/main" id="{9960C014-290F-7D12-1A34-9FE06EE8AB12}"/>
              </a:ext>
            </a:extLst>
          </p:cNvPr>
          <p:cNvPicPr>
            <a:picLocks noChangeAspect="1"/>
          </p:cNvPicPr>
          <p:nvPr/>
        </p:nvPicPr>
        <p:blipFill>
          <a:blip r:embed="rId5"/>
          <a:stretch>
            <a:fillRect/>
          </a:stretch>
        </p:blipFill>
        <p:spPr>
          <a:xfrm>
            <a:off x="108857" y="324042"/>
            <a:ext cx="10221686" cy="2672057"/>
          </a:xfrm>
          <a:prstGeom prst="rect">
            <a:avLst/>
          </a:prstGeom>
        </p:spPr>
      </p:pic>
      <p:pic>
        <p:nvPicPr>
          <p:cNvPr id="7" name="Picture 7" descr="Table&#10;&#10;Description automatically generated">
            <a:extLst>
              <a:ext uri="{FF2B5EF4-FFF2-40B4-BE49-F238E27FC236}">
                <a16:creationId xmlns:a16="http://schemas.microsoft.com/office/drawing/2014/main" id="{E2711090-BF32-FD7F-7884-27C28A07C1DA}"/>
              </a:ext>
            </a:extLst>
          </p:cNvPr>
          <p:cNvPicPr>
            <a:picLocks noChangeAspect="1"/>
          </p:cNvPicPr>
          <p:nvPr/>
        </p:nvPicPr>
        <p:blipFill>
          <a:blip r:embed="rId6"/>
          <a:stretch>
            <a:fillRect/>
          </a:stretch>
        </p:blipFill>
        <p:spPr>
          <a:xfrm>
            <a:off x="522514" y="3516897"/>
            <a:ext cx="7347856" cy="3089918"/>
          </a:xfrm>
          <a:prstGeom prst="rect">
            <a:avLst/>
          </a:prstGeom>
        </p:spPr>
      </p:pic>
    </p:spTree>
    <p:extLst>
      <p:ext uri="{BB962C8B-B14F-4D97-AF65-F5344CB8AC3E}">
        <p14:creationId xmlns:p14="http://schemas.microsoft.com/office/powerpoint/2010/main" val="2405253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outdoor object, star&#10;&#10;Description automatically generated">
            <a:extLst>
              <a:ext uri="{FF2B5EF4-FFF2-40B4-BE49-F238E27FC236}">
                <a16:creationId xmlns:a16="http://schemas.microsoft.com/office/drawing/2014/main" id="{0173DC87-74F9-CFD0-BAB8-F7604410CDE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4407" r="-1" b="29328"/>
          <a:stretch/>
        </p:blipFill>
        <p:spPr>
          <a:xfrm>
            <a:off x="20" y="10"/>
            <a:ext cx="12191980" cy="6857990"/>
          </a:xfrm>
          <a:prstGeom prst="rect">
            <a:avLst/>
          </a:prstGeom>
        </p:spPr>
      </p:pic>
      <p:sp>
        <p:nvSpPr>
          <p:cNvPr id="62" name="Rectangle 61">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119" y="954156"/>
            <a:ext cx="6858000" cy="3657600"/>
          </a:xfrm>
        </p:spPr>
        <p:txBody>
          <a:bodyPr vert="horz" lIns="91440" tIns="45720" rIns="91440" bIns="45720" rtlCol="0" anchor="ctr">
            <a:normAutofit/>
          </a:bodyPr>
          <a:lstStyle/>
          <a:p>
            <a:pPr algn="l"/>
            <a:endParaRPr lang="en-US" sz="4400">
              <a:solidFill>
                <a:schemeClr val="bg1"/>
              </a:solidFill>
            </a:endParaRPr>
          </a:p>
        </p:txBody>
      </p:sp>
      <p:sp>
        <p:nvSpPr>
          <p:cNvPr id="6" name="TextBox 5">
            <a:extLst>
              <a:ext uri="{FF2B5EF4-FFF2-40B4-BE49-F238E27FC236}">
                <a16:creationId xmlns:a16="http://schemas.microsoft.com/office/drawing/2014/main" id="{3C629863-272D-F74A-FFC0-7A63A26E8C27}"/>
              </a:ext>
            </a:extLst>
          </p:cNvPr>
          <p:cNvSpPr txBox="1"/>
          <p:nvPr/>
        </p:nvSpPr>
        <p:spPr>
          <a:xfrm>
            <a:off x="9634890" y="6657945"/>
            <a:ext cx="255711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pic>
        <p:nvPicPr>
          <p:cNvPr id="3" name="Picture 3" descr="Table&#10;&#10;Description automatically generated">
            <a:extLst>
              <a:ext uri="{FF2B5EF4-FFF2-40B4-BE49-F238E27FC236}">
                <a16:creationId xmlns:a16="http://schemas.microsoft.com/office/drawing/2014/main" id="{96AF89DE-0DBA-0281-D668-BF2E88342920}"/>
              </a:ext>
            </a:extLst>
          </p:cNvPr>
          <p:cNvPicPr>
            <a:picLocks noChangeAspect="1"/>
          </p:cNvPicPr>
          <p:nvPr/>
        </p:nvPicPr>
        <p:blipFill>
          <a:blip r:embed="rId5"/>
          <a:stretch>
            <a:fillRect/>
          </a:stretch>
        </p:blipFill>
        <p:spPr>
          <a:xfrm>
            <a:off x="-3080" y="446743"/>
            <a:ext cx="12246223" cy="2251047"/>
          </a:xfrm>
          <a:prstGeom prst="rect">
            <a:avLst/>
          </a:prstGeom>
        </p:spPr>
      </p:pic>
      <p:pic>
        <p:nvPicPr>
          <p:cNvPr id="4" name="Picture 6" descr="Graphical user interface, application, table&#10;&#10;Description automatically generated">
            <a:extLst>
              <a:ext uri="{FF2B5EF4-FFF2-40B4-BE49-F238E27FC236}">
                <a16:creationId xmlns:a16="http://schemas.microsoft.com/office/drawing/2014/main" id="{7687545C-1545-3ED1-35FB-170E81C42527}"/>
              </a:ext>
            </a:extLst>
          </p:cNvPr>
          <p:cNvPicPr>
            <a:picLocks noChangeAspect="1"/>
          </p:cNvPicPr>
          <p:nvPr/>
        </p:nvPicPr>
        <p:blipFill>
          <a:blip r:embed="rId6"/>
          <a:stretch>
            <a:fillRect/>
          </a:stretch>
        </p:blipFill>
        <p:spPr>
          <a:xfrm>
            <a:off x="177663" y="4233104"/>
            <a:ext cx="11843656" cy="1218379"/>
          </a:xfrm>
          <a:prstGeom prst="rect">
            <a:avLst/>
          </a:prstGeom>
        </p:spPr>
      </p:pic>
    </p:spTree>
    <p:extLst>
      <p:ext uri="{BB962C8B-B14F-4D97-AF65-F5344CB8AC3E}">
        <p14:creationId xmlns:p14="http://schemas.microsoft.com/office/powerpoint/2010/main" val="12413529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outdoor object, star&#10;&#10;Description automatically generated">
            <a:extLst>
              <a:ext uri="{FF2B5EF4-FFF2-40B4-BE49-F238E27FC236}">
                <a16:creationId xmlns:a16="http://schemas.microsoft.com/office/drawing/2014/main" id="{0173DC87-74F9-CFD0-BAB8-F7604410CDE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4407" r="-1" b="29328"/>
          <a:stretch/>
        </p:blipFill>
        <p:spPr>
          <a:xfrm>
            <a:off x="20" y="10"/>
            <a:ext cx="12191980" cy="6857990"/>
          </a:xfrm>
          <a:prstGeom prst="rect">
            <a:avLst/>
          </a:prstGeom>
        </p:spPr>
      </p:pic>
      <p:sp>
        <p:nvSpPr>
          <p:cNvPr id="62" name="Rectangle 61">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119" y="954156"/>
            <a:ext cx="6858000" cy="3657600"/>
          </a:xfrm>
        </p:spPr>
        <p:txBody>
          <a:bodyPr vert="horz" lIns="91440" tIns="45720" rIns="91440" bIns="45720" rtlCol="0" anchor="ctr">
            <a:normAutofit/>
          </a:bodyPr>
          <a:lstStyle/>
          <a:p>
            <a:pPr algn="l"/>
            <a:r>
              <a:rPr lang="en-US" sz="4400">
                <a:solidFill>
                  <a:schemeClr val="bg1"/>
                </a:solidFill>
                <a:ea typeface="+mj-lt"/>
                <a:cs typeface="+mj-lt"/>
              </a:rPr>
              <a:t>FACILITIES:</a:t>
            </a:r>
            <a:br>
              <a:rPr lang="en-US" sz="4400">
                <a:ea typeface="+mj-lt"/>
                <a:cs typeface="+mj-lt"/>
              </a:rPr>
            </a:br>
            <a:r>
              <a:rPr lang="en-US" sz="4400">
                <a:solidFill>
                  <a:schemeClr val="bg1"/>
                </a:solidFill>
                <a:ea typeface="+mj-lt"/>
                <a:cs typeface="+mj-lt"/>
              </a:rPr>
              <a:t>Federal qualified health centers (</a:t>
            </a:r>
            <a:r>
              <a:rPr lang="en-US" sz="4400" err="1">
                <a:solidFill>
                  <a:schemeClr val="bg1"/>
                </a:solidFill>
                <a:ea typeface="+mj-lt"/>
                <a:cs typeface="+mj-lt"/>
              </a:rPr>
              <a:t>fqhc</a:t>
            </a:r>
            <a:r>
              <a:rPr lang="en-US" sz="4400">
                <a:solidFill>
                  <a:schemeClr val="bg1"/>
                </a:solidFill>
                <a:ea typeface="+mj-lt"/>
                <a:cs typeface="+mj-lt"/>
              </a:rPr>
              <a:t>) </a:t>
            </a:r>
            <a:endParaRPr lang="en-US" sz="4400">
              <a:solidFill>
                <a:schemeClr val="bg1"/>
              </a:solidFill>
            </a:endParaRPr>
          </a:p>
        </p:txBody>
      </p:sp>
      <p:sp>
        <p:nvSpPr>
          <p:cNvPr id="6" name="TextBox 5">
            <a:extLst>
              <a:ext uri="{FF2B5EF4-FFF2-40B4-BE49-F238E27FC236}">
                <a16:creationId xmlns:a16="http://schemas.microsoft.com/office/drawing/2014/main" id="{3C629863-272D-F74A-FFC0-7A63A26E8C27}"/>
              </a:ext>
            </a:extLst>
          </p:cNvPr>
          <p:cNvSpPr txBox="1"/>
          <p:nvPr/>
        </p:nvSpPr>
        <p:spPr>
          <a:xfrm>
            <a:off x="9634890" y="6657945"/>
            <a:ext cx="255711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39012971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267711" y="95826"/>
            <a:ext cx="4971792" cy="938647"/>
          </a:xfrm>
        </p:spPr>
        <p:txBody>
          <a:bodyPr>
            <a:noAutofit/>
          </a:bodyPr>
          <a:lstStyle/>
          <a:p>
            <a:r>
              <a:rPr lang="en-US" sz="4800">
                <a:solidFill>
                  <a:schemeClr val="tx1"/>
                </a:solidFill>
              </a:rPr>
              <a:t>Facilities - Maine</a:t>
            </a:r>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6094474" y="10"/>
            <a:ext cx="6097526" cy="6857990"/>
          </a:xfrm>
          <a:prstGeom prst="rect">
            <a:avLst/>
          </a:prstGeom>
        </p:spPr>
      </p:pic>
      <p:pic>
        <p:nvPicPr>
          <p:cNvPr id="6" name="Picture 6" descr="Map&#10;&#10;Description automatically generated">
            <a:extLst>
              <a:ext uri="{FF2B5EF4-FFF2-40B4-BE49-F238E27FC236}">
                <a16:creationId xmlns:a16="http://schemas.microsoft.com/office/drawing/2014/main" id="{82BF0930-5096-FE86-0D70-57A3762D2205}"/>
              </a:ext>
            </a:extLst>
          </p:cNvPr>
          <p:cNvPicPr>
            <a:picLocks noGrp="1" noChangeAspect="1"/>
          </p:cNvPicPr>
          <p:nvPr>
            <p:ph idx="1"/>
          </p:nvPr>
        </p:nvPicPr>
        <p:blipFill>
          <a:blip r:embed="rId3"/>
          <a:stretch>
            <a:fillRect/>
          </a:stretch>
        </p:blipFill>
        <p:spPr>
          <a:xfrm>
            <a:off x="2452492" y="1430897"/>
            <a:ext cx="9560073" cy="5118581"/>
          </a:xfrm>
        </p:spPr>
      </p:pic>
    </p:spTree>
    <p:extLst>
      <p:ext uri="{BB962C8B-B14F-4D97-AF65-F5344CB8AC3E}">
        <p14:creationId xmlns:p14="http://schemas.microsoft.com/office/powerpoint/2010/main" val="135725429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267711" y="95826"/>
            <a:ext cx="5034137" cy="1208810"/>
          </a:xfrm>
        </p:spPr>
        <p:txBody>
          <a:bodyPr>
            <a:noAutofit/>
          </a:bodyPr>
          <a:lstStyle/>
          <a:p>
            <a:r>
              <a:rPr lang="en-US" sz="4000">
                <a:solidFill>
                  <a:schemeClr val="tx1"/>
                </a:solidFill>
              </a:rPr>
              <a:t>Facilities:</a:t>
            </a:r>
            <a:br>
              <a:rPr lang="en-US" sz="4000"/>
            </a:br>
            <a:r>
              <a:rPr lang="en-US" sz="4000" b="1">
                <a:solidFill>
                  <a:schemeClr val="tx1"/>
                </a:solidFill>
              </a:rPr>
              <a:t>Interactive map</a:t>
            </a:r>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6094474" y="10"/>
            <a:ext cx="6097526" cy="6857990"/>
          </a:xfrm>
          <a:prstGeom prst="rect">
            <a:avLst/>
          </a:prstGeom>
        </p:spPr>
      </p:pic>
      <p:pic>
        <p:nvPicPr>
          <p:cNvPr id="6" name="Picture 6" descr="Text&#10;&#10;Description automatically generated">
            <a:extLst>
              <a:ext uri="{FF2B5EF4-FFF2-40B4-BE49-F238E27FC236}">
                <a16:creationId xmlns:a16="http://schemas.microsoft.com/office/drawing/2014/main" id="{6A4D4E48-4ED1-4B5B-57BA-4F522462AD95}"/>
              </a:ext>
            </a:extLst>
          </p:cNvPr>
          <p:cNvPicPr>
            <a:picLocks noGrp="1" noChangeAspect="1"/>
          </p:cNvPicPr>
          <p:nvPr>
            <p:ph idx="1"/>
          </p:nvPr>
        </p:nvPicPr>
        <p:blipFill>
          <a:blip r:embed="rId3"/>
          <a:stretch>
            <a:fillRect/>
          </a:stretch>
        </p:blipFill>
        <p:spPr>
          <a:xfrm>
            <a:off x="350520" y="2650251"/>
            <a:ext cx="11106912" cy="3490368"/>
          </a:xfrm>
        </p:spPr>
      </p:pic>
    </p:spTree>
    <p:extLst>
      <p:ext uri="{BB962C8B-B14F-4D97-AF65-F5344CB8AC3E}">
        <p14:creationId xmlns:p14="http://schemas.microsoft.com/office/powerpoint/2010/main" val="21113118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itle 1">
            <a:extLst>
              <a:ext uri="{FF2B5EF4-FFF2-40B4-BE49-F238E27FC236}">
                <a16:creationId xmlns:a16="http://schemas.microsoft.com/office/drawing/2014/main" id="{146D9CB0-95C7-AF3E-8C7A-9A97812E4353}"/>
              </a:ext>
            </a:extLst>
          </p:cNvPr>
          <p:cNvSpPr>
            <a:spLocks noGrp="1"/>
          </p:cNvSpPr>
          <p:nvPr>
            <p:ph type="title"/>
          </p:nvPr>
        </p:nvSpPr>
        <p:spPr>
          <a:xfrm>
            <a:off x="267711" y="95826"/>
            <a:ext cx="5034137" cy="1208810"/>
          </a:xfrm>
        </p:spPr>
        <p:txBody>
          <a:bodyPr>
            <a:noAutofit/>
          </a:bodyPr>
          <a:lstStyle/>
          <a:p>
            <a:r>
              <a:rPr lang="en-US" sz="4000">
                <a:solidFill>
                  <a:schemeClr val="tx1"/>
                </a:solidFill>
              </a:rPr>
              <a:t>Facilities:</a:t>
            </a:r>
            <a:br>
              <a:rPr lang="en-US" sz="4000"/>
            </a:br>
            <a:r>
              <a:rPr lang="en-US" sz="4000" b="1">
                <a:solidFill>
                  <a:schemeClr val="tx1"/>
                </a:solidFill>
              </a:rPr>
              <a:t>Interactive map</a:t>
            </a:r>
          </a:p>
        </p:txBody>
      </p:sp>
      <p:pic>
        <p:nvPicPr>
          <p:cNvPr id="3" name="Picture 3" descr="Space Galaxy Free Stock Photo - Public Domain Pictures">
            <a:extLst>
              <a:ext uri="{FF2B5EF4-FFF2-40B4-BE49-F238E27FC236}">
                <a16:creationId xmlns:a16="http://schemas.microsoft.com/office/drawing/2014/main" id="{65F690EA-60BC-8255-44F8-AF700B2FFA15}"/>
              </a:ext>
            </a:extLst>
          </p:cNvPr>
          <p:cNvPicPr>
            <a:picLocks noChangeAspect="1"/>
          </p:cNvPicPr>
          <p:nvPr/>
        </p:nvPicPr>
        <p:blipFill rotWithShape="1">
          <a:blip r:embed="rId2"/>
          <a:srcRect l="16235" r="19970" b="-2"/>
          <a:stretch/>
        </p:blipFill>
        <p:spPr>
          <a:xfrm>
            <a:off x="6094474" y="10"/>
            <a:ext cx="6097526" cy="6857990"/>
          </a:xfrm>
          <a:prstGeom prst="rect">
            <a:avLst/>
          </a:prstGeom>
        </p:spPr>
      </p:pic>
      <p:pic>
        <p:nvPicPr>
          <p:cNvPr id="5" name="Picture 6" descr="Map&#10;&#10;Description automatically generated">
            <a:extLst>
              <a:ext uri="{FF2B5EF4-FFF2-40B4-BE49-F238E27FC236}">
                <a16:creationId xmlns:a16="http://schemas.microsoft.com/office/drawing/2014/main" id="{C8D49166-06DF-F815-3D94-ED26049961FF}"/>
              </a:ext>
            </a:extLst>
          </p:cNvPr>
          <p:cNvPicPr>
            <a:picLocks noGrp="1" noChangeAspect="1"/>
          </p:cNvPicPr>
          <p:nvPr>
            <p:ph idx="1"/>
          </p:nvPr>
        </p:nvPicPr>
        <p:blipFill>
          <a:blip r:embed="rId3"/>
          <a:stretch>
            <a:fillRect/>
          </a:stretch>
        </p:blipFill>
        <p:spPr>
          <a:xfrm>
            <a:off x="3050235" y="1299280"/>
            <a:ext cx="8873245" cy="5242282"/>
          </a:xfrm>
        </p:spPr>
      </p:pic>
    </p:spTree>
    <p:extLst>
      <p:ext uri="{BB962C8B-B14F-4D97-AF65-F5344CB8AC3E}">
        <p14:creationId xmlns:p14="http://schemas.microsoft.com/office/powerpoint/2010/main" val="2734450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1B2F2F"/>
      </a:dk2>
      <a:lt2>
        <a:srgbClr val="F1F0F3"/>
      </a:lt2>
      <a:accent1>
        <a:srgbClr val="9EA930"/>
      </a:accent1>
      <a:accent2>
        <a:srgbClr val="C29844"/>
      </a:accent2>
      <a:accent3>
        <a:srgbClr val="76B03D"/>
      </a:accent3>
      <a:accent4>
        <a:srgbClr val="3599B7"/>
      </a:accent4>
      <a:accent5>
        <a:srgbClr val="4774C9"/>
      </a:accent5>
      <a:accent6>
        <a:srgbClr val="5249BF"/>
      </a:accent6>
      <a:hlink>
        <a:srgbClr val="4A3F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JuxtaposeVTI</vt:lpstr>
      <vt:lpstr>Methodology &amp; Experiments</vt:lpstr>
      <vt:lpstr>DATA Source</vt:lpstr>
      <vt:lpstr>MAINE :  county level HEALTH data REPORT </vt:lpstr>
      <vt:lpstr>PowerPoint Presentation</vt:lpstr>
      <vt:lpstr>PowerPoint Presentation</vt:lpstr>
      <vt:lpstr>FACILITIES: Federal qualified health centers (fqhc) </vt:lpstr>
      <vt:lpstr>Facilities - Maine</vt:lpstr>
      <vt:lpstr>Facilities: Interactive map</vt:lpstr>
      <vt:lpstr>Facilities: Interactive map</vt:lpstr>
      <vt:lpstr>Facilities</vt:lpstr>
      <vt:lpstr>Technique</vt:lpstr>
      <vt:lpstr>ECONOMIC INDICATORS  </vt:lpstr>
      <vt:lpstr>ECONOMIC INDICATORS </vt:lpstr>
      <vt:lpstr>ECONOMIC INDICATORS </vt:lpstr>
      <vt:lpstr>ECONOMIC INDICATORS </vt:lpstr>
      <vt:lpstr>Techniques </vt:lpstr>
      <vt:lpstr>Techniques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2023-04-05T03:09:09Z</dcterms:created>
  <dcterms:modified xsi:type="dcterms:W3CDTF">2023-05-09T04:01:24Z</dcterms:modified>
</cp:coreProperties>
</file>