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60" r:id="rId4"/>
    <p:sldId id="258" r:id="rId5"/>
    <p:sldId id="261" r:id="rId6"/>
    <p:sldId id="259" r:id="rId7"/>
    <p:sldId id="263"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3FA69D-A6C6-D3E4-583D-6E4D83560415}" v="179" dt="2023-05-08T04:24:24.287"/>
    <p1510:client id="{7439E1F2-C73B-C19A-1487-CD5FC5DC9A1D}" v="276" dt="2023-05-08T23:24:48.253"/>
    <p1510:client id="{79CBD4D2-130B-3934-04E0-CC4508ADED9C}" v="100" dt="2023-03-06T21:05:30.362"/>
    <p1510:client id="{811D75A3-12C0-EE77-5308-CD0B997D7441}" v="217" dt="2023-03-07T15:51:47.409"/>
    <p1510:client id="{CE77C4E6-A6FF-C8C0-51CF-2F9316EFF48B}" v="11" dt="2023-04-17T23:03:13.301"/>
    <p1510:client id="{D363512A-A243-435D-8AC7-2D498BC71523}" v="59" dt="2023-03-06T20:49:52.995"/>
    <p1510:client id="{E00B322B-9A00-A326-C709-6A9BF1C8432D}" v="491" dt="2023-03-07T20:00:54.4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0D4E46AA-1EC0-4433-9956-E798E94A6FB7}" type="datetimeFigureOut">
              <a:rPr lang="en-US" smtClean="0"/>
              <a:t>5/8/2023</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17810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0D4E46AA-1EC0-4433-9956-E798E94A6FB7}" type="datetimeFigureOut">
              <a:rPr lang="en-US" smtClean="0"/>
              <a:t>5/8/2023</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717450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D4E46AA-1EC0-4433-9956-E798E94A6FB7}" type="datetimeFigureOut">
              <a:rPr lang="en-US" smtClean="0"/>
              <a:t>5/8/2023</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069359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0D4E46AA-1EC0-4433-9956-E798E94A6FB7}" type="datetimeFigureOut">
              <a:rPr lang="en-US" smtClean="0"/>
              <a:t>5/8/2023</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819148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0D4E46AA-1EC0-4433-9956-E798E94A6FB7}" type="datetimeFigureOut">
              <a:rPr lang="en-US" smtClean="0"/>
              <a:t>5/8/2023</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841206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0D4E46AA-1EC0-4433-9956-E798E94A6FB7}" type="datetimeFigureOut">
              <a:rPr lang="en-US" smtClean="0"/>
              <a:t>5/8/2023</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777217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0D4E46AA-1EC0-4433-9956-E798E94A6FB7}" type="datetimeFigureOut">
              <a:rPr lang="en-US" smtClean="0"/>
              <a:t>5/8/2023</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215963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0D4E46AA-1EC0-4433-9956-E798E94A6FB7}" type="datetimeFigureOut">
              <a:rPr lang="en-US" smtClean="0"/>
              <a:t>5/8/2023</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446588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D4E46AA-1EC0-4433-9956-E798E94A6FB7}" type="datetimeFigureOut">
              <a:rPr lang="en-US" smtClean="0"/>
              <a:t>5/8/2023</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861226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0D4E46AA-1EC0-4433-9956-E798E94A6FB7}" type="datetimeFigureOut">
              <a:rPr lang="en-US" smtClean="0"/>
              <a:t>5/8/2023</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639244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0D4E46AA-1EC0-4433-9956-E798E94A6FB7}" type="datetimeFigureOut">
              <a:rPr lang="en-US" smtClean="0"/>
              <a:t>5/8/2023</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386888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0"/>
            <a:ext cx="10363200" cy="1314443"/>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853369"/>
            <a:ext cx="10363200" cy="30884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0D4E46AA-1EC0-4433-9956-E798E94A6FB7}" type="datetimeFigureOut">
              <a:rPr lang="en-US" smtClean="0"/>
              <a:pPr/>
              <a:t>5/8/2023</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38C08-47C7-4847-B0BE-B9D8DEEB3D1B}" type="slidenum">
              <a:rPr lang="en-US" smtClean="0"/>
              <a:pPr/>
              <a:t>‹#›</a:t>
            </a:fld>
            <a:endParaRPr lang="en-US"/>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3125454"/>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54" r:id="rId6"/>
    <p:sldLayoutId id="2147483750" r:id="rId7"/>
    <p:sldLayoutId id="2147483751" r:id="rId8"/>
    <p:sldLayoutId id="2147483752" r:id="rId9"/>
    <p:sldLayoutId id="2147483753" r:id="rId10"/>
    <p:sldLayoutId id="2147483755"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jusa.org/expanding-partnerships-between-public-health-and-justice-transformation/" TargetMode="External"/><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hyperlink" Target="https://rdcu.be/c61cF" TargetMode="External"/><Relationship Id="rId4" Type="http://schemas.openxmlformats.org/officeDocument/2006/relationships/hyperlink" Target="https://creativecommons.org/licenses/by-nc-nd/3.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ejusa.org/expanding-partnerships-between-public-health-and-justice-transformation/" TargetMode="External"/><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hyperlink" Target="https://www.ncbi.nlm.nih.gov/pmc/articles/PMC4856150/" TargetMode="External"/><Relationship Id="rId4" Type="http://schemas.openxmlformats.org/officeDocument/2006/relationships/hyperlink" Target="https://creativecommons.org/licenses/by-nc-nd/3.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jusa.org/expanding-partnerships-between-public-health-and-justice-transformation/" TargetMode="External"/><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hyperlink" Target="https://www.researchgate.net/publication/360665409_A_Geo-Stratified_Analysis_of_Associations_Between_Socio-Economic_Factors_and_Diabetes_Risk" TargetMode="External"/><Relationship Id="rId4" Type="http://schemas.openxmlformats.org/officeDocument/2006/relationships/hyperlink" Target="https://creativecommons.org/licenses/by-nc-nd/3.0/"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ejusa.org/expanding-partnerships-between-public-health-and-justice-transformation/" TargetMode="External"/><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hyperlink" Target="https://www.researchgate.net/publication/360665409_A_Geo-Stratified_Analysis_of_Associations_Between_Socio-Economic_Factors_and_Diabetes_Risk" TargetMode="External"/><Relationship Id="rId4" Type="http://schemas.openxmlformats.org/officeDocument/2006/relationships/hyperlink" Target="https://creativecommons.org/licenses/by-nc-nd/3.0/"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jusa.org/expanding-partnerships-between-public-health-and-justice-transformation/" TargetMode="External"/><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hyperlink" Target="https://doi.org/10.1145/3448734.3450842" TargetMode="External"/><Relationship Id="rId4" Type="http://schemas.openxmlformats.org/officeDocument/2006/relationships/hyperlink" Target="https://creativecommons.org/licenses/by-nc-nd/3.0/"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ejusa.org/expanding-partnerships-between-public-health-and-justice-transformation/" TargetMode="External"/><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hyperlink" Target="https://doi.org/10.1145/3442381.3450087" TargetMode="External"/><Relationship Id="rId4" Type="http://schemas.openxmlformats.org/officeDocument/2006/relationships/hyperlink" Target="https://creativecommons.org/licenses/by-nc-nd/3.0/"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design of flower petals in pastel">
            <a:extLst>
              <a:ext uri="{FF2B5EF4-FFF2-40B4-BE49-F238E27FC236}">
                <a16:creationId xmlns:a16="http://schemas.microsoft.com/office/drawing/2014/main" id="{41DD1692-EC2B-ACC2-0396-707FEC9EF6D6}"/>
              </a:ext>
            </a:extLst>
          </p:cNvPr>
          <p:cNvPicPr>
            <a:picLocks noChangeAspect="1"/>
          </p:cNvPicPr>
          <p:nvPr/>
        </p:nvPicPr>
        <p:blipFill rotWithShape="1">
          <a:blip r:embed="rId2">
            <a:alphaModFix/>
          </a:blip>
          <a:srcRect t="14124"/>
          <a:stretch/>
        </p:blipFill>
        <p:spPr>
          <a:xfrm>
            <a:off x="20" y="10"/>
            <a:ext cx="12191980" cy="6857990"/>
          </a:xfrm>
          <a:prstGeom prst="rect">
            <a:avLst/>
          </a:prstGeom>
        </p:spPr>
      </p:pic>
      <p:sp>
        <p:nvSpPr>
          <p:cNvPr id="20" name="Rectangle 19">
            <a:extLst>
              <a:ext uri="{FF2B5EF4-FFF2-40B4-BE49-F238E27FC236}">
                <a16:creationId xmlns:a16="http://schemas.microsoft.com/office/drawing/2014/main" id="{F8B2ECD5-47B1-47AD-AC9D-045064631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48484"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00798" y="1371600"/>
            <a:ext cx="4916478" cy="2933952"/>
          </a:xfrm>
        </p:spPr>
        <p:txBody>
          <a:bodyPr anchor="t">
            <a:normAutofit fontScale="90000"/>
          </a:bodyPr>
          <a:lstStyle/>
          <a:p>
            <a:pPr algn="r">
              <a:lnSpc>
                <a:spcPct val="90000"/>
              </a:lnSpc>
            </a:pPr>
            <a:r>
              <a:rPr lang="en-US" sz="2500">
                <a:solidFill>
                  <a:srgbClr val="FFFFFF"/>
                </a:solidFill>
              </a:rPr>
              <a:t>Literature Review </a:t>
            </a:r>
            <a:br>
              <a:rPr lang="en-US" sz="2500"/>
            </a:br>
            <a:br>
              <a:rPr lang="en-US" sz="2500"/>
            </a:br>
            <a:r>
              <a:rPr lang="en-US" sz="2500" b="0"/>
              <a:t>Can Socio-economic</a:t>
            </a:r>
            <a:r>
              <a:rPr lang="en-US" sz="2500"/>
              <a:t> </a:t>
            </a:r>
            <a:r>
              <a:rPr lang="en-US" sz="2500" b="0"/>
              <a:t>Factors</a:t>
            </a:r>
            <a:r>
              <a:rPr lang="en-US" sz="2500"/>
              <a:t> </a:t>
            </a:r>
            <a:r>
              <a:rPr lang="en-US" sz="2500" b="0"/>
              <a:t>impact Health</a:t>
            </a:r>
            <a:r>
              <a:rPr lang="en-US" sz="2500"/>
              <a:t> </a:t>
            </a:r>
            <a:r>
              <a:rPr lang="en-US" sz="2500" b="0"/>
              <a:t>Outcomes </a:t>
            </a:r>
            <a:r>
              <a:rPr lang="en-US" sz="2500"/>
              <a:t>in US</a:t>
            </a:r>
            <a:r>
              <a:rPr lang="en-US" sz="2500" b="0"/>
              <a:t>?</a:t>
            </a:r>
            <a:r>
              <a:rPr lang="en-US" sz="2500"/>
              <a:t> </a:t>
            </a:r>
            <a:br>
              <a:rPr lang="en-US" sz="2500"/>
            </a:br>
            <a:r>
              <a:rPr lang="en-US" sz="2500" b="0"/>
              <a:t>What are the impact of</a:t>
            </a:r>
            <a:r>
              <a:rPr lang="en-US" sz="2500"/>
              <a:t> </a:t>
            </a:r>
            <a:r>
              <a:rPr lang="en-US" sz="2500" b="0"/>
              <a:t>these</a:t>
            </a:r>
            <a:r>
              <a:rPr lang="en-US" sz="2500"/>
              <a:t> </a:t>
            </a:r>
            <a:r>
              <a:rPr lang="en-US" sz="2500" b="0"/>
              <a:t>factors on</a:t>
            </a:r>
            <a:r>
              <a:rPr lang="en-US" sz="2500"/>
              <a:t> </a:t>
            </a:r>
            <a:r>
              <a:rPr lang="en-US" sz="2500" b="0"/>
              <a:t>Healthcare</a:t>
            </a:r>
            <a:r>
              <a:rPr lang="en-US" sz="2500"/>
              <a:t> </a:t>
            </a:r>
            <a:r>
              <a:rPr lang="en-US" sz="2500" b="0"/>
              <a:t>Performance &amp;</a:t>
            </a:r>
            <a:r>
              <a:rPr lang="en-US" sz="2500"/>
              <a:t> </a:t>
            </a:r>
            <a:r>
              <a:rPr lang="en-US" sz="2500" b="0"/>
              <a:t>delivery in</a:t>
            </a:r>
            <a:r>
              <a:rPr lang="en-US" sz="2500"/>
              <a:t> </a:t>
            </a:r>
            <a:r>
              <a:rPr lang="en-US" sz="2500" b="0"/>
              <a:t>different</a:t>
            </a:r>
            <a:r>
              <a:rPr lang="en-US" sz="2500"/>
              <a:t> </a:t>
            </a:r>
            <a:r>
              <a:rPr lang="en-US" sz="2500" b="0"/>
              <a:t>counties in </a:t>
            </a:r>
            <a:r>
              <a:rPr lang="en-US" sz="2500"/>
              <a:t>Maine</a:t>
            </a:r>
            <a:r>
              <a:rPr lang="en-US" sz="2500" b="0"/>
              <a:t>?</a:t>
            </a:r>
            <a:endParaRPr lang="en-US"/>
          </a:p>
          <a:p>
            <a:pPr algn="r">
              <a:lnSpc>
                <a:spcPct val="90000"/>
              </a:lnSpc>
            </a:pPr>
            <a:endParaRPr lang="en-US" sz="2500"/>
          </a:p>
        </p:txBody>
      </p:sp>
      <p:sp>
        <p:nvSpPr>
          <p:cNvPr id="3" name="Subtitle 2"/>
          <p:cNvSpPr>
            <a:spLocks noGrp="1"/>
          </p:cNvSpPr>
          <p:nvPr>
            <p:ph type="subTitle" idx="1"/>
          </p:nvPr>
        </p:nvSpPr>
        <p:spPr>
          <a:xfrm>
            <a:off x="6400799" y="4584879"/>
            <a:ext cx="4916477" cy="1287887"/>
          </a:xfrm>
        </p:spPr>
        <p:txBody>
          <a:bodyPr anchor="b">
            <a:normAutofit/>
          </a:bodyPr>
          <a:lstStyle/>
          <a:p>
            <a:pPr algn="r">
              <a:lnSpc>
                <a:spcPct val="100000"/>
              </a:lnSpc>
            </a:pPr>
            <a:r>
              <a:rPr lang="en-US" b="1" cap="all">
                <a:solidFill>
                  <a:srgbClr val="FFFFFF"/>
                </a:solidFill>
                <a:ea typeface="+mn-lt"/>
                <a:cs typeface="+mn-lt"/>
              </a:rPr>
              <a:t>by Syed S. Huda</a:t>
            </a:r>
            <a:endParaRPr lang="en-US"/>
          </a:p>
          <a:p>
            <a:pPr algn="r">
              <a:lnSpc>
                <a:spcPct val="100000"/>
              </a:lnSpc>
            </a:pPr>
            <a:r>
              <a:rPr lang="en-US">
                <a:solidFill>
                  <a:srgbClr val="FFFFFF"/>
                </a:solidFill>
                <a:ea typeface="+mn-lt"/>
                <a:cs typeface="+mn-lt"/>
              </a:rPr>
              <a:t>M.S Data Science</a:t>
            </a:r>
          </a:p>
          <a:p>
            <a:pPr algn="r">
              <a:lnSpc>
                <a:spcPct val="100000"/>
              </a:lnSpc>
            </a:pPr>
            <a:r>
              <a:rPr lang="en-US">
                <a:solidFill>
                  <a:srgbClr val="FFFFFF"/>
                </a:solidFill>
                <a:ea typeface="+mn-lt"/>
                <a:cs typeface="+mn-lt"/>
              </a:rPr>
              <a:t>CS 668</a:t>
            </a:r>
          </a:p>
        </p:txBody>
      </p:sp>
      <p:cxnSp>
        <p:nvCxnSpPr>
          <p:cNvPr id="22" name="Straight Connector 21">
            <a:extLst>
              <a:ext uri="{FF2B5EF4-FFF2-40B4-BE49-F238E27FC236}">
                <a16:creationId xmlns:a16="http://schemas.microsoft.com/office/drawing/2014/main" id="{F0CE0765-E93C-4D37-9D5F-D464EFB10F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22043"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par>
                                <p:cTn id="18" presetID="10" presetClass="entr" presetSubtype="0" fill="hold" grpId="0" nodeType="withEffect">
                                  <p:stCondLst>
                                    <p:cond delay="1000"/>
                                  </p:stCondLst>
                                  <p:iterate>
                                    <p:tmPct val="10000"/>
                                  </p:iterate>
                                  <p:childTnLst>
                                    <p:set>
                                      <p:cBhvr>
                                        <p:cTn id="19" dur="1" fill="hold">
                                          <p:stCondLst>
                                            <p:cond delay="0"/>
                                          </p:stCondLst>
                                        </p:cTn>
                                        <p:tgtEl>
                                          <p:spTgt spid="2"/>
                                        </p:tgtEl>
                                        <p:attrNameLst>
                                          <p:attrName>style.visibility</p:attrName>
                                        </p:attrNameLst>
                                      </p:cBhvr>
                                      <p:to>
                                        <p:strVal val="visible"/>
                                      </p:to>
                                    </p:set>
                                    <p:animEffect transition="in" filter="fade">
                                      <p:cBhvr>
                                        <p:cTn id="2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 name="Straight Connector 56">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66" name="Rectangle 5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Shape&#10;&#10;Description automatically generated">
            <a:extLst>
              <a:ext uri="{FF2B5EF4-FFF2-40B4-BE49-F238E27FC236}">
                <a16:creationId xmlns:a16="http://schemas.microsoft.com/office/drawing/2014/main" id="{5FE204AB-FBDA-5F7E-3F65-05D24B3452A8}"/>
              </a:ext>
            </a:extLst>
          </p:cNvPr>
          <p:cNvPicPr>
            <a:picLocks noGrp="1" noChangeAspect="1"/>
          </p:cNvPicPr>
          <p:nvPr>
            <p:ph idx="1"/>
          </p:nvPr>
        </p:nvPicPr>
        <p:blipFill rotWithShape="1">
          <a:blip r:embed="rId2">
            <a:extLst>
              <a:ext uri="{837473B0-CC2E-450A-ABE3-18F120FF3D39}">
                <a1611:picAttrSrcUrl xmlns:a1611="http://schemas.microsoft.com/office/drawing/2016/11/main" r:id="rId3"/>
              </a:ext>
            </a:extLst>
          </a:blip>
          <a:srcRect l="2704" r="4406" b="-1"/>
          <a:stretch/>
        </p:blipFill>
        <p:spPr>
          <a:xfrm>
            <a:off x="20" y="10"/>
            <a:ext cx="12191979" cy="6857990"/>
          </a:xfrm>
          <a:prstGeom prst="rect">
            <a:avLst/>
          </a:prstGeom>
        </p:spPr>
      </p:pic>
      <p:sp>
        <p:nvSpPr>
          <p:cNvPr id="67" name="Rectangle 60">
            <a:extLst>
              <a:ext uri="{FF2B5EF4-FFF2-40B4-BE49-F238E27FC236}">
                <a16:creationId xmlns:a16="http://schemas.microsoft.com/office/drawing/2014/main" id="{0AF66B7C-69F6-439C-A508-14C94AF6B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61948" y="0"/>
            <a:ext cx="7230052"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E49D00-2EE8-4D85-D929-16EA1910B393}"/>
              </a:ext>
            </a:extLst>
          </p:cNvPr>
          <p:cNvSpPr>
            <a:spLocks noGrp="1"/>
          </p:cNvSpPr>
          <p:nvPr>
            <p:ph type="title"/>
          </p:nvPr>
        </p:nvSpPr>
        <p:spPr>
          <a:xfrm>
            <a:off x="6578037" y="126349"/>
            <a:ext cx="4892948" cy="3427867"/>
          </a:xfrm>
        </p:spPr>
        <p:txBody>
          <a:bodyPr vert="horz" lIns="91440" tIns="45720" rIns="91440" bIns="45720" rtlCol="0" anchor="t">
            <a:noAutofit/>
          </a:bodyPr>
          <a:lstStyle/>
          <a:p>
            <a:pPr algn="r"/>
            <a:r>
              <a:rPr lang="en-US" sz="2000">
                <a:solidFill>
                  <a:srgbClr val="FFFFFF"/>
                </a:solidFill>
              </a:rPr>
              <a:t>Article 1</a:t>
            </a:r>
            <a:br>
              <a:rPr lang="en-US" sz="2000">
                <a:solidFill>
                  <a:srgbClr val="FFFFFF"/>
                </a:solidFill>
              </a:rPr>
            </a:br>
            <a:br>
              <a:rPr lang="en-US" sz="1600"/>
            </a:br>
            <a:r>
              <a:rPr lang="en-US" sz="1400">
                <a:solidFill>
                  <a:schemeClr val="bg1"/>
                </a:solidFill>
                <a:ea typeface="+mj-lt"/>
                <a:cs typeface="+mj-lt"/>
              </a:rPr>
              <a:t>Bann, D., Fluharty, M., Hardy, R. </a:t>
            </a:r>
            <a:r>
              <a:rPr lang="en-US" sz="1400" i="1">
                <a:solidFill>
                  <a:schemeClr val="bg1"/>
                </a:solidFill>
                <a:ea typeface="+mj-lt"/>
                <a:cs typeface="+mj-lt"/>
              </a:rPr>
              <a:t>et al.</a:t>
            </a:r>
            <a:r>
              <a:rPr lang="en-US" sz="1400">
                <a:solidFill>
                  <a:schemeClr val="bg1"/>
                </a:solidFill>
                <a:ea typeface="+mj-lt"/>
                <a:cs typeface="+mj-lt"/>
              </a:rPr>
              <a:t> Socioeconomic inequalities in blood pressure: </a:t>
            </a:r>
            <a:r>
              <a:rPr lang="en-US" sz="1400" err="1">
                <a:solidFill>
                  <a:schemeClr val="bg1"/>
                </a:solidFill>
                <a:ea typeface="+mj-lt"/>
                <a:cs typeface="+mj-lt"/>
              </a:rPr>
              <a:t>co-ordinated</a:t>
            </a:r>
            <a:r>
              <a:rPr lang="en-US" sz="1400">
                <a:solidFill>
                  <a:schemeClr val="bg1"/>
                </a:solidFill>
                <a:ea typeface="+mj-lt"/>
                <a:cs typeface="+mj-lt"/>
              </a:rPr>
              <a:t> analysis of 147,775 participants from repeated birth cohort and cross-sectional datasets, 1989 to 2016. </a:t>
            </a:r>
            <a:r>
              <a:rPr lang="en-US" sz="1400" i="1">
                <a:solidFill>
                  <a:schemeClr val="bg1"/>
                </a:solidFill>
                <a:ea typeface="+mj-lt"/>
                <a:cs typeface="+mj-lt"/>
              </a:rPr>
              <a:t>BMC Med</a:t>
            </a:r>
            <a:r>
              <a:rPr lang="en-US" sz="1400">
                <a:solidFill>
                  <a:schemeClr val="bg1"/>
                </a:solidFill>
                <a:ea typeface="+mj-lt"/>
                <a:cs typeface="+mj-lt"/>
              </a:rPr>
              <a:t> </a:t>
            </a:r>
            <a:r>
              <a:rPr lang="en-US" sz="1400" b="1">
                <a:solidFill>
                  <a:schemeClr val="bg1"/>
                </a:solidFill>
                <a:ea typeface="+mj-lt"/>
                <a:cs typeface="+mj-lt"/>
              </a:rPr>
              <a:t>18</a:t>
            </a:r>
            <a:r>
              <a:rPr lang="en-US" sz="1400">
                <a:solidFill>
                  <a:schemeClr val="bg1"/>
                </a:solidFill>
                <a:ea typeface="+mj-lt"/>
                <a:cs typeface="+mj-lt"/>
              </a:rPr>
              <a:t>, 338 (2020). https://doi.org/10.1186/s12916-020-01800-w</a:t>
            </a:r>
            <a:endParaRPr lang="en-US" sz="1400">
              <a:solidFill>
                <a:schemeClr val="bg1"/>
              </a:solidFill>
            </a:endParaRPr>
          </a:p>
        </p:txBody>
      </p:sp>
      <p:cxnSp>
        <p:nvCxnSpPr>
          <p:cNvPr id="68" name="Straight Connector 6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22043"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ADADA02-AE0E-3FA9-F522-FC937743ACB6}"/>
              </a:ext>
            </a:extLst>
          </p:cNvPr>
          <p:cNvSpPr txBox="1"/>
          <p:nvPr/>
        </p:nvSpPr>
        <p:spPr>
          <a:xfrm>
            <a:off x="9524282" y="6657945"/>
            <a:ext cx="2667717"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BY-NC-ND</a:t>
            </a:r>
            <a:r>
              <a:rPr lang="en-US" sz="700">
                <a:solidFill>
                  <a:srgbClr val="FFFFFF"/>
                </a:solidFill>
              </a:rPr>
              <a:t>.</a:t>
            </a:r>
          </a:p>
        </p:txBody>
      </p:sp>
      <p:sp>
        <p:nvSpPr>
          <p:cNvPr id="6" name="TextBox 5">
            <a:extLst>
              <a:ext uri="{FF2B5EF4-FFF2-40B4-BE49-F238E27FC236}">
                <a16:creationId xmlns:a16="http://schemas.microsoft.com/office/drawing/2014/main" id="{8C4E9EDE-D73B-1AC4-A4DA-74AE5547C3C6}"/>
              </a:ext>
            </a:extLst>
          </p:cNvPr>
          <p:cNvSpPr txBox="1"/>
          <p:nvPr/>
        </p:nvSpPr>
        <p:spPr>
          <a:xfrm>
            <a:off x="542965" y="1799081"/>
            <a:ext cx="11099130" cy="5632311"/>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Goal:  </a:t>
            </a:r>
            <a:r>
              <a:rPr lang="en-US"/>
              <a:t>Nearly half the population (47%) of U.S population suffer from Hypertension. It can be influenced by multiple factors including social, economic and individual factors. The following study try to determine relationship between income, gender and regional economic development</a:t>
            </a:r>
          </a:p>
          <a:p>
            <a:endParaRPr lang="en-US" b="1"/>
          </a:p>
          <a:p>
            <a:r>
              <a:rPr lang="en-US" b="1"/>
              <a:t>Dataset: </a:t>
            </a:r>
            <a:r>
              <a:rPr lang="en-US"/>
              <a:t>Data from the China </a:t>
            </a:r>
            <a:r>
              <a:rPr lang="en-US" err="1"/>
              <a:t>Kadoorie</a:t>
            </a:r>
            <a:r>
              <a:rPr lang="en-US"/>
              <a:t> Biobank (CKB), a population-based study on half a million Chinese adults from 10 geographically distinct regions</a:t>
            </a:r>
          </a:p>
          <a:p>
            <a:endParaRPr lang="en-US" b="1"/>
          </a:p>
          <a:p>
            <a:r>
              <a:rPr lang="en-US" b="1"/>
              <a:t>Methodology:</a:t>
            </a:r>
            <a:r>
              <a:rPr lang="en-US"/>
              <a:t> A logistic regression-based method was used in calculating the prevalence of hypertension in different household income, regional economic development, and gender groups, adjusting for demographic, social-economic factors</a:t>
            </a:r>
          </a:p>
          <a:p>
            <a:endParaRPr lang="en-US" b="1"/>
          </a:p>
          <a:p>
            <a:r>
              <a:rPr lang="en-US" b="1"/>
              <a:t>Results:</a:t>
            </a:r>
            <a:r>
              <a:rPr lang="en-US"/>
              <a:t> The prevalence of hypertension was the lowest in the medium GDP per capita areas in both male (and females as compared to that in the low GDP per capita regions  and high GDP per capita areas (male: 39.74, 95% CI: 39.33–40.16%; female: 35.19, 95% CI: 34.74–35.65%). There was an inverse relationship between hypertension and household income in the low and high GDP areas and an U-shaped association in the medium GDP per capita areas</a:t>
            </a:r>
          </a:p>
          <a:p>
            <a:endParaRPr lang="en-US" b="1"/>
          </a:p>
          <a:p>
            <a:r>
              <a:rPr lang="en-US" b="1">
                <a:ea typeface="+mn-lt"/>
                <a:cs typeface="+mn-lt"/>
              </a:rPr>
              <a:t>Article Link</a:t>
            </a:r>
            <a:r>
              <a:rPr lang="en-US">
                <a:ea typeface="+mn-lt"/>
                <a:cs typeface="+mn-lt"/>
              </a:rPr>
              <a:t>: </a:t>
            </a:r>
            <a:r>
              <a:rPr lang="en-US" b="1">
                <a:ea typeface="+mn-lt"/>
                <a:cs typeface="+mn-lt"/>
                <a:hlinkClick r:id="rId5"/>
              </a:rPr>
              <a:t>https://rdcu.be/c61cF</a:t>
            </a:r>
            <a:endParaRPr lang="en-US">
              <a:ea typeface="+mn-lt"/>
              <a:cs typeface="+mn-lt"/>
            </a:endParaRPr>
          </a:p>
          <a:p>
            <a:endParaRPr lang="en-US" b="1"/>
          </a:p>
          <a:p>
            <a:endParaRPr lang="en-US" b="1"/>
          </a:p>
        </p:txBody>
      </p:sp>
      <p:sp>
        <p:nvSpPr>
          <p:cNvPr id="5" name="TextBox 4">
            <a:extLst>
              <a:ext uri="{FF2B5EF4-FFF2-40B4-BE49-F238E27FC236}">
                <a16:creationId xmlns:a16="http://schemas.microsoft.com/office/drawing/2014/main" id="{DB8363A8-755F-80DC-53D7-189DEC93C880}"/>
              </a:ext>
            </a:extLst>
          </p:cNvPr>
          <p:cNvSpPr txBox="1"/>
          <p:nvPr/>
        </p:nvSpPr>
        <p:spPr>
          <a:xfrm>
            <a:off x="337037" y="97367"/>
            <a:ext cx="598430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Regional economic development, household income, gender and hypertension: evidence from half a million Chinese</a:t>
            </a:r>
            <a:endParaRPr lang="en-US">
              <a:ea typeface="+mn-lt"/>
              <a:cs typeface="+mn-lt"/>
            </a:endParaRPr>
          </a:p>
          <a:p>
            <a:pPr algn="l"/>
            <a:endParaRPr lang="en-US"/>
          </a:p>
        </p:txBody>
      </p:sp>
    </p:spTree>
    <p:extLst>
      <p:ext uri="{BB962C8B-B14F-4D97-AF65-F5344CB8AC3E}">
        <p14:creationId xmlns:p14="http://schemas.microsoft.com/office/powerpoint/2010/main" val="943028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 name="Straight Connector 56">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66" name="Rectangle 5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Shape&#10;&#10;Description automatically generated">
            <a:extLst>
              <a:ext uri="{FF2B5EF4-FFF2-40B4-BE49-F238E27FC236}">
                <a16:creationId xmlns:a16="http://schemas.microsoft.com/office/drawing/2014/main" id="{5FE204AB-FBDA-5F7E-3F65-05D24B3452A8}"/>
              </a:ext>
            </a:extLst>
          </p:cNvPr>
          <p:cNvPicPr>
            <a:picLocks noGrp="1" noChangeAspect="1"/>
          </p:cNvPicPr>
          <p:nvPr>
            <p:ph idx="1"/>
          </p:nvPr>
        </p:nvPicPr>
        <p:blipFill rotWithShape="1">
          <a:blip r:embed="rId2">
            <a:extLst>
              <a:ext uri="{837473B0-CC2E-450A-ABE3-18F120FF3D39}">
                <a1611:picAttrSrcUrl xmlns:a1611="http://schemas.microsoft.com/office/drawing/2016/11/main" r:id="rId3"/>
              </a:ext>
            </a:extLst>
          </a:blip>
          <a:srcRect l="2704" r="4406" b="-1"/>
          <a:stretch/>
        </p:blipFill>
        <p:spPr>
          <a:xfrm>
            <a:off x="41584" y="10"/>
            <a:ext cx="12191979" cy="6857990"/>
          </a:xfrm>
          <a:prstGeom prst="rect">
            <a:avLst/>
          </a:prstGeom>
        </p:spPr>
      </p:pic>
      <p:sp>
        <p:nvSpPr>
          <p:cNvPr id="67" name="Rectangle 60">
            <a:extLst>
              <a:ext uri="{FF2B5EF4-FFF2-40B4-BE49-F238E27FC236}">
                <a16:creationId xmlns:a16="http://schemas.microsoft.com/office/drawing/2014/main" id="{0AF66B7C-69F6-439C-A508-14C94AF6B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61948" y="0"/>
            <a:ext cx="7230052"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E49D00-2EE8-4D85-D929-16EA1910B393}"/>
              </a:ext>
            </a:extLst>
          </p:cNvPr>
          <p:cNvSpPr>
            <a:spLocks noGrp="1"/>
          </p:cNvSpPr>
          <p:nvPr>
            <p:ph type="title"/>
          </p:nvPr>
        </p:nvSpPr>
        <p:spPr>
          <a:xfrm>
            <a:off x="7906094" y="-24070"/>
            <a:ext cx="4243763" cy="3077543"/>
          </a:xfrm>
        </p:spPr>
        <p:txBody>
          <a:bodyPr vert="horz" lIns="91440" tIns="45720" rIns="91440" bIns="45720" rtlCol="0" anchor="t">
            <a:noAutofit/>
          </a:bodyPr>
          <a:lstStyle/>
          <a:p>
            <a:pPr algn="r"/>
            <a:r>
              <a:rPr lang="en-US" sz="2000">
                <a:solidFill>
                  <a:schemeClr val="bg1"/>
                </a:solidFill>
              </a:rPr>
              <a:t>Article</a:t>
            </a:r>
            <a:r>
              <a:rPr lang="en-US" sz="2000">
                <a:solidFill>
                  <a:schemeClr val="bg1"/>
                </a:solidFill>
                <a:ea typeface="+mj-lt"/>
                <a:cs typeface="+mj-lt"/>
              </a:rPr>
              <a:t> 5</a:t>
            </a:r>
            <a:br>
              <a:rPr lang="en-US" sz="2000"/>
            </a:br>
            <a:br>
              <a:rPr lang="en-US" sz="1600"/>
            </a:br>
            <a:r>
              <a:rPr lang="en-US" sz="1200">
                <a:solidFill>
                  <a:schemeClr val="bg1"/>
                </a:solidFill>
                <a:ea typeface="+mj-lt"/>
                <a:cs typeface="+mj-lt"/>
              </a:rPr>
              <a:t>Uray T, Mayr FB, Fitzgibbon J, Rittenberger JC, Callaway CW, Drabek T, Fabio A, Angus DC, Kochanek PM, </a:t>
            </a:r>
            <a:r>
              <a:rPr lang="en-US" sz="1200" err="1">
                <a:solidFill>
                  <a:schemeClr val="bg1"/>
                </a:solidFill>
                <a:ea typeface="+mj-lt"/>
                <a:cs typeface="+mj-lt"/>
              </a:rPr>
              <a:t>Dezfulian</a:t>
            </a:r>
            <a:r>
              <a:rPr lang="en-US" sz="1200">
                <a:solidFill>
                  <a:schemeClr val="bg1"/>
                </a:solidFill>
                <a:ea typeface="+mj-lt"/>
                <a:cs typeface="+mj-lt"/>
              </a:rPr>
              <a:t> C. Socioeconomic factors associated with outcome after cardiac arrest in patients under the age of 65. Resuscitation. 2015 Aug;93:14-9. </a:t>
            </a:r>
            <a:r>
              <a:rPr lang="en-US" sz="1200" err="1">
                <a:solidFill>
                  <a:schemeClr val="bg1"/>
                </a:solidFill>
                <a:ea typeface="+mj-lt"/>
                <a:cs typeface="+mj-lt"/>
              </a:rPr>
              <a:t>doi</a:t>
            </a:r>
            <a:r>
              <a:rPr lang="en-US" sz="1200">
                <a:solidFill>
                  <a:schemeClr val="bg1"/>
                </a:solidFill>
                <a:ea typeface="+mj-lt"/>
                <a:cs typeface="+mj-lt"/>
              </a:rPr>
              <a:t>: 10.1016/j.resuscitation.2015.04.032. </a:t>
            </a:r>
            <a:r>
              <a:rPr lang="en-US" sz="1200" err="1">
                <a:solidFill>
                  <a:schemeClr val="bg1"/>
                </a:solidFill>
                <a:ea typeface="+mj-lt"/>
                <a:cs typeface="+mj-lt"/>
              </a:rPr>
              <a:t>Epub</a:t>
            </a:r>
            <a:r>
              <a:rPr lang="en-US" sz="1200">
                <a:solidFill>
                  <a:schemeClr val="bg1"/>
                </a:solidFill>
                <a:ea typeface="+mj-lt"/>
                <a:cs typeface="+mj-lt"/>
              </a:rPr>
              <a:t> 2015 May 21. PMID: 26003812; PMCID: PMC485615</a:t>
            </a:r>
            <a:r>
              <a:rPr lang="en-US" sz="1600">
                <a:solidFill>
                  <a:schemeClr val="bg1"/>
                </a:solidFill>
                <a:ea typeface="+mj-lt"/>
                <a:cs typeface="+mj-lt"/>
              </a:rPr>
              <a:t>0.</a:t>
            </a:r>
          </a:p>
          <a:p>
            <a:pPr algn="r"/>
            <a:endParaRPr lang="en-US" sz="1600">
              <a:solidFill>
                <a:schemeClr val="bg1"/>
              </a:solidFill>
            </a:endParaRPr>
          </a:p>
        </p:txBody>
      </p:sp>
      <p:cxnSp>
        <p:nvCxnSpPr>
          <p:cNvPr id="68" name="Straight Connector 6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22043"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ADADA02-AE0E-3FA9-F522-FC937743ACB6}"/>
              </a:ext>
            </a:extLst>
          </p:cNvPr>
          <p:cNvSpPr txBox="1"/>
          <p:nvPr/>
        </p:nvSpPr>
        <p:spPr>
          <a:xfrm>
            <a:off x="9524282" y="6657945"/>
            <a:ext cx="2667717"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BY-NC-ND</a:t>
            </a:r>
            <a:r>
              <a:rPr lang="en-US" sz="700">
                <a:solidFill>
                  <a:srgbClr val="FFFFFF"/>
                </a:solidFill>
              </a:rPr>
              <a:t>.</a:t>
            </a:r>
          </a:p>
        </p:txBody>
      </p:sp>
      <p:sp>
        <p:nvSpPr>
          <p:cNvPr id="6" name="TextBox 5">
            <a:extLst>
              <a:ext uri="{FF2B5EF4-FFF2-40B4-BE49-F238E27FC236}">
                <a16:creationId xmlns:a16="http://schemas.microsoft.com/office/drawing/2014/main" id="{8C4E9EDE-D73B-1AC4-A4DA-74AE5547C3C6}"/>
              </a:ext>
            </a:extLst>
          </p:cNvPr>
          <p:cNvSpPr txBox="1"/>
          <p:nvPr/>
        </p:nvSpPr>
        <p:spPr>
          <a:xfrm>
            <a:off x="494474" y="1639754"/>
            <a:ext cx="11099130" cy="7248138"/>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Goal: </a:t>
            </a:r>
            <a:r>
              <a:rPr lang="en-US" b="1">
                <a:solidFill>
                  <a:srgbClr val="000000"/>
                </a:solidFill>
                <a:latin typeface="Grandview Display"/>
                <a:ea typeface="Cambria"/>
              </a:rPr>
              <a:t> </a:t>
            </a:r>
            <a:r>
              <a:rPr lang="en-US">
                <a:solidFill>
                  <a:srgbClr val="000000"/>
                </a:solidFill>
                <a:latin typeface="Grandview Display"/>
                <a:ea typeface="Cambria"/>
              </a:rPr>
              <a:t>Pittsburgh had the highest crude rate of cardiac arrest deaths in patients 18 to 64 years of age, particularly in neighborhoods with lower socioeconomic status (SES). We hypothesized that lower SES, associated poor health behaviors (e.g., illicit drug use) and pre-existing comorbid conditions (grouped as socioeconomic factors [SE factors]) could affect the type and severity of cardiac arrest, thus outcomes.</a:t>
            </a:r>
            <a:endParaRPr lang="en-US">
              <a:solidFill>
                <a:srgbClr val="000000"/>
              </a:solidFill>
              <a:latin typeface="Grandview Display"/>
            </a:endParaRPr>
          </a:p>
          <a:p>
            <a:endParaRPr lang="en-US" b="1"/>
          </a:p>
          <a:p>
            <a:r>
              <a:rPr lang="en-US" b="1"/>
              <a:t>Dataset: </a:t>
            </a:r>
            <a:r>
              <a:rPr lang="en-US"/>
              <a:t>All IHCA and OHCA patients were identified from preexisting cardiac arrest quality improvement databases at the respective hospitals, which contained arrest characteristics, injury severity, post-resuscitation care data and outcomes data. Missing clinical, demographic and SES data were obtained by cross-linking the cardiac arrest database with individual electronic medical records. </a:t>
            </a:r>
          </a:p>
          <a:p>
            <a:endParaRPr lang="en-US" b="1"/>
          </a:p>
          <a:p>
            <a:r>
              <a:rPr lang="en-US" b="1"/>
              <a:t>Methodology:  </a:t>
            </a:r>
            <a:r>
              <a:rPr lang="en-US"/>
              <a:t>Patients aged 18 to 64 years treated for in-hospital (IHCA) and </a:t>
            </a:r>
            <a:r>
              <a:rPr lang="en-US" err="1"/>
              <a:t>out-of</a:t>
            </a:r>
            <a:r>
              <a:rPr lang="en-US"/>
              <a:t> hospital arrest (OHCA) at two Pittsburgh hospitals between January 2010 and July 2012. Data abstracted on baseline demographics and arrest characteristics like place of residence, insurance and employment status. Favorable cerebral performance category [CPC] (1 or 2) was primary outcome. </a:t>
            </a:r>
            <a:endParaRPr lang="en-US">
              <a:solidFill>
                <a:srgbClr val="000000"/>
              </a:solidFill>
              <a:latin typeface="Grandview Display"/>
              <a:ea typeface="Cambria"/>
            </a:endParaRPr>
          </a:p>
          <a:p>
            <a:endParaRPr lang="en-US" b="1"/>
          </a:p>
          <a:p>
            <a:r>
              <a:rPr lang="en-US" b="1"/>
              <a:t>Results: </a:t>
            </a:r>
            <a:r>
              <a:rPr lang="en-US"/>
              <a:t>SE factors strongly influence type and severity of OHCA but not IHCA resulting in an association with outcomes. </a:t>
            </a:r>
            <a:r>
              <a:rPr lang="en-US">
                <a:solidFill>
                  <a:srgbClr val="000000"/>
                </a:solidFill>
                <a:latin typeface="Grandview Display"/>
                <a:ea typeface="Cambria"/>
              </a:rPr>
              <a:t>Among 415 subjects who met inclusion criteria, unfavorable CPC were more common in patients who were unemployed, had a history of drug abuse or hypertension.</a:t>
            </a:r>
          </a:p>
          <a:p>
            <a:r>
              <a:rPr lang="en-US" b="1">
                <a:ea typeface="+mn-lt"/>
                <a:cs typeface="+mn-lt"/>
              </a:rPr>
              <a:t>Article Link</a:t>
            </a:r>
            <a:r>
              <a:rPr lang="en-US">
                <a:ea typeface="+mn-lt"/>
                <a:cs typeface="+mn-lt"/>
              </a:rPr>
              <a:t>: </a:t>
            </a:r>
            <a:r>
              <a:rPr lang="en-US">
                <a:ea typeface="+mn-lt"/>
                <a:cs typeface="+mn-lt"/>
                <a:hlinkClick r:id="rId5"/>
              </a:rPr>
              <a:t>https://www.ncbi.nlm.nih.gov/pmc/articles/PMC4856150/</a:t>
            </a:r>
          </a:p>
          <a:p>
            <a:endParaRPr lang="en-US">
              <a:ea typeface="+mn-lt"/>
              <a:cs typeface="+mn-lt"/>
            </a:endParaRPr>
          </a:p>
          <a:p>
            <a:endParaRPr lang="en-US">
              <a:ea typeface="+mn-lt"/>
              <a:cs typeface="+mn-lt"/>
            </a:endParaRPr>
          </a:p>
          <a:p>
            <a:pPr algn="r">
              <a:spcBef>
                <a:spcPct val="0"/>
              </a:spcBef>
            </a:pPr>
            <a:br>
              <a:rPr lang="en-US">
                <a:ea typeface="+mn-lt"/>
                <a:cs typeface="+mn-lt"/>
              </a:rPr>
            </a:br>
            <a:endParaRPr lang="en-US">
              <a:ea typeface="+mn-lt"/>
              <a:cs typeface="+mn-lt"/>
            </a:endParaRPr>
          </a:p>
          <a:p>
            <a:endParaRPr lang="en-US" b="1"/>
          </a:p>
          <a:p>
            <a:endParaRPr lang="en-US" b="1"/>
          </a:p>
        </p:txBody>
      </p:sp>
      <p:sp>
        <p:nvSpPr>
          <p:cNvPr id="5" name="TextBox 4">
            <a:extLst>
              <a:ext uri="{FF2B5EF4-FFF2-40B4-BE49-F238E27FC236}">
                <a16:creationId xmlns:a16="http://schemas.microsoft.com/office/drawing/2014/main" id="{DB8363A8-755F-80DC-53D7-189DEC93C880}"/>
              </a:ext>
            </a:extLst>
          </p:cNvPr>
          <p:cNvSpPr txBox="1"/>
          <p:nvPr/>
        </p:nvSpPr>
        <p:spPr>
          <a:xfrm>
            <a:off x="337037" y="97367"/>
            <a:ext cx="598430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SOCIOECONOMIC FACTORS ASSOCIATED WITH OUTCOME AFTER CARDIAC ARREST IN PATIENTS UNDER THE AGE OF 65</a:t>
            </a:r>
            <a:endParaRPr lang="en-US"/>
          </a:p>
          <a:p>
            <a:endParaRPr lang="en-US" b="1"/>
          </a:p>
          <a:p>
            <a:endParaRPr lang="en-US" b="1"/>
          </a:p>
          <a:p>
            <a:pPr algn="l"/>
            <a:endParaRPr lang="en-US"/>
          </a:p>
        </p:txBody>
      </p:sp>
    </p:spTree>
    <p:extLst>
      <p:ext uri="{BB962C8B-B14F-4D97-AF65-F5344CB8AC3E}">
        <p14:creationId xmlns:p14="http://schemas.microsoft.com/office/powerpoint/2010/main" val="3371529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 name="Straight Connector 56">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66" name="Rectangle 5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Shape&#10;&#10;Description automatically generated">
            <a:extLst>
              <a:ext uri="{FF2B5EF4-FFF2-40B4-BE49-F238E27FC236}">
                <a16:creationId xmlns:a16="http://schemas.microsoft.com/office/drawing/2014/main" id="{5FE204AB-FBDA-5F7E-3F65-05D24B3452A8}"/>
              </a:ext>
            </a:extLst>
          </p:cNvPr>
          <p:cNvPicPr>
            <a:picLocks noGrp="1" noChangeAspect="1"/>
          </p:cNvPicPr>
          <p:nvPr>
            <p:ph idx="1"/>
          </p:nvPr>
        </p:nvPicPr>
        <p:blipFill rotWithShape="1">
          <a:blip r:embed="rId2">
            <a:extLst>
              <a:ext uri="{837473B0-CC2E-450A-ABE3-18F120FF3D39}">
                <a1611:picAttrSrcUrl xmlns:a1611="http://schemas.microsoft.com/office/drawing/2016/11/main" r:id="rId3"/>
              </a:ext>
            </a:extLst>
          </a:blip>
          <a:srcRect l="2704" r="4406" b="-1"/>
          <a:stretch/>
        </p:blipFill>
        <p:spPr>
          <a:xfrm>
            <a:off x="20" y="-13016"/>
            <a:ext cx="12191979" cy="6857990"/>
          </a:xfrm>
          <a:prstGeom prst="rect">
            <a:avLst/>
          </a:prstGeom>
        </p:spPr>
      </p:pic>
      <p:sp>
        <p:nvSpPr>
          <p:cNvPr id="67" name="Rectangle 60">
            <a:extLst>
              <a:ext uri="{FF2B5EF4-FFF2-40B4-BE49-F238E27FC236}">
                <a16:creationId xmlns:a16="http://schemas.microsoft.com/office/drawing/2014/main" id="{0AF66B7C-69F6-439C-A508-14C94AF6B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61948" y="0"/>
            <a:ext cx="7230052"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E49D00-2EE8-4D85-D929-16EA1910B393}"/>
              </a:ext>
            </a:extLst>
          </p:cNvPr>
          <p:cNvSpPr>
            <a:spLocks noGrp="1"/>
          </p:cNvSpPr>
          <p:nvPr>
            <p:ph type="title"/>
          </p:nvPr>
        </p:nvSpPr>
        <p:spPr>
          <a:xfrm>
            <a:off x="6578037" y="126349"/>
            <a:ext cx="4892948" cy="3427867"/>
          </a:xfrm>
        </p:spPr>
        <p:txBody>
          <a:bodyPr vert="horz" lIns="91440" tIns="45720" rIns="91440" bIns="45720" rtlCol="0" anchor="t">
            <a:noAutofit/>
          </a:bodyPr>
          <a:lstStyle/>
          <a:p>
            <a:pPr algn="r"/>
            <a:r>
              <a:rPr lang="en-US" sz="2000">
                <a:solidFill>
                  <a:srgbClr val="FFFFFF"/>
                </a:solidFill>
              </a:rPr>
              <a:t>Article 2</a:t>
            </a:r>
            <a:br>
              <a:rPr lang="en-US" sz="2000">
                <a:solidFill>
                  <a:srgbClr val="FFFFFF"/>
                </a:solidFill>
              </a:rPr>
            </a:br>
            <a:br>
              <a:rPr lang="en-US" sz="1600"/>
            </a:br>
            <a:r>
              <a:rPr lang="en-US" sz="1400">
                <a:solidFill>
                  <a:schemeClr val="bg1"/>
                </a:solidFill>
                <a:ea typeface="+mj-lt"/>
                <a:cs typeface="+mj-lt"/>
              </a:rPr>
              <a:t>Redmond, Michelle &amp; Bimali, Milan &amp; Ablah, Elizabeth &amp; Mayes, </a:t>
            </a:r>
            <a:r>
              <a:rPr lang="en-US" sz="1400" err="1">
                <a:solidFill>
                  <a:schemeClr val="bg1"/>
                </a:solidFill>
                <a:ea typeface="+mj-lt"/>
                <a:cs typeface="+mj-lt"/>
              </a:rPr>
              <a:t>Paigton</a:t>
            </a:r>
            <a:r>
              <a:rPr lang="en-US" sz="1400">
                <a:solidFill>
                  <a:schemeClr val="bg1"/>
                </a:solidFill>
                <a:ea typeface="+mj-lt"/>
                <a:cs typeface="+mj-lt"/>
              </a:rPr>
              <a:t> &amp; Dugan, Katelyn. (2022). A Geo-Stratified Analysis of Associations Between Socio-Economic Factors and Diabetes Risk. Kansas Journal of Medicine. 15. 175-183. 10.17161/kjm.vol15.15799. </a:t>
            </a:r>
            <a:endParaRPr lang="en-US" sz="1200">
              <a:solidFill>
                <a:schemeClr val="bg1"/>
              </a:solidFill>
              <a:ea typeface="+mj-lt"/>
              <a:cs typeface="+mj-lt"/>
            </a:endParaRPr>
          </a:p>
        </p:txBody>
      </p:sp>
      <p:cxnSp>
        <p:nvCxnSpPr>
          <p:cNvPr id="68" name="Straight Connector 6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22043"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ADADA02-AE0E-3FA9-F522-FC937743ACB6}"/>
              </a:ext>
            </a:extLst>
          </p:cNvPr>
          <p:cNvSpPr txBox="1"/>
          <p:nvPr/>
        </p:nvSpPr>
        <p:spPr>
          <a:xfrm>
            <a:off x="9524282" y="6657945"/>
            <a:ext cx="2667717"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BY-NC-ND</a:t>
            </a:r>
            <a:r>
              <a:rPr lang="en-US" sz="700">
                <a:solidFill>
                  <a:srgbClr val="FFFFFF"/>
                </a:solidFill>
              </a:rPr>
              <a:t>.</a:t>
            </a:r>
          </a:p>
        </p:txBody>
      </p:sp>
      <p:sp>
        <p:nvSpPr>
          <p:cNvPr id="6" name="TextBox 5">
            <a:extLst>
              <a:ext uri="{FF2B5EF4-FFF2-40B4-BE49-F238E27FC236}">
                <a16:creationId xmlns:a16="http://schemas.microsoft.com/office/drawing/2014/main" id="{8C4E9EDE-D73B-1AC4-A4DA-74AE5547C3C6}"/>
              </a:ext>
            </a:extLst>
          </p:cNvPr>
          <p:cNvSpPr txBox="1"/>
          <p:nvPr/>
        </p:nvSpPr>
        <p:spPr>
          <a:xfrm>
            <a:off x="542965" y="1799081"/>
            <a:ext cx="11099130" cy="5201424"/>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Goal: </a:t>
            </a:r>
            <a:r>
              <a:rPr lang="en-US" sz="1600"/>
              <a:t>This study examined and compared the association between diabetes risk and previously established socio-economic factors across four geo-graphic regions (South, Midwest, West, and Northwest). </a:t>
            </a:r>
          </a:p>
          <a:p>
            <a:endParaRPr lang="en-US" b="1"/>
          </a:p>
          <a:p>
            <a:r>
              <a:rPr lang="en-US" b="1"/>
              <a:t>Dataset: </a:t>
            </a:r>
            <a:r>
              <a:rPr lang="en-US" sz="1600"/>
              <a:t>The data is from 2014 Behavioral Risk Factor Surveillance System (BRFSS) compromised by four geographic regions of the U.S. The risk estimates of diabetes associated with previously established socio-economic factors, as well as diabetes prevalence, were compared across four geographic regions. </a:t>
            </a:r>
          </a:p>
          <a:p>
            <a:endParaRPr lang="en-US" b="1"/>
          </a:p>
          <a:p>
            <a:r>
              <a:rPr lang="en-US" b="1"/>
              <a:t>Methodology: </a:t>
            </a:r>
            <a:r>
              <a:rPr lang="en-US"/>
              <a:t>T</a:t>
            </a:r>
            <a:r>
              <a:rPr lang="en-US" sz="1600">
                <a:ea typeface="+mn-lt"/>
                <a:cs typeface="+mn-lt"/>
              </a:rPr>
              <a:t>he association between diabetes risk and previously established socioeconomic determinants of diabetes were explored geographic region through modeling the relative risk ratio of probabilities commonly known as odds ratio modeling. Zou’s modified Poisson regression was used to obtain relative risk estimates. </a:t>
            </a:r>
          </a:p>
          <a:p>
            <a:endParaRPr lang="en-US" b="1"/>
          </a:p>
          <a:p>
            <a:r>
              <a:rPr lang="en-US" b="1"/>
              <a:t>Results: </a:t>
            </a:r>
            <a:r>
              <a:rPr lang="en-US" sz="1600"/>
              <a:t>The results suggested the relationship between socio-economic factors and diabetes risk could differ significantly across the four geographic regions</a:t>
            </a:r>
            <a:r>
              <a:rPr lang="en-US" b="1"/>
              <a:t>. </a:t>
            </a:r>
          </a:p>
          <a:p>
            <a:endParaRPr lang="en-US" b="1"/>
          </a:p>
          <a:p>
            <a:r>
              <a:rPr lang="en-US" b="1">
                <a:ea typeface="+mn-lt"/>
                <a:cs typeface="+mn-lt"/>
              </a:rPr>
              <a:t>Article Link</a:t>
            </a:r>
            <a:r>
              <a:rPr lang="en-US">
                <a:ea typeface="+mn-lt"/>
                <a:cs typeface="+mn-lt"/>
              </a:rPr>
              <a:t>: </a:t>
            </a:r>
            <a:r>
              <a:rPr lang="en-US">
                <a:ea typeface="+mn-lt"/>
                <a:cs typeface="+mn-lt"/>
                <a:hlinkClick r:id="rId5"/>
              </a:rPr>
              <a:t>https://www.researchgate.net/publication/360665409_A_Geo-Stratified_Analysis_of_Associations_Between_Socio-Economic_Factors_and_Diabetes_Risk</a:t>
            </a:r>
            <a:endParaRPr lang="en-US"/>
          </a:p>
          <a:p>
            <a:endParaRPr lang="en-US"/>
          </a:p>
          <a:p>
            <a:endParaRPr lang="en-US" b="1"/>
          </a:p>
          <a:p>
            <a:endParaRPr lang="en-US" b="1"/>
          </a:p>
        </p:txBody>
      </p:sp>
      <p:sp>
        <p:nvSpPr>
          <p:cNvPr id="5" name="TextBox 4">
            <a:extLst>
              <a:ext uri="{FF2B5EF4-FFF2-40B4-BE49-F238E27FC236}">
                <a16:creationId xmlns:a16="http://schemas.microsoft.com/office/drawing/2014/main" id="{DB8363A8-755F-80DC-53D7-189DEC93C880}"/>
              </a:ext>
            </a:extLst>
          </p:cNvPr>
          <p:cNvSpPr txBox="1"/>
          <p:nvPr/>
        </p:nvSpPr>
        <p:spPr>
          <a:xfrm>
            <a:off x="337037" y="97367"/>
            <a:ext cx="598430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A Geo-Stratified Analysis of Associations Between Socio-Economic Factors and Diabetes Risk</a:t>
            </a:r>
            <a:endParaRPr lang="en-US"/>
          </a:p>
          <a:p>
            <a:pPr algn="l"/>
            <a:endParaRPr lang="en-US"/>
          </a:p>
        </p:txBody>
      </p:sp>
    </p:spTree>
    <p:extLst>
      <p:ext uri="{BB962C8B-B14F-4D97-AF65-F5344CB8AC3E}">
        <p14:creationId xmlns:p14="http://schemas.microsoft.com/office/powerpoint/2010/main" val="1326988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4BCB85-4A6A-F48E-4406-F63B33F97F88}"/>
              </a:ext>
            </a:extLst>
          </p:cNvPr>
          <p:cNvSpPr>
            <a:spLocks noGrp="1"/>
          </p:cNvSpPr>
          <p:nvPr>
            <p:ph type="title"/>
          </p:nvPr>
        </p:nvSpPr>
        <p:spPr>
          <a:xfrm>
            <a:off x="7562411" y="2710543"/>
            <a:ext cx="4526631" cy="1793414"/>
          </a:xfrm>
        </p:spPr>
        <p:txBody>
          <a:bodyPr>
            <a:normAutofit/>
          </a:bodyPr>
          <a:lstStyle/>
          <a:p>
            <a:r>
              <a:rPr lang="en-US" sz="3700">
                <a:solidFill>
                  <a:schemeClr val="bg1"/>
                </a:solidFill>
              </a:rPr>
              <a:t>R-squared in Linear Regression</a:t>
            </a:r>
          </a:p>
          <a:p>
            <a:endParaRPr lang="en-US" sz="3700"/>
          </a:p>
        </p:txBody>
      </p:sp>
      <p:pic>
        <p:nvPicPr>
          <p:cNvPr id="5" name="Picture 5" descr="Chart, scatter chart&#10;&#10;Description automatically generated">
            <a:extLst>
              <a:ext uri="{FF2B5EF4-FFF2-40B4-BE49-F238E27FC236}">
                <a16:creationId xmlns:a16="http://schemas.microsoft.com/office/drawing/2014/main" id="{D7AB7D2F-0F70-BA84-A920-F2FF17D34029}"/>
              </a:ext>
            </a:extLst>
          </p:cNvPr>
          <p:cNvPicPr>
            <a:picLocks noChangeAspect="1"/>
          </p:cNvPicPr>
          <p:nvPr/>
        </p:nvPicPr>
        <p:blipFill>
          <a:blip r:embed="rId3"/>
          <a:stretch>
            <a:fillRect/>
          </a:stretch>
        </p:blipFill>
        <p:spPr>
          <a:xfrm>
            <a:off x="172523" y="131837"/>
            <a:ext cx="6585007" cy="4573205"/>
          </a:xfrm>
          <a:prstGeom prst="rect">
            <a:avLst/>
          </a:prstGeom>
        </p:spPr>
      </p:pic>
      <p:cxnSp>
        <p:nvCxnSpPr>
          <p:cNvPr id="14" name="Straight Connector 13">
            <a:extLst>
              <a:ext uri="{FF2B5EF4-FFF2-40B4-BE49-F238E27FC236}">
                <a16:creationId xmlns:a16="http://schemas.microsoft.com/office/drawing/2014/main" id="{88D00D77-D299-4699-8F8E-BD436FF7151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15786"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4" name="Picture 4">
            <a:extLst>
              <a:ext uri="{FF2B5EF4-FFF2-40B4-BE49-F238E27FC236}">
                <a16:creationId xmlns:a16="http://schemas.microsoft.com/office/drawing/2014/main" id="{59886FED-5C8E-ED3B-8D32-C18E3463808B}"/>
              </a:ext>
            </a:extLst>
          </p:cNvPr>
          <p:cNvPicPr>
            <a:picLocks noChangeAspect="1"/>
          </p:cNvPicPr>
          <p:nvPr/>
        </p:nvPicPr>
        <p:blipFill>
          <a:blip r:embed="rId4"/>
          <a:stretch>
            <a:fillRect/>
          </a:stretch>
        </p:blipFill>
        <p:spPr>
          <a:xfrm>
            <a:off x="575931" y="5364237"/>
            <a:ext cx="5799963" cy="1159991"/>
          </a:xfrm>
          <a:prstGeom prst="rect">
            <a:avLst/>
          </a:prstGeom>
        </p:spPr>
      </p:pic>
    </p:spTree>
    <p:extLst>
      <p:ext uri="{BB962C8B-B14F-4D97-AF65-F5344CB8AC3E}">
        <p14:creationId xmlns:p14="http://schemas.microsoft.com/office/powerpoint/2010/main" val="2173243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 name="Straight Connector 56">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66" name="Rectangle 5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Shape&#10;&#10;Description automatically generated">
            <a:extLst>
              <a:ext uri="{FF2B5EF4-FFF2-40B4-BE49-F238E27FC236}">
                <a16:creationId xmlns:a16="http://schemas.microsoft.com/office/drawing/2014/main" id="{5FE204AB-FBDA-5F7E-3F65-05D24B3452A8}"/>
              </a:ext>
            </a:extLst>
          </p:cNvPr>
          <p:cNvPicPr>
            <a:picLocks noGrp="1" noChangeAspect="1"/>
          </p:cNvPicPr>
          <p:nvPr>
            <p:ph idx="1"/>
          </p:nvPr>
        </p:nvPicPr>
        <p:blipFill rotWithShape="1">
          <a:blip r:embed="rId2">
            <a:extLst>
              <a:ext uri="{837473B0-CC2E-450A-ABE3-18F120FF3D39}">
                <a1611:picAttrSrcUrl xmlns:a1611="http://schemas.microsoft.com/office/drawing/2016/11/main" r:id="rId3"/>
              </a:ext>
            </a:extLst>
          </a:blip>
          <a:srcRect l="2704" r="4406" b="-1"/>
          <a:stretch/>
        </p:blipFill>
        <p:spPr>
          <a:xfrm>
            <a:off x="20" y="10"/>
            <a:ext cx="12191979" cy="6857990"/>
          </a:xfrm>
          <a:prstGeom prst="rect">
            <a:avLst/>
          </a:prstGeom>
        </p:spPr>
      </p:pic>
      <p:sp>
        <p:nvSpPr>
          <p:cNvPr id="67" name="Rectangle 60">
            <a:extLst>
              <a:ext uri="{FF2B5EF4-FFF2-40B4-BE49-F238E27FC236}">
                <a16:creationId xmlns:a16="http://schemas.microsoft.com/office/drawing/2014/main" id="{0AF66B7C-69F6-439C-A508-14C94AF6B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61948" y="0"/>
            <a:ext cx="7230052"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E49D00-2EE8-4D85-D929-16EA1910B393}"/>
              </a:ext>
            </a:extLst>
          </p:cNvPr>
          <p:cNvSpPr>
            <a:spLocks noGrp="1"/>
          </p:cNvSpPr>
          <p:nvPr>
            <p:ph type="title"/>
          </p:nvPr>
        </p:nvSpPr>
        <p:spPr>
          <a:xfrm>
            <a:off x="7305401" y="-39906"/>
            <a:ext cx="4892948" cy="3427867"/>
          </a:xfrm>
        </p:spPr>
        <p:txBody>
          <a:bodyPr vert="horz" lIns="91440" tIns="45720" rIns="91440" bIns="45720" rtlCol="0" anchor="t">
            <a:noAutofit/>
          </a:bodyPr>
          <a:lstStyle/>
          <a:p>
            <a:pPr algn="r"/>
            <a:r>
              <a:rPr lang="en-US" sz="2000">
                <a:solidFill>
                  <a:schemeClr val="bg1"/>
                </a:solidFill>
              </a:rPr>
              <a:t>Article 3</a:t>
            </a:r>
            <a:br>
              <a:rPr lang="en-US" sz="2000">
                <a:solidFill>
                  <a:schemeClr val="bg1"/>
                </a:solidFill>
              </a:rPr>
            </a:br>
            <a:br>
              <a:rPr lang="en-US" sz="1600">
                <a:solidFill>
                  <a:schemeClr val="bg1"/>
                </a:solidFill>
              </a:rPr>
            </a:br>
            <a:r>
              <a:rPr lang="en-US" sz="1600">
                <a:solidFill>
                  <a:schemeClr val="bg1"/>
                </a:solidFill>
                <a:ea typeface="+mj-lt"/>
                <a:cs typeface="+mj-lt"/>
              </a:rPr>
              <a:t>Lebedeva-</a:t>
            </a:r>
            <a:r>
              <a:rPr lang="en-US" sz="1600" err="1">
                <a:solidFill>
                  <a:schemeClr val="bg1"/>
                </a:solidFill>
                <a:ea typeface="+mj-lt"/>
                <a:cs typeface="+mj-lt"/>
              </a:rPr>
              <a:t>Nesevria</a:t>
            </a:r>
            <a:r>
              <a:rPr lang="en-US" sz="1600">
                <a:solidFill>
                  <a:schemeClr val="bg1"/>
                </a:solidFill>
                <a:ea typeface="+mj-lt"/>
                <a:cs typeface="+mj-lt"/>
              </a:rPr>
              <a:t>, Natalia &amp; </a:t>
            </a:r>
            <a:r>
              <a:rPr lang="en-US" sz="1600" err="1">
                <a:solidFill>
                  <a:schemeClr val="bg1"/>
                </a:solidFill>
                <a:ea typeface="+mj-lt"/>
                <a:cs typeface="+mj-lt"/>
              </a:rPr>
              <a:t>Tsinker</a:t>
            </a:r>
            <a:r>
              <a:rPr lang="en-US" sz="1600">
                <a:solidFill>
                  <a:schemeClr val="bg1"/>
                </a:solidFill>
                <a:ea typeface="+mj-lt"/>
                <a:cs typeface="+mj-lt"/>
              </a:rPr>
              <a:t>, Mihail. (2015). Methodical approaches and practice of the assessment of risk associated with impact of social and economic factors on the population health in the regions of Russia. Health Risk Analysis. 19-26. 10.21668/</a:t>
            </a:r>
            <a:r>
              <a:rPr lang="en-US" sz="1600" err="1">
                <a:solidFill>
                  <a:schemeClr val="bg1"/>
                </a:solidFill>
                <a:ea typeface="+mj-lt"/>
                <a:cs typeface="+mj-lt"/>
              </a:rPr>
              <a:t>health.risk</a:t>
            </a:r>
            <a:r>
              <a:rPr lang="en-US" sz="1600">
                <a:solidFill>
                  <a:schemeClr val="bg1"/>
                </a:solidFill>
                <a:ea typeface="+mj-lt"/>
                <a:cs typeface="+mj-lt"/>
              </a:rPr>
              <a:t>/2015.3.03.eng. </a:t>
            </a:r>
            <a:endParaRPr lang="en-US" sz="1400">
              <a:solidFill>
                <a:schemeClr val="bg1"/>
              </a:solidFill>
            </a:endParaRPr>
          </a:p>
        </p:txBody>
      </p:sp>
      <p:cxnSp>
        <p:nvCxnSpPr>
          <p:cNvPr id="68" name="Straight Connector 6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22043"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ADADA02-AE0E-3FA9-F522-FC937743ACB6}"/>
              </a:ext>
            </a:extLst>
          </p:cNvPr>
          <p:cNvSpPr txBox="1"/>
          <p:nvPr/>
        </p:nvSpPr>
        <p:spPr>
          <a:xfrm>
            <a:off x="9524282" y="6657945"/>
            <a:ext cx="2667717"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BY-NC-ND</a:t>
            </a:r>
            <a:r>
              <a:rPr lang="en-US" sz="700">
                <a:solidFill>
                  <a:srgbClr val="FFFFFF"/>
                </a:solidFill>
              </a:rPr>
              <a:t>.</a:t>
            </a:r>
          </a:p>
        </p:txBody>
      </p:sp>
      <p:sp>
        <p:nvSpPr>
          <p:cNvPr id="6" name="TextBox 5">
            <a:extLst>
              <a:ext uri="{FF2B5EF4-FFF2-40B4-BE49-F238E27FC236}">
                <a16:creationId xmlns:a16="http://schemas.microsoft.com/office/drawing/2014/main" id="{8C4E9EDE-D73B-1AC4-A4DA-74AE5547C3C6}"/>
              </a:ext>
            </a:extLst>
          </p:cNvPr>
          <p:cNvSpPr txBox="1"/>
          <p:nvPr/>
        </p:nvSpPr>
        <p:spPr>
          <a:xfrm>
            <a:off x="494474" y="1965336"/>
            <a:ext cx="11099130" cy="550920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t>Goal: </a:t>
            </a:r>
            <a:r>
              <a:rPr lang="en-US" sz="1600" dirty="0">
                <a:solidFill>
                  <a:srgbClr val="000000"/>
                </a:solidFill>
                <a:ea typeface="+mn-lt"/>
                <a:cs typeface="+mn-lt"/>
              </a:rPr>
              <a:t>The article proposes the algorithm and methods for assessing the risks of the population health deterioration associated with impact of social and economic factors at the macro level. The methods are tested on the materials under 78 entities of the Russian Federation for 2010–2013. The high level of risk in relation to indicators “infant mortality”, “morbidity with the blood circulatory system diseases” and “mortality of population from infectious and parasitic diseases” is established in a number of regions of the Russian Federation. </a:t>
            </a:r>
            <a:endParaRPr lang="en-US" sz="1600" b="1" dirty="0">
              <a:solidFill>
                <a:srgbClr val="000000"/>
              </a:solidFill>
            </a:endParaRPr>
          </a:p>
          <a:p>
            <a:endParaRPr lang="en-US" sz="1600" b="1" dirty="0"/>
          </a:p>
          <a:p>
            <a:r>
              <a:rPr lang="en-US" sz="1600" b="1" dirty="0"/>
              <a:t>Methodology: </a:t>
            </a:r>
            <a:r>
              <a:rPr lang="en-US" sz="1600" dirty="0"/>
              <a:t>The assessment of health risks associated with the impact of socio-economic factors on public health involves the following stages: hazard identification, dose-response assessment 3) exposure assessment, hazard characterization.</a:t>
            </a:r>
            <a:r>
              <a:rPr lang="en-US" sz="1600" b="1" dirty="0"/>
              <a:t> </a:t>
            </a:r>
          </a:p>
          <a:p>
            <a:endParaRPr lang="en-US" sz="1600" b="1" dirty="0"/>
          </a:p>
          <a:p>
            <a:r>
              <a:rPr lang="en-US" sz="1600" b="1" dirty="0"/>
              <a:t>Results: </a:t>
            </a:r>
            <a:r>
              <a:rPr lang="en-US" sz="1600" dirty="0"/>
              <a:t>Assessment of the health risk associated with socio-economic factors conducted with the use of the above method showed a high level of risk in terms of “infant mortality” in 8 re </a:t>
            </a:r>
            <a:r>
              <a:rPr lang="en-US" sz="1600" dirty="0" err="1"/>
              <a:t>gions</a:t>
            </a:r>
            <a:r>
              <a:rPr lang="en-US" sz="1600" dirty="0"/>
              <a:t>, “circulatory morbidity” – in 6 regions, </a:t>
            </a:r>
            <a:r>
              <a:rPr lang="en-US" sz="1600" dirty="0" err="1"/>
              <a:t>andin</a:t>
            </a:r>
            <a:r>
              <a:rPr lang="en-US" sz="1600" dirty="0"/>
              <a:t> terms of the indicator “mortality related to infectious and parasitic diseases” – in 1 region. In these </a:t>
            </a:r>
            <a:r>
              <a:rPr lang="en-US" sz="1600" dirty="0" err="1"/>
              <a:t>these</a:t>
            </a:r>
            <a:r>
              <a:rPr lang="en-US" sz="1600" dirty="0"/>
              <a:t> regions actions are needed to reduce socially-determined risk. The level of risk is aver-age in some regions which indicates the </a:t>
            </a:r>
            <a:r>
              <a:rPr lang="en-US" sz="1600" dirty="0" err="1"/>
              <a:t>necessityof</a:t>
            </a:r>
            <a:r>
              <a:rPr lang="en-US" sz="1600" dirty="0"/>
              <a:t> mitigation measures. </a:t>
            </a:r>
            <a:br>
              <a:rPr lang="en-US" sz="1600" b="1" dirty="0"/>
            </a:br>
            <a:endParaRPr lang="en-US" sz="1600" b="1" dirty="0"/>
          </a:p>
          <a:p>
            <a:endParaRPr lang="en-US" sz="1600" b="1" dirty="0"/>
          </a:p>
          <a:p>
            <a:r>
              <a:rPr lang="en-US" sz="1600" b="1" dirty="0">
                <a:ea typeface="+mn-lt"/>
                <a:cs typeface="+mn-lt"/>
              </a:rPr>
              <a:t>Article Link</a:t>
            </a:r>
            <a:r>
              <a:rPr lang="en-US" sz="1600" dirty="0">
                <a:ea typeface="+mn-lt"/>
                <a:cs typeface="+mn-lt"/>
              </a:rPr>
              <a:t>:  </a:t>
            </a:r>
            <a:r>
              <a:rPr lang="en-US" sz="1600" dirty="0">
                <a:ea typeface="+mn-lt"/>
                <a:cs typeface="+mn-lt"/>
                <a:hlinkClick r:id="rId5"/>
              </a:rPr>
              <a:t>https://www.researchgate.net/publication/360665409_A_Geo-Stratified_Analysis_of_Associations_Between_Socio-Economic_Factors_and_Diabetes_Risk</a:t>
            </a:r>
            <a:endParaRPr lang="en-US" sz="1600" dirty="0">
              <a:ea typeface="+mn-lt"/>
              <a:cs typeface="+mn-lt"/>
            </a:endParaRPr>
          </a:p>
          <a:p>
            <a:endParaRPr lang="en-US" sz="1600" dirty="0">
              <a:ea typeface="+mn-lt"/>
              <a:cs typeface="+mn-lt"/>
            </a:endParaRPr>
          </a:p>
          <a:p>
            <a:endParaRPr lang="en-US" sz="1600" b="1" dirty="0"/>
          </a:p>
          <a:p>
            <a:endParaRPr lang="en-US" sz="1600" b="1" dirty="0"/>
          </a:p>
        </p:txBody>
      </p:sp>
      <p:sp>
        <p:nvSpPr>
          <p:cNvPr id="5" name="TextBox 4">
            <a:extLst>
              <a:ext uri="{FF2B5EF4-FFF2-40B4-BE49-F238E27FC236}">
                <a16:creationId xmlns:a16="http://schemas.microsoft.com/office/drawing/2014/main" id="{DB8363A8-755F-80DC-53D7-189DEC93C880}"/>
              </a:ext>
            </a:extLst>
          </p:cNvPr>
          <p:cNvSpPr txBox="1"/>
          <p:nvPr/>
        </p:nvSpPr>
        <p:spPr>
          <a:xfrm>
            <a:off x="337037" y="97367"/>
            <a:ext cx="598430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Methodical approaches and practice of the assessment of risk associated with impact of social and economic factors on the population health in the regions of Russia</a:t>
            </a:r>
            <a:endParaRPr lang="en-US"/>
          </a:p>
          <a:p>
            <a:pPr algn="l"/>
            <a:endParaRPr lang="en-US"/>
          </a:p>
        </p:txBody>
      </p:sp>
    </p:spTree>
    <p:extLst>
      <p:ext uri="{BB962C8B-B14F-4D97-AF65-F5344CB8AC3E}">
        <p14:creationId xmlns:p14="http://schemas.microsoft.com/office/powerpoint/2010/main" val="1268173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 name="Straight Connector 56">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66" name="Rectangle 5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Shape&#10;&#10;Description automatically generated">
            <a:extLst>
              <a:ext uri="{FF2B5EF4-FFF2-40B4-BE49-F238E27FC236}">
                <a16:creationId xmlns:a16="http://schemas.microsoft.com/office/drawing/2014/main" id="{5FE204AB-FBDA-5F7E-3F65-05D24B3452A8}"/>
              </a:ext>
            </a:extLst>
          </p:cNvPr>
          <p:cNvPicPr>
            <a:picLocks noGrp="1" noChangeAspect="1"/>
          </p:cNvPicPr>
          <p:nvPr>
            <p:ph idx="1"/>
          </p:nvPr>
        </p:nvPicPr>
        <p:blipFill rotWithShape="1">
          <a:blip r:embed="rId2">
            <a:extLst>
              <a:ext uri="{837473B0-CC2E-450A-ABE3-18F120FF3D39}">
                <a1611:picAttrSrcUrl xmlns:a1611="http://schemas.microsoft.com/office/drawing/2016/11/main" r:id="rId3"/>
              </a:ext>
            </a:extLst>
          </a:blip>
          <a:srcRect l="2704" r="4406" b="-1"/>
          <a:stretch/>
        </p:blipFill>
        <p:spPr>
          <a:xfrm>
            <a:off x="20" y="10"/>
            <a:ext cx="12191979" cy="6857990"/>
          </a:xfrm>
          <a:prstGeom prst="rect">
            <a:avLst/>
          </a:prstGeom>
        </p:spPr>
      </p:pic>
      <p:sp>
        <p:nvSpPr>
          <p:cNvPr id="67" name="Rectangle 60">
            <a:extLst>
              <a:ext uri="{FF2B5EF4-FFF2-40B4-BE49-F238E27FC236}">
                <a16:creationId xmlns:a16="http://schemas.microsoft.com/office/drawing/2014/main" id="{0AF66B7C-69F6-439C-A508-14C94AF6B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61948" y="0"/>
            <a:ext cx="7230052"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E49D00-2EE8-4D85-D929-16EA1910B393}"/>
              </a:ext>
            </a:extLst>
          </p:cNvPr>
          <p:cNvSpPr>
            <a:spLocks noGrp="1"/>
          </p:cNvSpPr>
          <p:nvPr>
            <p:ph type="title"/>
          </p:nvPr>
        </p:nvSpPr>
        <p:spPr>
          <a:xfrm>
            <a:off x="6578037" y="126349"/>
            <a:ext cx="4892948" cy="3427867"/>
          </a:xfrm>
        </p:spPr>
        <p:txBody>
          <a:bodyPr vert="horz" lIns="91440" tIns="45720" rIns="91440" bIns="45720" rtlCol="0" anchor="t">
            <a:noAutofit/>
          </a:bodyPr>
          <a:lstStyle/>
          <a:p>
            <a:pPr algn="r"/>
            <a:r>
              <a:rPr lang="en-US" sz="2000">
                <a:solidFill>
                  <a:schemeClr val="bg1"/>
                </a:solidFill>
              </a:rPr>
              <a:t>Article 7</a:t>
            </a:r>
            <a:br>
              <a:rPr lang="en-US" sz="2000">
                <a:solidFill>
                  <a:schemeClr val="bg1"/>
                </a:solidFill>
              </a:rPr>
            </a:br>
            <a:br>
              <a:rPr lang="en-US" sz="1600">
                <a:solidFill>
                  <a:schemeClr val="bg1"/>
                </a:solidFill>
              </a:rPr>
            </a:br>
            <a:r>
              <a:rPr lang="en-US" sz="1600" i="1">
                <a:solidFill>
                  <a:schemeClr val="bg1"/>
                </a:solidFill>
                <a:ea typeface="+mj-lt"/>
                <a:cs typeface="+mj-lt"/>
              </a:rPr>
              <a:t>Jun Qi. 2021. Analysis on the Influencing Factors of College Students' Mental Health Based on Data Mining. In The 2nd International Conference on Computing and Data Science (CONF-CDS 2021). Association for Computing Machinery, New York, NY, USA, Article 112, 1–5.</a:t>
            </a:r>
            <a:endParaRPr lang="en-US" sz="1600" i="1">
              <a:solidFill>
                <a:schemeClr val="bg1"/>
              </a:solidFill>
            </a:endParaRPr>
          </a:p>
          <a:p>
            <a:pPr algn="r"/>
            <a:endParaRPr lang="en-US" sz="1600">
              <a:solidFill>
                <a:schemeClr val="bg1"/>
              </a:solidFill>
            </a:endParaRPr>
          </a:p>
        </p:txBody>
      </p:sp>
      <p:cxnSp>
        <p:nvCxnSpPr>
          <p:cNvPr id="68" name="Straight Connector 6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22043"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ADADA02-AE0E-3FA9-F522-FC937743ACB6}"/>
              </a:ext>
            </a:extLst>
          </p:cNvPr>
          <p:cNvSpPr txBox="1"/>
          <p:nvPr/>
        </p:nvSpPr>
        <p:spPr>
          <a:xfrm>
            <a:off x="9524282" y="6657945"/>
            <a:ext cx="2667717"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BY-NC-ND</a:t>
            </a:r>
            <a:r>
              <a:rPr lang="en-US" sz="700">
                <a:solidFill>
                  <a:srgbClr val="FFFFFF"/>
                </a:solidFill>
              </a:rPr>
              <a:t>.</a:t>
            </a:r>
          </a:p>
        </p:txBody>
      </p:sp>
      <p:sp>
        <p:nvSpPr>
          <p:cNvPr id="6" name="TextBox 5">
            <a:extLst>
              <a:ext uri="{FF2B5EF4-FFF2-40B4-BE49-F238E27FC236}">
                <a16:creationId xmlns:a16="http://schemas.microsoft.com/office/drawing/2014/main" id="{8C4E9EDE-D73B-1AC4-A4DA-74AE5547C3C6}"/>
              </a:ext>
            </a:extLst>
          </p:cNvPr>
          <p:cNvSpPr txBox="1"/>
          <p:nvPr/>
        </p:nvSpPr>
        <p:spPr>
          <a:xfrm>
            <a:off x="397492" y="2297845"/>
            <a:ext cx="11099130" cy="590931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Goal: </a:t>
            </a:r>
            <a:r>
              <a:rPr lang="en-US">
                <a:solidFill>
                  <a:srgbClr val="000000"/>
                </a:solidFill>
                <a:ea typeface="+mn-lt"/>
                <a:cs typeface="+mn-lt"/>
              </a:rPr>
              <a:t>This paper uses the method of association rules in data mining to analyze and research the psychological evaluation data of college students. Taking the psychological evaluation data of 2017 and 2018 college students in a university as the research object, the decision-making attributes of suspiciousness, depression, abnormal personality, and personal evaluation are respectively analyzed using </a:t>
            </a:r>
            <a:r>
              <a:rPr lang="en-US" err="1">
                <a:solidFill>
                  <a:srgbClr val="000000"/>
                </a:solidFill>
                <a:ea typeface="+mn-lt"/>
                <a:cs typeface="+mn-lt"/>
              </a:rPr>
              <a:t>Apriori</a:t>
            </a:r>
            <a:r>
              <a:rPr lang="en-US">
                <a:solidFill>
                  <a:srgbClr val="000000"/>
                </a:solidFill>
                <a:ea typeface="+mn-lt"/>
                <a:cs typeface="+mn-lt"/>
              </a:rPr>
              <a:t> algorithm. The association rules obtained from the experiment are further analyzed to find out the unfavorable factors affecting the mental health of college students.</a:t>
            </a:r>
            <a:endParaRPr lang="en-US">
              <a:solidFill>
                <a:srgbClr val="000000"/>
              </a:solidFill>
            </a:endParaRPr>
          </a:p>
          <a:p>
            <a:endParaRPr lang="en-US" b="1"/>
          </a:p>
          <a:p>
            <a:r>
              <a:rPr lang="en-US" b="1"/>
              <a:t>Dataset:</a:t>
            </a:r>
          </a:p>
          <a:p>
            <a:endParaRPr lang="en-US" b="1"/>
          </a:p>
          <a:p>
            <a:r>
              <a:rPr lang="en-US" b="1"/>
              <a:t>Methodology:</a:t>
            </a:r>
          </a:p>
          <a:p>
            <a:endParaRPr lang="en-US" b="1"/>
          </a:p>
          <a:p>
            <a:r>
              <a:rPr lang="en-US" b="1"/>
              <a:t>Results:</a:t>
            </a:r>
          </a:p>
          <a:p>
            <a:endParaRPr lang="en-US" b="1">
              <a:ea typeface="+mn-lt"/>
              <a:cs typeface="+mn-lt"/>
            </a:endParaRPr>
          </a:p>
          <a:p>
            <a:r>
              <a:rPr lang="en-US" b="1">
                <a:ea typeface="+mn-lt"/>
                <a:cs typeface="+mn-lt"/>
              </a:rPr>
              <a:t>Article Link</a:t>
            </a:r>
            <a:r>
              <a:rPr lang="en-US">
                <a:ea typeface="+mn-lt"/>
                <a:cs typeface="+mn-lt"/>
              </a:rPr>
              <a:t>: </a:t>
            </a:r>
            <a:r>
              <a:rPr lang="en-US" i="1">
                <a:ea typeface="+mn-lt"/>
                <a:cs typeface="+mn-lt"/>
                <a:hlinkClick r:id="rId5">
                  <a:extLst>
                    <a:ext uri="{A12FA001-AC4F-418D-AE19-62706E023703}">
                      <ahyp:hlinkClr xmlns:ahyp="http://schemas.microsoft.com/office/drawing/2018/hyperlinkcolor" val="tx"/>
                    </a:ext>
                  </a:extLst>
                </a:hlinkClick>
              </a:rPr>
              <a:t>https://doi.org/10.1145/3448734.3450842</a:t>
            </a:r>
            <a:endParaRPr lang="en-US" i="1">
              <a:ea typeface="+mn-lt"/>
              <a:cs typeface="+mn-lt"/>
              <a:hlinkClick r:id="" action="ppaction://noaction">
                <a:extLst>
                  <a:ext uri="{A12FA001-AC4F-418D-AE19-62706E023703}">
                    <ahyp:hlinkClr xmlns:ahyp="http://schemas.microsoft.com/office/drawing/2018/hyperlinkcolor" val="tx"/>
                  </a:ext>
                </a:extLst>
              </a:hlinkClick>
            </a:endParaRPr>
          </a:p>
          <a:p>
            <a:endParaRPr lang="en-US" i="1">
              <a:solidFill>
                <a:srgbClr val="000000"/>
              </a:solidFill>
              <a:ea typeface="+mn-lt"/>
              <a:cs typeface="+mn-lt"/>
            </a:endParaRPr>
          </a:p>
          <a:p>
            <a:endParaRPr lang="en-US" i="1">
              <a:solidFill>
                <a:srgbClr val="FFFFFF"/>
              </a:solidFill>
              <a:ea typeface="+mn-lt"/>
              <a:cs typeface="+mn-lt"/>
            </a:endParaRPr>
          </a:p>
          <a:p>
            <a:endParaRPr lang="en-US">
              <a:ea typeface="+mn-lt"/>
              <a:cs typeface="+mn-lt"/>
            </a:endParaRPr>
          </a:p>
          <a:p>
            <a:pPr algn="r">
              <a:spcBef>
                <a:spcPct val="0"/>
              </a:spcBef>
            </a:pPr>
            <a:br>
              <a:rPr lang="en-US">
                <a:ea typeface="+mn-lt"/>
                <a:cs typeface="+mn-lt"/>
              </a:rPr>
            </a:br>
            <a:endParaRPr lang="en-US">
              <a:ea typeface="+mn-lt"/>
              <a:cs typeface="+mn-lt"/>
            </a:endParaRPr>
          </a:p>
          <a:p>
            <a:endParaRPr lang="en-US" b="1"/>
          </a:p>
          <a:p>
            <a:endParaRPr lang="en-US" b="1"/>
          </a:p>
        </p:txBody>
      </p:sp>
      <p:sp>
        <p:nvSpPr>
          <p:cNvPr id="5" name="TextBox 4">
            <a:extLst>
              <a:ext uri="{FF2B5EF4-FFF2-40B4-BE49-F238E27FC236}">
                <a16:creationId xmlns:a16="http://schemas.microsoft.com/office/drawing/2014/main" id="{DB8363A8-755F-80DC-53D7-189DEC93C880}"/>
              </a:ext>
            </a:extLst>
          </p:cNvPr>
          <p:cNvSpPr txBox="1"/>
          <p:nvPr/>
        </p:nvSpPr>
        <p:spPr>
          <a:xfrm>
            <a:off x="337037" y="97367"/>
            <a:ext cx="598430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Analysis on the Influencing Factors of College Students' Mental Health Based on Data Mining</a:t>
            </a:r>
            <a:endParaRPr lang="en-US"/>
          </a:p>
          <a:p>
            <a:endParaRPr lang="en-US" b="1"/>
          </a:p>
          <a:p>
            <a:endParaRPr lang="en-US" b="1"/>
          </a:p>
          <a:p>
            <a:pPr algn="l"/>
            <a:endParaRPr lang="en-US"/>
          </a:p>
        </p:txBody>
      </p:sp>
    </p:spTree>
    <p:extLst>
      <p:ext uri="{BB962C8B-B14F-4D97-AF65-F5344CB8AC3E}">
        <p14:creationId xmlns:p14="http://schemas.microsoft.com/office/powerpoint/2010/main" val="1529633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 name="Straight Connector 56">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66" name="Rectangle 5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Shape&#10;&#10;Description automatically generated">
            <a:extLst>
              <a:ext uri="{FF2B5EF4-FFF2-40B4-BE49-F238E27FC236}">
                <a16:creationId xmlns:a16="http://schemas.microsoft.com/office/drawing/2014/main" id="{5FE204AB-FBDA-5F7E-3F65-05D24B3452A8}"/>
              </a:ext>
            </a:extLst>
          </p:cNvPr>
          <p:cNvPicPr>
            <a:picLocks noGrp="1" noChangeAspect="1"/>
          </p:cNvPicPr>
          <p:nvPr>
            <p:ph idx="1"/>
          </p:nvPr>
        </p:nvPicPr>
        <p:blipFill rotWithShape="1">
          <a:blip r:embed="rId2">
            <a:extLst>
              <a:ext uri="{837473B0-CC2E-450A-ABE3-18F120FF3D39}">
                <a1611:picAttrSrcUrl xmlns:a1611="http://schemas.microsoft.com/office/drawing/2016/11/main" r:id="rId3"/>
              </a:ext>
            </a:extLst>
          </a:blip>
          <a:srcRect l="2704" r="4406" b="-1"/>
          <a:stretch/>
        </p:blipFill>
        <p:spPr>
          <a:xfrm>
            <a:off x="20" y="10"/>
            <a:ext cx="12191979" cy="6857990"/>
          </a:xfrm>
          <a:prstGeom prst="rect">
            <a:avLst/>
          </a:prstGeom>
        </p:spPr>
      </p:pic>
      <p:sp>
        <p:nvSpPr>
          <p:cNvPr id="67" name="Rectangle 60">
            <a:extLst>
              <a:ext uri="{FF2B5EF4-FFF2-40B4-BE49-F238E27FC236}">
                <a16:creationId xmlns:a16="http://schemas.microsoft.com/office/drawing/2014/main" id="{0AF66B7C-69F6-439C-A508-14C94AF6B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61948" y="0"/>
            <a:ext cx="7230052"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E49D00-2EE8-4D85-D929-16EA1910B393}"/>
              </a:ext>
            </a:extLst>
          </p:cNvPr>
          <p:cNvSpPr>
            <a:spLocks noGrp="1"/>
          </p:cNvSpPr>
          <p:nvPr>
            <p:ph type="title"/>
          </p:nvPr>
        </p:nvSpPr>
        <p:spPr>
          <a:xfrm>
            <a:off x="6578037" y="126349"/>
            <a:ext cx="4892948" cy="3427867"/>
          </a:xfrm>
        </p:spPr>
        <p:txBody>
          <a:bodyPr vert="horz" lIns="91440" tIns="45720" rIns="91440" bIns="45720" rtlCol="0" anchor="t">
            <a:noAutofit/>
          </a:bodyPr>
          <a:lstStyle/>
          <a:p>
            <a:pPr algn="r"/>
            <a:r>
              <a:rPr lang="en-US" sz="2000">
                <a:solidFill>
                  <a:schemeClr val="bg1"/>
                </a:solidFill>
              </a:rPr>
              <a:t>Article 6</a:t>
            </a:r>
            <a:br>
              <a:rPr lang="en-US" sz="2000"/>
            </a:br>
            <a:br>
              <a:rPr lang="en-US" sz="1600"/>
            </a:br>
            <a:r>
              <a:rPr lang="en-US" sz="1600" i="1">
                <a:solidFill>
                  <a:schemeClr val="bg1"/>
                </a:solidFill>
                <a:ea typeface="+mj-lt"/>
                <a:cs typeface="+mj-lt"/>
              </a:rPr>
              <a:t>Chacha Chen, Junjie Liang, </a:t>
            </a:r>
            <a:r>
              <a:rPr lang="en-US" sz="1600" i="1" err="1">
                <a:solidFill>
                  <a:schemeClr val="bg1"/>
                </a:solidFill>
                <a:ea typeface="+mj-lt"/>
                <a:cs typeface="+mj-lt"/>
              </a:rPr>
              <a:t>Fenglong</a:t>
            </a:r>
            <a:r>
              <a:rPr lang="en-US" sz="1600" i="1">
                <a:solidFill>
                  <a:schemeClr val="bg1"/>
                </a:solidFill>
                <a:ea typeface="+mj-lt"/>
                <a:cs typeface="+mj-lt"/>
              </a:rPr>
              <a:t> Ma, Lucas Glass, </a:t>
            </a:r>
            <a:r>
              <a:rPr lang="en-US" sz="1600" i="1" err="1">
                <a:solidFill>
                  <a:schemeClr val="bg1"/>
                </a:solidFill>
                <a:ea typeface="+mj-lt"/>
                <a:cs typeface="+mj-lt"/>
              </a:rPr>
              <a:t>Jimeng</a:t>
            </a:r>
            <a:r>
              <a:rPr lang="en-US" sz="1600" i="1">
                <a:solidFill>
                  <a:schemeClr val="bg1"/>
                </a:solidFill>
                <a:ea typeface="+mj-lt"/>
                <a:cs typeface="+mj-lt"/>
              </a:rPr>
              <a:t> Sun, and Cao Xiao. 2021. UNITE: Uncertainty-based Health Risk Prediction Leveraging Multi-sourced Data. In Proceedings of the Web Conference 2021 (WWW '21). Association for Computing Machinery, New York, NY, USA, 217–226.</a:t>
            </a:r>
            <a:r>
              <a:rPr lang="en-US" sz="1600" i="1">
                <a:ea typeface="+mj-lt"/>
                <a:cs typeface="+mj-lt"/>
              </a:rPr>
              <a:t> </a:t>
            </a:r>
            <a:endParaRPr lang="en-US" sz="1600" i="1">
              <a:solidFill>
                <a:srgbClr val="000000"/>
              </a:solidFill>
            </a:endParaRPr>
          </a:p>
          <a:p>
            <a:pPr algn="r"/>
            <a:endParaRPr lang="en-US" sz="1600">
              <a:solidFill>
                <a:schemeClr val="bg1"/>
              </a:solidFill>
            </a:endParaRPr>
          </a:p>
        </p:txBody>
      </p:sp>
      <p:cxnSp>
        <p:nvCxnSpPr>
          <p:cNvPr id="68" name="Straight Connector 6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22043"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ADADA02-AE0E-3FA9-F522-FC937743ACB6}"/>
              </a:ext>
            </a:extLst>
          </p:cNvPr>
          <p:cNvSpPr txBox="1"/>
          <p:nvPr/>
        </p:nvSpPr>
        <p:spPr>
          <a:xfrm>
            <a:off x="9524282" y="6657945"/>
            <a:ext cx="2667717"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BY-NC-ND</a:t>
            </a:r>
            <a:r>
              <a:rPr lang="en-US" sz="700">
                <a:solidFill>
                  <a:srgbClr val="FFFFFF"/>
                </a:solidFill>
              </a:rPr>
              <a:t>.</a:t>
            </a:r>
          </a:p>
        </p:txBody>
      </p:sp>
      <p:sp>
        <p:nvSpPr>
          <p:cNvPr id="6" name="TextBox 5">
            <a:extLst>
              <a:ext uri="{FF2B5EF4-FFF2-40B4-BE49-F238E27FC236}">
                <a16:creationId xmlns:a16="http://schemas.microsoft.com/office/drawing/2014/main" id="{8C4E9EDE-D73B-1AC4-A4DA-74AE5547C3C6}"/>
              </a:ext>
            </a:extLst>
          </p:cNvPr>
          <p:cNvSpPr txBox="1"/>
          <p:nvPr/>
        </p:nvSpPr>
        <p:spPr>
          <a:xfrm>
            <a:off x="542965" y="2076172"/>
            <a:ext cx="11099130" cy="5078313"/>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Goal</a:t>
            </a:r>
            <a:r>
              <a:rPr lang="en-US"/>
              <a:t>: To fill the gap, we propose </a:t>
            </a:r>
            <a:r>
              <a:rPr lang="en-US" err="1"/>
              <a:t>UNcertaInTy</a:t>
            </a:r>
            <a:r>
              <a:rPr lang="en-US"/>
              <a:t>-based health risk prediction (UNITE) model. Building upon an adaptive multimodal deep kernel and a stochastic variational inference module, UNITE provides accurate disease risk prediction and uncertainty estimation leveraging multi-sourced health data including EHR data, patient demographics, and public health data collected from the web. </a:t>
            </a:r>
          </a:p>
          <a:p>
            <a:endParaRPr lang="en-US" b="1"/>
          </a:p>
          <a:p>
            <a:r>
              <a:rPr lang="en-US" b="1"/>
              <a:t>Dataset:</a:t>
            </a:r>
          </a:p>
          <a:p>
            <a:endParaRPr lang="en-US" b="1"/>
          </a:p>
          <a:p>
            <a:r>
              <a:rPr lang="en-US" b="1"/>
              <a:t>Methodology:</a:t>
            </a:r>
          </a:p>
          <a:p>
            <a:endParaRPr lang="en-US" b="1"/>
          </a:p>
          <a:p>
            <a:r>
              <a:rPr lang="en-US" b="1"/>
              <a:t>Results:</a:t>
            </a:r>
          </a:p>
          <a:p>
            <a:endParaRPr lang="en-US" b="1">
              <a:ea typeface="+mn-lt"/>
              <a:cs typeface="+mn-lt"/>
            </a:endParaRPr>
          </a:p>
          <a:p>
            <a:r>
              <a:rPr lang="en-US" b="1">
                <a:ea typeface="+mn-lt"/>
                <a:cs typeface="+mn-lt"/>
              </a:rPr>
              <a:t>Article Link</a:t>
            </a:r>
            <a:r>
              <a:rPr lang="en-US">
                <a:ea typeface="+mn-lt"/>
                <a:cs typeface="+mn-lt"/>
              </a:rPr>
              <a:t>: </a:t>
            </a:r>
            <a:r>
              <a:rPr lang="en-US" i="1">
                <a:ea typeface="+mn-lt"/>
                <a:cs typeface="+mn-lt"/>
                <a:hlinkClick r:id="rId5"/>
              </a:rPr>
              <a:t>https://doi.org/10.1145/3442381.3450087</a:t>
            </a:r>
          </a:p>
          <a:p>
            <a:endParaRPr lang="en-US" i="1">
              <a:ea typeface="+mn-lt"/>
              <a:cs typeface="+mn-lt"/>
            </a:endParaRPr>
          </a:p>
          <a:p>
            <a:endParaRPr lang="en-US" i="1">
              <a:ea typeface="+mn-lt"/>
              <a:cs typeface="+mn-lt"/>
            </a:endParaRPr>
          </a:p>
          <a:p>
            <a:pPr algn="r">
              <a:spcBef>
                <a:spcPct val="0"/>
              </a:spcBef>
            </a:pPr>
            <a:br>
              <a:rPr lang="en-US">
                <a:ea typeface="+mn-lt"/>
                <a:cs typeface="+mn-lt"/>
              </a:rPr>
            </a:br>
            <a:endParaRPr lang="en-US">
              <a:ea typeface="+mn-lt"/>
              <a:cs typeface="+mn-lt"/>
            </a:endParaRPr>
          </a:p>
          <a:p>
            <a:endParaRPr lang="en-US" b="1"/>
          </a:p>
          <a:p>
            <a:endParaRPr lang="en-US" b="1"/>
          </a:p>
        </p:txBody>
      </p:sp>
      <p:sp>
        <p:nvSpPr>
          <p:cNvPr id="5" name="TextBox 4">
            <a:extLst>
              <a:ext uri="{FF2B5EF4-FFF2-40B4-BE49-F238E27FC236}">
                <a16:creationId xmlns:a16="http://schemas.microsoft.com/office/drawing/2014/main" id="{DB8363A8-755F-80DC-53D7-189DEC93C880}"/>
              </a:ext>
            </a:extLst>
          </p:cNvPr>
          <p:cNvSpPr txBox="1"/>
          <p:nvPr/>
        </p:nvSpPr>
        <p:spPr>
          <a:xfrm>
            <a:off x="337037" y="97367"/>
            <a:ext cx="5984305"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UNITE: Uncertainty-based Health Risk Prediction Leveraging Multi-sourced Data</a:t>
            </a:r>
          </a:p>
          <a:p>
            <a:endParaRPr lang="en-US" sz="2000" b="1"/>
          </a:p>
          <a:p>
            <a:endParaRPr lang="en-US" sz="2000" b="1"/>
          </a:p>
          <a:p>
            <a:pPr algn="l"/>
            <a:endParaRPr lang="en-US" sz="2000" b="1"/>
          </a:p>
        </p:txBody>
      </p:sp>
    </p:spTree>
    <p:extLst>
      <p:ext uri="{BB962C8B-B14F-4D97-AF65-F5344CB8AC3E}">
        <p14:creationId xmlns:p14="http://schemas.microsoft.com/office/powerpoint/2010/main" val="3103280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Blue Sky - Background Free Stock Photo - Public Domain Pictures">
            <a:extLst>
              <a:ext uri="{FF2B5EF4-FFF2-40B4-BE49-F238E27FC236}">
                <a16:creationId xmlns:a16="http://schemas.microsoft.com/office/drawing/2014/main" id="{C44A3B88-E0BB-703C-5CCD-CEE8A5408D56}"/>
              </a:ext>
            </a:extLst>
          </p:cNvPr>
          <p:cNvPicPr>
            <a:picLocks noGrp="1" noChangeAspect="1"/>
          </p:cNvPicPr>
          <p:nvPr>
            <p:ph idx="1"/>
          </p:nvPr>
        </p:nvPicPr>
        <p:blipFill rotWithShape="1">
          <a:blip r:embed="rId2"/>
          <a:srcRect t="15094"/>
          <a:stretch/>
        </p:blipFill>
        <p:spPr>
          <a:xfrm>
            <a:off x="20" y="10"/>
            <a:ext cx="12191979" cy="6857989"/>
          </a:xfrm>
          <a:prstGeom prst="rect">
            <a:avLst/>
          </a:prstGeom>
        </p:spPr>
      </p:pic>
      <p:sp>
        <p:nvSpPr>
          <p:cNvPr id="26" name="Rectangle 25">
            <a:extLst>
              <a:ext uri="{FF2B5EF4-FFF2-40B4-BE49-F238E27FC236}">
                <a16:creationId xmlns:a16="http://schemas.microsoft.com/office/drawing/2014/main" id="{9BD78BA5-2579-4D62-B68F-2289D39BF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7D6EEC-2F08-08E4-97E2-7C77419ADBF7}"/>
              </a:ext>
            </a:extLst>
          </p:cNvPr>
          <p:cNvSpPr>
            <a:spLocks noGrp="1"/>
          </p:cNvSpPr>
          <p:nvPr>
            <p:ph type="title"/>
          </p:nvPr>
        </p:nvSpPr>
        <p:spPr>
          <a:xfrm>
            <a:off x="914400" y="914400"/>
            <a:ext cx="4892948" cy="3427867"/>
          </a:xfrm>
        </p:spPr>
        <p:txBody>
          <a:bodyPr vert="horz" lIns="91440" tIns="45720" rIns="91440" bIns="45720" rtlCol="0" anchor="t">
            <a:normAutofit/>
          </a:bodyPr>
          <a:lstStyle/>
          <a:p>
            <a:r>
              <a:rPr lang="en-US">
                <a:solidFill>
                  <a:srgbClr val="FFFFFF"/>
                </a:solidFill>
              </a:rPr>
              <a:t>Thank You</a:t>
            </a:r>
            <a:br>
              <a:rPr lang="en-US">
                <a:solidFill>
                  <a:srgbClr val="FFFFFF"/>
                </a:solidFill>
              </a:rPr>
            </a:br>
            <a:endParaRPr lang="en-US">
              <a:solidFill>
                <a:srgbClr val="FFFFFF"/>
              </a:solidFill>
            </a:endParaRPr>
          </a:p>
        </p:txBody>
      </p:sp>
      <p:cxnSp>
        <p:nvCxnSpPr>
          <p:cNvPr id="28" name="Straight Connector 27">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7529"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968445"/>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42B0E7C6-1071-483F-A575-9AF7EE1B96AC}" vid="{E18014FF-B132-4F63-9D72-5B85E99D6417}"/>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DashVTI</vt:lpstr>
      <vt:lpstr>Literature Review   Can Socio-economic Factors impact Health Outcomes in US?  What are the impact of these factors on Healthcare Performance &amp; delivery in different counties in Maine? </vt:lpstr>
      <vt:lpstr>Article 1  Bann, D., Fluharty, M., Hardy, R. et al. Socioeconomic inequalities in blood pressure: co-ordinated analysis of 147,775 participants from repeated birth cohort and cross-sectional datasets, 1989 to 2016. BMC Med 18, 338 (2020). https://doi.org/10.1186/s12916-020-01800-w</vt:lpstr>
      <vt:lpstr>Article 5  Uray T, Mayr FB, Fitzgibbon J, Rittenberger JC, Callaway CW, Drabek T, Fabio A, Angus DC, Kochanek PM, Dezfulian C. Socioeconomic factors associated with outcome after cardiac arrest in patients under the age of 65. Resuscitation. 2015 Aug;93:14-9. doi: 10.1016/j.resuscitation.2015.04.032. Epub 2015 May 21. PMID: 26003812; PMCID: PMC4856150. </vt:lpstr>
      <vt:lpstr>Article 2  Redmond, Michelle &amp; Bimali, Milan &amp; Ablah, Elizabeth &amp; Mayes, Paigton &amp; Dugan, Katelyn. (2022). A Geo-Stratified Analysis of Associations Between Socio-Economic Factors and Diabetes Risk. Kansas Journal of Medicine. 15. 175-183. 10.17161/kjm.vol15.15799. </vt:lpstr>
      <vt:lpstr>R-squared in Linear Regression </vt:lpstr>
      <vt:lpstr>Article 3  Lebedeva-Nesevria, Natalia &amp; Tsinker, Mihail. (2015). Methodical approaches and practice of the assessment of risk associated with impact of social and economic factors on the population health in the regions of Russia. Health Risk Analysis. 19-26. 10.21668/health.risk/2015.3.03.eng. </vt:lpstr>
      <vt:lpstr>Article 7  Jun Qi. 2021. Analysis on the Influencing Factors of College Students' Mental Health Based on Data Mining. In The 2nd International Conference on Computing and Data Science (CONF-CDS 2021). Association for Computing Machinery, New York, NY, USA, Article 112, 1–5. </vt:lpstr>
      <vt:lpstr>Article 6  Chacha Chen, Junjie Liang, Fenglong Ma, Lucas Glass, Jimeng Sun, and Cao Xiao. 2021. UNITE: Uncertainty-based Health Risk Prediction Leveraging Multi-sourced Data. In Proceedings of the Web Conference 2021 (WWW '21). Association for Computing Machinery, New York, NY, USA, 217–226.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15</cp:revision>
  <dcterms:created xsi:type="dcterms:W3CDTF">2023-03-06T20:34:39Z</dcterms:created>
  <dcterms:modified xsi:type="dcterms:W3CDTF">2023-05-08T23:25:37Z</dcterms:modified>
</cp:coreProperties>
</file>