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60" r:id="rId4"/>
    <p:sldId id="261" r:id="rId5"/>
    <p:sldId id="262" r:id="rId6"/>
    <p:sldId id="265" r:id="rId7"/>
    <p:sldId id="266" r:id="rId8"/>
    <p:sldId id="267" r:id="rId9"/>
    <p:sldId id="268" r:id="rId10"/>
    <p:sldId id="269" r:id="rId11"/>
    <p:sldId id="270" r:id="rId12"/>
    <p:sldId id="271" r:id="rId13"/>
    <p:sldId id="272" r:id="rId14"/>
    <p:sldId id="273" r:id="rId15"/>
    <p:sldId id="263" r:id="rId16"/>
    <p:sldId id="274" r:id="rId17"/>
    <p:sldId id="275" r:id="rId18"/>
    <p:sldId id="258" r:id="rId19"/>
    <p:sldId id="259" r:id="rId20"/>
  </p:sldIdLst>
  <p:sldSz cx="12192000" cy="6858000"/>
  <p:notesSz cx="6858000" cy="9144000"/>
  <p:embeddedFontLst>
    <p:embeddedFont>
      <p:font typeface="Berlin Sans FB Demi" pitchFamily="34" charset="0"/>
      <p:bold r:id="rId22"/>
    </p:embeddedFont>
    <p:embeddedFont>
      <p:font typeface="Arial Rounded MT Bold" pitchFamily="34" charset="0"/>
      <p:regular r:id="rId23"/>
    </p:embeddedFont>
    <p:embeddedFont>
      <p:font typeface="Libre Baskerville" charset="0"/>
      <p:regular r:id="rId24"/>
      <p:bold r:id="rId25"/>
      <p:italic r:id="rId26"/>
    </p:embeddedFont>
    <p:embeddedFont>
      <p:font typeface="Bahnschrift Light" pitchFamily="34" charset="0"/>
      <p:regular r:id="rId27"/>
    </p:embeddedFont>
    <p:embeddedFont>
      <p:font typeface="Lato Black" charset="0"/>
      <p:bold r:id="rId28"/>
      <p:boldItalic r:id="rId29"/>
    </p:embeddedFont>
    <p:embeddedFont>
      <p:font typeface="Bahnschrift SemiCondensed" pitchFamily="34" charset="0"/>
      <p:regular r:id="rId30"/>
      <p:bold r:id="rId31"/>
    </p:embeddedFont>
    <p:embeddedFont>
      <p:font typeface="Bahnschrift Condensed" pitchFamily="34" charset="0"/>
      <p:regular r:id="rId32"/>
      <p:bold r:id="rId33"/>
    </p:embeddedFont>
    <p:embeddedFont>
      <p:font typeface="Lucida Handwriting" pitchFamily="66" charset="0"/>
      <p:regular r:id="rId34"/>
    </p:embeddedFont>
    <p:embeddedFont>
      <p:font typeface="Calibri"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88619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063552" y="3717986"/>
            <a:ext cx="7920880" cy="6616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50" dirty="0" smtClean="0">
                <a:solidFill>
                  <a:schemeClr val="dk1"/>
                </a:solidFill>
                <a:latin typeface="Arial Rounded MT Bold" pitchFamily="34" charset="0"/>
                <a:ea typeface="Calibri"/>
                <a:cs typeface="Calibri"/>
                <a:sym typeface="Calibri"/>
              </a:rPr>
              <a:t>Exploratory Data Analysis on Aspiring Mind Employment Outcomes</a:t>
            </a:r>
          </a:p>
          <a:p>
            <a:pPr marL="0" marR="0" lvl="0" indent="0" algn="ctr" rtl="0">
              <a:spcBef>
                <a:spcPts val="0"/>
              </a:spcBef>
              <a:spcAft>
                <a:spcPts val="0"/>
              </a:spcAft>
              <a:buNone/>
            </a:pPr>
            <a:r>
              <a:rPr lang="en-IN" sz="1850" dirty="0" smtClean="0">
                <a:solidFill>
                  <a:schemeClr val="dk1"/>
                </a:solidFill>
                <a:latin typeface="Arial Rounded MT Bold" pitchFamily="34" charset="0"/>
                <a:cs typeface="Calibri"/>
                <a:sym typeface="Calibri"/>
              </a:rPr>
              <a:t>(AMEO) </a:t>
            </a:r>
            <a:r>
              <a:rPr lang="en-IN" sz="1850" dirty="0" smtClean="0">
                <a:solidFill>
                  <a:schemeClr val="dk1"/>
                </a:solidFill>
                <a:latin typeface="Arial Rounded MT Bold" pitchFamily="34" charset="0"/>
                <a:cs typeface="Calibri"/>
                <a:sym typeface="Calibri"/>
              </a:rPr>
              <a:t>2015 From AMCAT</a:t>
            </a:r>
            <a:endParaRPr sz="1850" dirty="0">
              <a:latin typeface="Arial Rounded MT Bold" pitchFamily="34" charset="0"/>
            </a:endParaRPr>
          </a:p>
        </p:txBody>
      </p:sp>
      <p:sp>
        <p:nvSpPr>
          <p:cNvPr id="2" name="TextBox 1"/>
          <p:cNvSpPr txBox="1"/>
          <p:nvPr/>
        </p:nvSpPr>
        <p:spPr>
          <a:xfrm>
            <a:off x="7999556" y="4972517"/>
            <a:ext cx="3096344" cy="877163"/>
          </a:xfrm>
          <a:prstGeom prst="rect">
            <a:avLst/>
          </a:prstGeom>
          <a:noFill/>
        </p:spPr>
        <p:txBody>
          <a:bodyPr wrap="square" rtlCol="0">
            <a:spAutoFit/>
          </a:bodyPr>
          <a:lstStyle/>
          <a:p>
            <a:r>
              <a:rPr lang="en-GB" sz="1700" dirty="0" smtClean="0">
                <a:latin typeface="Lucida Handwriting" pitchFamily="66" charset="0"/>
              </a:rPr>
              <a:t>Submitted by:</a:t>
            </a:r>
          </a:p>
          <a:p>
            <a:r>
              <a:rPr lang="en-GB" sz="1700" dirty="0">
                <a:latin typeface="Lucida Handwriting" pitchFamily="66" charset="0"/>
              </a:rPr>
              <a:t> </a:t>
            </a:r>
            <a:r>
              <a:rPr lang="en-GB" sz="1700" dirty="0" smtClean="0">
                <a:latin typeface="Lucida Handwriting" pitchFamily="66" charset="0"/>
              </a:rPr>
              <a:t> ~Syed Huzaifa</a:t>
            </a:r>
          </a:p>
          <a:p>
            <a:r>
              <a:rPr lang="en-GB" sz="1700" dirty="0" smtClean="0">
                <a:latin typeface="Lucida Handwriting" pitchFamily="66" charset="0"/>
              </a:rPr>
              <a:t>Intern ID- IN9240378</a:t>
            </a:r>
            <a:endParaRPr lang="en-GB" sz="1700" dirty="0">
              <a:latin typeface="Lucida Handwriting"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8980712" cy="707846"/>
          </a:xfrm>
          <a:prstGeom prst="rect">
            <a:avLst/>
          </a:prstGeom>
          <a:noFill/>
          <a:ln>
            <a:noFill/>
          </a:ln>
        </p:spPr>
        <p:txBody>
          <a:bodyPr spcFirstLastPara="1" wrap="square" lIns="91425" tIns="45700" rIns="91425" bIns="45700" anchor="t" anchorCtr="0">
            <a:spAutoFit/>
          </a:bodyPr>
          <a:lstStyle/>
          <a:p>
            <a:pPr marL="457200" indent="-457200">
              <a:lnSpc>
                <a:spcPct val="80000"/>
              </a:lnSpc>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Bi-</a:t>
            </a:r>
            <a:r>
              <a:rPr lang="en-IN" sz="3200" b="0" i="0" u="none" strike="noStrike" cap="none" dirty="0" err="1" smtClean="0">
                <a:solidFill>
                  <a:srgbClr val="FF0000"/>
                </a:solidFill>
                <a:latin typeface="Lato Black"/>
                <a:ea typeface="Lato Black"/>
                <a:cs typeface="Lato Black"/>
                <a:sym typeface="Lato Black"/>
              </a:rPr>
              <a:t>variate</a:t>
            </a:r>
            <a:r>
              <a:rPr lang="en-IN" sz="3200" b="0" i="0" u="none" strike="noStrike" cap="none" dirty="0" smtClean="0">
                <a:solidFill>
                  <a:srgbClr val="FF0000"/>
                </a:solidFill>
                <a:latin typeface="Lato Black"/>
                <a:ea typeface="Lato Black"/>
                <a:cs typeface="Lato Black"/>
                <a:sym typeface="Lato Black"/>
              </a:rPr>
              <a:t> Analysis- </a:t>
            </a:r>
            <a:r>
              <a:rPr lang="en-GB" sz="2200" dirty="0" err="1">
                <a:solidFill>
                  <a:schemeClr val="accent5">
                    <a:lumMod val="50000"/>
                  </a:schemeClr>
                </a:solidFill>
                <a:latin typeface="Lato Black" charset="0"/>
              </a:rPr>
              <a:t>Num</a:t>
            </a:r>
            <a:r>
              <a:rPr lang="en-GB" sz="2200" dirty="0">
                <a:solidFill>
                  <a:schemeClr val="accent5">
                    <a:lumMod val="50000"/>
                  </a:schemeClr>
                </a:solidFill>
                <a:latin typeface="Lato Black" charset="0"/>
              </a:rPr>
              <a:t> </a:t>
            </a:r>
            <a:r>
              <a:rPr lang="en-GB" sz="2200" dirty="0" err="1">
                <a:solidFill>
                  <a:schemeClr val="accent5">
                    <a:lumMod val="50000"/>
                  </a:schemeClr>
                </a:solidFill>
                <a:latin typeface="Lato Black" charset="0"/>
              </a:rPr>
              <a:t>vs</a:t>
            </a:r>
            <a:r>
              <a:rPr lang="en-GB" sz="2200" dirty="0">
                <a:solidFill>
                  <a:schemeClr val="accent5">
                    <a:lumMod val="50000"/>
                  </a:schemeClr>
                </a:solidFill>
                <a:latin typeface="Lato Black" charset="0"/>
              </a:rPr>
              <a:t> </a:t>
            </a:r>
            <a:r>
              <a:rPr lang="en-GB" sz="2200" dirty="0" err="1" smtClean="0">
                <a:solidFill>
                  <a:schemeClr val="accent5">
                    <a:lumMod val="50000"/>
                  </a:schemeClr>
                </a:solidFill>
                <a:latin typeface="Lato Black" charset="0"/>
              </a:rPr>
              <a:t>Num</a:t>
            </a:r>
            <a:r>
              <a:rPr lang="en-GB" sz="2200" dirty="0" smtClean="0">
                <a:solidFill>
                  <a:schemeClr val="accent5">
                    <a:lumMod val="50000"/>
                  </a:schemeClr>
                </a:solidFill>
                <a:latin typeface="Lato Black" charset="0"/>
              </a:rPr>
              <a:t>  (Scatter plot)</a:t>
            </a:r>
            <a:endParaRPr lang="en-GB" sz="2200" dirty="0">
              <a:solidFill>
                <a:schemeClr val="accent5">
                  <a:lumMod val="50000"/>
                </a:schemeClr>
              </a:solidFill>
              <a:latin typeface="Lato Black" charset="0"/>
            </a:endParaRPr>
          </a:p>
          <a:p>
            <a:pPr marR="0" lvl="0" algn="l" rtl="0">
              <a:lnSpc>
                <a:spcPct val="80000"/>
              </a:lnSpc>
              <a:spcBef>
                <a:spcPts val="0"/>
              </a:spcBef>
              <a:spcAft>
                <a:spcPts val="0"/>
              </a:spcAft>
              <a:buClr>
                <a:srgbClr val="FF0000"/>
              </a:buClr>
              <a:buSzPts val="3200"/>
            </a:pPr>
            <a:endParaRPr sz="1800" b="0" i="0" u="none" strike="noStrike" cap="none" dirty="0">
              <a:solidFill>
                <a:srgbClr val="FF0000"/>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56" y="1033128"/>
            <a:ext cx="3410426" cy="463932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7808" y="1185549"/>
            <a:ext cx="3296110" cy="448690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0216" y="1124400"/>
            <a:ext cx="3448531" cy="4525006"/>
          </a:xfrm>
          <a:prstGeom prst="rect">
            <a:avLst/>
          </a:prstGeom>
        </p:spPr>
      </p:pic>
      <p:sp>
        <p:nvSpPr>
          <p:cNvPr id="10" name="TextBox 9"/>
          <p:cNvSpPr txBox="1"/>
          <p:nvPr/>
        </p:nvSpPr>
        <p:spPr>
          <a:xfrm>
            <a:off x="191344" y="5805264"/>
            <a:ext cx="8496944" cy="677108"/>
          </a:xfrm>
          <a:prstGeom prst="rect">
            <a:avLst/>
          </a:prstGeom>
          <a:noFill/>
        </p:spPr>
        <p:txBody>
          <a:bodyPr wrap="square" rtlCol="0">
            <a:spAutoFit/>
          </a:bodyPr>
          <a:lstStyle/>
          <a:p>
            <a:pPr marL="285750" indent="-285750">
              <a:buFont typeface="Wingdings" pitchFamily="2" charset="2"/>
              <a:buChar char="v"/>
            </a:pPr>
            <a:r>
              <a:rPr lang="en-GB" sz="1900" dirty="0" smtClean="0">
                <a:latin typeface="Calibri" pitchFamily="34" charset="0"/>
                <a:cs typeface="Calibri" pitchFamily="34" charset="0"/>
              </a:rPr>
              <a:t>The Scatter plot represents how Salary feature is affecting on 10</a:t>
            </a:r>
            <a:r>
              <a:rPr lang="en-GB" sz="1900" baseline="30000" dirty="0" smtClean="0">
                <a:latin typeface="Calibri" pitchFamily="34" charset="0"/>
                <a:cs typeface="Calibri" pitchFamily="34" charset="0"/>
              </a:rPr>
              <a:t>th</a:t>
            </a:r>
            <a:r>
              <a:rPr lang="en-GB" sz="1900" dirty="0" smtClean="0">
                <a:latin typeface="Calibri" pitchFamily="34" charset="0"/>
                <a:cs typeface="Calibri" pitchFamily="34" charset="0"/>
              </a:rPr>
              <a:t> , 12</a:t>
            </a:r>
            <a:r>
              <a:rPr lang="en-GB" sz="1900" baseline="30000" dirty="0" smtClean="0">
                <a:latin typeface="Calibri" pitchFamily="34" charset="0"/>
                <a:cs typeface="Calibri" pitchFamily="34" charset="0"/>
              </a:rPr>
              <a:t>th</a:t>
            </a:r>
            <a:r>
              <a:rPr lang="en-GB" sz="1900" dirty="0" smtClean="0">
                <a:latin typeface="Calibri" pitchFamily="34" charset="0"/>
                <a:cs typeface="Calibri" pitchFamily="34" charset="0"/>
              </a:rPr>
              <a:t> percentage, </a:t>
            </a:r>
            <a:r>
              <a:rPr lang="en-GB" sz="1900" dirty="0" err="1" smtClean="0">
                <a:latin typeface="Calibri" pitchFamily="34" charset="0"/>
                <a:cs typeface="Calibri" pitchFamily="34" charset="0"/>
              </a:rPr>
              <a:t>CollegeCGPA</a:t>
            </a:r>
            <a:r>
              <a:rPr lang="en-GB" sz="1900" dirty="0" smtClean="0">
                <a:latin typeface="Calibri" pitchFamily="34" charset="0"/>
                <a:cs typeface="Calibri" pitchFamily="34" charset="0"/>
              </a:rPr>
              <a:t>, English, Logical, Quant and Computer programming.</a:t>
            </a:r>
            <a:endParaRPr lang="en-GB" sz="1900" dirty="0">
              <a:latin typeface="Calibri" pitchFamily="34" charset="0"/>
              <a:cs typeface="Calibri" pitchFamily="34" charset="0"/>
            </a:endParaRPr>
          </a:p>
        </p:txBody>
      </p:sp>
    </p:spTree>
    <p:extLst>
      <p:ext uri="{BB962C8B-B14F-4D97-AF65-F5344CB8AC3E}">
        <p14:creationId xmlns:p14="http://schemas.microsoft.com/office/powerpoint/2010/main" val="426166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8116616" cy="707846"/>
          </a:xfrm>
          <a:prstGeom prst="rect">
            <a:avLst/>
          </a:prstGeom>
          <a:noFill/>
          <a:ln>
            <a:noFill/>
          </a:ln>
        </p:spPr>
        <p:txBody>
          <a:bodyPr spcFirstLastPara="1" wrap="square" lIns="91425" tIns="45700" rIns="91425" bIns="45700" anchor="t" anchorCtr="0">
            <a:spAutoFit/>
          </a:bodyPr>
          <a:lstStyle/>
          <a:p>
            <a:pPr marL="457200" indent="-457200">
              <a:lnSpc>
                <a:spcPct val="80000"/>
              </a:lnSpc>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Bi-</a:t>
            </a:r>
            <a:r>
              <a:rPr lang="en-IN" sz="3200" b="0" i="0" u="none" strike="noStrike" cap="none" dirty="0" err="1" smtClean="0">
                <a:solidFill>
                  <a:srgbClr val="FF0000"/>
                </a:solidFill>
                <a:latin typeface="Lato Black"/>
                <a:ea typeface="Lato Black"/>
                <a:cs typeface="Lato Black"/>
                <a:sym typeface="Lato Black"/>
              </a:rPr>
              <a:t>variate</a:t>
            </a:r>
            <a:r>
              <a:rPr lang="en-IN" sz="3200" b="0" i="0" u="none" strike="noStrike" cap="none" dirty="0" smtClean="0">
                <a:solidFill>
                  <a:srgbClr val="FF0000"/>
                </a:solidFill>
                <a:latin typeface="Lato Black"/>
                <a:ea typeface="Lato Black"/>
                <a:cs typeface="Lato Black"/>
                <a:sym typeface="Lato Black"/>
              </a:rPr>
              <a:t> Analysis- </a:t>
            </a:r>
            <a:r>
              <a:rPr lang="en-GB" sz="2200" dirty="0" err="1" smtClean="0">
                <a:solidFill>
                  <a:schemeClr val="accent5">
                    <a:lumMod val="50000"/>
                  </a:schemeClr>
                </a:solidFill>
                <a:latin typeface="Lato Black" charset="0"/>
              </a:rPr>
              <a:t>Num</a:t>
            </a:r>
            <a:r>
              <a:rPr lang="en-GB" sz="2200" dirty="0" smtClean="0">
                <a:solidFill>
                  <a:schemeClr val="accent5">
                    <a:lumMod val="50000"/>
                  </a:schemeClr>
                </a:solidFill>
                <a:latin typeface="Lato Black" charset="0"/>
              </a:rPr>
              <a:t> </a:t>
            </a:r>
            <a:r>
              <a:rPr lang="en-GB" sz="2200" dirty="0" err="1" smtClean="0">
                <a:solidFill>
                  <a:schemeClr val="accent5">
                    <a:lumMod val="50000"/>
                  </a:schemeClr>
                </a:solidFill>
                <a:latin typeface="Lato Black" charset="0"/>
              </a:rPr>
              <a:t>vs</a:t>
            </a:r>
            <a:r>
              <a:rPr lang="en-GB" sz="2200" dirty="0" smtClean="0">
                <a:solidFill>
                  <a:schemeClr val="accent5">
                    <a:lumMod val="50000"/>
                  </a:schemeClr>
                </a:solidFill>
                <a:latin typeface="Lato Black" charset="0"/>
              </a:rPr>
              <a:t> Cat   (Bar plot)</a:t>
            </a:r>
            <a:endParaRPr lang="en-GB" sz="2200" dirty="0">
              <a:solidFill>
                <a:schemeClr val="accent5">
                  <a:lumMod val="50000"/>
                </a:schemeClr>
              </a:solidFill>
              <a:latin typeface="Lato Black" charset="0"/>
            </a:endParaRPr>
          </a:p>
          <a:p>
            <a:pPr marR="0" lvl="0" algn="l" rtl="0">
              <a:lnSpc>
                <a:spcPct val="80000"/>
              </a:lnSpc>
              <a:spcBef>
                <a:spcPts val="0"/>
              </a:spcBef>
              <a:spcAft>
                <a:spcPts val="0"/>
              </a:spcAft>
              <a:buClr>
                <a:srgbClr val="FF0000"/>
              </a:buClr>
              <a:buSzPts val="3200"/>
            </a:pPr>
            <a:endParaRPr sz="1800" b="0" i="0" u="none" strike="noStrike" cap="none" dirty="0">
              <a:solidFill>
                <a:srgbClr val="FF0000"/>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90052"/>
            <a:ext cx="6070654" cy="370429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9992" y="1084172"/>
            <a:ext cx="5792008" cy="5106113"/>
          </a:xfrm>
          <a:prstGeom prst="rect">
            <a:avLst/>
          </a:prstGeom>
        </p:spPr>
      </p:pic>
      <p:sp>
        <p:nvSpPr>
          <p:cNvPr id="8" name="TextBox 7"/>
          <p:cNvSpPr txBox="1"/>
          <p:nvPr/>
        </p:nvSpPr>
        <p:spPr>
          <a:xfrm>
            <a:off x="0" y="5085184"/>
            <a:ext cx="7032104" cy="1323439"/>
          </a:xfrm>
          <a:prstGeom prst="rect">
            <a:avLst/>
          </a:prstGeom>
          <a:noFill/>
        </p:spPr>
        <p:txBody>
          <a:bodyPr wrap="square" rtlCol="0">
            <a:spAutoFit/>
          </a:bodyPr>
          <a:lstStyle/>
          <a:p>
            <a:pPr marL="285750" indent="-285750">
              <a:buFont typeface="Wingdings" pitchFamily="2" charset="2"/>
              <a:buChar char="v"/>
            </a:pPr>
            <a:r>
              <a:rPr lang="en-GB" sz="2000" dirty="0" smtClean="0">
                <a:latin typeface="Calibri" pitchFamily="34" charset="0"/>
                <a:cs typeface="Calibri" pitchFamily="34" charset="0"/>
              </a:rPr>
              <a:t>The 1</a:t>
            </a:r>
            <a:r>
              <a:rPr lang="en-GB" sz="2000" baseline="30000" dirty="0" smtClean="0">
                <a:latin typeface="Calibri" pitchFamily="34" charset="0"/>
                <a:cs typeface="Calibri" pitchFamily="34" charset="0"/>
              </a:rPr>
              <a:t>st</a:t>
            </a:r>
            <a:r>
              <a:rPr lang="en-GB" sz="2000" dirty="0" smtClean="0">
                <a:latin typeface="Calibri" pitchFamily="34" charset="0"/>
                <a:cs typeface="Calibri" pitchFamily="34" charset="0"/>
              </a:rPr>
              <a:t> Bar plot represents that males  a bit more salary than females.</a:t>
            </a:r>
          </a:p>
          <a:p>
            <a:pPr marL="285750" indent="-285750">
              <a:buFont typeface="Wingdings" pitchFamily="2" charset="2"/>
              <a:buChar char="v"/>
            </a:pPr>
            <a:r>
              <a:rPr lang="en-GB" sz="2000" dirty="0" smtClean="0">
                <a:latin typeface="Calibri" pitchFamily="34" charset="0"/>
                <a:cs typeface="Calibri" pitchFamily="34" charset="0"/>
              </a:rPr>
              <a:t>The 2</a:t>
            </a:r>
            <a:r>
              <a:rPr lang="en-GB" sz="2000" baseline="30000" dirty="0" smtClean="0">
                <a:latin typeface="Calibri" pitchFamily="34" charset="0"/>
                <a:cs typeface="Calibri" pitchFamily="34" charset="0"/>
              </a:rPr>
              <a:t>nd</a:t>
            </a:r>
            <a:r>
              <a:rPr lang="en-GB" sz="2000" dirty="0" smtClean="0">
                <a:latin typeface="Calibri" pitchFamily="34" charset="0"/>
                <a:cs typeface="Calibri" pitchFamily="34" charset="0"/>
              </a:rPr>
              <a:t> Bar plot represents that which job designation(role) has highest salary.</a:t>
            </a:r>
            <a:endParaRPr lang="en-GB" sz="2000" dirty="0">
              <a:latin typeface="Calibri" pitchFamily="34" charset="0"/>
              <a:cs typeface="Calibri" pitchFamily="34" charset="0"/>
            </a:endParaRPr>
          </a:p>
        </p:txBody>
      </p:sp>
    </p:spTree>
    <p:extLst>
      <p:ext uri="{BB962C8B-B14F-4D97-AF65-F5344CB8AC3E}">
        <p14:creationId xmlns:p14="http://schemas.microsoft.com/office/powerpoint/2010/main" val="307212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8116616" cy="707846"/>
          </a:xfrm>
          <a:prstGeom prst="rect">
            <a:avLst/>
          </a:prstGeom>
          <a:noFill/>
          <a:ln>
            <a:noFill/>
          </a:ln>
        </p:spPr>
        <p:txBody>
          <a:bodyPr spcFirstLastPara="1" wrap="square" lIns="91425" tIns="45700" rIns="91425" bIns="45700" anchor="t" anchorCtr="0">
            <a:spAutoFit/>
          </a:bodyPr>
          <a:lstStyle/>
          <a:p>
            <a:pPr marL="457200" indent="-457200">
              <a:lnSpc>
                <a:spcPct val="80000"/>
              </a:lnSpc>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Bi-</a:t>
            </a:r>
            <a:r>
              <a:rPr lang="en-IN" sz="3200" b="0" i="0" u="none" strike="noStrike" cap="none" dirty="0" err="1" smtClean="0">
                <a:solidFill>
                  <a:srgbClr val="FF0000"/>
                </a:solidFill>
                <a:latin typeface="Lato Black"/>
                <a:ea typeface="Lato Black"/>
                <a:cs typeface="Lato Black"/>
                <a:sym typeface="Lato Black"/>
              </a:rPr>
              <a:t>variate</a:t>
            </a:r>
            <a:r>
              <a:rPr lang="en-IN" sz="3200" b="0" i="0" u="none" strike="noStrike" cap="none" dirty="0" smtClean="0">
                <a:solidFill>
                  <a:srgbClr val="FF0000"/>
                </a:solidFill>
                <a:latin typeface="Lato Black"/>
                <a:ea typeface="Lato Black"/>
                <a:cs typeface="Lato Black"/>
                <a:sym typeface="Lato Black"/>
              </a:rPr>
              <a:t> Analysis- </a:t>
            </a:r>
            <a:r>
              <a:rPr lang="en-GB" sz="2200" dirty="0" err="1" smtClean="0">
                <a:solidFill>
                  <a:schemeClr val="accent5">
                    <a:lumMod val="50000"/>
                  </a:schemeClr>
                </a:solidFill>
                <a:latin typeface="Lato Black" charset="0"/>
              </a:rPr>
              <a:t>Num</a:t>
            </a:r>
            <a:r>
              <a:rPr lang="en-GB" sz="2200" dirty="0" smtClean="0">
                <a:solidFill>
                  <a:schemeClr val="accent5">
                    <a:lumMod val="50000"/>
                  </a:schemeClr>
                </a:solidFill>
                <a:latin typeface="Lato Black" charset="0"/>
              </a:rPr>
              <a:t> </a:t>
            </a:r>
            <a:r>
              <a:rPr lang="en-GB" sz="2200" dirty="0" err="1" smtClean="0">
                <a:solidFill>
                  <a:schemeClr val="accent5">
                    <a:lumMod val="50000"/>
                  </a:schemeClr>
                </a:solidFill>
                <a:latin typeface="Lato Black" charset="0"/>
              </a:rPr>
              <a:t>vs</a:t>
            </a:r>
            <a:r>
              <a:rPr lang="en-GB" sz="2200" dirty="0" smtClean="0">
                <a:solidFill>
                  <a:schemeClr val="accent5">
                    <a:lumMod val="50000"/>
                  </a:schemeClr>
                </a:solidFill>
                <a:latin typeface="Lato Black" charset="0"/>
              </a:rPr>
              <a:t> Cat   (Bar plot)</a:t>
            </a:r>
            <a:endParaRPr lang="en-GB" sz="2200" dirty="0">
              <a:solidFill>
                <a:schemeClr val="accent5">
                  <a:lumMod val="50000"/>
                </a:schemeClr>
              </a:solidFill>
              <a:latin typeface="Lato Black" charset="0"/>
            </a:endParaRPr>
          </a:p>
          <a:p>
            <a:pPr marR="0" lvl="0" algn="l" rtl="0">
              <a:lnSpc>
                <a:spcPct val="80000"/>
              </a:lnSpc>
              <a:spcBef>
                <a:spcPts val="0"/>
              </a:spcBef>
              <a:spcAft>
                <a:spcPts val="0"/>
              </a:spcAft>
              <a:buClr>
                <a:srgbClr val="FF0000"/>
              </a:buClr>
              <a:buSzPts val="3200"/>
            </a:pPr>
            <a:endParaRPr sz="1800" b="0" i="0" u="none" strike="noStrike" cap="none" dirty="0">
              <a:solidFill>
                <a:srgbClr val="FF0000"/>
              </a:solidFill>
              <a:latin typeface="Calibri"/>
              <a:ea typeface="Calibri"/>
              <a:cs typeface="Calibri"/>
              <a:sym typeface="Calibri"/>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1984" y="783086"/>
            <a:ext cx="5760640" cy="42587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10" y="980728"/>
            <a:ext cx="5306165" cy="3448531"/>
          </a:xfrm>
          <a:prstGeom prst="rect">
            <a:avLst/>
          </a:prstGeom>
        </p:spPr>
      </p:pic>
      <p:sp>
        <p:nvSpPr>
          <p:cNvPr id="7" name="TextBox 6"/>
          <p:cNvSpPr txBox="1"/>
          <p:nvPr/>
        </p:nvSpPr>
        <p:spPr>
          <a:xfrm>
            <a:off x="21010" y="4941168"/>
            <a:ext cx="8235230" cy="1631216"/>
          </a:xfrm>
          <a:prstGeom prst="rect">
            <a:avLst/>
          </a:prstGeom>
          <a:noFill/>
        </p:spPr>
        <p:txBody>
          <a:bodyPr wrap="square" rtlCol="0">
            <a:spAutoFit/>
          </a:bodyPr>
          <a:lstStyle/>
          <a:p>
            <a:pPr marL="285750" indent="-285750">
              <a:buFont typeface="Wingdings" pitchFamily="2" charset="2"/>
              <a:buChar char="v"/>
            </a:pPr>
            <a:r>
              <a:rPr lang="en-GB" sz="2000" dirty="0" smtClean="0">
                <a:latin typeface="Calibri" pitchFamily="34" charset="0"/>
                <a:cs typeface="Calibri" pitchFamily="34" charset="0"/>
              </a:rPr>
              <a:t>We performed bivariate analysis for </a:t>
            </a:r>
            <a:r>
              <a:rPr lang="en-GB" sz="2000" dirty="0" err="1" smtClean="0">
                <a:latin typeface="Calibri" pitchFamily="34" charset="0"/>
                <a:cs typeface="Calibri" pitchFamily="34" charset="0"/>
              </a:rPr>
              <a:t>num</a:t>
            </a:r>
            <a:r>
              <a:rPr lang="en-GB" sz="2000" dirty="0">
                <a:latin typeface="Calibri" pitchFamily="34" charset="0"/>
                <a:cs typeface="Calibri" pitchFamily="34" charset="0"/>
              </a:rPr>
              <a:t> </a:t>
            </a:r>
            <a:r>
              <a:rPr lang="en-GB" sz="2000" dirty="0" err="1" smtClean="0">
                <a:latin typeface="Calibri" pitchFamily="34" charset="0"/>
                <a:cs typeface="Calibri" pitchFamily="34" charset="0"/>
              </a:rPr>
              <a:t>vs</a:t>
            </a:r>
            <a:r>
              <a:rPr lang="en-GB" sz="2000" dirty="0" smtClean="0">
                <a:latin typeface="Calibri" pitchFamily="34" charset="0"/>
                <a:cs typeface="Calibri" pitchFamily="34" charset="0"/>
              </a:rPr>
              <a:t> cat variables </a:t>
            </a:r>
            <a:r>
              <a:rPr lang="en-GB" sz="2000" dirty="0" err="1" smtClean="0">
                <a:latin typeface="Calibri" pitchFamily="34" charset="0"/>
                <a:cs typeface="Calibri" pitchFamily="34" charset="0"/>
              </a:rPr>
              <a:t>i.e</a:t>
            </a:r>
            <a:r>
              <a:rPr lang="en-GB" sz="2000" dirty="0" smtClean="0">
                <a:latin typeface="Calibri" pitchFamily="34" charset="0"/>
                <a:cs typeface="Calibri" pitchFamily="34" charset="0"/>
              </a:rPr>
              <a:t>; Salary feature </a:t>
            </a:r>
            <a:r>
              <a:rPr lang="en-GB" sz="2000" dirty="0" err="1" smtClean="0">
                <a:latin typeface="Calibri" pitchFamily="34" charset="0"/>
                <a:cs typeface="Calibri" pitchFamily="34" charset="0"/>
              </a:rPr>
              <a:t>vs</a:t>
            </a:r>
            <a:r>
              <a:rPr lang="en-GB" sz="2000" dirty="0" smtClean="0">
                <a:latin typeface="Calibri" pitchFamily="34" charset="0"/>
                <a:cs typeface="Calibri" pitchFamily="34" charset="0"/>
              </a:rPr>
              <a:t> college tier and Degree feature,  from 1</a:t>
            </a:r>
            <a:r>
              <a:rPr lang="en-GB" sz="2000" baseline="30000" dirty="0" smtClean="0">
                <a:latin typeface="Calibri" pitchFamily="34" charset="0"/>
                <a:cs typeface="Calibri" pitchFamily="34" charset="0"/>
              </a:rPr>
              <a:t>st</a:t>
            </a:r>
            <a:r>
              <a:rPr lang="en-GB" sz="2000" dirty="0" smtClean="0">
                <a:latin typeface="Calibri" pitchFamily="34" charset="0"/>
                <a:cs typeface="Calibri" pitchFamily="34" charset="0"/>
              </a:rPr>
              <a:t> bar plot we conclude that  tier-1 colleges affect more on the salary whereas tier-2 has more outliers and from 2</a:t>
            </a:r>
            <a:r>
              <a:rPr lang="en-GB" sz="2000" baseline="30000" dirty="0" smtClean="0">
                <a:latin typeface="Calibri" pitchFamily="34" charset="0"/>
                <a:cs typeface="Calibri" pitchFamily="34" charset="0"/>
              </a:rPr>
              <a:t>nd</a:t>
            </a:r>
            <a:r>
              <a:rPr lang="en-GB" sz="2000" dirty="0" smtClean="0">
                <a:latin typeface="Calibri" pitchFamily="34" charset="0"/>
                <a:cs typeface="Calibri" pitchFamily="34" charset="0"/>
              </a:rPr>
              <a:t> box plot we conclude that </a:t>
            </a:r>
            <a:r>
              <a:rPr lang="en-GB" sz="2000" dirty="0" err="1" smtClean="0">
                <a:latin typeface="Calibri" pitchFamily="34" charset="0"/>
                <a:cs typeface="Calibri" pitchFamily="34" charset="0"/>
              </a:rPr>
              <a:t>M.tech</a:t>
            </a:r>
            <a:r>
              <a:rPr lang="en-GB" sz="2000" dirty="0" smtClean="0">
                <a:latin typeface="Calibri" pitchFamily="34" charset="0"/>
                <a:cs typeface="Calibri" pitchFamily="34" charset="0"/>
              </a:rPr>
              <a:t> students have salary than other and </a:t>
            </a:r>
            <a:r>
              <a:rPr lang="en-GB" sz="2000" dirty="0" err="1" smtClean="0">
                <a:latin typeface="Calibri" pitchFamily="34" charset="0"/>
                <a:cs typeface="Calibri" pitchFamily="34" charset="0"/>
              </a:rPr>
              <a:t>B.tech</a:t>
            </a:r>
            <a:r>
              <a:rPr lang="en-GB" sz="2000" dirty="0" smtClean="0">
                <a:latin typeface="Calibri" pitchFamily="34" charset="0"/>
                <a:cs typeface="Calibri" pitchFamily="34" charset="0"/>
              </a:rPr>
              <a:t> variable has several outliers..</a:t>
            </a:r>
            <a:endParaRPr lang="en-GB" sz="2000" dirty="0">
              <a:latin typeface="Calibri" pitchFamily="34" charset="0"/>
              <a:cs typeface="Calibri" pitchFamily="34" charset="0"/>
            </a:endParaRPr>
          </a:p>
        </p:txBody>
      </p:sp>
    </p:spTree>
    <p:extLst>
      <p:ext uri="{BB962C8B-B14F-4D97-AF65-F5344CB8AC3E}">
        <p14:creationId xmlns:p14="http://schemas.microsoft.com/office/powerpoint/2010/main" val="24102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8116616" cy="707846"/>
          </a:xfrm>
          <a:prstGeom prst="rect">
            <a:avLst/>
          </a:prstGeom>
          <a:noFill/>
          <a:ln>
            <a:noFill/>
          </a:ln>
        </p:spPr>
        <p:txBody>
          <a:bodyPr spcFirstLastPara="1" wrap="square" lIns="91425" tIns="45700" rIns="91425" bIns="45700" anchor="t" anchorCtr="0">
            <a:spAutoFit/>
          </a:bodyPr>
          <a:lstStyle/>
          <a:p>
            <a:pPr marL="457200" indent="-457200">
              <a:lnSpc>
                <a:spcPct val="80000"/>
              </a:lnSpc>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Bi-</a:t>
            </a:r>
            <a:r>
              <a:rPr lang="en-IN" sz="3200" b="0" i="0" u="none" strike="noStrike" cap="none" dirty="0" err="1" smtClean="0">
                <a:solidFill>
                  <a:srgbClr val="FF0000"/>
                </a:solidFill>
                <a:latin typeface="Lato Black"/>
                <a:ea typeface="Lato Black"/>
                <a:cs typeface="Lato Black"/>
                <a:sym typeface="Lato Black"/>
              </a:rPr>
              <a:t>variate</a:t>
            </a:r>
            <a:r>
              <a:rPr lang="en-IN" sz="3200" b="0" i="0" u="none" strike="noStrike" cap="none" dirty="0" smtClean="0">
                <a:solidFill>
                  <a:srgbClr val="FF0000"/>
                </a:solidFill>
                <a:latin typeface="Lato Black"/>
                <a:ea typeface="Lato Black"/>
                <a:cs typeface="Lato Black"/>
                <a:sym typeface="Lato Black"/>
              </a:rPr>
              <a:t> Analysis-  </a:t>
            </a:r>
            <a:r>
              <a:rPr lang="en-GB" sz="2200" dirty="0" smtClean="0">
                <a:solidFill>
                  <a:schemeClr val="accent5">
                    <a:lumMod val="50000"/>
                  </a:schemeClr>
                </a:solidFill>
                <a:latin typeface="Lato Black" charset="0"/>
                <a:ea typeface="Lato Black"/>
              </a:rPr>
              <a:t>Cat </a:t>
            </a:r>
            <a:r>
              <a:rPr lang="en-GB" sz="2200" dirty="0" err="1" smtClean="0">
                <a:solidFill>
                  <a:schemeClr val="accent5">
                    <a:lumMod val="50000"/>
                  </a:schemeClr>
                </a:solidFill>
                <a:latin typeface="Lato Black" charset="0"/>
                <a:ea typeface="Lato Black"/>
              </a:rPr>
              <a:t>vs</a:t>
            </a:r>
            <a:r>
              <a:rPr lang="en-GB" sz="2200" dirty="0" smtClean="0">
                <a:solidFill>
                  <a:schemeClr val="accent5">
                    <a:lumMod val="50000"/>
                  </a:schemeClr>
                </a:solidFill>
                <a:latin typeface="Lato Black" charset="0"/>
              </a:rPr>
              <a:t> Cat   (Stacked Bar plot)</a:t>
            </a:r>
            <a:endParaRPr lang="en-GB" sz="2200" dirty="0">
              <a:solidFill>
                <a:schemeClr val="accent5">
                  <a:lumMod val="50000"/>
                </a:schemeClr>
              </a:solidFill>
              <a:latin typeface="Lato Black" charset="0"/>
            </a:endParaRPr>
          </a:p>
          <a:p>
            <a:pPr marR="0" lvl="0" algn="l" rtl="0">
              <a:lnSpc>
                <a:spcPct val="80000"/>
              </a:lnSpc>
              <a:spcBef>
                <a:spcPts val="0"/>
              </a:spcBef>
              <a:spcAft>
                <a:spcPts val="0"/>
              </a:spcAft>
              <a:buClr>
                <a:srgbClr val="FF0000"/>
              </a:buClr>
              <a:buSzPts val="3200"/>
            </a:pPr>
            <a:endParaRPr sz="1800" b="0" i="0" u="none" strike="noStrike" cap="none" dirty="0">
              <a:solidFill>
                <a:srgbClr val="FF0000"/>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47" y="996036"/>
            <a:ext cx="5527023" cy="5688632"/>
          </a:xfrm>
          <a:prstGeom prst="rect">
            <a:avLst/>
          </a:prstGeom>
        </p:spPr>
      </p:pic>
      <p:sp>
        <p:nvSpPr>
          <p:cNvPr id="3" name="TextBox 2"/>
          <p:cNvSpPr txBox="1"/>
          <p:nvPr/>
        </p:nvSpPr>
        <p:spPr>
          <a:xfrm>
            <a:off x="5375920" y="1844824"/>
            <a:ext cx="6120680" cy="1785104"/>
          </a:xfrm>
          <a:prstGeom prst="rect">
            <a:avLst/>
          </a:prstGeom>
          <a:noFill/>
        </p:spPr>
        <p:txBody>
          <a:bodyPr wrap="square" rtlCol="0">
            <a:spAutoFit/>
          </a:bodyPr>
          <a:lstStyle/>
          <a:p>
            <a:pPr marL="285750" indent="-285750">
              <a:buFont typeface="Wingdings" pitchFamily="2" charset="2"/>
              <a:buChar char="v"/>
            </a:pPr>
            <a:r>
              <a:rPr lang="en-GB" sz="2200" dirty="0">
                <a:latin typeface="Calibri" pitchFamily="34" charset="0"/>
                <a:cs typeface="Calibri" pitchFamily="34" charset="0"/>
              </a:rPr>
              <a:t>We created a stacked bar plot to visualize the relationship between gender and specialization, highlighting how preferences for different specializations vary across male and female candidates.</a:t>
            </a:r>
          </a:p>
        </p:txBody>
      </p:sp>
    </p:spTree>
    <p:extLst>
      <p:ext uri="{BB962C8B-B14F-4D97-AF65-F5344CB8AC3E}">
        <p14:creationId xmlns:p14="http://schemas.microsoft.com/office/powerpoint/2010/main" val="7516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332656"/>
            <a:ext cx="8116616" cy="707846"/>
          </a:xfrm>
          <a:prstGeom prst="rect">
            <a:avLst/>
          </a:prstGeom>
          <a:noFill/>
          <a:ln>
            <a:noFill/>
          </a:ln>
        </p:spPr>
        <p:txBody>
          <a:bodyPr spcFirstLastPara="1" wrap="square" lIns="91425" tIns="45700" rIns="91425" bIns="45700" anchor="t" anchorCtr="0">
            <a:spAutoFit/>
          </a:bodyPr>
          <a:lstStyle/>
          <a:p>
            <a:pPr marL="457200" indent="-457200">
              <a:lnSpc>
                <a:spcPct val="80000"/>
              </a:lnSpc>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Research Questions-</a:t>
            </a:r>
            <a:endParaRPr lang="en-GB" sz="2200" dirty="0">
              <a:solidFill>
                <a:schemeClr val="accent5">
                  <a:lumMod val="50000"/>
                </a:schemeClr>
              </a:solidFill>
              <a:latin typeface="Lato Black" charset="0"/>
            </a:endParaRPr>
          </a:p>
          <a:p>
            <a:pPr marR="0" lvl="0" algn="l" rtl="0">
              <a:lnSpc>
                <a:spcPct val="80000"/>
              </a:lnSpc>
              <a:spcBef>
                <a:spcPts val="0"/>
              </a:spcBef>
              <a:spcAft>
                <a:spcPts val="0"/>
              </a:spcAft>
              <a:buClr>
                <a:srgbClr val="FF0000"/>
              </a:buClr>
              <a:buSzPts val="3200"/>
            </a:pPr>
            <a:endParaRPr sz="1800" b="0" i="0" u="none" strike="noStrike" cap="none" dirty="0">
              <a:solidFill>
                <a:srgbClr val="FF0000"/>
              </a:solidFill>
              <a:latin typeface="Calibri"/>
              <a:ea typeface="Calibri"/>
              <a:cs typeface="Calibri"/>
              <a:sym typeface="Calibri"/>
            </a:endParaRPr>
          </a:p>
        </p:txBody>
      </p:sp>
      <p:sp>
        <p:nvSpPr>
          <p:cNvPr id="4" name="TextBox 3"/>
          <p:cNvSpPr txBox="1"/>
          <p:nvPr/>
        </p:nvSpPr>
        <p:spPr>
          <a:xfrm>
            <a:off x="335360" y="836712"/>
            <a:ext cx="11449272" cy="1323439"/>
          </a:xfrm>
          <a:prstGeom prst="rect">
            <a:avLst/>
          </a:prstGeom>
          <a:noFill/>
        </p:spPr>
        <p:txBody>
          <a:bodyPr wrap="square" rtlCol="0">
            <a:spAutoFit/>
          </a:bodyPr>
          <a:lstStyle/>
          <a:p>
            <a:pPr marL="285750" indent="-285750">
              <a:buFont typeface="Wingdings" pitchFamily="2" charset="2"/>
              <a:buChar char="q"/>
            </a:pPr>
            <a:r>
              <a:rPr lang="en-GB" sz="2000" dirty="0">
                <a:latin typeface="Bahnschrift SemiCondensed" pitchFamily="34" charset="0"/>
              </a:rPr>
              <a:t>Times of India article dated Jan 18, 2019 states that “</a:t>
            </a:r>
            <a:r>
              <a:rPr lang="en-GB" sz="2000" i="1" dirty="0">
                <a:latin typeface="Bahnschrift SemiCondensed" pitchFamily="34" charset="0"/>
              </a:rPr>
              <a:t>After doing your Computer Science Engineering if you take up jobs as a Programming Analyst, Software Engineer, Hardware Engineer and Associate Engineer you can earn up to 2.5-3 lakhs as a fresh graduate.</a:t>
            </a:r>
            <a:r>
              <a:rPr lang="en-GB" sz="2000" dirty="0">
                <a:latin typeface="Bahnschrift SemiCondensed" pitchFamily="34" charset="0"/>
              </a:rPr>
              <a:t>” Test this claim with the data given to you.</a:t>
            </a:r>
          </a:p>
          <a:p>
            <a:endParaRPr lang="en-GB" sz="2000" dirty="0">
              <a:latin typeface="Bahnschrift SemiCondensed"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68" y="1844824"/>
            <a:ext cx="8716591" cy="4686954"/>
          </a:xfrm>
          <a:prstGeom prst="rect">
            <a:avLst/>
          </a:prstGeom>
        </p:spPr>
      </p:pic>
    </p:spTree>
    <p:extLst>
      <p:ext uri="{BB962C8B-B14F-4D97-AF65-F5344CB8AC3E}">
        <p14:creationId xmlns:p14="http://schemas.microsoft.com/office/powerpoint/2010/main" val="299765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 y="116632"/>
            <a:ext cx="10058400" cy="4934843"/>
          </a:xfrm>
          <a:prstGeom prst="rect">
            <a:avLst/>
          </a:prstGeom>
        </p:spPr>
      </p:pic>
      <p:sp>
        <p:nvSpPr>
          <p:cNvPr id="4" name="TextBox 3"/>
          <p:cNvSpPr txBox="1"/>
          <p:nvPr/>
        </p:nvSpPr>
        <p:spPr>
          <a:xfrm>
            <a:off x="263352" y="5445224"/>
            <a:ext cx="11593288" cy="1107996"/>
          </a:xfrm>
          <a:prstGeom prst="rect">
            <a:avLst/>
          </a:prstGeom>
          <a:noFill/>
        </p:spPr>
        <p:txBody>
          <a:bodyPr wrap="square" rtlCol="0">
            <a:spAutoFit/>
          </a:bodyPr>
          <a:lstStyle/>
          <a:p>
            <a:pPr marL="285750" indent="-285750">
              <a:buFont typeface="Wingdings" pitchFamily="2" charset="2"/>
              <a:buChar char="v"/>
            </a:pPr>
            <a:r>
              <a:rPr lang="en-GB" sz="2200" dirty="0" smtClean="0">
                <a:latin typeface="Bahnschrift Light" pitchFamily="34" charset="0"/>
              </a:rPr>
              <a:t>Yes, it is true that fresh graduates can earn </a:t>
            </a:r>
            <a:r>
              <a:rPr lang="en-GB" sz="2200" dirty="0" err="1" smtClean="0">
                <a:latin typeface="Bahnschrift Light" pitchFamily="34" charset="0"/>
              </a:rPr>
              <a:t>upto</a:t>
            </a:r>
            <a:r>
              <a:rPr lang="en-GB" sz="2200" dirty="0" smtClean="0">
                <a:latin typeface="Bahnschrift Light" pitchFamily="34" charset="0"/>
              </a:rPr>
              <a:t> 2.5-3 lakhs after doing graduation in Computer Science Engineering (</a:t>
            </a:r>
            <a:r>
              <a:rPr lang="en-GB" sz="2200" dirty="0" err="1" smtClean="0">
                <a:latin typeface="Bahnschrift Light" pitchFamily="34" charset="0"/>
              </a:rPr>
              <a:t>cse</a:t>
            </a:r>
            <a:r>
              <a:rPr lang="en-GB" sz="2200" dirty="0" smtClean="0">
                <a:latin typeface="Bahnschrift Light" pitchFamily="34" charset="0"/>
              </a:rPr>
              <a:t>), if they take up jobs as a </a:t>
            </a:r>
            <a:r>
              <a:rPr lang="en-GB" sz="2200" dirty="0">
                <a:latin typeface="Bahnschrift Light" pitchFamily="34" charset="0"/>
              </a:rPr>
              <a:t>P</a:t>
            </a:r>
            <a:r>
              <a:rPr lang="en-GB" sz="2200" dirty="0" smtClean="0">
                <a:latin typeface="Bahnschrift Light" pitchFamily="34" charset="0"/>
              </a:rPr>
              <a:t>rogramming Analyst, Software Engineer, Hardware Engineer and Associate Engineer.</a:t>
            </a:r>
            <a:endParaRPr lang="en-GB" sz="2200" dirty="0">
              <a:latin typeface="Bahnschrift Light" pitchFamily="34" charset="0"/>
            </a:endParaRPr>
          </a:p>
        </p:txBody>
      </p:sp>
    </p:spTree>
    <p:extLst>
      <p:ext uri="{BB962C8B-B14F-4D97-AF65-F5344CB8AC3E}">
        <p14:creationId xmlns:p14="http://schemas.microsoft.com/office/powerpoint/2010/main" val="1489590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0" y="251117"/>
            <a:ext cx="4392488" cy="584775"/>
          </a:xfrm>
          <a:prstGeom prst="rect">
            <a:avLst/>
          </a:prstGeom>
          <a:noFill/>
        </p:spPr>
        <p:txBody>
          <a:bodyPr wrap="square" rtlCol="0">
            <a:spAutoFit/>
          </a:bodyPr>
          <a:lstStyle/>
          <a:p>
            <a:pPr marL="457200" indent="-457200">
              <a:buFont typeface="Wingdings" pitchFamily="2" charset="2"/>
              <a:buChar char="Ø"/>
            </a:pPr>
            <a:r>
              <a:rPr lang="en-GB" sz="3200" dirty="0" smtClean="0">
                <a:solidFill>
                  <a:srgbClr val="FF0000"/>
                </a:solidFill>
                <a:latin typeface="Lato Black" charset="0"/>
              </a:rPr>
              <a:t>Research Questions</a:t>
            </a:r>
            <a:endParaRPr lang="en-GB" sz="3200" dirty="0">
              <a:solidFill>
                <a:srgbClr val="FF0000"/>
              </a:solidFill>
              <a:latin typeface="Lato Black" charset="0"/>
            </a:endParaRPr>
          </a:p>
        </p:txBody>
      </p:sp>
      <p:sp>
        <p:nvSpPr>
          <p:cNvPr id="5" name="TextBox 4"/>
          <p:cNvSpPr txBox="1"/>
          <p:nvPr/>
        </p:nvSpPr>
        <p:spPr>
          <a:xfrm>
            <a:off x="335360" y="835892"/>
            <a:ext cx="11161240" cy="1107996"/>
          </a:xfrm>
          <a:prstGeom prst="rect">
            <a:avLst/>
          </a:prstGeom>
          <a:noFill/>
        </p:spPr>
        <p:txBody>
          <a:bodyPr wrap="square" rtlCol="0">
            <a:spAutoFit/>
          </a:bodyPr>
          <a:lstStyle/>
          <a:p>
            <a:pPr marL="285750" indent="-285750">
              <a:buFont typeface="Wingdings" pitchFamily="2" charset="2"/>
              <a:buChar char="q"/>
            </a:pPr>
            <a:r>
              <a:rPr lang="en-GB" sz="2200" dirty="0">
                <a:latin typeface="Bahnschrift Condensed" pitchFamily="34" charset="0"/>
              </a:rPr>
              <a:t>Is there a relationship between gender and specialization? (i.e. Does the preference of Specialisation depend on the Gender?)</a:t>
            </a:r>
          </a:p>
          <a:p>
            <a:pPr marL="285750" indent="-285750">
              <a:buFont typeface="Wingdings" pitchFamily="2" charset="2"/>
              <a:buChar char="q"/>
            </a:pPr>
            <a:endParaRPr lang="en-GB" sz="2200" dirty="0">
              <a:latin typeface="Bahnschrift Condensed"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8760"/>
            <a:ext cx="8545118" cy="5096586"/>
          </a:xfrm>
          <a:prstGeom prst="rect">
            <a:avLst/>
          </a:prstGeom>
        </p:spPr>
      </p:pic>
      <p:sp>
        <p:nvSpPr>
          <p:cNvPr id="7" name="TextBox 6"/>
          <p:cNvSpPr txBox="1"/>
          <p:nvPr/>
        </p:nvSpPr>
        <p:spPr>
          <a:xfrm>
            <a:off x="8545118" y="1844824"/>
            <a:ext cx="3455538" cy="1446550"/>
          </a:xfrm>
          <a:prstGeom prst="rect">
            <a:avLst/>
          </a:prstGeom>
          <a:noFill/>
        </p:spPr>
        <p:txBody>
          <a:bodyPr wrap="square" rtlCol="0">
            <a:spAutoFit/>
          </a:bodyPr>
          <a:lstStyle/>
          <a:p>
            <a:pPr marL="342900" indent="-342900">
              <a:buFont typeface="Wingdings" pitchFamily="2" charset="2"/>
              <a:buChar char="§"/>
            </a:pPr>
            <a:r>
              <a:rPr lang="en-GB" sz="2200" dirty="0" smtClean="0">
                <a:latin typeface="Calibri" pitchFamily="34" charset="0"/>
                <a:cs typeface="Calibri" pitchFamily="34" charset="0"/>
              </a:rPr>
              <a:t>By looking at plot we cam see males are doing more specialization than females.</a:t>
            </a:r>
            <a:endParaRPr lang="en-GB" sz="2200" dirty="0">
              <a:latin typeface="Calibri" pitchFamily="34" charset="0"/>
              <a:cs typeface="Calibri" pitchFamily="34" charset="0"/>
            </a:endParaRPr>
          </a:p>
        </p:txBody>
      </p:sp>
      <p:sp>
        <p:nvSpPr>
          <p:cNvPr id="8" name="TextBox 7"/>
          <p:cNvSpPr txBox="1"/>
          <p:nvPr/>
        </p:nvSpPr>
        <p:spPr>
          <a:xfrm>
            <a:off x="8545118" y="3429000"/>
            <a:ext cx="3455538" cy="1446550"/>
          </a:xfrm>
          <a:prstGeom prst="rect">
            <a:avLst/>
          </a:prstGeom>
          <a:noFill/>
        </p:spPr>
        <p:txBody>
          <a:bodyPr wrap="square" rtlCol="0">
            <a:spAutoFit/>
          </a:bodyPr>
          <a:lstStyle/>
          <a:p>
            <a:pPr marL="285750" indent="-285750">
              <a:buFont typeface="Wingdings" pitchFamily="2" charset="2"/>
              <a:buChar char="§"/>
            </a:pPr>
            <a:r>
              <a:rPr lang="en-GB" sz="2200" dirty="0" smtClean="0">
                <a:latin typeface="Calibri" pitchFamily="34" charset="0"/>
                <a:cs typeface="Calibri" pitchFamily="34" charset="0"/>
              </a:rPr>
              <a:t>Females are preferring less specialization, in some cases it is less than half the number of males.</a:t>
            </a:r>
          </a:p>
        </p:txBody>
      </p:sp>
    </p:spTree>
    <p:extLst>
      <p:ext uri="{BB962C8B-B14F-4D97-AF65-F5344CB8AC3E}">
        <p14:creationId xmlns:p14="http://schemas.microsoft.com/office/powerpoint/2010/main" val="6680200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0" y="251117"/>
            <a:ext cx="4392488" cy="584775"/>
          </a:xfrm>
          <a:prstGeom prst="rect">
            <a:avLst/>
          </a:prstGeom>
          <a:noFill/>
        </p:spPr>
        <p:txBody>
          <a:bodyPr wrap="square" rtlCol="0">
            <a:spAutoFit/>
          </a:bodyPr>
          <a:lstStyle/>
          <a:p>
            <a:pPr marL="457200" indent="-457200">
              <a:buFont typeface="Wingdings" pitchFamily="2" charset="2"/>
              <a:buChar char="Ø"/>
            </a:pPr>
            <a:r>
              <a:rPr lang="en-GB" sz="3200" dirty="0" smtClean="0">
                <a:solidFill>
                  <a:srgbClr val="FF0000"/>
                </a:solidFill>
                <a:latin typeface="Lato Black" charset="0"/>
              </a:rPr>
              <a:t>Conclusion</a:t>
            </a:r>
            <a:endParaRPr lang="en-GB" sz="3200" dirty="0">
              <a:solidFill>
                <a:srgbClr val="FF0000"/>
              </a:solidFill>
              <a:latin typeface="Lato Black" charset="0"/>
            </a:endParaRPr>
          </a:p>
        </p:txBody>
      </p:sp>
      <p:sp>
        <p:nvSpPr>
          <p:cNvPr id="3" name="TextBox 2"/>
          <p:cNvSpPr txBox="1"/>
          <p:nvPr/>
        </p:nvSpPr>
        <p:spPr>
          <a:xfrm>
            <a:off x="335360" y="1052736"/>
            <a:ext cx="11449272" cy="4832092"/>
          </a:xfrm>
          <a:prstGeom prst="rect">
            <a:avLst/>
          </a:prstGeom>
          <a:noFill/>
        </p:spPr>
        <p:txBody>
          <a:bodyPr wrap="square" rtlCol="0">
            <a:spAutoFit/>
          </a:bodyPr>
          <a:lstStyle/>
          <a:p>
            <a:pPr marL="285750" indent="-285750">
              <a:buFont typeface="Wingdings" pitchFamily="2" charset="2"/>
              <a:buChar char="v"/>
            </a:pPr>
            <a:r>
              <a:rPr lang="en-GB" sz="2200" b="1" dirty="0">
                <a:latin typeface="Lato Black" charset="0"/>
              </a:rPr>
              <a:t>Salary Distribution</a:t>
            </a:r>
            <a:r>
              <a:rPr lang="en-GB" sz="2200" dirty="0">
                <a:latin typeface="Lato Black" charset="0"/>
              </a:rPr>
              <a:t>: </a:t>
            </a:r>
            <a:r>
              <a:rPr lang="en-GB" sz="2200" dirty="0" err="1">
                <a:latin typeface="+mn-lt"/>
              </a:rPr>
              <a:t>Analyzed</a:t>
            </a:r>
            <a:r>
              <a:rPr lang="en-GB" sz="2200" dirty="0">
                <a:latin typeface="+mn-lt"/>
              </a:rPr>
              <a:t> salary distribution, uncovering trends and variability across the dataset</a:t>
            </a:r>
            <a:r>
              <a:rPr lang="en-GB" sz="2200" dirty="0" smtClean="0">
                <a:latin typeface="+mn-lt"/>
              </a:rPr>
              <a:t>.</a:t>
            </a:r>
          </a:p>
          <a:p>
            <a:pPr marL="285750" indent="-285750">
              <a:buFont typeface="Wingdings" pitchFamily="2" charset="2"/>
              <a:buChar char="v"/>
            </a:pPr>
            <a:endParaRPr lang="en-GB" sz="2200" dirty="0" smtClean="0"/>
          </a:p>
          <a:p>
            <a:pPr marL="285750" indent="-285750">
              <a:buFont typeface="Wingdings" pitchFamily="2" charset="2"/>
              <a:buChar char="v"/>
            </a:pPr>
            <a:r>
              <a:rPr lang="en-GB" sz="2200" b="1" dirty="0">
                <a:latin typeface="Lato Black" charset="0"/>
              </a:rPr>
              <a:t>Claim Validation</a:t>
            </a:r>
            <a:r>
              <a:rPr lang="en-GB" sz="2200" dirty="0"/>
              <a:t>: </a:t>
            </a:r>
            <a:r>
              <a:rPr lang="en-GB" sz="2200" dirty="0">
                <a:latin typeface="+mn-lt"/>
              </a:rPr>
              <a:t>Tested the claim about fresh graduate salaries (2.5-3 lakhs) for specific engineering roles</a:t>
            </a:r>
            <a:r>
              <a:rPr lang="en-GB" sz="2200" dirty="0" smtClean="0">
                <a:latin typeface="+mn-lt"/>
              </a:rPr>
              <a:t>.</a:t>
            </a:r>
          </a:p>
          <a:p>
            <a:pPr marL="285750" indent="-285750">
              <a:buFont typeface="Wingdings" pitchFamily="2" charset="2"/>
              <a:buChar char="v"/>
            </a:pPr>
            <a:endParaRPr lang="en-GB" sz="2200" dirty="0" smtClean="0"/>
          </a:p>
          <a:p>
            <a:pPr marL="285750" indent="-285750">
              <a:buFont typeface="Wingdings" pitchFamily="2" charset="2"/>
              <a:buChar char="v"/>
            </a:pPr>
            <a:r>
              <a:rPr lang="en-GB" sz="2200" b="1" dirty="0">
                <a:latin typeface="Lato Black" charset="0"/>
              </a:rPr>
              <a:t>Gender </a:t>
            </a:r>
            <a:r>
              <a:rPr lang="en-GB" sz="2200" b="1" dirty="0" err="1">
                <a:latin typeface="Lato Black" charset="0"/>
              </a:rPr>
              <a:t>vs</a:t>
            </a:r>
            <a:r>
              <a:rPr lang="en-GB" sz="2200" b="1" dirty="0">
                <a:latin typeface="Lato Black" charset="0"/>
              </a:rPr>
              <a:t> Specialization</a:t>
            </a:r>
            <a:r>
              <a:rPr lang="en-GB" sz="2200" dirty="0"/>
              <a:t>: </a:t>
            </a:r>
            <a:r>
              <a:rPr lang="en-GB" sz="2200" dirty="0">
                <a:latin typeface="+mn-lt"/>
              </a:rPr>
              <a:t>Explored the relationship between gender and specialization, identifying potential gender-based preferences</a:t>
            </a:r>
            <a:r>
              <a:rPr lang="en-GB" sz="2200" dirty="0" smtClean="0">
                <a:latin typeface="+mn-lt"/>
              </a:rPr>
              <a:t>.</a:t>
            </a:r>
          </a:p>
          <a:p>
            <a:pPr marL="285750" indent="-285750">
              <a:buFont typeface="Wingdings" pitchFamily="2" charset="2"/>
              <a:buChar char="v"/>
            </a:pPr>
            <a:endParaRPr lang="en-GB" sz="2200" dirty="0" smtClean="0"/>
          </a:p>
          <a:p>
            <a:pPr marL="285750" indent="-285750">
              <a:buFont typeface="Wingdings" pitchFamily="2" charset="2"/>
              <a:buChar char="v"/>
            </a:pPr>
            <a:r>
              <a:rPr lang="en-GB" sz="2200" b="1" dirty="0">
                <a:latin typeface="Lato Black" charset="0"/>
              </a:rPr>
              <a:t>Insights on Data Trends</a:t>
            </a:r>
            <a:r>
              <a:rPr lang="en-GB" sz="2200" dirty="0"/>
              <a:t>: </a:t>
            </a:r>
            <a:r>
              <a:rPr lang="en-GB" sz="2200" dirty="0">
                <a:latin typeface="+mn-lt"/>
              </a:rPr>
              <a:t>Provided insights into salary trends, specialization choices, and possible biases within the data</a:t>
            </a:r>
            <a:r>
              <a:rPr lang="en-GB" sz="2200" dirty="0" smtClean="0">
                <a:latin typeface="+mn-lt"/>
              </a:rPr>
              <a:t>.</a:t>
            </a:r>
          </a:p>
          <a:p>
            <a:pPr marL="285750" indent="-285750">
              <a:buFont typeface="Wingdings" pitchFamily="2" charset="2"/>
              <a:buChar char="v"/>
            </a:pPr>
            <a:endParaRPr lang="en-GB" sz="2200" dirty="0" smtClean="0"/>
          </a:p>
          <a:p>
            <a:pPr marL="285750" indent="-285750">
              <a:buFont typeface="Wingdings" pitchFamily="2" charset="2"/>
              <a:buChar char="v"/>
            </a:pPr>
            <a:r>
              <a:rPr lang="en-GB" sz="2200" b="1" dirty="0">
                <a:latin typeface="Lato Black" charset="0"/>
              </a:rPr>
              <a:t>Actionable Outcomes</a:t>
            </a:r>
            <a:r>
              <a:rPr lang="en-GB" sz="2200" dirty="0">
                <a:latin typeface="Lato Black" charset="0"/>
              </a:rPr>
              <a:t>:</a:t>
            </a:r>
            <a:r>
              <a:rPr lang="en-GB" sz="2200" dirty="0"/>
              <a:t> </a:t>
            </a:r>
            <a:r>
              <a:rPr lang="en-GB" sz="2200" dirty="0">
                <a:latin typeface="+mn-lt"/>
              </a:rPr>
              <a:t>The analysis offers data-driven guidance on addressing disparities in salaries and specializations</a:t>
            </a:r>
            <a:r>
              <a:rPr lang="en-GB" sz="2200" dirty="0"/>
              <a:t>.</a:t>
            </a:r>
          </a:p>
        </p:txBody>
      </p:sp>
    </p:spTree>
    <p:extLst>
      <p:ext uri="{BB962C8B-B14F-4D97-AF65-F5344CB8AC3E}">
        <p14:creationId xmlns:p14="http://schemas.microsoft.com/office/powerpoint/2010/main" val="8295623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4" name="TextBox 3"/>
          <p:cNvSpPr txBox="1"/>
          <p:nvPr/>
        </p:nvSpPr>
        <p:spPr>
          <a:xfrm>
            <a:off x="2279576" y="2326814"/>
            <a:ext cx="8712968" cy="1107996"/>
          </a:xfrm>
          <a:prstGeom prst="rect">
            <a:avLst/>
          </a:prstGeom>
          <a:noFill/>
        </p:spPr>
        <p:txBody>
          <a:bodyPr wrap="square" rtlCol="0">
            <a:spAutoFit/>
          </a:bodyPr>
          <a:lstStyle/>
          <a:p>
            <a:r>
              <a:rPr lang="en-GB" sz="6600" dirty="0" smtClean="0">
                <a:solidFill>
                  <a:srgbClr val="FF0000"/>
                </a:solidFill>
                <a:latin typeface="Berlin Sans FB Demi" pitchFamily="34" charset="0"/>
              </a:rPr>
              <a:t>“ANY QUESTIONS”</a:t>
            </a:r>
            <a:endParaRPr lang="en-GB" sz="6600" dirty="0">
              <a:solidFill>
                <a:srgbClr val="FF0000"/>
              </a:solidFill>
              <a:latin typeface="Berlin Sans FB Dem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88515" y="1052735"/>
            <a:ext cx="10843780" cy="2479605"/>
          </a:xfrm>
          <a:prstGeom prst="rect">
            <a:avLst/>
          </a:prstGeom>
          <a:noFill/>
          <a:ln>
            <a:noFill/>
          </a:ln>
        </p:spPr>
        <p:txBody>
          <a:bodyPr spcFirstLastPara="1" wrap="square" lIns="91425" tIns="45700" rIns="91425" bIns="45700" anchor="t" anchorCtr="0">
            <a:spAutoFit/>
          </a:bodyPr>
          <a:lstStyle/>
          <a:p>
            <a:pPr marL="285750" lvl="0" indent="-285750">
              <a:buClr>
                <a:schemeClr val="dk1"/>
              </a:buClr>
              <a:buSzPts val="1800"/>
              <a:buFont typeface="Arial" pitchFamily="34" charset="0"/>
              <a:buChar char="•"/>
            </a:pPr>
            <a:r>
              <a:rPr lang="en-GB" sz="2200" dirty="0">
                <a:latin typeface="Calibri" pitchFamily="34" charset="0"/>
                <a:cs typeface="Calibri" pitchFamily="34" charset="0"/>
              </a:rPr>
              <a:t>I am pursuing 3rd </a:t>
            </a:r>
            <a:r>
              <a:rPr lang="en-GB" sz="2200" dirty="0" err="1">
                <a:latin typeface="Calibri" pitchFamily="34" charset="0"/>
                <a:cs typeface="Calibri" pitchFamily="34" charset="0"/>
              </a:rPr>
              <a:t>B.Tech</a:t>
            </a:r>
            <a:r>
              <a:rPr lang="en-GB" sz="2200" dirty="0">
                <a:latin typeface="Calibri" pitchFamily="34" charset="0"/>
                <a:cs typeface="Calibri" pitchFamily="34" charset="0"/>
              </a:rPr>
              <a:t> in Artificial Intelligence and Data Science in </a:t>
            </a:r>
            <a:r>
              <a:rPr lang="en-GB" sz="2200" dirty="0" err="1">
                <a:latin typeface="Calibri" pitchFamily="34" charset="0"/>
                <a:cs typeface="Calibri" pitchFamily="34" charset="0"/>
              </a:rPr>
              <a:t>Aditya</a:t>
            </a:r>
            <a:r>
              <a:rPr lang="en-GB" sz="2200" dirty="0">
                <a:latin typeface="Calibri" pitchFamily="34" charset="0"/>
                <a:cs typeface="Calibri" pitchFamily="34" charset="0"/>
              </a:rPr>
              <a:t> college of engineering madanapalle (ACEM</a:t>
            </a:r>
            <a:r>
              <a:rPr lang="en-GB" sz="2200" dirty="0" smtClean="0">
                <a:latin typeface="Calibri" pitchFamily="34" charset="0"/>
                <a:cs typeface="Calibri" pitchFamily="34" charset="0"/>
              </a:rPr>
              <a:t>).</a:t>
            </a:r>
          </a:p>
          <a:p>
            <a:pPr marL="285750" lvl="0" indent="-285750">
              <a:buClr>
                <a:schemeClr val="dk1"/>
              </a:buClr>
              <a:buSzPts val="1800"/>
              <a:buFont typeface="Arial" pitchFamily="34" charset="0"/>
              <a:buChar char="•"/>
            </a:pPr>
            <a:r>
              <a:rPr lang="en-GB" sz="2200" dirty="0">
                <a:latin typeface="Calibri" pitchFamily="34" charset="0"/>
                <a:cs typeface="Calibri" pitchFamily="34" charset="0"/>
              </a:rPr>
              <a:t>Passionate about AI, Machine Learning, and Data Science, with a focus on using data to solve real-world challenges</a:t>
            </a:r>
            <a:r>
              <a:rPr lang="en-GB" sz="2200" dirty="0" smtClean="0">
                <a:latin typeface="Calibri" pitchFamily="34" charset="0"/>
                <a:cs typeface="Calibri" pitchFamily="34" charset="0"/>
              </a:rPr>
              <a:t>.</a:t>
            </a:r>
          </a:p>
          <a:p>
            <a:pPr marL="285750" indent="-285750">
              <a:buClr>
                <a:schemeClr val="dk1"/>
              </a:buClr>
              <a:buSzPts val="1800"/>
              <a:buFont typeface="Arial" pitchFamily="34" charset="0"/>
              <a:buChar char="•"/>
            </a:pPr>
            <a:r>
              <a:rPr lang="en-GB" sz="2200" dirty="0">
                <a:latin typeface="Calibri" pitchFamily="34" charset="0"/>
                <a:cs typeface="Calibri" pitchFamily="34" charset="0"/>
              </a:rPr>
              <a:t>Eager to work on innovative projects, participate in </a:t>
            </a:r>
            <a:r>
              <a:rPr lang="en-GB" sz="2200" dirty="0" err="1">
                <a:latin typeface="Calibri" pitchFamily="34" charset="0"/>
                <a:cs typeface="Calibri" pitchFamily="34" charset="0"/>
              </a:rPr>
              <a:t>hackathons</a:t>
            </a:r>
            <a:r>
              <a:rPr lang="en-GB" sz="2200" dirty="0">
                <a:latin typeface="Calibri" pitchFamily="34" charset="0"/>
                <a:cs typeface="Calibri" pitchFamily="34" charset="0"/>
              </a:rPr>
              <a:t>, and pursue internships to apply and expand my skills in AI and Data Science.</a:t>
            </a:r>
          </a:p>
          <a:p>
            <a:pPr marL="285750" lvl="0" indent="-285750">
              <a:buClr>
                <a:schemeClr val="dk1"/>
              </a:buClr>
              <a:buSzPts val="1800"/>
              <a:buFont typeface="Arial" pitchFamily="34" charset="0"/>
              <a:buChar char="•"/>
            </a:pPr>
            <a:endParaRPr sz="2200" b="1" i="0" u="none" strike="noStrike" cap="none" dirty="0">
              <a:solidFill>
                <a:schemeClr val="dk1"/>
              </a:solidFill>
              <a:latin typeface="Calibri" pitchFamily="34" charset="0"/>
              <a:ea typeface="Calibri"/>
              <a:cs typeface="Calibri" pitchFamily="34" charset="0"/>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6" name="TextBox 5"/>
          <p:cNvSpPr txBox="1"/>
          <p:nvPr/>
        </p:nvSpPr>
        <p:spPr>
          <a:xfrm flipH="1">
            <a:off x="612386" y="3419606"/>
            <a:ext cx="2603293" cy="584775"/>
          </a:xfrm>
          <a:prstGeom prst="rect">
            <a:avLst/>
          </a:prstGeom>
          <a:noFill/>
        </p:spPr>
        <p:txBody>
          <a:bodyPr wrap="square" rtlCol="0">
            <a:spAutoFit/>
          </a:bodyPr>
          <a:lstStyle/>
          <a:p>
            <a:r>
              <a:rPr lang="en-GB" sz="3200" dirty="0" smtClean="0">
                <a:solidFill>
                  <a:srgbClr val="FF0000"/>
                </a:solidFill>
                <a:latin typeface="Lato Black" charset="0"/>
              </a:rPr>
              <a:t>Experience</a:t>
            </a:r>
            <a:endParaRPr lang="en-GB" sz="3200" dirty="0">
              <a:solidFill>
                <a:srgbClr val="FF0000"/>
              </a:solidFill>
              <a:latin typeface="Lato Black" charset="0"/>
            </a:endParaRPr>
          </a:p>
        </p:txBody>
      </p:sp>
      <p:sp>
        <p:nvSpPr>
          <p:cNvPr id="7" name="TextBox 6"/>
          <p:cNvSpPr txBox="1"/>
          <p:nvPr/>
        </p:nvSpPr>
        <p:spPr>
          <a:xfrm>
            <a:off x="427656" y="4221088"/>
            <a:ext cx="11068944" cy="1446550"/>
          </a:xfrm>
          <a:prstGeom prst="rect">
            <a:avLst/>
          </a:prstGeom>
          <a:noFill/>
        </p:spPr>
        <p:txBody>
          <a:bodyPr wrap="square" rtlCol="0">
            <a:spAutoFit/>
          </a:bodyPr>
          <a:lstStyle/>
          <a:p>
            <a:pPr marL="285750" indent="-285750">
              <a:buFont typeface="Arial" pitchFamily="34" charset="0"/>
              <a:buChar char="•"/>
            </a:pPr>
            <a:r>
              <a:rPr lang="en-GB" sz="2200" dirty="0">
                <a:latin typeface="Calibri" pitchFamily="34" charset="0"/>
                <a:cs typeface="Calibri" pitchFamily="34" charset="0"/>
              </a:rPr>
              <a:t>Previously, I completed </a:t>
            </a:r>
            <a:r>
              <a:rPr lang="en-GB" sz="2200" dirty="0" smtClean="0">
                <a:latin typeface="Calibri" pitchFamily="34" charset="0"/>
                <a:cs typeface="Calibri" pitchFamily="34" charset="0"/>
              </a:rPr>
              <a:t>an Data Science </a:t>
            </a:r>
            <a:r>
              <a:rPr lang="en-GB" sz="2200" dirty="0">
                <a:latin typeface="Calibri" pitchFamily="34" charset="0"/>
                <a:cs typeface="Calibri" pitchFamily="34" charset="0"/>
              </a:rPr>
              <a:t>internship at </a:t>
            </a:r>
            <a:r>
              <a:rPr lang="en-GB" sz="2200" dirty="0" err="1" smtClean="0">
                <a:latin typeface="Calibri" pitchFamily="34" charset="0"/>
                <a:cs typeface="Calibri" pitchFamily="34" charset="0"/>
              </a:rPr>
              <a:t>InternX</a:t>
            </a:r>
            <a:r>
              <a:rPr lang="en-GB" sz="2200" dirty="0" smtClean="0">
                <a:latin typeface="Calibri" pitchFamily="34" charset="0"/>
                <a:cs typeface="Calibri" pitchFamily="34" charset="0"/>
              </a:rPr>
              <a:t> </a:t>
            </a:r>
            <a:r>
              <a:rPr lang="en-GB" sz="2200" dirty="0" err="1" smtClean="0">
                <a:latin typeface="Calibri" pitchFamily="34" charset="0"/>
                <a:cs typeface="Calibri" pitchFamily="34" charset="0"/>
              </a:rPr>
              <a:t>pvt</a:t>
            </a:r>
            <a:r>
              <a:rPr lang="en-GB" sz="2200" dirty="0" smtClean="0">
                <a:latin typeface="Calibri" pitchFamily="34" charset="0"/>
                <a:cs typeface="Calibri" pitchFamily="34" charset="0"/>
              </a:rPr>
              <a:t> ltd, </a:t>
            </a:r>
            <a:r>
              <a:rPr lang="en-GB" sz="2200" dirty="0">
                <a:latin typeface="Calibri" pitchFamily="34" charset="0"/>
                <a:cs typeface="Calibri" pitchFamily="34" charset="0"/>
              </a:rPr>
              <a:t>where I gained practical experience in Python programming, data analysis, and machine learning, including a project on IPL data analysis that involved uncovering insights from complex datasets.</a:t>
            </a:r>
          </a:p>
          <a:p>
            <a:pPr marL="285750" indent="-285750">
              <a:buFont typeface="Arial" pitchFamily="34" charset="0"/>
              <a:buChar char="•"/>
            </a:pPr>
            <a:endParaRPr lang="en-GB" sz="2200" dirty="0">
              <a:latin typeface="Calibri" pitchFamily="34" charset="0"/>
              <a:cs typeface="Calibri" pitchFamily="34" charset="0"/>
            </a:endParaRPr>
          </a:p>
        </p:txBody>
      </p:sp>
      <p:sp>
        <p:nvSpPr>
          <p:cNvPr id="8" name="TextBox 7"/>
          <p:cNvSpPr txBox="1"/>
          <p:nvPr/>
        </p:nvSpPr>
        <p:spPr>
          <a:xfrm>
            <a:off x="612386" y="5445225"/>
            <a:ext cx="9671482" cy="769441"/>
          </a:xfrm>
          <a:prstGeom prst="rect">
            <a:avLst/>
          </a:prstGeom>
          <a:solidFill>
            <a:schemeClr val="accent2">
              <a:lumMod val="40000"/>
              <a:lumOff val="60000"/>
            </a:schemeClr>
          </a:solidFill>
        </p:spPr>
        <p:txBody>
          <a:bodyPr wrap="square" rtlCol="0">
            <a:spAutoFit/>
          </a:bodyPr>
          <a:lstStyle/>
          <a:p>
            <a:r>
              <a:rPr lang="en-GB" sz="2200" dirty="0" err="1">
                <a:solidFill>
                  <a:srgbClr val="FF0000"/>
                </a:solidFill>
                <a:latin typeface="Lato Black" charset="0"/>
                <a:cs typeface="Arial" pitchFamily="34" charset="0"/>
              </a:rPr>
              <a:t>Linkedin</a:t>
            </a:r>
            <a:r>
              <a:rPr lang="en-GB" sz="2200" dirty="0">
                <a:latin typeface="Arial" pitchFamily="34" charset="0"/>
                <a:cs typeface="Arial" pitchFamily="34" charset="0"/>
              </a:rPr>
              <a:t>:  </a:t>
            </a:r>
            <a:r>
              <a:rPr lang="en-GB" sz="2200" dirty="0">
                <a:solidFill>
                  <a:schemeClr val="accent2">
                    <a:lumMod val="50000"/>
                  </a:schemeClr>
                </a:solidFill>
                <a:latin typeface="Arial" pitchFamily="34" charset="0"/>
                <a:cs typeface="Arial" pitchFamily="34" charset="0"/>
              </a:rPr>
              <a:t>https://www.linkedin.com/in/syed-huzaifa-b4b64a27b</a:t>
            </a:r>
            <a:r>
              <a:rPr lang="en-GB" sz="2200" dirty="0">
                <a:latin typeface="Arial" pitchFamily="34" charset="0"/>
                <a:cs typeface="Arial" pitchFamily="34" charset="0"/>
              </a:rPr>
              <a:t>/</a:t>
            </a:r>
          </a:p>
          <a:p>
            <a:endParaRPr lang="en-GB" sz="2200" dirty="0">
              <a:latin typeface="Arial" pitchFamily="34" charset="0"/>
              <a:cs typeface="Arial" pitchFamily="34" charset="0"/>
            </a:endParaRPr>
          </a:p>
        </p:txBody>
      </p:sp>
      <p:sp>
        <p:nvSpPr>
          <p:cNvPr id="9" name="TextBox 8"/>
          <p:cNvSpPr txBox="1"/>
          <p:nvPr/>
        </p:nvSpPr>
        <p:spPr>
          <a:xfrm>
            <a:off x="612386" y="5829945"/>
            <a:ext cx="7571846" cy="769441"/>
          </a:xfrm>
          <a:prstGeom prst="rect">
            <a:avLst/>
          </a:prstGeom>
          <a:noFill/>
        </p:spPr>
        <p:txBody>
          <a:bodyPr wrap="square" rtlCol="0">
            <a:spAutoFit/>
          </a:bodyPr>
          <a:lstStyle/>
          <a:p>
            <a:r>
              <a:rPr lang="en-GB" sz="2200" dirty="0" err="1">
                <a:solidFill>
                  <a:srgbClr val="FF0000"/>
                </a:solidFill>
                <a:latin typeface="Lato Black" charset="0"/>
                <a:cs typeface="Arial" pitchFamily="34" charset="0"/>
              </a:rPr>
              <a:t>Github</a:t>
            </a:r>
            <a:r>
              <a:rPr lang="en-GB" sz="2200" dirty="0">
                <a:solidFill>
                  <a:srgbClr val="FF0000"/>
                </a:solidFill>
                <a:latin typeface="Arial" pitchFamily="34" charset="0"/>
                <a:cs typeface="Arial" pitchFamily="34" charset="0"/>
              </a:rPr>
              <a:t>:</a:t>
            </a:r>
            <a:r>
              <a:rPr lang="en-GB" sz="2200" dirty="0">
                <a:latin typeface="Arial" pitchFamily="34" charset="0"/>
                <a:cs typeface="Arial" pitchFamily="34" charset="0"/>
              </a:rPr>
              <a:t> </a:t>
            </a:r>
            <a:r>
              <a:rPr lang="en-GB" sz="2200" dirty="0">
                <a:solidFill>
                  <a:schemeClr val="accent2">
                    <a:lumMod val="50000"/>
                  </a:schemeClr>
                </a:solidFill>
                <a:latin typeface="Arial" pitchFamily="34" charset="0"/>
                <a:cs typeface="Arial" pitchFamily="34" charset="0"/>
              </a:rPr>
              <a:t>https://github.com/SyedHuzaifa12</a:t>
            </a:r>
          </a:p>
          <a:p>
            <a:endParaRPr lang="en-GB" sz="22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510869"/>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GB" sz="3400" b="0" i="0" u="none" strike="noStrike" cap="none" dirty="0" smtClean="0">
                <a:solidFill>
                  <a:srgbClr val="FF0000"/>
                </a:solidFill>
                <a:latin typeface="Lato Black" charset="0"/>
                <a:ea typeface="Calibri"/>
                <a:cs typeface="Calibri"/>
                <a:sym typeface="Calibri"/>
              </a:rPr>
              <a:t>Introduction</a:t>
            </a:r>
            <a:endParaRPr sz="3400" b="0" i="0" u="none" strike="noStrike" cap="none" dirty="0">
              <a:solidFill>
                <a:srgbClr val="FF0000"/>
              </a:solidFill>
              <a:latin typeface="Lato Black" charset="0"/>
              <a:ea typeface="Calibri"/>
              <a:cs typeface="Calibri"/>
              <a:sym typeface="Calibri"/>
            </a:endParaRPr>
          </a:p>
        </p:txBody>
      </p:sp>
      <p:sp>
        <p:nvSpPr>
          <p:cNvPr id="3" name="TextBox 2"/>
          <p:cNvSpPr txBox="1"/>
          <p:nvPr/>
        </p:nvSpPr>
        <p:spPr>
          <a:xfrm>
            <a:off x="155340" y="1619812"/>
            <a:ext cx="11161240" cy="1446550"/>
          </a:xfrm>
          <a:prstGeom prst="rect">
            <a:avLst/>
          </a:prstGeom>
          <a:noFill/>
        </p:spPr>
        <p:txBody>
          <a:bodyPr wrap="square" rtlCol="0">
            <a:spAutoFit/>
          </a:bodyPr>
          <a:lstStyle/>
          <a:p>
            <a:pPr marL="342900" indent="-342900">
              <a:buFont typeface="Arial" pitchFamily="34" charset="0"/>
              <a:buChar char="•"/>
            </a:pPr>
            <a:r>
              <a:rPr lang="en-GB" sz="2200" dirty="0" err="1" smtClean="0">
                <a:solidFill>
                  <a:schemeClr val="tx1"/>
                </a:solidFill>
                <a:latin typeface="Calibri" pitchFamily="34" charset="0"/>
                <a:cs typeface="Calibri" pitchFamily="34" charset="0"/>
              </a:rPr>
              <a:t>Analyze</a:t>
            </a:r>
            <a:r>
              <a:rPr lang="en-GB" sz="2200" dirty="0" smtClean="0">
                <a:solidFill>
                  <a:schemeClr val="tx1"/>
                </a:solidFill>
                <a:latin typeface="Calibri" pitchFamily="34" charset="0"/>
                <a:cs typeface="Calibri" pitchFamily="34" charset="0"/>
              </a:rPr>
              <a:t> </a:t>
            </a:r>
            <a:r>
              <a:rPr lang="en-GB" sz="2200" dirty="0">
                <a:solidFill>
                  <a:schemeClr val="tx1"/>
                </a:solidFill>
                <a:latin typeface="Calibri" pitchFamily="34" charset="0"/>
                <a:cs typeface="Calibri" pitchFamily="34" charset="0"/>
              </a:rPr>
              <a:t>the employment outcomes of engineering graduates based on Salary, Job Titles and Job Locations along with the standardized scores from three different areas - cognitive skills, technical skills and personality skills.</a:t>
            </a:r>
            <a:endParaRPr lang="en-GB" sz="2200" dirty="0" smtClean="0">
              <a:solidFill>
                <a:schemeClr val="tx1"/>
              </a:solidFill>
              <a:latin typeface="Calibri" pitchFamily="34" charset="0"/>
              <a:cs typeface="Calibri" pitchFamily="34" charset="0"/>
            </a:endParaRPr>
          </a:p>
          <a:p>
            <a:pPr marL="342900" indent="-342900">
              <a:buFont typeface="Arial" pitchFamily="34" charset="0"/>
              <a:buChar char="•"/>
            </a:pPr>
            <a:endParaRPr lang="en-GB" sz="2200" dirty="0">
              <a:latin typeface="Lato Black" charset="0"/>
            </a:endParaRPr>
          </a:p>
        </p:txBody>
      </p:sp>
      <p:sp>
        <p:nvSpPr>
          <p:cNvPr id="4" name="TextBox 3"/>
          <p:cNvSpPr txBox="1"/>
          <p:nvPr/>
        </p:nvSpPr>
        <p:spPr>
          <a:xfrm>
            <a:off x="263352" y="3501008"/>
            <a:ext cx="10945217" cy="1785104"/>
          </a:xfrm>
          <a:prstGeom prst="rect">
            <a:avLst/>
          </a:prstGeom>
          <a:noFill/>
        </p:spPr>
        <p:txBody>
          <a:bodyPr wrap="square" rtlCol="0">
            <a:spAutoFit/>
          </a:bodyPr>
          <a:lstStyle/>
          <a:p>
            <a:pPr marL="342900" indent="-342900">
              <a:buFont typeface="Arial" pitchFamily="34" charset="0"/>
              <a:buChar char="•"/>
            </a:pPr>
            <a:r>
              <a:rPr lang="en-GB" sz="2200" dirty="0" smtClean="0">
                <a:latin typeface="Calibri" pitchFamily="34" charset="0"/>
                <a:cs typeface="Calibri" pitchFamily="34" charset="0"/>
              </a:rPr>
              <a:t>The </a:t>
            </a:r>
            <a:r>
              <a:rPr lang="en-GB" sz="2200" dirty="0">
                <a:latin typeface="Calibri" pitchFamily="34" charset="0"/>
                <a:cs typeface="Calibri" pitchFamily="34" charset="0"/>
              </a:rPr>
              <a:t>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a:t>
            </a:r>
            <a:r>
              <a:rPr lang="en-GB" sz="2200" b="1" dirty="0">
                <a:latin typeface="Lato Black" charset="0"/>
              </a:rPr>
              <a:t>.</a:t>
            </a:r>
          </a:p>
        </p:txBody>
      </p:sp>
      <p:sp>
        <p:nvSpPr>
          <p:cNvPr id="6" name="TextBox 5"/>
          <p:cNvSpPr txBox="1"/>
          <p:nvPr/>
        </p:nvSpPr>
        <p:spPr>
          <a:xfrm>
            <a:off x="263352" y="3068960"/>
            <a:ext cx="4896544" cy="769441"/>
          </a:xfrm>
          <a:prstGeom prst="rect">
            <a:avLst/>
          </a:prstGeom>
          <a:noFill/>
        </p:spPr>
        <p:txBody>
          <a:bodyPr wrap="square" rtlCol="0">
            <a:spAutoFit/>
          </a:bodyPr>
          <a:lstStyle/>
          <a:p>
            <a:r>
              <a:rPr lang="en-GB" sz="2200" b="1" dirty="0">
                <a:latin typeface="Lato Black" charset="0"/>
              </a:rPr>
              <a:t>Summary Of The Data</a:t>
            </a:r>
          </a:p>
          <a:p>
            <a:endParaRPr lang="en-GB" sz="2200" dirty="0"/>
          </a:p>
        </p:txBody>
      </p:sp>
      <p:sp>
        <p:nvSpPr>
          <p:cNvPr id="8" name="TextBox 7"/>
          <p:cNvSpPr txBox="1"/>
          <p:nvPr/>
        </p:nvSpPr>
        <p:spPr>
          <a:xfrm>
            <a:off x="230802" y="1002488"/>
            <a:ext cx="4278875" cy="646331"/>
          </a:xfrm>
          <a:prstGeom prst="rect">
            <a:avLst/>
          </a:prstGeom>
          <a:noFill/>
        </p:spPr>
        <p:txBody>
          <a:bodyPr wrap="square" rtlCol="0">
            <a:spAutoFit/>
          </a:bodyPr>
          <a:lstStyle/>
          <a:p>
            <a:r>
              <a:rPr lang="en-GB" sz="2200" b="1" dirty="0">
                <a:solidFill>
                  <a:schemeClr val="tx1"/>
                </a:solidFill>
                <a:latin typeface="Lato Black" charset="0"/>
              </a:rPr>
              <a:t>Objective Of The Project</a:t>
            </a:r>
          </a:p>
          <a:p>
            <a:endParaRPr lang="en-GB" dirty="0"/>
          </a:p>
        </p:txBody>
      </p:sp>
    </p:spTree>
    <p:extLst>
      <p:ext uri="{BB962C8B-B14F-4D97-AF65-F5344CB8AC3E}">
        <p14:creationId xmlns:p14="http://schemas.microsoft.com/office/powerpoint/2010/main" val="1648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134050" y="260648"/>
            <a:ext cx="6099463" cy="486247"/>
          </a:xfrm>
          <a:prstGeom prst="rect">
            <a:avLst/>
          </a:prstGeom>
          <a:noFill/>
          <a:ln>
            <a:noFill/>
          </a:ln>
        </p:spPr>
        <p:txBody>
          <a:bodyPr spcFirstLastPara="1" wrap="square" lIns="91425" tIns="45700" rIns="91425" bIns="45700" anchor="t" anchorCtr="0">
            <a:spAutoFit/>
          </a:bodyPr>
          <a:lstStyle/>
          <a:p>
            <a:pPr marL="457200" marR="0" lvl="0" indent="-457200" algn="l" rtl="0">
              <a:lnSpc>
                <a:spcPct val="80000"/>
              </a:lnSpc>
              <a:spcBef>
                <a:spcPts val="0"/>
              </a:spcBef>
              <a:spcAft>
                <a:spcPts val="0"/>
              </a:spcAft>
              <a:buClr>
                <a:srgbClr val="FF0000"/>
              </a:buClr>
              <a:buSzPts val="3200"/>
              <a:buFont typeface="Wingdings" pitchFamily="2" charset="2"/>
              <a:buChar char="Ø"/>
            </a:pPr>
            <a:r>
              <a:rPr lang="en-IN" sz="3200" dirty="0" smtClean="0">
                <a:solidFill>
                  <a:srgbClr val="FF0000"/>
                </a:solidFill>
                <a:latin typeface="Lato Black"/>
                <a:ea typeface="Calibri"/>
                <a:cs typeface="Calibri"/>
                <a:sym typeface="Lato Black"/>
              </a:rPr>
              <a:t>Dataset Overview</a:t>
            </a:r>
            <a:endParaRPr sz="1800" b="0" i="0" u="none" strike="noStrike" cap="none" dirty="0">
              <a:solidFill>
                <a:srgbClr val="FF0000"/>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50" y="1700808"/>
            <a:ext cx="8840434" cy="5001323"/>
          </a:xfrm>
          <a:prstGeom prst="rect">
            <a:avLst/>
          </a:prstGeom>
        </p:spPr>
      </p:pic>
      <p:sp>
        <p:nvSpPr>
          <p:cNvPr id="3" name="TextBox 2"/>
          <p:cNvSpPr txBox="1"/>
          <p:nvPr/>
        </p:nvSpPr>
        <p:spPr>
          <a:xfrm>
            <a:off x="263352" y="681866"/>
            <a:ext cx="10369152" cy="1015663"/>
          </a:xfrm>
          <a:prstGeom prst="rect">
            <a:avLst/>
          </a:prstGeom>
          <a:noFill/>
        </p:spPr>
        <p:txBody>
          <a:bodyPr wrap="square" rtlCol="0">
            <a:spAutoFit/>
          </a:bodyPr>
          <a:lstStyle/>
          <a:p>
            <a:pPr marL="285750" indent="-285750">
              <a:buFont typeface="Arial" pitchFamily="34" charset="0"/>
              <a:buChar char="•"/>
            </a:pPr>
            <a:r>
              <a:rPr lang="en-GB" sz="2000" dirty="0" smtClean="0">
                <a:latin typeface="Calibri" pitchFamily="34" charset="0"/>
                <a:cs typeface="Calibri" pitchFamily="34" charset="0"/>
              </a:rPr>
              <a:t>The Dataset consists of 3998 rows and 40 columns.</a:t>
            </a:r>
          </a:p>
          <a:p>
            <a:pPr marL="285750" indent="-285750">
              <a:buFont typeface="Arial" pitchFamily="34" charset="0"/>
              <a:buChar char="•"/>
            </a:pPr>
            <a:r>
              <a:rPr lang="en-GB" sz="2000" dirty="0" smtClean="0">
                <a:latin typeface="Calibri" pitchFamily="34" charset="0"/>
                <a:cs typeface="Calibri" pitchFamily="34" charset="0"/>
              </a:rPr>
              <a:t>Including fields such as ID, Salary, Date of joining(DOJ), Date of Leaving(DOL), Designation, Job, City, Gender, Date of Birth(DOB), 10</a:t>
            </a:r>
            <a:r>
              <a:rPr lang="en-GB" sz="2000" baseline="30000" dirty="0" smtClean="0">
                <a:latin typeface="Calibri" pitchFamily="34" charset="0"/>
                <a:cs typeface="Calibri" pitchFamily="34" charset="0"/>
              </a:rPr>
              <a:t>th</a:t>
            </a:r>
            <a:r>
              <a:rPr lang="en-GB" sz="2000" dirty="0" smtClean="0">
                <a:latin typeface="Calibri" pitchFamily="34" charset="0"/>
                <a:cs typeface="Calibri" pitchFamily="34" charset="0"/>
              </a:rPr>
              <a:t> and 12</a:t>
            </a:r>
            <a:r>
              <a:rPr lang="en-GB" sz="2000" baseline="30000" dirty="0" smtClean="0">
                <a:latin typeface="Calibri" pitchFamily="34" charset="0"/>
                <a:cs typeface="Calibri" pitchFamily="34" charset="0"/>
              </a:rPr>
              <a:t>th</a:t>
            </a:r>
            <a:r>
              <a:rPr lang="en-GB" sz="2000" dirty="0" smtClean="0">
                <a:latin typeface="Calibri" pitchFamily="34" charset="0"/>
                <a:cs typeface="Calibri" pitchFamily="34" charset="0"/>
              </a:rPr>
              <a:t> Percentage, and many more.</a:t>
            </a:r>
            <a:endParaRPr lang="en-GB" sz="2000" dirty="0">
              <a:latin typeface="Calibri" pitchFamily="34" charset="0"/>
              <a:cs typeface="Calibri" pitchFamily="34" charset="0"/>
            </a:endParaRPr>
          </a:p>
        </p:txBody>
      </p:sp>
    </p:spTree>
    <p:extLst>
      <p:ext uri="{BB962C8B-B14F-4D97-AF65-F5344CB8AC3E}">
        <p14:creationId xmlns:p14="http://schemas.microsoft.com/office/powerpoint/2010/main" val="33232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457200" marR="0" lvl="0" indent="-457200" algn="l" rtl="0">
              <a:lnSpc>
                <a:spcPct val="80000"/>
              </a:lnSpc>
              <a:spcBef>
                <a:spcPts val="0"/>
              </a:spcBef>
              <a:spcAft>
                <a:spcPts val="0"/>
              </a:spcAft>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Data info</a:t>
            </a:r>
            <a:endParaRPr sz="1800" b="0" i="0" u="none" strike="noStrike" cap="none" dirty="0">
              <a:solidFill>
                <a:srgbClr val="FF0000"/>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4" y="1124744"/>
            <a:ext cx="6127547" cy="55892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386" y="1707276"/>
            <a:ext cx="4316395" cy="2657828"/>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9729" y="1127127"/>
            <a:ext cx="6744735" cy="554947"/>
          </a:xfrm>
          <a:prstGeom prst="rect">
            <a:avLst/>
          </a:prstGeom>
        </p:spPr>
      </p:pic>
    </p:spTree>
    <p:extLst>
      <p:ext uri="{BB962C8B-B14F-4D97-AF65-F5344CB8AC3E}">
        <p14:creationId xmlns:p14="http://schemas.microsoft.com/office/powerpoint/2010/main" val="188635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457200" marR="0" lvl="0" indent="-457200" algn="l" rtl="0">
              <a:lnSpc>
                <a:spcPct val="80000"/>
              </a:lnSpc>
              <a:spcBef>
                <a:spcPts val="0"/>
              </a:spcBef>
              <a:spcAft>
                <a:spcPts val="0"/>
              </a:spcAft>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Univariate Analysis</a:t>
            </a:r>
            <a:endParaRPr sz="1800" b="0" i="0" u="none" strike="noStrike" cap="none" dirty="0">
              <a:solidFill>
                <a:srgbClr val="FF0000"/>
              </a:solidFill>
              <a:latin typeface="Calibri"/>
              <a:ea typeface="Calibri"/>
              <a:cs typeface="Calibri"/>
              <a:sym typeface="Calibri"/>
            </a:endParaRPr>
          </a:p>
        </p:txBody>
      </p:sp>
      <p:sp>
        <p:nvSpPr>
          <p:cNvPr id="7" name="TextBox 6"/>
          <p:cNvSpPr txBox="1"/>
          <p:nvPr/>
        </p:nvSpPr>
        <p:spPr>
          <a:xfrm>
            <a:off x="623392" y="1052736"/>
            <a:ext cx="5328592" cy="430887"/>
          </a:xfrm>
          <a:prstGeom prst="rect">
            <a:avLst/>
          </a:prstGeom>
          <a:noFill/>
        </p:spPr>
        <p:txBody>
          <a:bodyPr wrap="square" rtlCol="0">
            <a:spAutoFit/>
          </a:bodyPr>
          <a:lstStyle/>
          <a:p>
            <a:pPr marL="342900" indent="-342900">
              <a:buFont typeface="Courier New" pitchFamily="49" charset="0"/>
              <a:buChar char="o"/>
            </a:pPr>
            <a:r>
              <a:rPr lang="en-GB" sz="2200" dirty="0" smtClean="0">
                <a:solidFill>
                  <a:srgbClr val="FF0000"/>
                </a:solidFill>
                <a:latin typeface="Lato Black" charset="0"/>
              </a:rPr>
              <a:t>Numerical columns-  </a:t>
            </a:r>
            <a:r>
              <a:rPr lang="en-GB" sz="2200" dirty="0" smtClean="0">
                <a:solidFill>
                  <a:schemeClr val="accent5">
                    <a:lumMod val="50000"/>
                  </a:schemeClr>
                </a:solidFill>
                <a:latin typeface="Lato Black" charset="0"/>
              </a:rPr>
              <a:t>Histogram</a:t>
            </a:r>
            <a:endParaRPr lang="en-GB" sz="2200" dirty="0">
              <a:solidFill>
                <a:schemeClr val="accent5">
                  <a:lumMod val="50000"/>
                </a:schemeClr>
              </a:solidFill>
              <a:latin typeface="Lato Black"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57" y="1628800"/>
            <a:ext cx="7039957" cy="5058481"/>
          </a:xfrm>
          <a:prstGeom prst="rect">
            <a:avLst/>
          </a:prstGeom>
        </p:spPr>
      </p:pic>
      <p:sp>
        <p:nvSpPr>
          <p:cNvPr id="9" name="TextBox 8"/>
          <p:cNvSpPr txBox="1"/>
          <p:nvPr/>
        </p:nvSpPr>
        <p:spPr>
          <a:xfrm>
            <a:off x="7464152" y="1483623"/>
            <a:ext cx="4104456" cy="4862870"/>
          </a:xfrm>
          <a:prstGeom prst="rect">
            <a:avLst/>
          </a:prstGeom>
          <a:noFill/>
        </p:spPr>
        <p:txBody>
          <a:bodyPr wrap="square" rtlCol="0">
            <a:spAutoFit/>
          </a:bodyPr>
          <a:lstStyle/>
          <a:p>
            <a:pPr marL="342900" indent="-342900">
              <a:buFont typeface="Wingdings" pitchFamily="2" charset="2"/>
              <a:buChar char="v"/>
            </a:pPr>
            <a:r>
              <a:rPr lang="en-GB" sz="2200" dirty="0">
                <a:latin typeface="Calibri" pitchFamily="34" charset="0"/>
                <a:cs typeface="Calibri" pitchFamily="34" charset="0"/>
              </a:rPr>
              <a:t>We performed </a:t>
            </a:r>
            <a:r>
              <a:rPr lang="en-GB" sz="2200" dirty="0" err="1">
                <a:latin typeface="Calibri" pitchFamily="34" charset="0"/>
                <a:cs typeface="Calibri" pitchFamily="34" charset="0"/>
              </a:rPr>
              <a:t>univariate</a:t>
            </a:r>
            <a:r>
              <a:rPr lang="en-GB" sz="2200" dirty="0">
                <a:latin typeface="Calibri" pitchFamily="34" charset="0"/>
                <a:cs typeface="Calibri" pitchFamily="34" charset="0"/>
              </a:rPr>
              <a:t> analysis for numerical columns using histograms to visualize the distribution and identify patterns, trends, and outliers in the dataset</a:t>
            </a:r>
            <a:r>
              <a:rPr lang="en-GB" sz="2200" dirty="0" smtClean="0">
                <a:latin typeface="Calibri" pitchFamily="34" charset="0"/>
                <a:cs typeface="Calibri" pitchFamily="34" charset="0"/>
              </a:rPr>
              <a:t>.</a:t>
            </a:r>
          </a:p>
          <a:p>
            <a:endParaRPr lang="en-GB" sz="2200" dirty="0" smtClean="0">
              <a:latin typeface="Calibri" pitchFamily="34" charset="0"/>
              <a:cs typeface="Calibri" pitchFamily="34" charset="0"/>
            </a:endParaRPr>
          </a:p>
          <a:p>
            <a:pPr marL="342900" indent="-342900">
              <a:buFont typeface="Wingdings" pitchFamily="2" charset="2"/>
              <a:buChar char="v"/>
            </a:pPr>
            <a:r>
              <a:rPr lang="en-GB" sz="2200" dirty="0">
                <a:latin typeface="Calibri" pitchFamily="34" charset="0"/>
                <a:cs typeface="Calibri" pitchFamily="34" charset="0"/>
              </a:rPr>
              <a:t>The histograms help to summarize the distribution of each numerical variable, allowing us to assess </a:t>
            </a:r>
            <a:r>
              <a:rPr lang="en-GB" sz="2200" dirty="0" err="1">
                <a:latin typeface="Calibri" pitchFamily="34" charset="0"/>
                <a:cs typeface="Calibri" pitchFamily="34" charset="0"/>
              </a:rPr>
              <a:t>skewness</a:t>
            </a:r>
            <a:r>
              <a:rPr lang="en-GB" sz="2200" dirty="0">
                <a:latin typeface="Calibri" pitchFamily="34" charset="0"/>
                <a:cs typeface="Calibri" pitchFamily="34" charset="0"/>
              </a:rPr>
              <a:t>, concentration of values, and detect any potential anomalies in the data</a:t>
            </a:r>
            <a:r>
              <a:rPr lang="en-GB" sz="2400" dirty="0"/>
              <a:t>.</a:t>
            </a:r>
            <a:endParaRPr lang="en-GB" sz="2200" dirty="0">
              <a:latin typeface="Calibri" pitchFamily="34" charset="0"/>
              <a:cs typeface="Calibri" pitchFamily="34" charset="0"/>
            </a:endParaRPr>
          </a:p>
        </p:txBody>
      </p:sp>
    </p:spTree>
    <p:extLst>
      <p:ext uri="{BB962C8B-B14F-4D97-AF65-F5344CB8AC3E}">
        <p14:creationId xmlns:p14="http://schemas.microsoft.com/office/powerpoint/2010/main" val="204055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457200" marR="0" lvl="0" indent="-457200" algn="l" rtl="0">
              <a:lnSpc>
                <a:spcPct val="80000"/>
              </a:lnSpc>
              <a:spcBef>
                <a:spcPts val="0"/>
              </a:spcBef>
              <a:spcAft>
                <a:spcPts val="0"/>
              </a:spcAft>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Univariate Analysis</a:t>
            </a:r>
            <a:endParaRPr sz="1800" b="0" i="0" u="none" strike="noStrike" cap="none" dirty="0">
              <a:solidFill>
                <a:srgbClr val="FF0000"/>
              </a:solidFill>
              <a:latin typeface="Calibri"/>
              <a:ea typeface="Calibri"/>
              <a:cs typeface="Calibri"/>
              <a:sym typeface="Calibri"/>
            </a:endParaRPr>
          </a:p>
        </p:txBody>
      </p:sp>
      <p:sp>
        <p:nvSpPr>
          <p:cNvPr id="7" name="TextBox 6"/>
          <p:cNvSpPr txBox="1"/>
          <p:nvPr/>
        </p:nvSpPr>
        <p:spPr>
          <a:xfrm>
            <a:off x="623392" y="1052736"/>
            <a:ext cx="4680520" cy="430887"/>
          </a:xfrm>
          <a:prstGeom prst="rect">
            <a:avLst/>
          </a:prstGeom>
          <a:noFill/>
        </p:spPr>
        <p:txBody>
          <a:bodyPr wrap="square" rtlCol="0">
            <a:spAutoFit/>
          </a:bodyPr>
          <a:lstStyle/>
          <a:p>
            <a:pPr marL="342900" indent="-342900">
              <a:buFont typeface="Courier New" pitchFamily="49" charset="0"/>
              <a:buChar char="o"/>
            </a:pPr>
            <a:r>
              <a:rPr lang="en-GB" sz="2200" dirty="0" smtClean="0">
                <a:solidFill>
                  <a:srgbClr val="FF0000"/>
                </a:solidFill>
                <a:latin typeface="Lato Black" charset="0"/>
              </a:rPr>
              <a:t>Numerical columns-  </a:t>
            </a:r>
            <a:r>
              <a:rPr lang="en-GB" sz="2200" dirty="0" smtClean="0">
                <a:solidFill>
                  <a:schemeClr val="accent5">
                    <a:lumMod val="50000"/>
                  </a:schemeClr>
                </a:solidFill>
                <a:latin typeface="Lato Black" charset="0"/>
              </a:rPr>
              <a:t>Box plot</a:t>
            </a:r>
            <a:endParaRPr lang="en-GB" sz="2200" dirty="0">
              <a:solidFill>
                <a:schemeClr val="accent5">
                  <a:lumMod val="50000"/>
                </a:schemeClr>
              </a:solidFill>
              <a:latin typeface="Lato Black"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83623"/>
            <a:ext cx="7754432" cy="4896533"/>
          </a:xfrm>
          <a:prstGeom prst="rect">
            <a:avLst/>
          </a:prstGeom>
        </p:spPr>
      </p:pic>
      <p:sp>
        <p:nvSpPr>
          <p:cNvPr id="3" name="TextBox 2"/>
          <p:cNvSpPr txBox="1"/>
          <p:nvPr/>
        </p:nvSpPr>
        <p:spPr>
          <a:xfrm>
            <a:off x="7176120" y="2509176"/>
            <a:ext cx="4248472" cy="1785104"/>
          </a:xfrm>
          <a:prstGeom prst="rect">
            <a:avLst/>
          </a:prstGeom>
          <a:noFill/>
        </p:spPr>
        <p:txBody>
          <a:bodyPr wrap="square" rtlCol="0">
            <a:spAutoFit/>
          </a:bodyPr>
          <a:lstStyle/>
          <a:p>
            <a:pPr marL="285750" indent="-285750">
              <a:buFont typeface="Wingdings" pitchFamily="2" charset="2"/>
              <a:buChar char="v"/>
            </a:pPr>
            <a:r>
              <a:rPr lang="en-GB" sz="2200" dirty="0" smtClean="0">
                <a:latin typeface="Calibri" pitchFamily="34" charset="0"/>
                <a:cs typeface="Calibri" pitchFamily="34" charset="0"/>
              </a:rPr>
              <a:t>The BoxPlot represents that the Salary feature has more outliers than all numerical columns and it has good Inter Quartile Range(IQR) than others.</a:t>
            </a:r>
            <a:endParaRPr lang="en-GB" sz="2200" dirty="0">
              <a:latin typeface="Calibri" pitchFamily="34" charset="0"/>
              <a:cs typeface="Calibri" pitchFamily="34" charset="0"/>
            </a:endParaRPr>
          </a:p>
        </p:txBody>
      </p:sp>
    </p:spTree>
    <p:extLst>
      <p:ext uri="{BB962C8B-B14F-4D97-AF65-F5344CB8AC3E}">
        <p14:creationId xmlns:p14="http://schemas.microsoft.com/office/powerpoint/2010/main" val="130906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457200" marR="0" lvl="0" indent="-457200" algn="l" rtl="0">
              <a:lnSpc>
                <a:spcPct val="80000"/>
              </a:lnSpc>
              <a:spcBef>
                <a:spcPts val="0"/>
              </a:spcBef>
              <a:spcAft>
                <a:spcPts val="0"/>
              </a:spcAft>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Univariate Analysis</a:t>
            </a:r>
            <a:endParaRPr sz="1800" b="0" i="0" u="none" strike="noStrike" cap="none" dirty="0">
              <a:solidFill>
                <a:srgbClr val="FF0000"/>
              </a:solidFill>
              <a:latin typeface="Calibri"/>
              <a:ea typeface="Calibri"/>
              <a:cs typeface="Calibri"/>
              <a:sym typeface="Calibri"/>
            </a:endParaRPr>
          </a:p>
        </p:txBody>
      </p:sp>
      <p:sp>
        <p:nvSpPr>
          <p:cNvPr id="7" name="TextBox 6"/>
          <p:cNvSpPr txBox="1"/>
          <p:nvPr/>
        </p:nvSpPr>
        <p:spPr>
          <a:xfrm>
            <a:off x="623392" y="912459"/>
            <a:ext cx="4680520" cy="430887"/>
          </a:xfrm>
          <a:prstGeom prst="rect">
            <a:avLst/>
          </a:prstGeom>
          <a:noFill/>
        </p:spPr>
        <p:txBody>
          <a:bodyPr wrap="square" rtlCol="0">
            <a:spAutoFit/>
          </a:bodyPr>
          <a:lstStyle/>
          <a:p>
            <a:pPr marL="342900" indent="-342900">
              <a:buFont typeface="Courier New" pitchFamily="49" charset="0"/>
              <a:buChar char="o"/>
            </a:pPr>
            <a:r>
              <a:rPr lang="en-GB" sz="2200" dirty="0" smtClean="0">
                <a:solidFill>
                  <a:srgbClr val="FF0000"/>
                </a:solidFill>
                <a:latin typeface="Lato Black" charset="0"/>
              </a:rPr>
              <a:t>Categorical columns -  </a:t>
            </a:r>
            <a:r>
              <a:rPr lang="en-GB" sz="2200" dirty="0" smtClean="0">
                <a:solidFill>
                  <a:schemeClr val="accent5">
                    <a:lumMod val="50000"/>
                  </a:schemeClr>
                </a:solidFill>
                <a:latin typeface="Lato Black" charset="0"/>
              </a:rPr>
              <a:t>Count plot</a:t>
            </a:r>
            <a:endParaRPr lang="en-GB" sz="2200" dirty="0">
              <a:solidFill>
                <a:schemeClr val="accent5">
                  <a:lumMod val="50000"/>
                </a:schemeClr>
              </a:solidFill>
              <a:latin typeface="Lato Black"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3346"/>
            <a:ext cx="5857880" cy="36009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0307" y="416554"/>
            <a:ext cx="6401693" cy="5258534"/>
          </a:xfrm>
          <a:prstGeom prst="rect">
            <a:avLst/>
          </a:prstGeom>
        </p:spPr>
      </p:pic>
      <p:sp>
        <p:nvSpPr>
          <p:cNvPr id="6" name="TextBox 5"/>
          <p:cNvSpPr txBox="1"/>
          <p:nvPr/>
        </p:nvSpPr>
        <p:spPr>
          <a:xfrm>
            <a:off x="-2" y="5877272"/>
            <a:ext cx="11064553" cy="677108"/>
          </a:xfrm>
          <a:prstGeom prst="rect">
            <a:avLst/>
          </a:prstGeom>
          <a:noFill/>
        </p:spPr>
        <p:txBody>
          <a:bodyPr wrap="square" rtlCol="0">
            <a:spAutoFit/>
          </a:bodyPr>
          <a:lstStyle/>
          <a:p>
            <a:pPr marL="285750" indent="-285750">
              <a:buFont typeface="Wingdings" pitchFamily="2" charset="2"/>
              <a:buChar char="v"/>
            </a:pPr>
            <a:r>
              <a:rPr lang="en-GB" sz="1900" dirty="0" smtClean="0">
                <a:latin typeface="Calibri" pitchFamily="34" charset="0"/>
                <a:cs typeface="Calibri" pitchFamily="34" charset="0"/>
              </a:rPr>
              <a:t>The count plots describe that there are more </a:t>
            </a:r>
            <a:r>
              <a:rPr lang="en-GB" sz="1900" dirty="0" err="1" smtClean="0">
                <a:latin typeface="Calibri" pitchFamily="34" charset="0"/>
                <a:cs typeface="Calibri" pitchFamily="34" charset="0"/>
              </a:rPr>
              <a:t>B.Tech</a:t>
            </a:r>
            <a:r>
              <a:rPr lang="en-GB" sz="1900" dirty="0" smtClean="0">
                <a:latin typeface="Calibri" pitchFamily="34" charset="0"/>
                <a:cs typeface="Calibri" pitchFamily="34" charset="0"/>
              </a:rPr>
              <a:t>/B.E students as Degree holders  than MCA, </a:t>
            </a:r>
            <a:r>
              <a:rPr lang="en-GB" sz="1900" dirty="0" err="1" smtClean="0">
                <a:latin typeface="Calibri" pitchFamily="34" charset="0"/>
                <a:cs typeface="Calibri" pitchFamily="34" charset="0"/>
              </a:rPr>
              <a:t>Mtech</a:t>
            </a:r>
            <a:r>
              <a:rPr lang="en-GB" sz="1900" dirty="0" smtClean="0">
                <a:latin typeface="Calibri" pitchFamily="34" charset="0"/>
                <a:cs typeface="Calibri" pitchFamily="34" charset="0"/>
              </a:rPr>
              <a:t>, </a:t>
            </a:r>
            <a:r>
              <a:rPr lang="en-GB" sz="1900" dirty="0" err="1" smtClean="0">
                <a:latin typeface="Calibri" pitchFamily="34" charset="0"/>
                <a:cs typeface="Calibri" pitchFamily="34" charset="0"/>
              </a:rPr>
              <a:t>Msc</a:t>
            </a:r>
            <a:r>
              <a:rPr lang="en-GB" sz="1900" dirty="0" smtClean="0">
                <a:latin typeface="Calibri" pitchFamily="34" charset="0"/>
                <a:cs typeface="Calibri" pitchFamily="34" charset="0"/>
              </a:rPr>
              <a:t>. And in  Specialization stream ECE, CSE and Information technology are top 3 streams.</a:t>
            </a:r>
            <a:endParaRPr lang="en-GB" sz="1900" dirty="0">
              <a:latin typeface="Calibri" pitchFamily="34" charset="0"/>
              <a:cs typeface="Calibri" pitchFamily="34" charset="0"/>
            </a:endParaRPr>
          </a:p>
        </p:txBody>
      </p:sp>
    </p:spTree>
    <p:extLst>
      <p:ext uri="{BB962C8B-B14F-4D97-AF65-F5344CB8AC3E}">
        <p14:creationId xmlns:p14="http://schemas.microsoft.com/office/powerpoint/2010/main" val="24193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457200" marR="0" lvl="0" indent="-457200" algn="l" rtl="0">
              <a:lnSpc>
                <a:spcPct val="80000"/>
              </a:lnSpc>
              <a:spcBef>
                <a:spcPts val="0"/>
              </a:spcBef>
              <a:spcAft>
                <a:spcPts val="0"/>
              </a:spcAft>
              <a:buClr>
                <a:srgbClr val="FF0000"/>
              </a:buClr>
              <a:buSzPts val="3200"/>
              <a:buFont typeface="Wingdings" pitchFamily="2" charset="2"/>
              <a:buChar char="Ø"/>
            </a:pPr>
            <a:r>
              <a:rPr lang="en-IN" sz="3200" b="0" i="0" u="none" strike="noStrike" cap="none" dirty="0" smtClean="0">
                <a:solidFill>
                  <a:srgbClr val="FF0000"/>
                </a:solidFill>
                <a:latin typeface="Lato Black"/>
                <a:ea typeface="Lato Black"/>
                <a:cs typeface="Lato Black"/>
                <a:sym typeface="Lato Black"/>
              </a:rPr>
              <a:t>Univariate Analysis</a:t>
            </a:r>
            <a:endParaRPr sz="1800" b="0" i="0" u="none" strike="noStrike" cap="none" dirty="0">
              <a:solidFill>
                <a:srgbClr val="FF0000"/>
              </a:solidFill>
              <a:latin typeface="Calibri"/>
              <a:ea typeface="Calibri"/>
              <a:cs typeface="Calibri"/>
              <a:sym typeface="Calibri"/>
            </a:endParaRPr>
          </a:p>
        </p:txBody>
      </p:sp>
      <p:sp>
        <p:nvSpPr>
          <p:cNvPr id="7" name="TextBox 6"/>
          <p:cNvSpPr txBox="1"/>
          <p:nvPr/>
        </p:nvSpPr>
        <p:spPr>
          <a:xfrm>
            <a:off x="623392" y="912459"/>
            <a:ext cx="4680520" cy="430887"/>
          </a:xfrm>
          <a:prstGeom prst="rect">
            <a:avLst/>
          </a:prstGeom>
          <a:noFill/>
        </p:spPr>
        <p:txBody>
          <a:bodyPr wrap="square" rtlCol="0">
            <a:spAutoFit/>
          </a:bodyPr>
          <a:lstStyle/>
          <a:p>
            <a:pPr marL="342900" indent="-342900">
              <a:buFont typeface="Courier New" pitchFamily="49" charset="0"/>
              <a:buChar char="o"/>
            </a:pPr>
            <a:r>
              <a:rPr lang="en-GB" sz="2200" dirty="0" smtClean="0">
                <a:solidFill>
                  <a:srgbClr val="FF0000"/>
                </a:solidFill>
                <a:latin typeface="Lato Black" charset="0"/>
              </a:rPr>
              <a:t>Categorical columns -  </a:t>
            </a:r>
            <a:r>
              <a:rPr lang="en-GB" sz="2200" dirty="0" smtClean="0">
                <a:solidFill>
                  <a:schemeClr val="accent5">
                    <a:lumMod val="50000"/>
                  </a:schemeClr>
                </a:solidFill>
                <a:latin typeface="Lato Black" charset="0"/>
              </a:rPr>
              <a:t>Count plot</a:t>
            </a:r>
            <a:endParaRPr lang="en-GB" sz="2200" dirty="0">
              <a:solidFill>
                <a:schemeClr val="accent5">
                  <a:lumMod val="50000"/>
                </a:schemeClr>
              </a:solidFill>
              <a:latin typeface="Lato Black"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33" y="1628800"/>
            <a:ext cx="7455294" cy="4750375"/>
          </a:xfrm>
          <a:prstGeom prst="rect">
            <a:avLst/>
          </a:prstGeom>
        </p:spPr>
      </p:pic>
      <p:sp>
        <p:nvSpPr>
          <p:cNvPr id="8" name="TextBox 7"/>
          <p:cNvSpPr txBox="1"/>
          <p:nvPr/>
        </p:nvSpPr>
        <p:spPr>
          <a:xfrm>
            <a:off x="7788202" y="2420888"/>
            <a:ext cx="4032448" cy="1323439"/>
          </a:xfrm>
          <a:prstGeom prst="rect">
            <a:avLst/>
          </a:prstGeom>
          <a:noFill/>
        </p:spPr>
        <p:txBody>
          <a:bodyPr wrap="square" rtlCol="0">
            <a:spAutoFit/>
          </a:bodyPr>
          <a:lstStyle/>
          <a:p>
            <a:pPr marL="285750" indent="-285750">
              <a:buFont typeface="Wingdings" pitchFamily="2" charset="2"/>
              <a:buChar char="v"/>
            </a:pPr>
            <a:r>
              <a:rPr lang="en-GB" sz="2000" dirty="0" smtClean="0">
                <a:latin typeface="Calibri" pitchFamily="34" charset="0"/>
                <a:cs typeface="Calibri" pitchFamily="34" charset="0"/>
              </a:rPr>
              <a:t>This Count plot represents that there are huge </a:t>
            </a:r>
            <a:r>
              <a:rPr lang="en-GB" sz="2000" dirty="0" err="1" smtClean="0">
                <a:latin typeface="Calibri" pitchFamily="34" charset="0"/>
                <a:cs typeface="Calibri" pitchFamily="34" charset="0"/>
              </a:rPr>
              <a:t>no.of</a:t>
            </a:r>
            <a:r>
              <a:rPr lang="en-GB" sz="2000" dirty="0" smtClean="0">
                <a:latin typeface="Calibri" pitchFamily="34" charset="0"/>
                <a:cs typeface="Calibri" pitchFamily="34" charset="0"/>
              </a:rPr>
              <a:t> students  from Uttar Pradesh Colleges than rest of all.</a:t>
            </a:r>
            <a:endParaRPr lang="en-GB" sz="2000" dirty="0">
              <a:latin typeface="Calibri" pitchFamily="34" charset="0"/>
              <a:cs typeface="Calibri" pitchFamily="34" charset="0"/>
            </a:endParaRPr>
          </a:p>
        </p:txBody>
      </p:sp>
    </p:spTree>
    <p:extLst>
      <p:ext uri="{BB962C8B-B14F-4D97-AF65-F5344CB8AC3E}">
        <p14:creationId xmlns:p14="http://schemas.microsoft.com/office/powerpoint/2010/main" val="54681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909</Words>
  <Application>Microsoft Office PowerPoint</Application>
  <PresentationFormat>Custom</PresentationFormat>
  <Paragraphs>64</Paragraphs>
  <Slides>19</Slides>
  <Notes>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Arial</vt:lpstr>
      <vt:lpstr>Courier New</vt:lpstr>
      <vt:lpstr>Berlin Sans FB Demi</vt:lpstr>
      <vt:lpstr>Arial Rounded MT Bold</vt:lpstr>
      <vt:lpstr>Libre Baskerville</vt:lpstr>
      <vt:lpstr>Bahnschrift Light</vt:lpstr>
      <vt:lpstr>Wingdings</vt:lpstr>
      <vt:lpstr>Lato Black</vt:lpstr>
      <vt:lpstr>Bahnschrift SemiCondensed</vt:lpstr>
      <vt:lpstr>Bahnschrift Condensed</vt:lpstr>
      <vt:lpstr>Lucida Handwriting</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user</cp:lastModifiedBy>
  <cp:revision>29</cp:revision>
  <dcterms:created xsi:type="dcterms:W3CDTF">2021-02-16T05:19:01Z</dcterms:created>
  <dcterms:modified xsi:type="dcterms:W3CDTF">2024-10-04T18:00:43Z</dcterms:modified>
</cp:coreProperties>
</file>