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FF00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514D0-D444-4CC6-8D92-98E2B0C1269D}" type="datetimeFigureOut">
              <a:rPr lang="en-GB" smtClean="0"/>
              <a:t>06/09/2024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AE5DE7-7AF5-4CFD-B451-8746F0DB4801}" type="slidenum">
              <a:rPr lang="en-GB" smtClean="0"/>
              <a:t>‹#›</a:t>
            </a:fld>
            <a:endParaRPr lang="en-GB"/>
          </a:p>
        </p:txBody>
      </p:sp>
    </p:spTree>
    <p:extLst>
      <p:ext uri="{BB962C8B-B14F-4D97-AF65-F5344CB8AC3E}">
        <p14:creationId xmlns:p14="http://schemas.microsoft.com/office/powerpoint/2010/main" val="346684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AE5DE7-7AF5-4CFD-B451-8746F0DB4801}" type="slidenum">
              <a:rPr lang="en-GB" smtClean="0"/>
              <a:t>2</a:t>
            </a:fld>
            <a:endParaRPr lang="en-GB"/>
          </a:p>
        </p:txBody>
      </p:sp>
    </p:spTree>
    <p:extLst>
      <p:ext uri="{BB962C8B-B14F-4D97-AF65-F5344CB8AC3E}">
        <p14:creationId xmlns:p14="http://schemas.microsoft.com/office/powerpoint/2010/main" val="218944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AE5DE7-7AF5-4CFD-B451-8746F0DB4801}" type="slidenum">
              <a:rPr lang="en-GB" smtClean="0"/>
              <a:t>5</a:t>
            </a:fld>
            <a:endParaRPr lang="en-GB"/>
          </a:p>
        </p:txBody>
      </p:sp>
    </p:spTree>
    <p:extLst>
      <p:ext uri="{BB962C8B-B14F-4D97-AF65-F5344CB8AC3E}">
        <p14:creationId xmlns:p14="http://schemas.microsoft.com/office/powerpoint/2010/main" val="390313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AE5DE7-7AF5-4CFD-B451-8746F0DB4801}" type="slidenum">
              <a:rPr lang="en-GB" smtClean="0"/>
              <a:t>8</a:t>
            </a:fld>
            <a:endParaRPr lang="en-GB"/>
          </a:p>
        </p:txBody>
      </p:sp>
    </p:spTree>
    <p:extLst>
      <p:ext uri="{BB962C8B-B14F-4D97-AF65-F5344CB8AC3E}">
        <p14:creationId xmlns:p14="http://schemas.microsoft.com/office/powerpoint/2010/main" val="37827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1FBB65-23FA-48EB-9433-D26E6F4D49C3}" type="datetimeFigureOut">
              <a:rPr lang="en-GB" smtClean="0"/>
              <a:t>06/09/2024</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35800E1-CFD2-4775-B3F1-D1CEC6126AD9}"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1FBB65-23FA-48EB-9433-D26E6F4D49C3}" type="datetimeFigureOut">
              <a:rPr lang="en-GB" smtClean="0"/>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5800E1-CFD2-4775-B3F1-D1CEC6126AD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1FBB65-23FA-48EB-9433-D26E6F4D49C3}" type="datetimeFigureOut">
              <a:rPr lang="en-GB" smtClean="0"/>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5800E1-CFD2-4775-B3F1-D1CEC6126AD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31FBB65-23FA-48EB-9433-D26E6F4D49C3}" type="datetimeFigureOut">
              <a:rPr lang="en-GB" smtClean="0"/>
              <a:t>06/09/2024</a:t>
            </a:fld>
            <a:endParaRPr lang="en-GB"/>
          </a:p>
        </p:txBody>
      </p:sp>
      <p:sp>
        <p:nvSpPr>
          <p:cNvPr id="9" name="Slide Number Placeholder 8"/>
          <p:cNvSpPr>
            <a:spLocks noGrp="1"/>
          </p:cNvSpPr>
          <p:nvPr>
            <p:ph type="sldNum" sz="quarter" idx="15"/>
          </p:nvPr>
        </p:nvSpPr>
        <p:spPr/>
        <p:txBody>
          <a:bodyPr rtlCol="0"/>
          <a:lstStyle/>
          <a:p>
            <a:fld id="{335800E1-CFD2-4775-B3F1-D1CEC6126AD9}"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1FBB65-23FA-48EB-9433-D26E6F4D49C3}" type="datetimeFigureOut">
              <a:rPr lang="en-GB" smtClean="0"/>
              <a:t>06/09/2024</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35800E1-CFD2-4775-B3F1-D1CEC6126AD9}"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1FBB65-23FA-48EB-9433-D26E6F4D49C3}" type="datetimeFigureOut">
              <a:rPr lang="en-GB" smtClean="0"/>
              <a:t>06/09/2024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5800E1-CFD2-4775-B3F1-D1CEC6126AD9}"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1FBB65-23FA-48EB-9433-D26E6F4D49C3}" type="datetimeFigureOut">
              <a:rPr lang="en-GB" smtClean="0"/>
              <a:t>06/09/2024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5800E1-CFD2-4775-B3F1-D1CEC6126AD9}"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1FBB65-23FA-48EB-9433-D26E6F4D49C3}" type="datetimeFigureOut">
              <a:rPr lang="en-GB" smtClean="0"/>
              <a:t>06/09/2024</a:t>
            </a:fld>
            <a:endParaRPr lang="en-GB"/>
          </a:p>
        </p:txBody>
      </p:sp>
      <p:sp>
        <p:nvSpPr>
          <p:cNvPr id="7" name="Slide Number Placeholder 6"/>
          <p:cNvSpPr>
            <a:spLocks noGrp="1"/>
          </p:cNvSpPr>
          <p:nvPr>
            <p:ph type="sldNum" sz="quarter" idx="11"/>
          </p:nvPr>
        </p:nvSpPr>
        <p:spPr/>
        <p:txBody>
          <a:bodyPr rtlCol="0"/>
          <a:lstStyle/>
          <a:p>
            <a:fld id="{335800E1-CFD2-4775-B3F1-D1CEC6126AD9}"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FBB65-23FA-48EB-9433-D26E6F4D49C3}" type="datetimeFigureOut">
              <a:rPr lang="en-GB" smtClean="0"/>
              <a:t>06/09/2024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5800E1-CFD2-4775-B3F1-D1CEC6126AD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31FBB65-23FA-48EB-9433-D26E6F4D49C3}" type="datetimeFigureOut">
              <a:rPr lang="en-GB" smtClean="0"/>
              <a:t>06/09/2024</a:t>
            </a:fld>
            <a:endParaRPr lang="en-GB"/>
          </a:p>
        </p:txBody>
      </p:sp>
      <p:sp>
        <p:nvSpPr>
          <p:cNvPr id="22" name="Slide Number Placeholder 21"/>
          <p:cNvSpPr>
            <a:spLocks noGrp="1"/>
          </p:cNvSpPr>
          <p:nvPr>
            <p:ph type="sldNum" sz="quarter" idx="15"/>
          </p:nvPr>
        </p:nvSpPr>
        <p:spPr/>
        <p:txBody>
          <a:bodyPr rtlCol="0"/>
          <a:lstStyle/>
          <a:p>
            <a:fld id="{335800E1-CFD2-4775-B3F1-D1CEC6126AD9}"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1FBB65-23FA-48EB-9433-D26E6F4D49C3}" type="datetimeFigureOut">
              <a:rPr lang="en-GB" smtClean="0"/>
              <a:t>06/09/2024</a:t>
            </a:fld>
            <a:endParaRPr lang="en-GB"/>
          </a:p>
        </p:txBody>
      </p:sp>
      <p:sp>
        <p:nvSpPr>
          <p:cNvPr id="18" name="Slide Number Placeholder 17"/>
          <p:cNvSpPr>
            <a:spLocks noGrp="1"/>
          </p:cNvSpPr>
          <p:nvPr>
            <p:ph type="sldNum" sz="quarter" idx="11"/>
          </p:nvPr>
        </p:nvSpPr>
        <p:spPr/>
        <p:txBody>
          <a:bodyPr rtlCol="0"/>
          <a:lstStyle/>
          <a:p>
            <a:fld id="{335800E1-CFD2-4775-B3F1-D1CEC6126AD9}"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1FBB65-23FA-48EB-9433-D26E6F4D49C3}" type="datetimeFigureOut">
              <a:rPr lang="en-GB" smtClean="0"/>
              <a:t>06/09/2024</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35800E1-CFD2-4775-B3F1-D1CEC6126AD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3789040"/>
            <a:ext cx="8280920" cy="1368152"/>
          </a:xfrm>
        </p:spPr>
        <p:txBody>
          <a:bodyPr/>
          <a:lstStyle/>
          <a:p>
            <a:r>
              <a:rPr lang="en-GB" sz="2800" dirty="0" smtClean="0">
                <a:solidFill>
                  <a:schemeClr val="tx1"/>
                </a:solidFill>
                <a:latin typeface="Arial Black" pitchFamily="34" charset="0"/>
              </a:rPr>
              <a:t>EDA Project on IPL Cricket Analysis</a:t>
            </a:r>
            <a:endParaRPr lang="en-GB" sz="2800" dirty="0">
              <a:solidFill>
                <a:schemeClr val="tx1"/>
              </a:solidFill>
              <a:latin typeface="Arial Black" pitchFamily="34" charset="0"/>
            </a:endParaRPr>
          </a:p>
          <a:p>
            <a:endParaRPr lang="en-GB" dirty="0">
              <a:latin typeface="Bahnschrift"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0"/>
            <a:ext cx="4771097"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1349765"/>
            <a:ext cx="2782713" cy="27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44208" y="5219908"/>
            <a:ext cx="2448272" cy="400110"/>
          </a:xfrm>
          <a:prstGeom prst="rect">
            <a:avLst/>
          </a:prstGeom>
          <a:noFill/>
        </p:spPr>
        <p:txBody>
          <a:bodyPr wrap="square" rtlCol="0">
            <a:spAutoFit/>
          </a:bodyPr>
          <a:lstStyle/>
          <a:p>
            <a:r>
              <a:rPr lang="en-GB" dirty="0" smtClean="0">
                <a:solidFill>
                  <a:schemeClr val="accent3">
                    <a:lumMod val="50000"/>
                  </a:schemeClr>
                </a:solidFill>
                <a:latin typeface="Forte" pitchFamily="66" charset="0"/>
              </a:rPr>
              <a:t>~</a:t>
            </a:r>
            <a:r>
              <a:rPr lang="en-GB" sz="2000" dirty="0" smtClean="0">
                <a:solidFill>
                  <a:schemeClr val="accent3">
                    <a:lumMod val="50000"/>
                  </a:schemeClr>
                </a:solidFill>
                <a:latin typeface="Forte" pitchFamily="66" charset="0"/>
              </a:rPr>
              <a:t>Syed  Huzaifa</a:t>
            </a:r>
            <a:endParaRPr lang="en-GB" sz="2000" dirty="0">
              <a:solidFill>
                <a:schemeClr val="accent3">
                  <a:lumMod val="50000"/>
                </a:schemeClr>
              </a:solidFill>
              <a:latin typeface="Forte" pitchFamily="66" charset="0"/>
            </a:endParaRPr>
          </a:p>
        </p:txBody>
      </p:sp>
    </p:spTree>
    <p:extLst>
      <p:ext uri="{BB962C8B-B14F-4D97-AF65-F5344CB8AC3E}">
        <p14:creationId xmlns:p14="http://schemas.microsoft.com/office/powerpoint/2010/main" val="1065523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352928" cy="6480720"/>
          </a:xfrm>
        </p:spPr>
        <p:txBody>
          <a:bodyPr/>
          <a:lstStyle/>
          <a:p>
            <a:pPr marL="0" indent="0">
              <a:buNone/>
            </a:pPr>
            <a:r>
              <a:rPr lang="en-GB" dirty="0" smtClean="0"/>
              <a:t>      </a:t>
            </a:r>
            <a:r>
              <a:rPr lang="en-GB" sz="3200" dirty="0" smtClean="0">
                <a:solidFill>
                  <a:schemeClr val="accent2">
                    <a:lumMod val="50000"/>
                  </a:schemeClr>
                </a:solidFill>
              </a:rPr>
              <a:t>Summary Statistics:</a:t>
            </a:r>
          </a:p>
          <a:p>
            <a:pPr marL="0" indent="0">
              <a:buNone/>
            </a:pPr>
            <a:endParaRPr lang="en-GB" sz="3200" dirty="0" smtClean="0"/>
          </a:p>
          <a:p>
            <a:pPr>
              <a:buFont typeface="Wingdings" pitchFamily="2" charset="2"/>
              <a:buChar char="Ø"/>
            </a:pPr>
            <a:r>
              <a:rPr lang="en-GB" sz="2200" dirty="0" smtClean="0">
                <a:latin typeface="Calibri" pitchFamily="34" charset="0"/>
                <a:cs typeface="Calibri" pitchFamily="34" charset="0"/>
              </a:rPr>
              <a:t>In result_margin, max runs is 146, average is 17 and min is 1.</a:t>
            </a:r>
          </a:p>
          <a:p>
            <a:pPr>
              <a:buFont typeface="Wingdings" pitchFamily="2" charset="2"/>
              <a:buChar char="Ø"/>
            </a:pPr>
            <a:r>
              <a:rPr lang="en-GB" sz="2200" dirty="0" smtClean="0">
                <a:latin typeface="Calibri" pitchFamily="34" charset="0"/>
                <a:cs typeface="Calibri" pitchFamily="34" charset="0"/>
              </a:rPr>
              <a:t>In target_runs, highest is 288, average is 165 and lowest is 50.</a:t>
            </a:r>
          </a:p>
          <a:p>
            <a:pPr>
              <a:buFont typeface="Wingdings" pitchFamily="2" charset="2"/>
              <a:buChar char="Ø"/>
            </a:pPr>
            <a:r>
              <a:rPr lang="en-GB" sz="2200" dirty="0" smtClean="0">
                <a:latin typeface="Calibri" pitchFamily="34" charset="0"/>
                <a:cs typeface="Calibri" pitchFamily="34" charset="0"/>
              </a:rPr>
              <a:t>In target_overs, max overs chased is 20, average overs is 19.75 and lowest overs chased in 5 overs.</a:t>
            </a:r>
          </a:p>
          <a:p>
            <a:pPr>
              <a:buFont typeface="Wingdings" pitchFamily="2" charset="2"/>
              <a:buChar char="Ø"/>
            </a:pPr>
            <a:endParaRPr lang="en-GB" dirty="0" smtClean="0"/>
          </a:p>
          <a:p>
            <a:pPr marL="0" indent="0">
              <a:buNone/>
            </a:pPr>
            <a:r>
              <a:rPr lang="en-GB" dirty="0"/>
              <a:t> </a:t>
            </a:r>
            <a:r>
              <a:rPr lang="en-GB" dirty="0" smtClean="0"/>
              <a:t>  </a:t>
            </a:r>
            <a:r>
              <a:rPr lang="en-GB" sz="3100" dirty="0" smtClean="0">
                <a:solidFill>
                  <a:schemeClr val="accent5">
                    <a:lumMod val="50000"/>
                  </a:schemeClr>
                </a:solidFill>
              </a:rPr>
              <a:t>Value count for each season:</a:t>
            </a:r>
          </a:p>
          <a:p>
            <a:pPr marL="0" indent="0">
              <a:buNone/>
            </a:pPr>
            <a:endParaRPr lang="en-GB" sz="3100" dirty="0"/>
          </a:p>
          <a:p>
            <a:pPr>
              <a:buFont typeface="Wingdings" pitchFamily="2" charset="2"/>
              <a:buChar char="Ø"/>
            </a:pPr>
            <a:r>
              <a:rPr lang="en-GB" sz="2200" dirty="0" smtClean="0">
                <a:latin typeface="Calibri" pitchFamily="34" charset="0"/>
                <a:cs typeface="Calibri" pitchFamily="34" charset="0"/>
              </a:rPr>
              <a:t>In 2013, 76 matches are played and it is maximum matches played in a season in overall IPL, and in 2009 only 57 matches are played in a season.</a:t>
            </a:r>
            <a:endParaRPr lang="en-GB" sz="22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36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55776" y="584775"/>
            <a:ext cx="6381271" cy="5636420"/>
          </a:xfrm>
        </p:spPr>
      </p:pic>
      <p:sp>
        <p:nvSpPr>
          <p:cNvPr id="4" name="TextBox 3"/>
          <p:cNvSpPr txBox="1"/>
          <p:nvPr/>
        </p:nvSpPr>
        <p:spPr>
          <a:xfrm>
            <a:off x="683568" y="0"/>
            <a:ext cx="6552728" cy="584775"/>
          </a:xfrm>
          <a:prstGeom prst="rect">
            <a:avLst/>
          </a:prstGeom>
          <a:noFill/>
        </p:spPr>
        <p:txBody>
          <a:bodyPr wrap="square" rtlCol="0">
            <a:spAutoFit/>
          </a:bodyPr>
          <a:lstStyle/>
          <a:p>
            <a:r>
              <a:rPr lang="en-GB" sz="3200" dirty="0" smtClean="0">
                <a:latin typeface="Franklin Gothic Demi Cond" pitchFamily="34" charset="0"/>
              </a:rPr>
              <a:t>BiVariate Analysis- </a:t>
            </a:r>
            <a:r>
              <a:rPr lang="en-GB" sz="3000" dirty="0" smtClean="0">
                <a:solidFill>
                  <a:schemeClr val="accent3">
                    <a:lumMod val="50000"/>
                  </a:schemeClr>
                </a:solidFill>
                <a:latin typeface="Verdana" pitchFamily="34" charset="0"/>
                <a:ea typeface="Verdana" pitchFamily="34" charset="0"/>
              </a:rPr>
              <a:t>Runs Scored</a:t>
            </a:r>
            <a:endParaRPr lang="en-GB" sz="3000" dirty="0">
              <a:solidFill>
                <a:schemeClr val="accent3">
                  <a:lumMod val="50000"/>
                </a:schemeClr>
              </a:solidFill>
              <a:latin typeface="Verdana" pitchFamily="34" charset="0"/>
              <a:ea typeface="Verdana" pitchFamily="34" charset="0"/>
            </a:endParaRPr>
          </a:p>
        </p:txBody>
      </p:sp>
      <p:sp>
        <p:nvSpPr>
          <p:cNvPr id="8" name="TextBox 7"/>
          <p:cNvSpPr txBox="1"/>
          <p:nvPr/>
        </p:nvSpPr>
        <p:spPr>
          <a:xfrm>
            <a:off x="0" y="584775"/>
            <a:ext cx="2483768" cy="5170646"/>
          </a:xfrm>
          <a:prstGeom prst="rect">
            <a:avLst/>
          </a:prstGeom>
          <a:noFill/>
        </p:spPr>
        <p:txBody>
          <a:bodyPr wrap="square" rtlCol="0">
            <a:spAutoFit/>
          </a:bodyPr>
          <a:lstStyle/>
          <a:p>
            <a:pPr marL="285750" indent="-285750">
              <a:buFont typeface="Wingdings" pitchFamily="2" charset="2"/>
              <a:buChar char="v"/>
            </a:pPr>
            <a:r>
              <a:rPr lang="en-GB" sz="2200" dirty="0" smtClean="0">
                <a:latin typeface="Calibri" pitchFamily="34" charset="0"/>
                <a:cs typeface="Calibri" pitchFamily="34" charset="0"/>
              </a:rPr>
              <a:t>The boxplot shows the most runs scored by winning teams.  By removing outliers, from the above box plot ,  we conclude that most runs  scored by winning team is Sunrisers hyderabad (SRH) and low score is by Rising pune supergiants(Rsp)</a:t>
            </a:r>
            <a:endParaRPr lang="en-GB" sz="2200" dirty="0">
              <a:latin typeface="Calibri" pitchFamily="34" charset="0"/>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05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91272" y="556787"/>
            <a:ext cx="6552728" cy="5009353"/>
          </a:xfrm>
        </p:spPr>
      </p:pic>
      <p:sp>
        <p:nvSpPr>
          <p:cNvPr id="4" name="TextBox 3"/>
          <p:cNvSpPr txBox="1"/>
          <p:nvPr/>
        </p:nvSpPr>
        <p:spPr>
          <a:xfrm>
            <a:off x="971600" y="0"/>
            <a:ext cx="6048672" cy="523220"/>
          </a:xfrm>
          <a:prstGeom prst="rect">
            <a:avLst/>
          </a:prstGeom>
          <a:noFill/>
        </p:spPr>
        <p:txBody>
          <a:bodyPr wrap="square" rtlCol="0">
            <a:spAutoFit/>
          </a:bodyPr>
          <a:lstStyle/>
          <a:p>
            <a:r>
              <a:rPr lang="en-GB" sz="2800" dirty="0" smtClean="0">
                <a:latin typeface="Georgia" pitchFamily="18" charset="0"/>
              </a:rPr>
              <a:t>Correlation heatmap</a:t>
            </a:r>
            <a:endParaRPr lang="en-GB" sz="2800" dirty="0">
              <a:latin typeface="Georgia" pitchFamily="18" charset="0"/>
            </a:endParaRPr>
          </a:p>
        </p:txBody>
      </p:sp>
      <p:sp>
        <p:nvSpPr>
          <p:cNvPr id="6" name="TextBox 5"/>
          <p:cNvSpPr txBox="1"/>
          <p:nvPr/>
        </p:nvSpPr>
        <p:spPr>
          <a:xfrm>
            <a:off x="0" y="692696"/>
            <a:ext cx="2483768" cy="5632311"/>
          </a:xfrm>
          <a:prstGeom prst="rect">
            <a:avLst/>
          </a:prstGeom>
          <a:noFill/>
        </p:spPr>
        <p:txBody>
          <a:bodyPr wrap="square" rtlCol="0">
            <a:spAutoFit/>
          </a:bodyPr>
          <a:lstStyle/>
          <a:p>
            <a:pPr marL="285750" indent="-285750">
              <a:buFont typeface="Wingdings" pitchFamily="2" charset="2"/>
              <a:buChar char="v"/>
            </a:pPr>
            <a:r>
              <a:rPr lang="en-GB" sz="2000" dirty="0">
                <a:latin typeface="Calibri" pitchFamily="34" charset="0"/>
                <a:cs typeface="Calibri" pitchFamily="34" charset="0"/>
              </a:rPr>
              <a:t>The heatmap </a:t>
            </a:r>
            <a:r>
              <a:rPr lang="en-GB" sz="2000" dirty="0" smtClean="0">
                <a:latin typeface="Calibri" pitchFamily="34" charset="0"/>
                <a:cs typeface="Calibri" pitchFamily="34" charset="0"/>
              </a:rPr>
              <a:t>shows  </a:t>
            </a:r>
            <a:r>
              <a:rPr lang="en-GB" sz="2000" dirty="0">
                <a:latin typeface="Calibri" pitchFamily="34" charset="0"/>
                <a:cs typeface="Calibri" pitchFamily="34" charset="0"/>
              </a:rPr>
              <a:t>proportional relationships, with moderate proportionality between result_margin and target_runs (0.39) and between target_runs and target_overs (0.35), while id and result_margin show almost none. Darker colors indicate stronger relationships.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2812" y="523220"/>
            <a:ext cx="7346247" cy="4680520"/>
          </a:xfrm>
        </p:spPr>
      </p:pic>
      <p:sp>
        <p:nvSpPr>
          <p:cNvPr id="4" name="TextBox 3"/>
          <p:cNvSpPr txBox="1"/>
          <p:nvPr/>
        </p:nvSpPr>
        <p:spPr>
          <a:xfrm>
            <a:off x="467544" y="0"/>
            <a:ext cx="7056784" cy="523220"/>
          </a:xfrm>
          <a:prstGeom prst="rect">
            <a:avLst/>
          </a:prstGeom>
          <a:noFill/>
        </p:spPr>
        <p:txBody>
          <a:bodyPr wrap="square" rtlCol="0">
            <a:spAutoFit/>
          </a:bodyPr>
          <a:lstStyle/>
          <a:p>
            <a:r>
              <a:rPr lang="en-GB" sz="2800" dirty="0" smtClean="0">
                <a:latin typeface="Georgia" pitchFamily="18" charset="0"/>
              </a:rPr>
              <a:t>Toss winning vs Match winning Analysis-</a:t>
            </a:r>
            <a:endParaRPr lang="en-GB" sz="2800" dirty="0">
              <a:latin typeface="Georgia" pitchFamily="18" charset="0"/>
            </a:endParaRPr>
          </a:p>
        </p:txBody>
      </p:sp>
      <p:sp>
        <p:nvSpPr>
          <p:cNvPr id="9" name="TextBox 8"/>
          <p:cNvSpPr txBox="1"/>
          <p:nvPr/>
        </p:nvSpPr>
        <p:spPr>
          <a:xfrm>
            <a:off x="0" y="5229200"/>
            <a:ext cx="8820472" cy="1046440"/>
          </a:xfrm>
          <a:prstGeom prst="rect">
            <a:avLst/>
          </a:prstGeom>
          <a:noFill/>
        </p:spPr>
        <p:txBody>
          <a:bodyPr wrap="square" rtlCol="0">
            <a:spAutoFit/>
          </a:bodyPr>
          <a:lstStyle/>
          <a:p>
            <a:r>
              <a:rPr lang="en-GB" sz="2400" dirty="0">
                <a:solidFill>
                  <a:srgbClr val="FF0066"/>
                </a:solidFill>
                <a:latin typeface="Rockwell" pitchFamily="18" charset="0"/>
              </a:rPr>
              <a:t>Inference-</a:t>
            </a:r>
            <a:r>
              <a:rPr lang="en-GB" sz="2400" dirty="0">
                <a:latin typeface="Rockwell" pitchFamily="18" charset="0"/>
              </a:rPr>
              <a:t> </a:t>
            </a:r>
            <a:r>
              <a:rPr lang="en-GB" sz="1900" dirty="0">
                <a:latin typeface="Calibri" pitchFamily="34" charset="0"/>
                <a:cs typeface="Calibri" pitchFamily="34" charset="0"/>
              </a:rPr>
              <a:t>The bar chart reveals that teams winning the toss have a </a:t>
            </a:r>
            <a:r>
              <a:rPr lang="en-GB" sz="1900" dirty="0" smtClean="0">
                <a:latin typeface="Calibri" pitchFamily="34" charset="0"/>
                <a:cs typeface="Calibri" pitchFamily="34" charset="0"/>
              </a:rPr>
              <a:t>very small  </a:t>
            </a:r>
            <a:r>
              <a:rPr lang="en-GB" sz="1900" dirty="0">
                <a:latin typeface="Calibri" pitchFamily="34" charset="0"/>
                <a:cs typeface="Calibri" pitchFamily="34" charset="0"/>
              </a:rPr>
              <a:t>chance of winning the match, T</a:t>
            </a:r>
            <a:r>
              <a:rPr lang="en-GB" sz="1900" dirty="0" smtClean="0">
                <a:latin typeface="Calibri" pitchFamily="34" charset="0"/>
                <a:cs typeface="Calibri" pitchFamily="34" charset="0"/>
              </a:rPr>
              <a:t>hough </a:t>
            </a:r>
            <a:r>
              <a:rPr lang="en-GB" sz="1900" dirty="0">
                <a:latin typeface="Calibri" pitchFamily="34" charset="0"/>
                <a:cs typeface="Calibri" pitchFamily="34" charset="0"/>
              </a:rPr>
              <a:t>the margin between wins and losses is minimal, indicating that toss advantage may not be a decisive factor in the outcome.</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821" y="5973762"/>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3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8091" y="836712"/>
            <a:ext cx="6963747" cy="4505954"/>
          </a:xfrm>
        </p:spPr>
      </p:pic>
      <p:sp>
        <p:nvSpPr>
          <p:cNvPr id="5" name="TextBox 4"/>
          <p:cNvSpPr txBox="1"/>
          <p:nvPr/>
        </p:nvSpPr>
        <p:spPr>
          <a:xfrm>
            <a:off x="971600" y="0"/>
            <a:ext cx="6408712" cy="584775"/>
          </a:xfrm>
          <a:prstGeom prst="rect">
            <a:avLst/>
          </a:prstGeom>
          <a:noFill/>
        </p:spPr>
        <p:txBody>
          <a:bodyPr wrap="square" rtlCol="0">
            <a:spAutoFit/>
          </a:bodyPr>
          <a:lstStyle/>
          <a:p>
            <a:r>
              <a:rPr lang="en-GB" sz="3200" dirty="0" smtClean="0">
                <a:latin typeface="Georgia" pitchFamily="18" charset="0"/>
              </a:rPr>
              <a:t>Most man of  the match awards</a:t>
            </a:r>
            <a:endParaRPr lang="en-GB" sz="3200" dirty="0">
              <a:latin typeface="Georgia" pitchFamily="18" charset="0"/>
            </a:endParaRPr>
          </a:p>
        </p:txBody>
      </p:sp>
      <p:sp>
        <p:nvSpPr>
          <p:cNvPr id="11" name="TextBox 10"/>
          <p:cNvSpPr txBox="1"/>
          <p:nvPr/>
        </p:nvSpPr>
        <p:spPr>
          <a:xfrm>
            <a:off x="107504" y="5373216"/>
            <a:ext cx="8676456" cy="1431161"/>
          </a:xfrm>
          <a:prstGeom prst="rect">
            <a:avLst/>
          </a:prstGeom>
          <a:noFill/>
        </p:spPr>
        <p:txBody>
          <a:bodyPr wrap="square" rtlCol="0">
            <a:spAutoFit/>
          </a:bodyPr>
          <a:lstStyle/>
          <a:p>
            <a:r>
              <a:rPr lang="en-GB" sz="2400" dirty="0">
                <a:solidFill>
                  <a:srgbClr val="FF0066"/>
                </a:solidFill>
                <a:latin typeface="Rockwell" pitchFamily="18" charset="0"/>
              </a:rPr>
              <a:t>Inference- </a:t>
            </a:r>
            <a:r>
              <a:rPr lang="en-GB" sz="2100" dirty="0">
                <a:latin typeface="Calibri" pitchFamily="34" charset="0"/>
                <a:cs typeface="Calibri" pitchFamily="34" charset="0"/>
              </a:rPr>
              <a:t>In the list of players with the most Man of the Match awards in IPL history, AB de Villiers leads with over 30 awards, followed by Chris Gayle with 23, and Rohit Sharma securing the third spot with 20 awards.</a:t>
            </a:r>
          </a:p>
          <a:p>
            <a:endParaRPr lang="en-GB" sz="2100" dirty="0">
              <a:latin typeface="Calibri" pitchFamily="34" charset="0"/>
              <a:cs typeface="Calibr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08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663846"/>
            <a:ext cx="7866869" cy="4644646"/>
          </a:xfrm>
        </p:spPr>
      </p:pic>
      <p:sp>
        <p:nvSpPr>
          <p:cNvPr id="5" name="TextBox 4"/>
          <p:cNvSpPr txBox="1"/>
          <p:nvPr/>
        </p:nvSpPr>
        <p:spPr>
          <a:xfrm>
            <a:off x="755576" y="0"/>
            <a:ext cx="6408712" cy="523220"/>
          </a:xfrm>
          <a:prstGeom prst="rect">
            <a:avLst/>
          </a:prstGeom>
          <a:noFill/>
        </p:spPr>
        <p:txBody>
          <a:bodyPr wrap="square" rtlCol="0">
            <a:spAutoFit/>
          </a:bodyPr>
          <a:lstStyle/>
          <a:p>
            <a:r>
              <a:rPr lang="en-GB" sz="2800" dirty="0" smtClean="0"/>
              <a:t>       </a:t>
            </a:r>
            <a:r>
              <a:rPr lang="en-GB" sz="2800" dirty="0" smtClean="0">
                <a:latin typeface="Georgia" pitchFamily="18" charset="0"/>
              </a:rPr>
              <a:t>Top Scoring teams</a:t>
            </a:r>
            <a:endParaRPr lang="en-GB" sz="2800" dirty="0">
              <a:latin typeface="Georgia" pitchFamily="18" charset="0"/>
            </a:endParaRPr>
          </a:p>
        </p:txBody>
      </p:sp>
      <p:sp>
        <p:nvSpPr>
          <p:cNvPr id="6" name="TextBox 5"/>
          <p:cNvSpPr txBox="1"/>
          <p:nvPr/>
        </p:nvSpPr>
        <p:spPr>
          <a:xfrm>
            <a:off x="0" y="5301208"/>
            <a:ext cx="8604448" cy="1338828"/>
          </a:xfrm>
          <a:prstGeom prst="rect">
            <a:avLst/>
          </a:prstGeom>
          <a:noFill/>
        </p:spPr>
        <p:txBody>
          <a:bodyPr wrap="square" rtlCol="0">
            <a:spAutoFit/>
          </a:bodyPr>
          <a:lstStyle/>
          <a:p>
            <a:r>
              <a:rPr lang="en-GB" sz="2400" dirty="0" smtClean="0">
                <a:solidFill>
                  <a:srgbClr val="FF0066"/>
                </a:solidFill>
                <a:latin typeface="Rockwell" pitchFamily="18" charset="0"/>
                <a:cs typeface="Calibri" pitchFamily="34" charset="0"/>
              </a:rPr>
              <a:t>Inference-</a:t>
            </a:r>
            <a:r>
              <a:rPr lang="en-GB" sz="1900" dirty="0" smtClean="0">
                <a:latin typeface="Calibri" pitchFamily="34" charset="0"/>
                <a:cs typeface="Calibri" pitchFamily="34" charset="0"/>
              </a:rPr>
              <a:t>The bar graph describes about the teams with top scores in IPL history. The visualization shows that Sunrisers Hyderabad(Srh) team has the top 2 highest scores  with fantastic victories that is 287 and 277 with 272 as third highest score by Kolkata Knight Riders(Kkr).</a:t>
            </a:r>
            <a:endParaRPr lang="en-GB" sz="1900" dirty="0">
              <a:latin typeface="Calibri" pitchFamily="34" charset="0"/>
              <a:cs typeface="Calibri"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6004464"/>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364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836712"/>
            <a:ext cx="8496944" cy="6021288"/>
          </a:xfrm>
          <a:solidFill>
            <a:schemeClr val="accent5">
              <a:lumMod val="20000"/>
              <a:lumOff val="80000"/>
            </a:schemeClr>
          </a:solidFill>
        </p:spPr>
        <p:txBody>
          <a:bodyPr>
            <a:normAutofit/>
          </a:bodyPr>
          <a:lstStyle/>
          <a:p>
            <a:pPr>
              <a:buFont typeface="Wingdings" pitchFamily="2" charset="2"/>
              <a:buChar char="ü"/>
            </a:pPr>
            <a:r>
              <a:rPr lang="en-GB" dirty="0">
                <a:latin typeface="Eras Demi ITC" pitchFamily="34" charset="0"/>
              </a:rPr>
              <a:t>Mumbai Indians </a:t>
            </a:r>
            <a:r>
              <a:rPr lang="en-GB" dirty="0"/>
              <a:t>hold the most wins with 150+ matches</a:t>
            </a:r>
            <a:r>
              <a:rPr lang="en-GB" dirty="0" smtClean="0"/>
              <a:t>.</a:t>
            </a:r>
          </a:p>
          <a:p>
            <a:pPr>
              <a:buFont typeface="Wingdings" pitchFamily="2" charset="2"/>
              <a:buChar char="ü"/>
            </a:pPr>
            <a:r>
              <a:rPr lang="en-GB" dirty="0"/>
              <a:t>Target scores mostly range between </a:t>
            </a:r>
            <a:r>
              <a:rPr lang="en-GB" dirty="0">
                <a:latin typeface="Eras Demi ITC" pitchFamily="34" charset="0"/>
              </a:rPr>
              <a:t>160-165 runs</a:t>
            </a:r>
            <a:r>
              <a:rPr lang="en-GB" dirty="0" smtClean="0">
                <a:latin typeface="Eras Demi ITC" pitchFamily="34" charset="0"/>
              </a:rPr>
              <a:t>.</a:t>
            </a:r>
          </a:p>
          <a:p>
            <a:pPr>
              <a:buFont typeface="Wingdings" pitchFamily="2" charset="2"/>
              <a:buChar char="ü"/>
            </a:pPr>
            <a:r>
              <a:rPr lang="en-GB" dirty="0"/>
              <a:t>Highest target set: 288 runs, lowest: 50 runs</a:t>
            </a:r>
            <a:r>
              <a:rPr lang="en-GB" dirty="0" smtClean="0"/>
              <a:t>.</a:t>
            </a:r>
          </a:p>
          <a:p>
            <a:pPr>
              <a:buFont typeface="Wingdings" pitchFamily="2" charset="2"/>
              <a:buChar char="ü"/>
            </a:pPr>
            <a:r>
              <a:rPr lang="en-GB" dirty="0">
                <a:latin typeface="Eras Demi ITC" pitchFamily="34" charset="0"/>
              </a:rPr>
              <a:t>SRH</a:t>
            </a:r>
            <a:r>
              <a:rPr lang="en-GB" dirty="0"/>
              <a:t> has the highest score, while RPS holds the lowest</a:t>
            </a:r>
            <a:r>
              <a:rPr lang="en-GB" dirty="0" smtClean="0"/>
              <a:t>.</a:t>
            </a:r>
          </a:p>
          <a:p>
            <a:pPr>
              <a:buFont typeface="Wingdings" pitchFamily="2" charset="2"/>
              <a:buChar char="ü"/>
            </a:pPr>
            <a:r>
              <a:rPr lang="en-GB" dirty="0"/>
              <a:t>Toss winners have a slight advantage in winning matches</a:t>
            </a:r>
            <a:r>
              <a:rPr lang="en-GB" dirty="0" smtClean="0"/>
              <a:t>.</a:t>
            </a:r>
          </a:p>
          <a:p>
            <a:pPr>
              <a:buFont typeface="Wingdings" pitchFamily="2" charset="2"/>
              <a:buChar char="ü"/>
            </a:pPr>
            <a:r>
              <a:rPr lang="en-GB" dirty="0">
                <a:latin typeface="Eras Demi ITC" pitchFamily="34" charset="0"/>
              </a:rPr>
              <a:t>AB de Villiers </a:t>
            </a:r>
            <a:r>
              <a:rPr lang="en-GB" dirty="0"/>
              <a:t>leads with the most Man of the Match awards</a:t>
            </a:r>
            <a:r>
              <a:rPr lang="en-GB" dirty="0" smtClean="0"/>
              <a:t>.</a:t>
            </a:r>
          </a:p>
          <a:p>
            <a:pPr>
              <a:buFont typeface="Wingdings" pitchFamily="2" charset="2"/>
              <a:buChar char="ü"/>
            </a:pPr>
            <a:r>
              <a:rPr lang="en-GB" dirty="0"/>
              <a:t>SRH and KKR have set the highest scores of all time</a:t>
            </a:r>
            <a:r>
              <a:rPr lang="en-GB" dirty="0" smtClean="0"/>
              <a:t>.</a:t>
            </a:r>
          </a:p>
          <a:p>
            <a:pPr>
              <a:buFont typeface="Wingdings" pitchFamily="2" charset="2"/>
              <a:buChar char="ü"/>
            </a:pPr>
            <a:r>
              <a:rPr lang="en-GB" dirty="0">
                <a:latin typeface="Eras Demi ITC" pitchFamily="34" charset="0"/>
              </a:rPr>
              <a:t>RCB</a:t>
            </a:r>
            <a:r>
              <a:rPr lang="en-GB" dirty="0">
                <a:solidFill>
                  <a:srgbClr val="FF0000"/>
                </a:solidFill>
              </a:rPr>
              <a:t> </a:t>
            </a:r>
            <a:r>
              <a:rPr lang="en-GB" dirty="0"/>
              <a:t>and </a:t>
            </a:r>
            <a:r>
              <a:rPr lang="en-GB" dirty="0">
                <a:latin typeface="Eras Demi ITC" pitchFamily="34" charset="0"/>
              </a:rPr>
              <a:t>CSK</a:t>
            </a:r>
            <a:r>
              <a:rPr lang="en-GB" dirty="0"/>
              <a:t> frequently score high target runs in matches.</a:t>
            </a:r>
          </a:p>
          <a:p>
            <a:pPr marL="0" indent="0">
              <a:buNone/>
            </a:pPr>
            <a:endParaRPr lang="en-GB" dirty="0" smtClean="0"/>
          </a:p>
        </p:txBody>
      </p:sp>
      <p:sp>
        <p:nvSpPr>
          <p:cNvPr id="4" name="TextBox 3"/>
          <p:cNvSpPr txBox="1"/>
          <p:nvPr/>
        </p:nvSpPr>
        <p:spPr>
          <a:xfrm>
            <a:off x="539552" y="116632"/>
            <a:ext cx="4176464" cy="646331"/>
          </a:xfrm>
          <a:prstGeom prst="rect">
            <a:avLst/>
          </a:prstGeom>
          <a:noFill/>
        </p:spPr>
        <p:txBody>
          <a:bodyPr wrap="square" rtlCol="0">
            <a:spAutoFit/>
          </a:bodyPr>
          <a:lstStyle/>
          <a:p>
            <a:r>
              <a:rPr lang="en-GB" sz="3600" dirty="0" smtClean="0">
                <a:solidFill>
                  <a:srgbClr val="FF0000"/>
                </a:solidFill>
                <a:latin typeface="Eras Demi ITC" pitchFamily="34" charset="0"/>
              </a:rPr>
              <a:t>Conclusion</a:t>
            </a:r>
            <a:endParaRPr lang="en-GB" sz="3600" dirty="0">
              <a:solidFill>
                <a:srgbClr val="FF0000"/>
              </a:solidFill>
              <a:latin typeface="Eras Demi ITC"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966042"/>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804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0"/>
            <a:ext cx="8424936" cy="6858000"/>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                </a:t>
            </a:r>
            <a:r>
              <a:rPr lang="en-GB" sz="6000" dirty="0" smtClean="0">
                <a:latin typeface="Berlin Sans FB Demi" pitchFamily="34" charset="0"/>
              </a:rPr>
              <a:t>Thank you !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575" y="1988840"/>
            <a:ext cx="2851332" cy="285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32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0"/>
            <a:ext cx="8496944" cy="4005064"/>
          </a:xfrm>
        </p:spPr>
        <p:txBody>
          <a:bodyPr/>
          <a:lstStyle/>
          <a:p>
            <a:pPr marL="0" indent="0">
              <a:buNone/>
            </a:pPr>
            <a:endParaRPr lang="en-GB" dirty="0" smtClean="0"/>
          </a:p>
          <a:p>
            <a:r>
              <a:rPr lang="en-GB" dirty="0">
                <a:solidFill>
                  <a:schemeClr val="accent1">
                    <a:lumMod val="75000"/>
                  </a:schemeClr>
                </a:solidFill>
                <a:latin typeface="Bahnschrift SemiBold" pitchFamily="34" charset="0"/>
              </a:rPr>
              <a:t>About Me: </a:t>
            </a:r>
            <a:r>
              <a:rPr lang="en-GB" dirty="0">
                <a:latin typeface="Calibri" pitchFamily="34" charset="0"/>
                <a:cs typeface="Calibri" pitchFamily="34" charset="0"/>
              </a:rPr>
              <a:t>I am pursuing 3rd B.Tech in Artificial Intelligence and Data Science in Aditya college of engineering </a:t>
            </a:r>
            <a:r>
              <a:rPr lang="en-GB" dirty="0" smtClean="0">
                <a:latin typeface="Calibri" pitchFamily="34" charset="0"/>
                <a:cs typeface="Calibri" pitchFamily="34" charset="0"/>
              </a:rPr>
              <a:t>madanapalle (</a:t>
            </a:r>
            <a:r>
              <a:rPr lang="en-GB" dirty="0">
                <a:latin typeface="Calibri" pitchFamily="34" charset="0"/>
                <a:cs typeface="Calibri" pitchFamily="34" charset="0"/>
              </a:rPr>
              <a:t>ACEM). I'am working as a Data Science </a:t>
            </a:r>
            <a:r>
              <a:rPr lang="en-GB" dirty="0" smtClean="0">
                <a:latin typeface="Calibri" pitchFamily="34" charset="0"/>
                <a:cs typeface="Calibri" pitchFamily="34" charset="0"/>
              </a:rPr>
              <a:t>Intern </a:t>
            </a:r>
            <a:r>
              <a:rPr lang="en-GB" dirty="0">
                <a:latin typeface="Calibri" pitchFamily="34" charset="0"/>
                <a:cs typeface="Calibri" pitchFamily="34" charset="0"/>
              </a:rPr>
              <a:t>at InternX</a:t>
            </a:r>
            <a:r>
              <a:rPr lang="en-GB" dirty="0" smtClean="0">
                <a:latin typeface="Calibri" pitchFamily="34" charset="0"/>
                <a:cs typeface="Calibri" pitchFamily="34" charset="0"/>
              </a:rPr>
              <a:t>.</a:t>
            </a:r>
          </a:p>
          <a:p>
            <a:endParaRPr lang="en-GB" dirty="0">
              <a:latin typeface="Calibri" pitchFamily="34" charset="0"/>
              <a:cs typeface="Calibri" pitchFamily="34" charset="0"/>
            </a:endParaRPr>
          </a:p>
          <a:p>
            <a:r>
              <a:rPr lang="en-GB" dirty="0">
                <a:solidFill>
                  <a:schemeClr val="accent1">
                    <a:lumMod val="75000"/>
                  </a:schemeClr>
                </a:solidFill>
                <a:latin typeface="Bahnschrift SemiBold" pitchFamily="34" charset="0"/>
                <a:cs typeface="Calibri" pitchFamily="34" charset="0"/>
              </a:rPr>
              <a:t>Experience: </a:t>
            </a:r>
            <a:r>
              <a:rPr lang="en-GB" dirty="0">
                <a:latin typeface="Calibri" pitchFamily="34" charset="0"/>
                <a:cs typeface="Calibri" pitchFamily="34" charset="0"/>
              </a:rPr>
              <a:t>I am currently doing my internship on Data Analysis and Machine learning, gaining valuable hands-on-experience and valuable insights into real-world applications of these trending </a:t>
            </a:r>
            <a:r>
              <a:rPr lang="en-GB" dirty="0" smtClean="0">
                <a:latin typeface="Calibri" pitchFamily="34" charset="0"/>
                <a:cs typeface="Calibri" pitchFamily="34" charset="0"/>
              </a:rPr>
              <a:t>technologies.</a:t>
            </a:r>
            <a:endParaRPr lang="en-GB" dirty="0">
              <a:latin typeface="Calibri" pitchFamily="34" charset="0"/>
              <a:cs typeface="Calibri" pitchFamily="34" charset="0"/>
            </a:endParaRPr>
          </a:p>
        </p:txBody>
      </p:sp>
      <p:sp>
        <p:nvSpPr>
          <p:cNvPr id="9" name="Rectangle 8"/>
          <p:cNvSpPr/>
          <p:nvPr/>
        </p:nvSpPr>
        <p:spPr>
          <a:xfrm>
            <a:off x="323528" y="4316525"/>
            <a:ext cx="8136904" cy="720080"/>
          </a:xfrm>
          <a:prstGeom prst="rect">
            <a:avLst/>
          </a:prstGeom>
          <a:solidFill>
            <a:schemeClr val="tx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lumMod val="40000"/>
                  <a:lumOff val="60000"/>
                </a:schemeClr>
              </a:solidFill>
            </a:endParaRPr>
          </a:p>
        </p:txBody>
      </p:sp>
      <p:sp>
        <p:nvSpPr>
          <p:cNvPr id="10" name="TextBox 9"/>
          <p:cNvSpPr txBox="1"/>
          <p:nvPr/>
        </p:nvSpPr>
        <p:spPr>
          <a:xfrm>
            <a:off x="303238" y="4389766"/>
            <a:ext cx="8157193" cy="461665"/>
          </a:xfrm>
          <a:prstGeom prst="rect">
            <a:avLst/>
          </a:prstGeom>
          <a:noFill/>
        </p:spPr>
        <p:txBody>
          <a:bodyPr wrap="square" rtlCol="0">
            <a:spAutoFit/>
          </a:bodyPr>
          <a:lstStyle/>
          <a:p>
            <a:r>
              <a:rPr lang="en-GB" sz="2000" dirty="0" smtClean="0">
                <a:latin typeface="Bahnschrift SemiLight SemiConde" pitchFamily="34" charset="0"/>
              </a:rPr>
              <a:t>Linkedin:  </a:t>
            </a:r>
            <a:r>
              <a:rPr lang="en-GB" sz="2400" dirty="0" smtClean="0">
                <a:solidFill>
                  <a:schemeClr val="accent2">
                    <a:lumMod val="50000"/>
                  </a:schemeClr>
                </a:solidFill>
                <a:latin typeface="Berlin Sans FB" pitchFamily="34" charset="0"/>
              </a:rPr>
              <a:t>https://www.linkedin.com/in/syed-huzaifa-b4b64a27b</a:t>
            </a:r>
            <a:r>
              <a:rPr lang="en-GB" dirty="0" smtClean="0">
                <a:latin typeface="Bahnschrift" pitchFamily="34" charset="0"/>
              </a:rPr>
              <a:t>/</a:t>
            </a:r>
            <a:endParaRPr lang="en-GB" dirty="0">
              <a:latin typeface="Bahnschrift" pitchFamily="34" charset="0"/>
            </a:endParaRPr>
          </a:p>
        </p:txBody>
      </p:sp>
      <p:sp>
        <p:nvSpPr>
          <p:cNvPr id="12" name="Rectangle 11"/>
          <p:cNvSpPr/>
          <p:nvPr/>
        </p:nvSpPr>
        <p:spPr>
          <a:xfrm>
            <a:off x="303238" y="5157192"/>
            <a:ext cx="7869162" cy="648072"/>
          </a:xfrm>
          <a:prstGeom prst="rect">
            <a:avLst/>
          </a:prstGeom>
          <a:solidFill>
            <a:schemeClr val="tx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lumMod val="60000"/>
                  <a:lumOff val="40000"/>
                </a:schemeClr>
              </a:solidFill>
            </a:endParaRPr>
          </a:p>
        </p:txBody>
      </p:sp>
      <p:sp>
        <p:nvSpPr>
          <p:cNvPr id="14" name="TextBox 13"/>
          <p:cNvSpPr txBox="1"/>
          <p:nvPr/>
        </p:nvSpPr>
        <p:spPr>
          <a:xfrm>
            <a:off x="323530" y="5157192"/>
            <a:ext cx="8136901" cy="461665"/>
          </a:xfrm>
          <a:prstGeom prst="rect">
            <a:avLst/>
          </a:prstGeom>
          <a:noFill/>
        </p:spPr>
        <p:txBody>
          <a:bodyPr wrap="square" rtlCol="0">
            <a:spAutoFit/>
          </a:bodyPr>
          <a:lstStyle/>
          <a:p>
            <a:r>
              <a:rPr lang="en-GB" sz="2000" dirty="0" smtClean="0">
                <a:latin typeface="Bahnschrift SemiLight" pitchFamily="34" charset="0"/>
              </a:rPr>
              <a:t>Github</a:t>
            </a:r>
            <a:r>
              <a:rPr lang="en-GB" dirty="0" smtClean="0"/>
              <a:t>: </a:t>
            </a:r>
            <a:r>
              <a:rPr lang="en-GB" sz="2400" dirty="0" smtClean="0">
                <a:solidFill>
                  <a:schemeClr val="accent2">
                    <a:lumMod val="50000"/>
                  </a:schemeClr>
                </a:solidFill>
                <a:latin typeface="Berlin Sans FB" pitchFamily="34" charset="0"/>
              </a:rPr>
              <a:t>https://github.com/SyedHuzaifa12</a:t>
            </a:r>
            <a:endParaRPr lang="en-GB" sz="2400" dirty="0">
              <a:solidFill>
                <a:schemeClr val="accent2">
                  <a:lumMod val="50000"/>
                </a:schemeClr>
              </a:solidFill>
              <a:latin typeface="Berlin Sans FB"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032" y="5976132"/>
            <a:ext cx="2275731" cy="87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73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332656"/>
            <a:ext cx="7848872" cy="6048672"/>
          </a:xfrm>
        </p:spPr>
        <p:txBody>
          <a:bodyPr>
            <a:normAutofit/>
          </a:bodyPr>
          <a:lstStyle/>
          <a:p>
            <a:pPr marL="0" indent="0">
              <a:buNone/>
            </a:pPr>
            <a:r>
              <a:rPr lang="en-GB" sz="3600" b="1" dirty="0" smtClean="0">
                <a:latin typeface="Eras Medium ITC" pitchFamily="34" charset="0"/>
              </a:rPr>
              <a:t>Agenda</a:t>
            </a:r>
          </a:p>
          <a:p>
            <a:pPr marL="0" indent="0">
              <a:buNone/>
            </a:pPr>
            <a:endParaRPr lang="en-GB" sz="3200" b="1" dirty="0" smtClean="0">
              <a:latin typeface="Arial Rounded MT Bold" pitchFamily="34" charset="0"/>
            </a:endParaRPr>
          </a:p>
          <a:p>
            <a:pPr>
              <a:buFont typeface="Wingdings" pitchFamily="2" charset="2"/>
              <a:buChar char="v"/>
            </a:pPr>
            <a:r>
              <a:rPr lang="en-GB" sz="3200" dirty="0" smtClean="0">
                <a:latin typeface="Bahnschrift SemiCondensed" pitchFamily="34" charset="0"/>
              </a:rPr>
              <a:t>Objective</a:t>
            </a:r>
            <a:endParaRPr lang="en-GB" sz="3200" b="1" dirty="0" smtClean="0">
              <a:latin typeface="Bahnschrift SemiCondensed" pitchFamily="34" charset="0"/>
            </a:endParaRPr>
          </a:p>
          <a:p>
            <a:pPr>
              <a:buFont typeface="Wingdings" pitchFamily="2" charset="2"/>
              <a:buChar char="v"/>
            </a:pPr>
            <a:r>
              <a:rPr lang="en-GB" sz="3200" dirty="0" smtClean="0">
                <a:latin typeface="Bahnschrift SemiCondensed" pitchFamily="34" charset="0"/>
              </a:rPr>
              <a:t>Data Description</a:t>
            </a:r>
          </a:p>
          <a:p>
            <a:pPr>
              <a:buFont typeface="Wingdings" pitchFamily="2" charset="2"/>
              <a:buChar char="v"/>
            </a:pPr>
            <a:r>
              <a:rPr lang="en-GB" sz="3200" dirty="0" smtClean="0">
                <a:latin typeface="Bahnschrift SemiCondensed" pitchFamily="34" charset="0"/>
              </a:rPr>
              <a:t>Data Cleaning</a:t>
            </a:r>
          </a:p>
          <a:p>
            <a:pPr>
              <a:buFont typeface="Wingdings" pitchFamily="2" charset="2"/>
              <a:buChar char="v"/>
            </a:pPr>
            <a:r>
              <a:rPr lang="en-GB" sz="3200" dirty="0" smtClean="0">
                <a:latin typeface="Bahnschrift SemiCondensed" pitchFamily="34" charset="0"/>
              </a:rPr>
              <a:t>Data Analysis</a:t>
            </a:r>
          </a:p>
          <a:p>
            <a:pPr>
              <a:buFont typeface="Wingdings" pitchFamily="2" charset="2"/>
              <a:buChar char="v"/>
            </a:pPr>
            <a:r>
              <a:rPr lang="en-GB" sz="3200" dirty="0" smtClean="0">
                <a:latin typeface="Bahnschrift SemiCondensed" pitchFamily="34" charset="0"/>
              </a:rPr>
              <a:t>Univariate Analysis</a:t>
            </a:r>
          </a:p>
          <a:p>
            <a:pPr>
              <a:buFont typeface="Wingdings" pitchFamily="2" charset="2"/>
              <a:buChar char="v"/>
            </a:pPr>
            <a:r>
              <a:rPr lang="en-GB" sz="3200" dirty="0" smtClean="0">
                <a:latin typeface="Bahnschrift SemiCondensed" pitchFamily="34" charset="0"/>
              </a:rPr>
              <a:t>Multi-Variate Analysis</a:t>
            </a:r>
          </a:p>
          <a:p>
            <a:pPr>
              <a:buFont typeface="Wingdings" pitchFamily="2" charset="2"/>
              <a:buChar char="v"/>
            </a:pPr>
            <a:r>
              <a:rPr lang="en-GB" sz="3200" dirty="0" smtClean="0">
                <a:latin typeface="Bahnschrift SemiCondensed" pitchFamily="34" charset="0"/>
              </a:rPr>
              <a:t>Numerical Vs Categorical</a:t>
            </a:r>
          </a:p>
          <a:p>
            <a:pPr>
              <a:buFont typeface="Wingdings" pitchFamily="2" charset="2"/>
              <a:buChar char="v"/>
            </a:pPr>
            <a:r>
              <a:rPr lang="en-GB" sz="3200" dirty="0" smtClean="0">
                <a:latin typeface="Bahnschrift SemiCondensed" pitchFamily="34" charset="0"/>
              </a:rPr>
              <a:t>Conclusion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59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352928" cy="6480720"/>
          </a:xfrm>
        </p:spPr>
        <p:txBody>
          <a:bodyPr/>
          <a:lstStyle/>
          <a:p>
            <a:pPr marL="0" indent="0">
              <a:buNone/>
            </a:pPr>
            <a:r>
              <a:rPr lang="en-GB" dirty="0"/>
              <a:t> </a:t>
            </a:r>
            <a:r>
              <a:rPr lang="en-GB" sz="3600" b="1" dirty="0" smtClean="0">
                <a:latin typeface="Bahnschrift Light" pitchFamily="34" charset="0"/>
                <a:ea typeface="Ebrima" pitchFamily="2" charset="0"/>
                <a:cs typeface="Ebrima" pitchFamily="2" charset="0"/>
              </a:rPr>
              <a:t>Objective:</a:t>
            </a:r>
          </a:p>
          <a:p>
            <a:pPr marL="0" indent="0">
              <a:buNone/>
            </a:pPr>
            <a:endParaRPr lang="en-GB" sz="2800" dirty="0">
              <a:latin typeface="Californian FB" pitchFamily="18" charset="0"/>
              <a:ea typeface="Ebrima" pitchFamily="2" charset="0"/>
              <a:cs typeface="Ebrima" pitchFamily="2" charset="0"/>
            </a:endParaRPr>
          </a:p>
          <a:p>
            <a:pPr>
              <a:buFont typeface="Wingdings" pitchFamily="2" charset="2"/>
              <a:buChar char="q"/>
            </a:pPr>
            <a:r>
              <a:rPr lang="en-GB" sz="2800" dirty="0" smtClean="0">
                <a:latin typeface="Berlin Sans FB" pitchFamily="34" charset="0"/>
              </a:rPr>
              <a:t>Dataset:</a:t>
            </a:r>
            <a:r>
              <a:rPr lang="en-GB" sz="2800" dirty="0" smtClean="0"/>
              <a:t> </a:t>
            </a:r>
            <a:r>
              <a:rPr lang="en-GB" sz="2800" dirty="0" smtClean="0">
                <a:latin typeface="Arial Narrow" pitchFamily="34" charset="0"/>
              </a:rPr>
              <a:t>Analyzed </a:t>
            </a:r>
            <a:r>
              <a:rPr lang="en-GB" sz="2800" dirty="0">
                <a:latin typeface="Arial Narrow" pitchFamily="34" charset="0"/>
              </a:rPr>
              <a:t>IPL data (</a:t>
            </a:r>
            <a:r>
              <a:rPr lang="en-GB" sz="2800" dirty="0" smtClean="0">
                <a:latin typeface="Arial Narrow" pitchFamily="34" charset="0"/>
              </a:rPr>
              <a:t>2008-2024) </a:t>
            </a:r>
            <a:r>
              <a:rPr lang="en-GB" sz="2800" dirty="0">
                <a:latin typeface="Arial Narrow" pitchFamily="34" charset="0"/>
              </a:rPr>
              <a:t>covering match outcomes, player stats, and team performance</a:t>
            </a:r>
            <a:r>
              <a:rPr lang="en-GB" sz="2800" dirty="0" smtClean="0">
                <a:latin typeface="Arial Narrow" pitchFamily="34" charset="0"/>
              </a:rPr>
              <a:t>.</a:t>
            </a:r>
          </a:p>
          <a:p>
            <a:pPr>
              <a:buFont typeface="Wingdings" pitchFamily="2" charset="2"/>
              <a:buChar char="q"/>
            </a:pPr>
            <a:endParaRPr lang="en-GB" sz="2800" dirty="0">
              <a:latin typeface="Arial Narrow" pitchFamily="34" charset="0"/>
            </a:endParaRPr>
          </a:p>
          <a:p>
            <a:pPr>
              <a:buFont typeface="Wingdings" pitchFamily="2" charset="2"/>
              <a:buChar char="q"/>
            </a:pPr>
            <a:r>
              <a:rPr lang="en-GB" sz="2800" dirty="0" smtClean="0">
                <a:latin typeface="Berlin Sans FB" pitchFamily="34" charset="0"/>
              </a:rPr>
              <a:t>Insights: </a:t>
            </a:r>
            <a:r>
              <a:rPr lang="en-GB" sz="2800" dirty="0" smtClean="0">
                <a:latin typeface="Arial Narrow" pitchFamily="34" charset="0"/>
              </a:rPr>
              <a:t>Identified </a:t>
            </a:r>
            <a:r>
              <a:rPr lang="en-GB" sz="2800" dirty="0">
                <a:latin typeface="Arial Narrow" pitchFamily="34" charset="0"/>
              </a:rPr>
              <a:t>trends like top teams, star players, and key factors influencing wins, using clear </a:t>
            </a:r>
            <a:r>
              <a:rPr lang="en-GB" sz="2800" dirty="0" smtClean="0">
                <a:latin typeface="Arial Narrow" pitchFamily="34" charset="0"/>
              </a:rPr>
              <a:t>visualization</a:t>
            </a:r>
            <a:r>
              <a:rPr lang="en-GB" sz="2800" dirty="0" smtClean="0"/>
              <a:t>s.</a:t>
            </a:r>
          </a:p>
          <a:p>
            <a:pPr>
              <a:buFont typeface="Wingdings" pitchFamily="2" charset="2"/>
              <a:buChar char="q"/>
            </a:pPr>
            <a:endParaRPr lang="en-GB" sz="2800" dirty="0" smtClean="0"/>
          </a:p>
          <a:p>
            <a:pPr>
              <a:buFont typeface="Wingdings" pitchFamily="2" charset="2"/>
              <a:buChar char="q"/>
            </a:pPr>
            <a:r>
              <a:rPr lang="en-GB" sz="2800" dirty="0">
                <a:latin typeface="Berlin Sans FB" pitchFamily="34" charset="0"/>
              </a:rPr>
              <a:t>Applications: </a:t>
            </a:r>
            <a:r>
              <a:rPr lang="en-GB" sz="2800" dirty="0">
                <a:latin typeface="Arial Narrow" pitchFamily="34" charset="0"/>
              </a:rPr>
              <a:t>Provides a base for predictive modeling and strategic decisions in sports management.</a:t>
            </a:r>
            <a:endParaRPr lang="en-GB" sz="2800" dirty="0">
              <a:latin typeface="Arial Narrow" pitchFamily="34" charset="0"/>
              <a:ea typeface="Ebrima" pitchFamily="2" charset="0"/>
              <a:cs typeface="Ebrima" pitchFamily="2"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974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6624736"/>
          </a:xfrm>
        </p:spPr>
        <p:txBody>
          <a:bodyPr>
            <a:normAutofit/>
          </a:bodyPr>
          <a:lstStyle/>
          <a:p>
            <a:pPr marL="0" indent="0">
              <a:buNone/>
            </a:pPr>
            <a:r>
              <a:rPr lang="en-GB" b="1" dirty="0" smtClean="0"/>
              <a:t>              </a:t>
            </a:r>
          </a:p>
          <a:p>
            <a:pPr marL="0" indent="0">
              <a:buNone/>
            </a:pPr>
            <a:endParaRPr lang="en-GB" sz="4000" b="1" dirty="0" smtClean="0">
              <a:latin typeface="Eras Medium ITC" pitchFamily="34" charset="0"/>
            </a:endParaRPr>
          </a:p>
          <a:p>
            <a:pPr>
              <a:buFont typeface="Arial" pitchFamily="34" charset="0"/>
              <a:buChar char="•"/>
            </a:pPr>
            <a:r>
              <a:rPr lang="en-GB" sz="2550" dirty="0" smtClean="0">
                <a:latin typeface="Calisto MT" pitchFamily="18" charset="0"/>
              </a:rPr>
              <a:t>Id- </a:t>
            </a:r>
            <a:r>
              <a:rPr lang="en-GB" dirty="0" smtClean="0">
                <a:latin typeface="Bahnschrift Light" pitchFamily="34" charset="0"/>
                <a:cs typeface="Calibri Light" pitchFamily="34" charset="0"/>
              </a:rPr>
              <a:t>id of the match.</a:t>
            </a:r>
          </a:p>
          <a:p>
            <a:pPr>
              <a:buFont typeface="Arial" pitchFamily="34" charset="0"/>
              <a:buChar char="•"/>
            </a:pPr>
            <a:r>
              <a:rPr lang="en-GB" sz="2550" dirty="0" smtClean="0">
                <a:latin typeface="Calisto MT" pitchFamily="18" charset="0"/>
              </a:rPr>
              <a:t>Season-</a:t>
            </a:r>
            <a:r>
              <a:rPr lang="en-GB" dirty="0" smtClean="0"/>
              <a:t> </a:t>
            </a:r>
            <a:r>
              <a:rPr lang="en-GB" dirty="0" smtClean="0">
                <a:latin typeface="Bahnschrift Light" pitchFamily="34" charset="0"/>
                <a:cs typeface="Calibri Light" pitchFamily="34" charset="0"/>
              </a:rPr>
              <a:t>Ipl season (yearly once)</a:t>
            </a:r>
          </a:p>
          <a:p>
            <a:pPr marL="0" indent="0">
              <a:buNone/>
            </a:pPr>
            <a:r>
              <a:rPr lang="en-GB" dirty="0">
                <a:latin typeface="Bahnschrift Light" pitchFamily="34" charset="0"/>
                <a:cs typeface="Calibri Light" pitchFamily="34" charset="0"/>
              </a:rPr>
              <a:t> </a:t>
            </a:r>
            <a:r>
              <a:rPr lang="en-GB" dirty="0" smtClean="0">
                <a:latin typeface="Bahnschrift Light" pitchFamily="34" charset="0"/>
                <a:cs typeface="Calibri Light" pitchFamily="34" charset="0"/>
              </a:rPr>
              <a:t>                    from- 2022</a:t>
            </a:r>
          </a:p>
          <a:p>
            <a:pPr marL="0" indent="0">
              <a:buNone/>
            </a:pPr>
            <a:r>
              <a:rPr lang="en-GB" dirty="0">
                <a:latin typeface="Bahnschrift Light" pitchFamily="34" charset="0"/>
                <a:cs typeface="Calibri Light" pitchFamily="34" charset="0"/>
              </a:rPr>
              <a:t> </a:t>
            </a:r>
            <a:r>
              <a:rPr lang="en-GB" dirty="0" smtClean="0">
                <a:latin typeface="Bahnschrift Light" pitchFamily="34" charset="0"/>
                <a:cs typeface="Calibri Light" pitchFamily="34" charset="0"/>
              </a:rPr>
              <a:t>                        to-  2024.</a:t>
            </a:r>
          </a:p>
          <a:p>
            <a:pPr>
              <a:buFont typeface="Arial" pitchFamily="34" charset="0"/>
              <a:buChar char="•"/>
            </a:pPr>
            <a:r>
              <a:rPr lang="en-GB" sz="2600" dirty="0" smtClean="0">
                <a:latin typeface="Calisto MT" pitchFamily="18" charset="0"/>
              </a:rPr>
              <a:t>City- </a:t>
            </a:r>
            <a:r>
              <a:rPr lang="en-GB" dirty="0" smtClean="0">
                <a:latin typeface="Bahnschrift Light" pitchFamily="34" charset="0"/>
                <a:cs typeface="Calibri Light" pitchFamily="34" charset="0"/>
              </a:rPr>
              <a:t>match venue(stadium) city like,</a:t>
            </a:r>
          </a:p>
          <a:p>
            <a:pPr marL="0" indent="0">
              <a:buNone/>
            </a:pPr>
            <a:r>
              <a:rPr lang="en-GB" dirty="0" smtClean="0">
                <a:latin typeface="Bahnschrift Light" pitchFamily="34" charset="0"/>
                <a:cs typeface="Calibri Light" pitchFamily="34" charset="0"/>
              </a:rPr>
              <a:t>              banglore, chennai, hyderabad etc..</a:t>
            </a:r>
          </a:p>
          <a:p>
            <a:pPr>
              <a:buFont typeface="Arial" pitchFamily="34" charset="0"/>
              <a:buChar char="•"/>
            </a:pPr>
            <a:r>
              <a:rPr lang="en-GB" sz="2600" dirty="0" smtClean="0">
                <a:latin typeface="Calisto MT" pitchFamily="18" charset="0"/>
              </a:rPr>
              <a:t>Date-</a:t>
            </a:r>
            <a:r>
              <a:rPr lang="en-GB" dirty="0" smtClean="0">
                <a:latin typeface="Calisto MT" pitchFamily="18" charset="0"/>
              </a:rPr>
              <a:t> </a:t>
            </a:r>
            <a:r>
              <a:rPr lang="en-GB" dirty="0" smtClean="0">
                <a:latin typeface="Bahnschrift Light" pitchFamily="34" charset="0"/>
                <a:cs typeface="Calibri Light" pitchFamily="34" charset="0"/>
              </a:rPr>
              <a:t>date of the specific match.</a:t>
            </a:r>
          </a:p>
          <a:p>
            <a:pPr>
              <a:buFont typeface="Arial" pitchFamily="34" charset="0"/>
              <a:buChar char="•"/>
            </a:pPr>
            <a:r>
              <a:rPr lang="en-GB" sz="2600" dirty="0" smtClean="0">
                <a:latin typeface="Calisto MT" pitchFamily="18" charset="0"/>
              </a:rPr>
              <a:t>Match_type-</a:t>
            </a:r>
            <a:r>
              <a:rPr lang="en-GB" dirty="0" smtClean="0"/>
              <a:t> </a:t>
            </a:r>
            <a:r>
              <a:rPr lang="en-GB" dirty="0" smtClean="0">
                <a:latin typeface="Bahnschrift Light" pitchFamily="34" charset="0"/>
                <a:cs typeface="Calibri Light" pitchFamily="34" charset="0"/>
              </a:rPr>
              <a:t>type of the match like  league, t20</a:t>
            </a:r>
            <a:r>
              <a:rPr lang="en-GB" dirty="0" smtClean="0">
                <a:latin typeface="Calibri Light" pitchFamily="34" charset="0"/>
                <a:cs typeface="Calibri Light" pitchFamily="34" charset="0"/>
              </a:rPr>
              <a:t>.</a:t>
            </a:r>
          </a:p>
          <a:p>
            <a:pPr>
              <a:buFont typeface="Arial" pitchFamily="34" charset="0"/>
              <a:buChar char="•"/>
            </a:pPr>
            <a:r>
              <a:rPr lang="en-GB" dirty="0" smtClean="0">
                <a:latin typeface="Calisto MT" pitchFamily="18" charset="0"/>
              </a:rPr>
              <a:t>Player_of_Match-</a:t>
            </a:r>
            <a:r>
              <a:rPr lang="en-GB" dirty="0" smtClean="0"/>
              <a:t> </a:t>
            </a:r>
            <a:r>
              <a:rPr lang="en-GB" dirty="0" smtClean="0">
                <a:latin typeface="Bahnschrift Light" pitchFamily="34" charset="0"/>
                <a:cs typeface="Calibri Light" pitchFamily="34" charset="0"/>
              </a:rPr>
              <a:t>star player of the match.</a:t>
            </a:r>
          </a:p>
          <a:p>
            <a:pPr>
              <a:buFont typeface="Arial" pitchFamily="34" charset="0"/>
              <a:buChar char="•"/>
            </a:pPr>
            <a:r>
              <a:rPr lang="en-GB" dirty="0" smtClean="0">
                <a:latin typeface="Calisto MT" pitchFamily="18" charset="0"/>
              </a:rPr>
              <a:t>Venue-</a:t>
            </a:r>
            <a:r>
              <a:rPr lang="en-GB" dirty="0" smtClean="0"/>
              <a:t> </a:t>
            </a:r>
            <a:r>
              <a:rPr lang="en-GB" dirty="0" smtClean="0">
                <a:latin typeface="Bahnschrift Light" pitchFamily="34" charset="0"/>
                <a:cs typeface="Calibri Light" pitchFamily="34" charset="0"/>
              </a:rPr>
              <a:t>stadium name and place.</a:t>
            </a:r>
          </a:p>
          <a:p>
            <a:pPr>
              <a:buFont typeface="Arial" pitchFamily="34" charset="0"/>
              <a:buChar char="•"/>
            </a:pPr>
            <a:r>
              <a:rPr lang="en-GB" dirty="0" smtClean="0">
                <a:latin typeface="Calisto MT" pitchFamily="18" charset="0"/>
              </a:rPr>
              <a:t>Team1 &amp; </a:t>
            </a:r>
            <a:r>
              <a:rPr lang="en-GB" dirty="0" smtClean="0">
                <a:latin typeface="Bahnschrift Light" pitchFamily="34" charset="0"/>
              </a:rPr>
              <a:t>Team2-  </a:t>
            </a:r>
            <a:r>
              <a:rPr lang="en-GB" dirty="0" smtClean="0">
                <a:latin typeface="Bahnschrift Light" pitchFamily="34" charset="0"/>
                <a:cs typeface="Calibri Light" pitchFamily="34" charset="0"/>
              </a:rPr>
              <a:t>two teams are playing.</a:t>
            </a:r>
          </a:p>
          <a:p>
            <a:pPr>
              <a:buFont typeface="Arial" pitchFamily="34" charset="0"/>
              <a:buChar char="•"/>
            </a:pPr>
            <a:r>
              <a:rPr lang="en-GB" dirty="0" smtClean="0">
                <a:latin typeface="Calisto MT" pitchFamily="18" charset="0"/>
              </a:rPr>
              <a:t>Toss_winner-</a:t>
            </a:r>
            <a:r>
              <a:rPr lang="en-GB" dirty="0" smtClean="0"/>
              <a:t> </a:t>
            </a:r>
            <a:r>
              <a:rPr lang="en-GB" dirty="0" smtClean="0">
                <a:latin typeface="Bahnschrift Light" pitchFamily="34" charset="0"/>
                <a:cs typeface="Calibri Light" pitchFamily="34" charset="0"/>
              </a:rPr>
              <a:t>winner of the toss.</a:t>
            </a:r>
          </a:p>
          <a:p>
            <a:pPr>
              <a:buFont typeface="Arial" pitchFamily="34" charset="0"/>
              <a:buChar char="•"/>
            </a:pPr>
            <a:endParaRPr lang="en-GB" dirty="0" smtClean="0">
              <a:latin typeface="Calibri Light" pitchFamily="34" charset="0"/>
              <a:cs typeface="Calibri Light" pitchFamily="34" charset="0"/>
            </a:endParaRPr>
          </a:p>
          <a:p>
            <a:pPr marL="0" indent="0">
              <a:buNone/>
            </a:pPr>
            <a:endParaRPr lang="en-GB" dirty="0" smtClean="0"/>
          </a:p>
        </p:txBody>
      </p:sp>
      <p:sp>
        <p:nvSpPr>
          <p:cNvPr id="4" name="Rectangle 3"/>
          <p:cNvSpPr/>
          <p:nvPr/>
        </p:nvSpPr>
        <p:spPr>
          <a:xfrm>
            <a:off x="1619672" y="404664"/>
            <a:ext cx="49685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475656" y="332657"/>
            <a:ext cx="5256584" cy="984885"/>
          </a:xfrm>
          <a:prstGeom prst="rect">
            <a:avLst/>
          </a:prstGeom>
          <a:solidFill>
            <a:schemeClr val="bg1"/>
          </a:solidFill>
        </p:spPr>
        <p:txBody>
          <a:bodyPr wrap="square" rtlCol="0">
            <a:spAutoFit/>
          </a:bodyPr>
          <a:lstStyle/>
          <a:p>
            <a:r>
              <a:rPr lang="en-GB" sz="4000" b="1" dirty="0">
                <a:latin typeface="Eras Medium ITC" pitchFamily="34" charset="0"/>
              </a:rPr>
              <a:t>Data Description</a:t>
            </a:r>
          </a:p>
          <a:p>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912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21893"/>
            <a:ext cx="8496944" cy="6741368"/>
          </a:xfrm>
        </p:spPr>
        <p:txBody>
          <a:bodyPr/>
          <a:lstStyle/>
          <a:p>
            <a:pPr marL="0" indent="0">
              <a:buNone/>
            </a:pPr>
            <a:r>
              <a:rPr lang="en-GB" sz="4000" b="1" dirty="0" smtClean="0"/>
              <a:t>         </a:t>
            </a:r>
          </a:p>
          <a:p>
            <a:pPr marL="0" indent="0">
              <a:buNone/>
            </a:pPr>
            <a:endParaRPr lang="en-GB" sz="4000" b="1" dirty="0" smtClean="0">
              <a:latin typeface="Eras Medium ITC" pitchFamily="34" charset="0"/>
            </a:endParaRPr>
          </a:p>
          <a:p>
            <a:pPr>
              <a:buFont typeface="Arial" pitchFamily="34" charset="0"/>
              <a:buChar char="•"/>
            </a:pPr>
            <a:r>
              <a:rPr lang="en-GB" dirty="0">
                <a:latin typeface="Eras Medium ITC" pitchFamily="34" charset="0"/>
              </a:rPr>
              <a:t>  </a:t>
            </a:r>
            <a:r>
              <a:rPr lang="en-GB" sz="2550" dirty="0" smtClean="0">
                <a:latin typeface="Calisto MT" pitchFamily="18" charset="0"/>
              </a:rPr>
              <a:t>Toss_decision-</a:t>
            </a:r>
            <a:r>
              <a:rPr lang="en-GB" dirty="0" smtClean="0">
                <a:latin typeface="Eras Medium ITC" pitchFamily="34" charset="0"/>
              </a:rPr>
              <a:t>  </a:t>
            </a:r>
            <a:r>
              <a:rPr lang="en-GB" dirty="0" smtClean="0">
                <a:latin typeface="Bahnschrift Light" pitchFamily="34" charset="0"/>
                <a:ea typeface="Microsoft YaHei UI Light" pitchFamily="34" charset="-122"/>
                <a:cs typeface="Calibri Light" pitchFamily="34" charset="0"/>
              </a:rPr>
              <a:t>bat or bowl.</a:t>
            </a:r>
          </a:p>
          <a:p>
            <a:pPr>
              <a:buFont typeface="Arial" pitchFamily="34" charset="0"/>
              <a:buChar char="•"/>
            </a:pPr>
            <a:r>
              <a:rPr lang="en-GB" dirty="0">
                <a:latin typeface="Eras Medium ITC" pitchFamily="34" charset="0"/>
              </a:rPr>
              <a:t> </a:t>
            </a:r>
            <a:r>
              <a:rPr lang="en-GB" dirty="0" smtClean="0">
                <a:latin typeface="Eras Medium ITC" pitchFamily="34" charset="0"/>
              </a:rPr>
              <a:t> </a:t>
            </a:r>
            <a:r>
              <a:rPr lang="en-GB" sz="2550" dirty="0" smtClean="0">
                <a:latin typeface="Calisto MT" pitchFamily="18" charset="0"/>
              </a:rPr>
              <a:t>winner- </a:t>
            </a:r>
            <a:r>
              <a:rPr lang="en-GB" dirty="0" smtClean="0">
                <a:latin typeface="Bahnschrift Light" pitchFamily="34" charset="0"/>
                <a:ea typeface="Microsoft YaHei UI Light" pitchFamily="34" charset="-122"/>
                <a:cs typeface="Calibri Light" pitchFamily="34" charset="0"/>
              </a:rPr>
              <a:t>match winner.</a:t>
            </a:r>
          </a:p>
          <a:p>
            <a:pPr>
              <a:buFont typeface="Arial" pitchFamily="34" charset="0"/>
              <a:buChar char="•"/>
            </a:pPr>
            <a:r>
              <a:rPr lang="en-GB" dirty="0" smtClean="0">
                <a:latin typeface="Eras Medium ITC" pitchFamily="34" charset="0"/>
              </a:rPr>
              <a:t>  </a:t>
            </a:r>
            <a:r>
              <a:rPr lang="en-GB" sz="2600" dirty="0" smtClean="0">
                <a:latin typeface="Calisto MT" pitchFamily="18" charset="0"/>
              </a:rPr>
              <a:t>result- </a:t>
            </a:r>
            <a:r>
              <a:rPr lang="en-GB" dirty="0" smtClean="0">
                <a:latin typeface="Eras Medium ITC" pitchFamily="34" charset="0"/>
              </a:rPr>
              <a:t> </a:t>
            </a:r>
            <a:r>
              <a:rPr lang="en-GB" dirty="0" smtClean="0">
                <a:latin typeface="Bahnschrift Light" pitchFamily="34" charset="0"/>
                <a:ea typeface="Microsoft YaHei UI Light" pitchFamily="34" charset="-122"/>
                <a:cs typeface="Calibri Light" pitchFamily="34" charset="0"/>
              </a:rPr>
              <a:t>team can win by runs or wickets</a:t>
            </a:r>
            <a:r>
              <a:rPr lang="en-GB" dirty="0" smtClean="0">
                <a:latin typeface="Bahnschrift Light" pitchFamily="34" charset="0"/>
                <a:ea typeface="Microsoft YaHei UI Light" pitchFamily="34" charset="-122"/>
              </a:rPr>
              <a:t>.</a:t>
            </a:r>
          </a:p>
          <a:p>
            <a:pPr>
              <a:buFont typeface="Arial" pitchFamily="34" charset="0"/>
              <a:buChar char="•"/>
            </a:pPr>
            <a:r>
              <a:rPr lang="en-GB" dirty="0">
                <a:latin typeface="Eras Medium ITC" pitchFamily="34" charset="0"/>
              </a:rPr>
              <a:t> </a:t>
            </a:r>
            <a:r>
              <a:rPr lang="en-GB" dirty="0" smtClean="0">
                <a:latin typeface="Eras Medium ITC" pitchFamily="34" charset="0"/>
              </a:rPr>
              <a:t> </a:t>
            </a:r>
            <a:r>
              <a:rPr lang="en-GB" dirty="0" smtClean="0">
                <a:latin typeface="Calisto MT" pitchFamily="18" charset="0"/>
              </a:rPr>
              <a:t>Result_margin-</a:t>
            </a:r>
            <a:r>
              <a:rPr lang="en-GB" dirty="0" smtClean="0">
                <a:latin typeface="Eras Medium ITC" pitchFamily="34" charset="0"/>
              </a:rPr>
              <a:t> </a:t>
            </a:r>
            <a:r>
              <a:rPr lang="en-GB" dirty="0" smtClean="0">
                <a:latin typeface="Bahnschrift Light" pitchFamily="34" charset="0"/>
                <a:ea typeface="Microsoft YaHei UI Light" pitchFamily="34" charset="-122"/>
                <a:cs typeface="Calibri Light" pitchFamily="34" charset="0"/>
              </a:rPr>
              <a:t>team1 beats team2 by some runs.</a:t>
            </a:r>
          </a:p>
          <a:p>
            <a:pPr>
              <a:buFont typeface="Arial" pitchFamily="34" charset="0"/>
              <a:buChar char="•"/>
            </a:pPr>
            <a:r>
              <a:rPr lang="en-GB" dirty="0">
                <a:latin typeface="Eras Medium ITC" pitchFamily="34" charset="0"/>
              </a:rPr>
              <a:t> </a:t>
            </a:r>
            <a:r>
              <a:rPr lang="en-GB" dirty="0" smtClean="0">
                <a:latin typeface="Eras Medium ITC" pitchFamily="34" charset="0"/>
              </a:rPr>
              <a:t> </a:t>
            </a:r>
            <a:r>
              <a:rPr lang="en-GB" sz="2550" dirty="0" smtClean="0">
                <a:latin typeface="Calisto MT" pitchFamily="18" charset="0"/>
              </a:rPr>
              <a:t>Target_runs-</a:t>
            </a:r>
            <a:r>
              <a:rPr lang="en-GB" dirty="0" smtClean="0">
                <a:latin typeface="Calisto MT" pitchFamily="18" charset="0"/>
              </a:rPr>
              <a:t> </a:t>
            </a:r>
            <a:r>
              <a:rPr lang="en-GB" dirty="0" smtClean="0">
                <a:latin typeface="Bahnschrift Light" pitchFamily="34" charset="0"/>
                <a:ea typeface="Microsoft YaHei UI Light" pitchFamily="34" charset="-122"/>
              </a:rPr>
              <a:t>Highest target runs are 287 and ,</a:t>
            </a:r>
          </a:p>
          <a:p>
            <a:pPr marL="0" indent="0">
              <a:buNone/>
            </a:pPr>
            <a:r>
              <a:rPr lang="en-GB" dirty="0" smtClean="0">
                <a:latin typeface="Bahnschrift Light" pitchFamily="34" charset="0"/>
                <a:ea typeface="Microsoft YaHei UI Light" pitchFamily="34" charset="-122"/>
              </a:rPr>
              <a:t>                             lowest target runs are 49.</a:t>
            </a:r>
          </a:p>
          <a:p>
            <a:pPr>
              <a:buFont typeface="Arial" pitchFamily="34" charset="0"/>
              <a:buChar char="•"/>
            </a:pPr>
            <a:r>
              <a:rPr lang="en-GB" dirty="0" smtClean="0">
                <a:latin typeface="Calisto MT" pitchFamily="18" charset="0"/>
              </a:rPr>
              <a:t>Target_overs-</a:t>
            </a:r>
            <a:r>
              <a:rPr lang="en-GB" dirty="0" smtClean="0">
                <a:latin typeface="Eras Medium ITC" pitchFamily="34" charset="0"/>
              </a:rPr>
              <a:t> </a:t>
            </a:r>
            <a:r>
              <a:rPr lang="en-GB" dirty="0" smtClean="0">
                <a:latin typeface="Bahnschrift Light" pitchFamily="34" charset="0"/>
                <a:ea typeface="Microsoft YaHei UI Light" pitchFamily="34" charset="-122"/>
                <a:cs typeface="Calibri Light" pitchFamily="34" charset="0"/>
              </a:rPr>
              <a:t>20 overs in ipl league.</a:t>
            </a:r>
          </a:p>
          <a:p>
            <a:pPr>
              <a:buFont typeface="Arial" pitchFamily="34" charset="0"/>
              <a:buChar char="•"/>
            </a:pPr>
            <a:r>
              <a:rPr lang="en-GB" sz="2550" dirty="0" smtClean="0">
                <a:latin typeface="Calisto MT" pitchFamily="18" charset="0"/>
              </a:rPr>
              <a:t>Super_over-</a:t>
            </a:r>
            <a:r>
              <a:rPr lang="en-GB" dirty="0" smtClean="0">
                <a:latin typeface="Calisto MT" pitchFamily="18" charset="0"/>
              </a:rPr>
              <a:t> </a:t>
            </a:r>
            <a:r>
              <a:rPr lang="en-GB" dirty="0" smtClean="0">
                <a:latin typeface="Eras Medium ITC" pitchFamily="34" charset="0"/>
              </a:rPr>
              <a:t> </a:t>
            </a:r>
            <a:r>
              <a:rPr lang="en-GB" dirty="0" smtClean="0">
                <a:latin typeface="Bahnschrift Light" pitchFamily="34" charset="0"/>
                <a:cs typeface="Calibri Light" pitchFamily="34" charset="0"/>
              </a:rPr>
              <a:t>extra over when match draws.</a:t>
            </a:r>
          </a:p>
          <a:p>
            <a:pPr>
              <a:buFont typeface="Arial" pitchFamily="34" charset="0"/>
              <a:buChar char="•"/>
            </a:pPr>
            <a:r>
              <a:rPr lang="en-GB" dirty="0" smtClean="0">
                <a:latin typeface="Calisto MT" pitchFamily="18" charset="0"/>
              </a:rPr>
              <a:t>Method-</a:t>
            </a:r>
            <a:r>
              <a:rPr lang="en-GB" dirty="0" smtClean="0">
                <a:latin typeface="Eras Medium ITC" pitchFamily="34" charset="0"/>
              </a:rPr>
              <a:t>  </a:t>
            </a:r>
            <a:r>
              <a:rPr lang="en-GB" dirty="0" smtClean="0">
                <a:latin typeface="Bahnschrift Light" pitchFamily="34" charset="0"/>
                <a:cs typeface="Calibri Light" pitchFamily="34" charset="0"/>
              </a:rPr>
              <a:t>DLS method is used or not. </a:t>
            </a:r>
          </a:p>
          <a:p>
            <a:pPr>
              <a:buFont typeface="Arial" pitchFamily="34" charset="0"/>
              <a:buChar char="•"/>
            </a:pPr>
            <a:r>
              <a:rPr lang="en-GB" dirty="0" smtClean="0">
                <a:latin typeface="Calisto MT" pitchFamily="18" charset="0"/>
              </a:rPr>
              <a:t>Umpires-</a:t>
            </a:r>
            <a:r>
              <a:rPr lang="en-GB" dirty="0" smtClean="0">
                <a:latin typeface="Eras Medium ITC" pitchFamily="34" charset="0"/>
              </a:rPr>
              <a:t>  </a:t>
            </a:r>
            <a:r>
              <a:rPr lang="en-GB" dirty="0" smtClean="0">
                <a:latin typeface="Bahnschrift Light" pitchFamily="34" charset="0"/>
                <a:cs typeface="Calibri Light" pitchFamily="34" charset="0"/>
              </a:rPr>
              <a:t>bowler’s end umpire and leg umpire.</a:t>
            </a:r>
          </a:p>
          <a:p>
            <a:pPr>
              <a:buFont typeface="Arial" pitchFamily="34" charset="0"/>
              <a:buChar char="•"/>
            </a:pPr>
            <a:endParaRPr lang="en-GB" dirty="0" smtClean="0">
              <a:latin typeface="Eras Medium ITC" pitchFamily="34" charset="0"/>
            </a:endParaRPr>
          </a:p>
          <a:p>
            <a:pPr>
              <a:buFont typeface="Arial" pitchFamily="34" charset="0"/>
              <a:buChar char="•"/>
            </a:pPr>
            <a:endParaRPr lang="en-GB" dirty="0" smtClean="0">
              <a:latin typeface="Eras Medium ITC" pitchFamily="34" charset="0"/>
            </a:endParaRPr>
          </a:p>
          <a:p>
            <a:pPr marL="0" indent="0">
              <a:buNone/>
            </a:pPr>
            <a:endParaRPr lang="en-GB" dirty="0"/>
          </a:p>
        </p:txBody>
      </p:sp>
      <p:sp>
        <p:nvSpPr>
          <p:cNvPr id="4" name="Rectangle 3"/>
          <p:cNvSpPr/>
          <p:nvPr/>
        </p:nvSpPr>
        <p:spPr>
          <a:xfrm>
            <a:off x="1619672" y="476672"/>
            <a:ext cx="47525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475656" y="332656"/>
            <a:ext cx="4896544" cy="1008112"/>
          </a:xfrm>
          <a:prstGeom prst="rect">
            <a:avLst/>
          </a:prstGeom>
          <a:solidFill>
            <a:schemeClr val="bg1"/>
          </a:solidFill>
          <a:ln>
            <a:solidFill>
              <a:schemeClr val="bg2"/>
            </a:solidFill>
          </a:ln>
        </p:spPr>
        <p:txBody>
          <a:bodyPr wrap="square" rtlCol="0">
            <a:spAutoFit/>
          </a:bodyPr>
          <a:lstStyle/>
          <a:p>
            <a:r>
              <a:rPr lang="en-GB" sz="4000" b="1" dirty="0">
                <a:latin typeface="Eras Medium ITC" pitchFamily="34" charset="0"/>
              </a:rPr>
              <a:t>Data Description</a:t>
            </a:r>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166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775855"/>
          </a:xfrm>
          <a:solidFill>
            <a:schemeClr val="bg1"/>
          </a:solidFill>
        </p:spPr>
        <p:txBody>
          <a:bodyPr>
            <a:normAutofit/>
          </a:bodyPr>
          <a:lstStyle/>
          <a:p>
            <a:r>
              <a:rPr lang="en-GB" sz="4000" dirty="0" smtClean="0">
                <a:solidFill>
                  <a:schemeClr val="accent2">
                    <a:lumMod val="75000"/>
                  </a:schemeClr>
                </a:solidFill>
                <a:latin typeface="Constantia" pitchFamily="18" charset="0"/>
              </a:rPr>
              <a:t>Data cleaning</a:t>
            </a:r>
            <a:endParaRPr lang="en-GB" sz="4000" dirty="0">
              <a:solidFill>
                <a:schemeClr val="accent2">
                  <a:lumMod val="75000"/>
                </a:schemeClr>
              </a:solidFill>
              <a:latin typeface="Constantia" pitchFamily="18" charset="0"/>
            </a:endParaRP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3266132"/>
            <a:ext cx="3424023" cy="359186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871" y="1412776"/>
            <a:ext cx="3172110" cy="390265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871" y="625456"/>
            <a:ext cx="3159922" cy="787320"/>
          </a:xfrm>
          <a:prstGeom prst="rect">
            <a:avLst/>
          </a:prstGeom>
        </p:spPr>
      </p:pic>
      <p:sp>
        <p:nvSpPr>
          <p:cNvPr id="14" name="TextBox 13"/>
          <p:cNvSpPr txBox="1"/>
          <p:nvPr/>
        </p:nvSpPr>
        <p:spPr>
          <a:xfrm>
            <a:off x="251520" y="985371"/>
            <a:ext cx="4896544" cy="1938992"/>
          </a:xfrm>
          <a:prstGeom prst="rect">
            <a:avLst/>
          </a:prstGeom>
          <a:noFill/>
        </p:spPr>
        <p:txBody>
          <a:bodyPr wrap="square" rtlCol="0">
            <a:spAutoFit/>
          </a:bodyPr>
          <a:lstStyle/>
          <a:p>
            <a:pPr marL="285750" indent="-285750">
              <a:buFont typeface="Wingdings" pitchFamily="2" charset="2"/>
              <a:buChar char="Ø"/>
            </a:pPr>
            <a:r>
              <a:rPr lang="en-GB" sz="2400" dirty="0" smtClean="0">
                <a:latin typeface="Bahnschrift Light" pitchFamily="34" charset="0"/>
              </a:rPr>
              <a:t>The dataset has 1095 rows and 20 columns.</a:t>
            </a:r>
          </a:p>
          <a:p>
            <a:pPr marL="285750" indent="-285750">
              <a:buFont typeface="Wingdings" pitchFamily="2" charset="2"/>
              <a:buChar char="Ø"/>
            </a:pPr>
            <a:r>
              <a:rPr lang="en-GB" sz="2400" dirty="0" smtClean="0">
                <a:latin typeface="Bahnschrift Light" pitchFamily="34" charset="0"/>
              </a:rPr>
              <a:t>All missing values are droped.</a:t>
            </a:r>
          </a:p>
          <a:p>
            <a:pPr marL="285750" indent="-285750">
              <a:buFont typeface="Wingdings" pitchFamily="2" charset="2"/>
              <a:buChar char="Ø"/>
            </a:pPr>
            <a:r>
              <a:rPr lang="en-GB" sz="2400" dirty="0" smtClean="0">
                <a:latin typeface="Bahnschrift Light" pitchFamily="34" charset="0"/>
              </a:rPr>
              <a:t>No duplicate values  in the dataset.</a:t>
            </a:r>
            <a:endParaRPr lang="en-GB" sz="2400" dirty="0">
              <a:latin typeface="Bahnschrift Light"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26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496944" cy="6624736"/>
          </a:xfrm>
        </p:spPr>
        <p:txBody>
          <a:bodyPr>
            <a:normAutofit/>
          </a:bodyPr>
          <a:lstStyle/>
          <a:p>
            <a:pPr marL="0" indent="0">
              <a:buNone/>
            </a:pPr>
            <a:r>
              <a:rPr lang="en-GB" sz="3600" dirty="0"/>
              <a:t> </a:t>
            </a:r>
            <a:r>
              <a:rPr lang="en-GB" sz="3600" dirty="0" smtClean="0"/>
              <a:t>     </a:t>
            </a:r>
            <a:r>
              <a:rPr lang="en-GB" sz="3800" dirty="0" smtClean="0">
                <a:latin typeface="Franklin Gothic Demi Cond" pitchFamily="34" charset="0"/>
                <a:ea typeface="Verdana" pitchFamily="34" charset="0"/>
              </a:rPr>
              <a:t>Univariant Analysis</a:t>
            </a:r>
            <a:r>
              <a:rPr lang="en-GB" sz="3800" dirty="0" smtClean="0">
                <a:latin typeface="Verdana" pitchFamily="34" charset="0"/>
                <a:ea typeface="Verdana" pitchFamily="34" charset="0"/>
              </a:rPr>
              <a:t> </a:t>
            </a:r>
            <a:r>
              <a:rPr lang="en-GB" sz="3600" dirty="0" smtClean="0">
                <a:solidFill>
                  <a:srgbClr val="009900"/>
                </a:solidFill>
                <a:latin typeface="Verdana" pitchFamily="34" charset="0"/>
                <a:ea typeface="Verdana" pitchFamily="34" charset="0"/>
              </a:rPr>
              <a:t>[Most wins]</a:t>
            </a:r>
            <a:endParaRPr lang="en-GB" sz="3600" dirty="0">
              <a:solidFill>
                <a:srgbClr val="009900"/>
              </a:solidFill>
              <a:latin typeface="Verdana" pitchFamily="34" charset="0"/>
              <a:ea typeface="Verdana"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8720"/>
            <a:ext cx="8401744" cy="4490302"/>
          </a:xfrm>
          <a:prstGeom prst="rect">
            <a:avLst/>
          </a:prstGeom>
        </p:spPr>
      </p:pic>
      <p:sp>
        <p:nvSpPr>
          <p:cNvPr id="10" name="TextBox 9"/>
          <p:cNvSpPr txBox="1"/>
          <p:nvPr/>
        </p:nvSpPr>
        <p:spPr>
          <a:xfrm>
            <a:off x="179512" y="5229200"/>
            <a:ext cx="8401744" cy="1046440"/>
          </a:xfrm>
          <a:prstGeom prst="rect">
            <a:avLst/>
          </a:prstGeom>
          <a:noFill/>
        </p:spPr>
        <p:txBody>
          <a:bodyPr wrap="square" rtlCol="0">
            <a:spAutoFit/>
          </a:bodyPr>
          <a:lstStyle/>
          <a:p>
            <a:r>
              <a:rPr lang="en-GB" sz="2400" dirty="0">
                <a:solidFill>
                  <a:srgbClr val="FF0066"/>
                </a:solidFill>
                <a:latin typeface="Rockwell" pitchFamily="18" charset="0"/>
              </a:rPr>
              <a:t>Inference-</a:t>
            </a:r>
            <a:r>
              <a:rPr lang="en-GB" dirty="0"/>
              <a:t> </a:t>
            </a:r>
            <a:r>
              <a:rPr lang="en-GB" sz="1900" dirty="0" smtClean="0">
                <a:latin typeface="Bahnschrift Light" pitchFamily="34" charset="0"/>
              </a:rPr>
              <a:t>The bar graph shows that Mumbai </a:t>
            </a:r>
            <a:r>
              <a:rPr lang="en-GB" sz="1900" dirty="0">
                <a:latin typeface="Bahnschrift Light" pitchFamily="34" charset="0"/>
              </a:rPr>
              <a:t>Indians lead the IPL with an impressive </a:t>
            </a:r>
            <a:r>
              <a:rPr lang="en-GB" sz="1900" dirty="0" smtClean="0">
                <a:latin typeface="Bahnschrift Light" pitchFamily="34" charset="0"/>
              </a:rPr>
              <a:t>150 </a:t>
            </a:r>
            <a:r>
              <a:rPr lang="en-GB" sz="1900" dirty="0">
                <a:latin typeface="Bahnschrift Light" pitchFamily="34" charset="0"/>
              </a:rPr>
              <a:t>wins, with Chennai Super Kings close behind, while Rising Pune Supergiants have the </a:t>
            </a:r>
            <a:r>
              <a:rPr lang="en-GB" sz="1900" dirty="0" smtClean="0">
                <a:latin typeface="Bahnschrift Light" pitchFamily="34" charset="0"/>
              </a:rPr>
              <a:t>lowest </a:t>
            </a:r>
            <a:r>
              <a:rPr lang="en-GB" sz="1900" dirty="0">
                <a:latin typeface="Bahnschrift Light" pitchFamily="34" charset="0"/>
              </a:rPr>
              <a:t>victories, with under 20 wins.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008" y="5983686"/>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2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584775"/>
            <a:ext cx="7488832" cy="4737653"/>
          </a:xfrm>
        </p:spPr>
      </p:pic>
      <p:sp>
        <p:nvSpPr>
          <p:cNvPr id="6" name="TextBox 5"/>
          <p:cNvSpPr txBox="1"/>
          <p:nvPr/>
        </p:nvSpPr>
        <p:spPr>
          <a:xfrm>
            <a:off x="899592" y="0"/>
            <a:ext cx="5544616" cy="584775"/>
          </a:xfrm>
          <a:prstGeom prst="rect">
            <a:avLst/>
          </a:prstGeom>
          <a:noFill/>
        </p:spPr>
        <p:txBody>
          <a:bodyPr wrap="square" rtlCol="0">
            <a:spAutoFit/>
          </a:bodyPr>
          <a:lstStyle/>
          <a:p>
            <a:r>
              <a:rPr lang="en-GB" sz="3200" dirty="0" smtClean="0">
                <a:latin typeface="Bodoni MT Black" pitchFamily="18" charset="0"/>
              </a:rPr>
              <a:t> </a:t>
            </a:r>
            <a:r>
              <a:rPr lang="en-GB" sz="3200" dirty="0" smtClean="0">
                <a:latin typeface="Eras Demi ITC" pitchFamily="34" charset="0"/>
              </a:rPr>
              <a:t>Average Target Runs</a:t>
            </a:r>
            <a:endParaRPr lang="en-GB" sz="3200" dirty="0">
              <a:latin typeface="Eras Demi ITC" pitchFamily="34" charset="0"/>
            </a:endParaRPr>
          </a:p>
        </p:txBody>
      </p:sp>
      <p:sp>
        <p:nvSpPr>
          <p:cNvPr id="9" name="TextBox 8"/>
          <p:cNvSpPr txBox="1"/>
          <p:nvPr/>
        </p:nvSpPr>
        <p:spPr>
          <a:xfrm>
            <a:off x="179512" y="5229200"/>
            <a:ext cx="8424936" cy="1077218"/>
          </a:xfrm>
          <a:prstGeom prst="rect">
            <a:avLst/>
          </a:prstGeom>
          <a:noFill/>
        </p:spPr>
        <p:txBody>
          <a:bodyPr wrap="square" rtlCol="0">
            <a:spAutoFit/>
          </a:bodyPr>
          <a:lstStyle/>
          <a:p>
            <a:r>
              <a:rPr lang="en-GB" sz="2400" dirty="0" smtClean="0">
                <a:solidFill>
                  <a:srgbClr val="FF0066"/>
                </a:solidFill>
                <a:latin typeface="Rockwell" pitchFamily="18" charset="0"/>
                <a:cs typeface="Calibri" pitchFamily="34" charset="0"/>
              </a:rPr>
              <a:t>Inference-</a:t>
            </a:r>
            <a:r>
              <a:rPr lang="en-GB" sz="2000" dirty="0" smtClean="0">
                <a:latin typeface="Calibri" pitchFamily="34" charset="0"/>
                <a:cs typeface="Calibri" pitchFamily="34" charset="0"/>
              </a:rPr>
              <a:t>The bar chart shows that the distribution </a:t>
            </a:r>
            <a:r>
              <a:rPr lang="en-GB" sz="2000" dirty="0">
                <a:latin typeface="Calibri" pitchFamily="34" charset="0"/>
                <a:cs typeface="Calibri" pitchFamily="34" charset="0"/>
              </a:rPr>
              <a:t>of target runs shows a higher frequency of matches with targets set between 160-165 runs, indicating this range as a common and competitive benchmark in IPL </a:t>
            </a:r>
            <a:r>
              <a:rPr lang="en-GB" sz="2000" dirty="0" smtClean="0">
                <a:latin typeface="Calibri" pitchFamily="34" charset="0"/>
                <a:cs typeface="Calibri" pitchFamily="34" charset="0"/>
              </a:rPr>
              <a:t>matches.</a:t>
            </a:r>
            <a:endParaRPr lang="en-GB" sz="2000" dirty="0">
              <a:latin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973763"/>
            <a:ext cx="22733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40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TotalTime>
  <Words>859</Words>
  <Application>Microsoft Office PowerPoint</Application>
  <PresentationFormat>On-screen Show (4:3)</PresentationFormat>
  <Paragraphs>100</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PowerPoint Presentation</vt:lpstr>
      <vt:lpstr>PowerPoint Presentation</vt:lpstr>
      <vt:lpstr>PowerPoint Presentation</vt:lpstr>
      <vt:lpstr>PowerPoint Presentation</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55</cp:revision>
  <dcterms:created xsi:type="dcterms:W3CDTF">2024-09-01T17:26:07Z</dcterms:created>
  <dcterms:modified xsi:type="dcterms:W3CDTF">2024-09-05T19:22:42Z</dcterms:modified>
</cp:coreProperties>
</file>