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d073272b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d073272b3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0a0438c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d0a0438c3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d073272b3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1d073272b3_2_2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d0a0438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1d0a0438c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d0a0438c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1d0a0438c3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d073272b3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1d073272b3_2_3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d073272b3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d073272b3_2_2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d073272b3_2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1d073272b3_2_3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51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3820277" y="648767"/>
            <a:ext cx="5702056" cy="5743830"/>
          </a:xfrm>
          <a:custGeom>
            <a:rect b="b" l="l" r="r" t="t"/>
            <a:pathLst>
              <a:path extrusionOk="0" h="11487660" w="11404113">
                <a:moveTo>
                  <a:pt x="0" y="0"/>
                </a:moveTo>
                <a:lnTo>
                  <a:pt x="11404113" y="0"/>
                </a:lnTo>
                <a:lnTo>
                  <a:pt x="11404113" y="11487660"/>
                </a:lnTo>
                <a:lnTo>
                  <a:pt x="0" y="11487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0" name="Google Shape;130;p25"/>
          <p:cNvGrpSpPr/>
          <p:nvPr/>
        </p:nvGrpSpPr>
        <p:grpSpPr>
          <a:xfrm>
            <a:off x="1086861" y="2645792"/>
            <a:ext cx="1676913" cy="392360"/>
            <a:chOff x="0" y="-38100"/>
            <a:chExt cx="1899754" cy="444500"/>
          </a:xfrm>
        </p:grpSpPr>
        <p:sp>
          <p:nvSpPr>
            <p:cNvPr id="131" name="Google Shape;131;p25"/>
            <p:cNvSpPr/>
            <p:nvPr/>
          </p:nvSpPr>
          <p:spPr>
            <a:xfrm>
              <a:off x="0" y="0"/>
              <a:ext cx="1899754" cy="406400"/>
            </a:xfrm>
            <a:custGeom>
              <a:rect b="b" l="l" r="r" t="t"/>
              <a:pathLst>
                <a:path extrusionOk="0" h="406400" w="1899754">
                  <a:moveTo>
                    <a:pt x="1696554" y="0"/>
                  </a:moveTo>
                  <a:cubicBezTo>
                    <a:pt x="1808778" y="0"/>
                    <a:pt x="1899754" y="90976"/>
                    <a:pt x="1899754" y="203200"/>
                  </a:cubicBezTo>
                  <a:cubicBezTo>
                    <a:pt x="1899754" y="315424"/>
                    <a:pt x="1808778" y="406400"/>
                    <a:pt x="169655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0" y="-38100"/>
              <a:ext cx="1899754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5"/>
          <p:cNvGrpSpPr/>
          <p:nvPr/>
        </p:nvGrpSpPr>
        <p:grpSpPr>
          <a:xfrm rot="1383784">
            <a:off x="3782777" y="98704"/>
            <a:ext cx="5613443" cy="7170781"/>
            <a:chOff x="0" y="0"/>
            <a:chExt cx="2956881" cy="3777209"/>
          </a:xfrm>
        </p:grpSpPr>
        <p:sp>
          <p:nvSpPr>
            <p:cNvPr id="134" name="Google Shape;134;p25"/>
            <p:cNvSpPr/>
            <p:nvPr/>
          </p:nvSpPr>
          <p:spPr>
            <a:xfrm>
              <a:off x="0" y="0"/>
              <a:ext cx="2956881" cy="3777209"/>
            </a:xfrm>
            <a:custGeom>
              <a:rect b="b" l="l" r="r" t="t"/>
              <a:pathLst>
                <a:path extrusionOk="0" h="3777209" w="2956881">
                  <a:moveTo>
                    <a:pt x="0" y="0"/>
                  </a:moveTo>
                  <a:lnTo>
                    <a:pt x="2956881" y="0"/>
                  </a:lnTo>
                  <a:lnTo>
                    <a:pt x="2956881" y="3777209"/>
                  </a:lnTo>
                  <a:lnTo>
                    <a:pt x="0" y="3777209"/>
                  </a:lnTo>
                  <a:close/>
                </a:path>
              </a:pathLst>
            </a:custGeom>
            <a:gradFill>
              <a:gsLst>
                <a:gs pos="0">
                  <a:srgbClr val="141519"/>
                </a:gs>
                <a:gs pos="100000">
                  <a:srgbClr val="141519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35" name="Google Shape;135;p25"/>
            <p:cNvSpPr txBox="1"/>
            <p:nvPr/>
          </p:nvSpPr>
          <p:spPr>
            <a:xfrm>
              <a:off x="0" y="28575"/>
              <a:ext cx="2956881" cy="3748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25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25"/>
          <p:cNvGrpSpPr/>
          <p:nvPr/>
        </p:nvGrpSpPr>
        <p:grpSpPr>
          <a:xfrm rot="1383774">
            <a:off x="3506036" y="54322"/>
            <a:ext cx="5386874" cy="7170796"/>
            <a:chOff x="0" y="0"/>
            <a:chExt cx="2837530" cy="3777209"/>
          </a:xfrm>
        </p:grpSpPr>
        <p:sp>
          <p:nvSpPr>
            <p:cNvPr id="137" name="Google Shape;137;p25"/>
            <p:cNvSpPr/>
            <p:nvPr/>
          </p:nvSpPr>
          <p:spPr>
            <a:xfrm>
              <a:off x="0" y="0"/>
              <a:ext cx="2837530" cy="3777209"/>
            </a:xfrm>
            <a:custGeom>
              <a:rect b="b" l="l" r="r" t="t"/>
              <a:pathLst>
                <a:path extrusionOk="0" h="3777209" w="2837530">
                  <a:moveTo>
                    <a:pt x="0" y="0"/>
                  </a:moveTo>
                  <a:lnTo>
                    <a:pt x="2837530" y="0"/>
                  </a:lnTo>
                  <a:lnTo>
                    <a:pt x="2837530" y="3777209"/>
                  </a:lnTo>
                  <a:lnTo>
                    <a:pt x="0" y="3777209"/>
                  </a:lnTo>
                  <a:close/>
                </a:path>
              </a:pathLst>
            </a:custGeom>
            <a:gradFill>
              <a:gsLst>
                <a:gs pos="0">
                  <a:srgbClr val="141519"/>
                </a:gs>
                <a:gs pos="100000">
                  <a:srgbClr val="141519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38" name="Google Shape;138;p25"/>
            <p:cNvSpPr txBox="1"/>
            <p:nvPr/>
          </p:nvSpPr>
          <p:spPr>
            <a:xfrm>
              <a:off x="0" y="28575"/>
              <a:ext cx="2837530" cy="3748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25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5"/>
          <p:cNvSpPr txBox="1"/>
          <p:nvPr/>
        </p:nvSpPr>
        <p:spPr>
          <a:xfrm>
            <a:off x="1027249" y="1105225"/>
            <a:ext cx="7066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</a:rPr>
              <a:t>Stock Market Price Prediction</a:t>
            </a:r>
            <a:endParaRPr sz="100"/>
          </a:p>
        </p:txBody>
      </p:sp>
      <p:sp>
        <p:nvSpPr>
          <p:cNvPr id="140" name="Google Shape;140;p25"/>
          <p:cNvSpPr txBox="1"/>
          <p:nvPr/>
        </p:nvSpPr>
        <p:spPr>
          <a:xfrm>
            <a:off x="1308864" y="2791765"/>
            <a:ext cx="12936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7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Team 29</a:t>
            </a:r>
            <a:endParaRPr sz="700"/>
          </a:p>
        </p:txBody>
      </p:sp>
      <p:sp>
        <p:nvSpPr>
          <p:cNvPr id="141" name="Google Shape;141;p25"/>
          <p:cNvSpPr txBox="1"/>
          <p:nvPr/>
        </p:nvSpPr>
        <p:spPr>
          <a:xfrm>
            <a:off x="865850" y="3158650"/>
            <a:ext cx="21489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Jojo Dong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Ayush Kumar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Yolanda Li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Colette Ma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Syed Irtiza Mehdi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519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537289" y="422900"/>
            <a:ext cx="249769" cy="251600"/>
          </a:xfrm>
          <a:custGeom>
            <a:rect b="b" l="l" r="r" t="t"/>
            <a:pathLst>
              <a:path extrusionOk="0" h="503199" w="49953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7" name="Google Shape;147;p26"/>
          <p:cNvGrpSpPr/>
          <p:nvPr/>
        </p:nvGrpSpPr>
        <p:grpSpPr>
          <a:xfrm rot="-4011104">
            <a:off x="7022443" y="732052"/>
            <a:ext cx="8701890" cy="9090159"/>
            <a:chOff x="0" y="0"/>
            <a:chExt cx="4583700" cy="4788220"/>
          </a:xfrm>
        </p:grpSpPr>
        <p:sp>
          <p:nvSpPr>
            <p:cNvPr id="148" name="Google Shape;148;p26"/>
            <p:cNvSpPr/>
            <p:nvPr/>
          </p:nvSpPr>
          <p:spPr>
            <a:xfrm>
              <a:off x="0" y="0"/>
              <a:ext cx="4583605" cy="4788220"/>
            </a:xfrm>
            <a:custGeom>
              <a:rect b="b" l="l" r="r" t="t"/>
              <a:pathLst>
                <a:path extrusionOk="0" h="4788220" w="4583605">
                  <a:moveTo>
                    <a:pt x="0" y="0"/>
                  </a:moveTo>
                  <a:lnTo>
                    <a:pt x="4583605" y="0"/>
                  </a:lnTo>
                  <a:lnTo>
                    <a:pt x="4583605" y="4788220"/>
                  </a:lnTo>
                  <a:lnTo>
                    <a:pt x="0" y="4788220"/>
                  </a:lnTo>
                  <a:close/>
                </a:path>
              </a:pathLst>
            </a:custGeom>
            <a:gradFill>
              <a:gsLst>
                <a:gs pos="0">
                  <a:srgbClr val="27DDDF">
                    <a:alpha val="0"/>
                  </a:srgbClr>
                </a:gs>
                <a:gs pos="100000">
                  <a:srgbClr val="27DDD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49" name="Google Shape;149;p26"/>
            <p:cNvSpPr txBox="1"/>
            <p:nvPr/>
          </p:nvSpPr>
          <p:spPr>
            <a:xfrm>
              <a:off x="0" y="19050"/>
              <a:ext cx="4583700" cy="47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5304685" y="1207625"/>
            <a:ext cx="2717016" cy="352769"/>
            <a:chOff x="0" y="0"/>
            <a:chExt cx="1417549" cy="184050"/>
          </a:xfrm>
        </p:grpSpPr>
        <p:sp>
          <p:nvSpPr>
            <p:cNvPr id="151" name="Google Shape;151;p26"/>
            <p:cNvSpPr/>
            <p:nvPr/>
          </p:nvSpPr>
          <p:spPr>
            <a:xfrm>
              <a:off x="0" y="0"/>
              <a:ext cx="1417549" cy="183966"/>
            </a:xfrm>
            <a:custGeom>
              <a:rect b="b" l="l" r="r" t="t"/>
              <a:pathLst>
                <a:path extrusionOk="0"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0" y="19050"/>
              <a:ext cx="14175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26"/>
          <p:cNvGrpSpPr/>
          <p:nvPr/>
        </p:nvGrpSpPr>
        <p:grpSpPr>
          <a:xfrm>
            <a:off x="5304685" y="1779374"/>
            <a:ext cx="2717016" cy="352769"/>
            <a:chOff x="0" y="0"/>
            <a:chExt cx="1417549" cy="184050"/>
          </a:xfrm>
        </p:grpSpPr>
        <p:sp>
          <p:nvSpPr>
            <p:cNvPr id="154" name="Google Shape;154;p26"/>
            <p:cNvSpPr/>
            <p:nvPr/>
          </p:nvSpPr>
          <p:spPr>
            <a:xfrm>
              <a:off x="0" y="0"/>
              <a:ext cx="1417549" cy="183966"/>
            </a:xfrm>
            <a:custGeom>
              <a:rect b="b" l="l" r="r" t="t"/>
              <a:pathLst>
                <a:path extrusionOk="0"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0" y="19050"/>
              <a:ext cx="14175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26"/>
          <p:cNvGrpSpPr/>
          <p:nvPr/>
        </p:nvGrpSpPr>
        <p:grpSpPr>
          <a:xfrm>
            <a:off x="5304685" y="2350500"/>
            <a:ext cx="2717016" cy="352769"/>
            <a:chOff x="0" y="0"/>
            <a:chExt cx="1417549" cy="184050"/>
          </a:xfrm>
        </p:grpSpPr>
        <p:sp>
          <p:nvSpPr>
            <p:cNvPr id="157" name="Google Shape;157;p26"/>
            <p:cNvSpPr/>
            <p:nvPr/>
          </p:nvSpPr>
          <p:spPr>
            <a:xfrm>
              <a:off x="0" y="0"/>
              <a:ext cx="1417549" cy="183966"/>
            </a:xfrm>
            <a:custGeom>
              <a:rect b="b" l="l" r="r" t="t"/>
              <a:pathLst>
                <a:path extrusionOk="0"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 txBox="1"/>
            <p:nvPr/>
          </p:nvSpPr>
          <p:spPr>
            <a:xfrm>
              <a:off x="0" y="19050"/>
              <a:ext cx="14175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26"/>
          <p:cNvGrpSpPr/>
          <p:nvPr/>
        </p:nvGrpSpPr>
        <p:grpSpPr>
          <a:xfrm>
            <a:off x="5304685" y="2921627"/>
            <a:ext cx="2717016" cy="352769"/>
            <a:chOff x="0" y="0"/>
            <a:chExt cx="1417549" cy="184050"/>
          </a:xfrm>
        </p:grpSpPr>
        <p:sp>
          <p:nvSpPr>
            <p:cNvPr id="160" name="Google Shape;160;p26"/>
            <p:cNvSpPr/>
            <p:nvPr/>
          </p:nvSpPr>
          <p:spPr>
            <a:xfrm>
              <a:off x="0" y="0"/>
              <a:ext cx="1417549" cy="183966"/>
            </a:xfrm>
            <a:custGeom>
              <a:rect b="b" l="l" r="r" t="t"/>
              <a:pathLst>
                <a:path extrusionOk="0"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0" y="19050"/>
              <a:ext cx="14175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26"/>
          <p:cNvGrpSpPr/>
          <p:nvPr/>
        </p:nvGrpSpPr>
        <p:grpSpPr>
          <a:xfrm>
            <a:off x="5304685" y="3492753"/>
            <a:ext cx="2717016" cy="352769"/>
            <a:chOff x="0" y="0"/>
            <a:chExt cx="1417549" cy="184050"/>
          </a:xfrm>
        </p:grpSpPr>
        <p:sp>
          <p:nvSpPr>
            <p:cNvPr id="163" name="Google Shape;163;p26"/>
            <p:cNvSpPr/>
            <p:nvPr/>
          </p:nvSpPr>
          <p:spPr>
            <a:xfrm>
              <a:off x="0" y="0"/>
              <a:ext cx="1417549" cy="183966"/>
            </a:xfrm>
            <a:custGeom>
              <a:rect b="b" l="l" r="r" t="t"/>
              <a:pathLst>
                <a:path extrusionOk="0"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 txBox="1"/>
            <p:nvPr/>
          </p:nvSpPr>
          <p:spPr>
            <a:xfrm>
              <a:off x="0" y="19050"/>
              <a:ext cx="14175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26"/>
          <p:cNvGrpSpPr/>
          <p:nvPr/>
        </p:nvGrpSpPr>
        <p:grpSpPr>
          <a:xfrm>
            <a:off x="5304685" y="4025406"/>
            <a:ext cx="2717016" cy="352769"/>
            <a:chOff x="0" y="0"/>
            <a:chExt cx="1417549" cy="184050"/>
          </a:xfrm>
        </p:grpSpPr>
        <p:sp>
          <p:nvSpPr>
            <p:cNvPr id="166" name="Google Shape;166;p26"/>
            <p:cNvSpPr/>
            <p:nvPr/>
          </p:nvSpPr>
          <p:spPr>
            <a:xfrm>
              <a:off x="0" y="0"/>
              <a:ext cx="1417549" cy="183966"/>
            </a:xfrm>
            <a:custGeom>
              <a:rect b="b" l="l" r="r" t="t"/>
              <a:pathLst>
                <a:path extrusionOk="0"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0" y="19050"/>
              <a:ext cx="14175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6"/>
          <p:cNvSpPr txBox="1"/>
          <p:nvPr/>
        </p:nvSpPr>
        <p:spPr>
          <a:xfrm>
            <a:off x="897530" y="465225"/>
            <a:ext cx="9954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AGENDA</a:t>
            </a:r>
            <a:endParaRPr sz="700"/>
          </a:p>
        </p:txBody>
      </p:sp>
      <p:sp>
        <p:nvSpPr>
          <p:cNvPr id="169" name="Google Shape;169;p26"/>
          <p:cNvSpPr txBox="1"/>
          <p:nvPr/>
        </p:nvSpPr>
        <p:spPr>
          <a:xfrm>
            <a:off x="5549924" y="1334011"/>
            <a:ext cx="1544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Business Problem</a:t>
            </a:r>
            <a:endParaRPr sz="700"/>
          </a:p>
        </p:txBody>
      </p:sp>
      <p:sp>
        <p:nvSpPr>
          <p:cNvPr id="170" name="Google Shape;170;p26"/>
          <p:cNvSpPr txBox="1"/>
          <p:nvPr/>
        </p:nvSpPr>
        <p:spPr>
          <a:xfrm>
            <a:off x="5549924" y="1905759"/>
            <a:ext cx="1544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Data Preparation</a:t>
            </a:r>
            <a:endParaRPr sz="700"/>
          </a:p>
        </p:txBody>
      </p:sp>
      <p:sp>
        <p:nvSpPr>
          <p:cNvPr id="171" name="Google Shape;171;p26"/>
          <p:cNvSpPr txBox="1"/>
          <p:nvPr/>
        </p:nvSpPr>
        <p:spPr>
          <a:xfrm>
            <a:off x="5549924" y="2476886"/>
            <a:ext cx="1544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Modelling</a:t>
            </a:r>
            <a:endParaRPr sz="700"/>
          </a:p>
        </p:txBody>
      </p:sp>
      <p:sp>
        <p:nvSpPr>
          <p:cNvPr id="172" name="Google Shape;172;p26"/>
          <p:cNvSpPr txBox="1"/>
          <p:nvPr/>
        </p:nvSpPr>
        <p:spPr>
          <a:xfrm>
            <a:off x="5549924" y="3048012"/>
            <a:ext cx="1544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Evaluation</a:t>
            </a:r>
            <a:endParaRPr sz="700"/>
          </a:p>
        </p:txBody>
      </p:sp>
      <p:sp>
        <p:nvSpPr>
          <p:cNvPr id="173" name="Google Shape;173;p26"/>
          <p:cNvSpPr txBox="1"/>
          <p:nvPr/>
        </p:nvSpPr>
        <p:spPr>
          <a:xfrm>
            <a:off x="5549924" y="3619138"/>
            <a:ext cx="1544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Deployment</a:t>
            </a:r>
            <a:endParaRPr sz="700"/>
          </a:p>
        </p:txBody>
      </p:sp>
      <p:sp>
        <p:nvSpPr>
          <p:cNvPr id="174" name="Google Shape;174;p26"/>
          <p:cNvSpPr txBox="1"/>
          <p:nvPr/>
        </p:nvSpPr>
        <p:spPr>
          <a:xfrm>
            <a:off x="5549924" y="4151791"/>
            <a:ext cx="1544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Q&amp;A</a:t>
            </a:r>
            <a:endParaRPr sz="700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25" y="1360025"/>
            <a:ext cx="4117650" cy="29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519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537289" y="422900"/>
            <a:ext cx="249769" cy="251600"/>
          </a:xfrm>
          <a:custGeom>
            <a:rect b="b" l="l" r="r" t="t"/>
            <a:pathLst>
              <a:path extrusionOk="0" h="503199" w="49953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1" name="Google Shape;181;p27"/>
          <p:cNvGrpSpPr/>
          <p:nvPr/>
        </p:nvGrpSpPr>
        <p:grpSpPr>
          <a:xfrm>
            <a:off x="1027241" y="1131425"/>
            <a:ext cx="3482343" cy="3322790"/>
            <a:chOff x="0" y="0"/>
            <a:chExt cx="1834320" cy="1750276"/>
          </a:xfrm>
        </p:grpSpPr>
        <p:sp>
          <p:nvSpPr>
            <p:cNvPr id="182" name="Google Shape;182;p27"/>
            <p:cNvSpPr/>
            <p:nvPr/>
          </p:nvSpPr>
          <p:spPr>
            <a:xfrm>
              <a:off x="0" y="0"/>
              <a:ext cx="1834320" cy="1750276"/>
            </a:xfrm>
            <a:custGeom>
              <a:rect b="b" l="l" r="r" t="t"/>
              <a:pathLst>
                <a:path extrusionOk="0" h="1750276" w="1834320">
                  <a:moveTo>
                    <a:pt x="56691" y="0"/>
                  </a:moveTo>
                  <a:lnTo>
                    <a:pt x="1777629" y="0"/>
                  </a:lnTo>
                  <a:cubicBezTo>
                    <a:pt x="1808939" y="0"/>
                    <a:pt x="1834320" y="25382"/>
                    <a:pt x="1834320" y="56691"/>
                  </a:cubicBezTo>
                  <a:lnTo>
                    <a:pt x="1834320" y="1693585"/>
                  </a:lnTo>
                  <a:cubicBezTo>
                    <a:pt x="1834320" y="1708620"/>
                    <a:pt x="1828348" y="1723040"/>
                    <a:pt x="1817716" y="1733672"/>
                  </a:cubicBezTo>
                  <a:cubicBezTo>
                    <a:pt x="1807084" y="1744303"/>
                    <a:pt x="1792664" y="1750276"/>
                    <a:pt x="1777629" y="1750276"/>
                  </a:cubicBezTo>
                  <a:lnTo>
                    <a:pt x="56691" y="1750276"/>
                  </a:lnTo>
                  <a:cubicBezTo>
                    <a:pt x="41656" y="1750276"/>
                    <a:pt x="27236" y="1744303"/>
                    <a:pt x="16605" y="1733672"/>
                  </a:cubicBezTo>
                  <a:cubicBezTo>
                    <a:pt x="5973" y="1723040"/>
                    <a:pt x="0" y="1708620"/>
                    <a:pt x="0" y="1693585"/>
                  </a:cubicBezTo>
                  <a:lnTo>
                    <a:pt x="0" y="56691"/>
                  </a:lnTo>
                  <a:cubicBezTo>
                    <a:pt x="0" y="41656"/>
                    <a:pt x="5973" y="27236"/>
                    <a:pt x="16605" y="16605"/>
                  </a:cubicBezTo>
                  <a:cubicBezTo>
                    <a:pt x="27236" y="5973"/>
                    <a:pt x="41656" y="0"/>
                    <a:pt x="56691" y="0"/>
                  </a:cubicBezTo>
                  <a:close/>
                </a:path>
              </a:pathLst>
            </a:custGeom>
            <a:solidFill>
              <a:srgbClr val="20212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0" y="19050"/>
              <a:ext cx="1834320" cy="1731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27"/>
          <p:cNvGrpSpPr/>
          <p:nvPr/>
        </p:nvGrpSpPr>
        <p:grpSpPr>
          <a:xfrm>
            <a:off x="4705257" y="2616827"/>
            <a:ext cx="2717025" cy="352609"/>
            <a:chOff x="0" y="0"/>
            <a:chExt cx="1417549" cy="183966"/>
          </a:xfrm>
        </p:grpSpPr>
        <p:sp>
          <p:nvSpPr>
            <p:cNvPr id="185" name="Google Shape;185;p27"/>
            <p:cNvSpPr/>
            <p:nvPr/>
          </p:nvSpPr>
          <p:spPr>
            <a:xfrm>
              <a:off x="0" y="0"/>
              <a:ext cx="1417549" cy="183966"/>
            </a:xfrm>
            <a:custGeom>
              <a:rect b="b" l="l" r="r" t="t"/>
              <a:pathLst>
                <a:path extrusionOk="0"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4705257" y="1131425"/>
            <a:ext cx="2717025" cy="1261564"/>
            <a:chOff x="0" y="0"/>
            <a:chExt cx="1417549" cy="658194"/>
          </a:xfrm>
        </p:grpSpPr>
        <p:sp>
          <p:nvSpPr>
            <p:cNvPr id="188" name="Google Shape;188;p27"/>
            <p:cNvSpPr/>
            <p:nvPr/>
          </p:nvSpPr>
          <p:spPr>
            <a:xfrm>
              <a:off x="0" y="0"/>
              <a:ext cx="1417549" cy="658194"/>
            </a:xfrm>
            <a:custGeom>
              <a:rect b="b" l="l" r="r" t="t"/>
              <a:pathLst>
                <a:path extrusionOk="0" h="658194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628275"/>
                  </a:lnTo>
                  <a:cubicBezTo>
                    <a:pt x="1417549" y="644799"/>
                    <a:pt x="1404154" y="658194"/>
                    <a:pt x="1387630" y="658194"/>
                  </a:cubicBezTo>
                  <a:lnTo>
                    <a:pt x="29919" y="658194"/>
                  </a:lnTo>
                  <a:cubicBezTo>
                    <a:pt x="13395" y="658194"/>
                    <a:pt x="0" y="644799"/>
                    <a:pt x="0" y="628275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gradFill>
              <a:gsLst>
                <a:gs pos="0">
                  <a:srgbClr val="0C4A5B"/>
                </a:gs>
                <a:gs pos="100000">
                  <a:srgbClr val="27DDD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0" y="19050"/>
              <a:ext cx="1417549" cy="639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4705257" y="3111753"/>
            <a:ext cx="2717025" cy="352609"/>
            <a:chOff x="0" y="0"/>
            <a:chExt cx="1417549" cy="183966"/>
          </a:xfrm>
        </p:grpSpPr>
        <p:sp>
          <p:nvSpPr>
            <p:cNvPr id="191" name="Google Shape;191;p27"/>
            <p:cNvSpPr/>
            <p:nvPr/>
          </p:nvSpPr>
          <p:spPr>
            <a:xfrm>
              <a:off x="0" y="0"/>
              <a:ext cx="1417549" cy="183966"/>
            </a:xfrm>
            <a:custGeom>
              <a:rect b="b" l="l" r="r" t="t"/>
              <a:pathLst>
                <a:path extrusionOk="0"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27"/>
          <p:cNvGrpSpPr/>
          <p:nvPr/>
        </p:nvGrpSpPr>
        <p:grpSpPr>
          <a:xfrm>
            <a:off x="4705257" y="3606679"/>
            <a:ext cx="2717025" cy="352609"/>
            <a:chOff x="0" y="0"/>
            <a:chExt cx="1417549" cy="183966"/>
          </a:xfrm>
        </p:grpSpPr>
        <p:sp>
          <p:nvSpPr>
            <p:cNvPr id="194" name="Google Shape;194;p27"/>
            <p:cNvSpPr/>
            <p:nvPr/>
          </p:nvSpPr>
          <p:spPr>
            <a:xfrm>
              <a:off x="0" y="0"/>
              <a:ext cx="1417549" cy="183966"/>
            </a:xfrm>
            <a:custGeom>
              <a:rect b="b" l="l" r="r" t="t"/>
              <a:pathLst>
                <a:path extrusionOk="0"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4705257" y="4101605"/>
            <a:ext cx="2717025" cy="352609"/>
            <a:chOff x="0" y="0"/>
            <a:chExt cx="1417549" cy="183966"/>
          </a:xfrm>
        </p:grpSpPr>
        <p:sp>
          <p:nvSpPr>
            <p:cNvPr id="197" name="Google Shape;197;p27"/>
            <p:cNvSpPr/>
            <p:nvPr/>
          </p:nvSpPr>
          <p:spPr>
            <a:xfrm>
              <a:off x="0" y="0"/>
              <a:ext cx="1417549" cy="183966"/>
            </a:xfrm>
            <a:custGeom>
              <a:rect b="b" l="l" r="r" t="t"/>
              <a:pathLst>
                <a:path extrusionOk="0"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7"/>
          <p:cNvSpPr/>
          <p:nvPr/>
        </p:nvSpPr>
        <p:spPr>
          <a:xfrm>
            <a:off x="6431687" y="1644720"/>
            <a:ext cx="720650" cy="748270"/>
          </a:xfrm>
          <a:custGeom>
            <a:rect b="b" l="l" r="r" t="t"/>
            <a:pathLst>
              <a:path extrusionOk="0" h="1496539" w="1441301">
                <a:moveTo>
                  <a:pt x="0" y="0"/>
                </a:moveTo>
                <a:lnTo>
                  <a:pt x="1441301" y="0"/>
                </a:lnTo>
                <a:lnTo>
                  <a:pt x="1441301" y="1496539"/>
                </a:lnTo>
                <a:lnTo>
                  <a:pt x="0" y="1496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7007" l="0" r="0" t="0"/>
            </a:stretch>
          </a:blipFill>
          <a:ln>
            <a:noFill/>
          </a:ln>
        </p:spPr>
      </p:sp>
      <p:sp>
        <p:nvSpPr>
          <p:cNvPr id="200" name="Google Shape;200;p27"/>
          <p:cNvSpPr txBox="1"/>
          <p:nvPr/>
        </p:nvSpPr>
        <p:spPr>
          <a:xfrm>
            <a:off x="897540" y="465225"/>
            <a:ext cx="17589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Business Problem</a:t>
            </a:r>
            <a:endParaRPr sz="700"/>
          </a:p>
        </p:txBody>
      </p:sp>
      <p:sp>
        <p:nvSpPr>
          <p:cNvPr id="201" name="Google Shape;201;p27"/>
          <p:cNvSpPr txBox="1"/>
          <p:nvPr/>
        </p:nvSpPr>
        <p:spPr>
          <a:xfrm>
            <a:off x="4950496" y="2743212"/>
            <a:ext cx="1544100" cy="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Algorithmic Trading</a:t>
            </a:r>
            <a:endParaRPr sz="700"/>
          </a:p>
        </p:txBody>
      </p:sp>
      <p:sp>
        <p:nvSpPr>
          <p:cNvPr id="202" name="Google Shape;202;p27"/>
          <p:cNvSpPr txBox="1"/>
          <p:nvPr/>
        </p:nvSpPr>
        <p:spPr>
          <a:xfrm>
            <a:off x="4950496" y="3238138"/>
            <a:ext cx="1544100" cy="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Portfolio Optimization</a:t>
            </a:r>
            <a:endParaRPr sz="700"/>
          </a:p>
        </p:txBody>
      </p:sp>
      <p:sp>
        <p:nvSpPr>
          <p:cNvPr id="203" name="Google Shape;203;p27"/>
          <p:cNvSpPr txBox="1"/>
          <p:nvPr/>
        </p:nvSpPr>
        <p:spPr>
          <a:xfrm>
            <a:off x="4950496" y="3733064"/>
            <a:ext cx="1544100" cy="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Risk Management</a:t>
            </a:r>
            <a:endParaRPr sz="700"/>
          </a:p>
        </p:txBody>
      </p:sp>
      <p:sp>
        <p:nvSpPr>
          <p:cNvPr id="204" name="Google Shape;204;p27"/>
          <p:cNvSpPr txBox="1"/>
          <p:nvPr/>
        </p:nvSpPr>
        <p:spPr>
          <a:xfrm>
            <a:off x="4950496" y="4227991"/>
            <a:ext cx="1544100" cy="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Market Sentiment Analysis</a:t>
            </a:r>
            <a:endParaRPr sz="700"/>
          </a:p>
        </p:txBody>
      </p:sp>
      <p:sp>
        <p:nvSpPr>
          <p:cNvPr id="205" name="Google Shape;205;p27"/>
          <p:cNvSpPr txBox="1"/>
          <p:nvPr/>
        </p:nvSpPr>
        <p:spPr>
          <a:xfrm>
            <a:off x="1405737" y="1309941"/>
            <a:ext cx="25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Objective</a:t>
            </a:r>
            <a:endParaRPr sz="700"/>
          </a:p>
        </p:txBody>
      </p:sp>
      <p:sp>
        <p:nvSpPr>
          <p:cNvPr id="206" name="Google Shape;206;p27"/>
          <p:cNvSpPr txBox="1"/>
          <p:nvPr/>
        </p:nvSpPr>
        <p:spPr>
          <a:xfrm>
            <a:off x="4950496" y="1402018"/>
            <a:ext cx="117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Benefits</a:t>
            </a:r>
            <a:endParaRPr sz="700"/>
          </a:p>
        </p:txBody>
      </p:sp>
      <p:sp>
        <p:nvSpPr>
          <p:cNvPr id="207" name="Google Shape;207;p27"/>
          <p:cNvSpPr txBox="1"/>
          <p:nvPr/>
        </p:nvSpPr>
        <p:spPr>
          <a:xfrm>
            <a:off x="1579187" y="1903283"/>
            <a:ext cx="25428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To use Long Short-Term Memory (LSTM) neural networks to forecast stock prices or trends more accurately by learning sequential patterns in historical data</a:t>
            </a:r>
            <a:endParaRPr sz="800"/>
          </a:p>
        </p:txBody>
      </p:sp>
      <p:grpSp>
        <p:nvGrpSpPr>
          <p:cNvPr id="208" name="Google Shape;208;p27"/>
          <p:cNvGrpSpPr/>
          <p:nvPr/>
        </p:nvGrpSpPr>
        <p:grpSpPr>
          <a:xfrm rot="-4011154">
            <a:off x="6769888" y="598432"/>
            <a:ext cx="8701687" cy="9090136"/>
            <a:chOff x="0" y="0"/>
            <a:chExt cx="4583605" cy="4788220"/>
          </a:xfrm>
        </p:grpSpPr>
        <p:sp>
          <p:nvSpPr>
            <p:cNvPr id="209" name="Google Shape;209;p27"/>
            <p:cNvSpPr/>
            <p:nvPr/>
          </p:nvSpPr>
          <p:spPr>
            <a:xfrm>
              <a:off x="0" y="0"/>
              <a:ext cx="4583605" cy="4788220"/>
            </a:xfrm>
            <a:custGeom>
              <a:rect b="b" l="l" r="r" t="t"/>
              <a:pathLst>
                <a:path extrusionOk="0" h="4788220" w="4583605">
                  <a:moveTo>
                    <a:pt x="0" y="0"/>
                  </a:moveTo>
                  <a:lnTo>
                    <a:pt x="4583605" y="0"/>
                  </a:lnTo>
                  <a:lnTo>
                    <a:pt x="4583605" y="4788220"/>
                  </a:lnTo>
                  <a:lnTo>
                    <a:pt x="0" y="4788220"/>
                  </a:lnTo>
                  <a:close/>
                </a:path>
              </a:pathLst>
            </a:custGeom>
            <a:gradFill>
              <a:gsLst>
                <a:gs pos="0">
                  <a:srgbClr val="27DDDF">
                    <a:alpha val="0"/>
                  </a:srgbClr>
                </a:gs>
                <a:gs pos="100000">
                  <a:srgbClr val="27DDD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0" name="Google Shape;210;p27"/>
            <p:cNvSpPr txBox="1"/>
            <p:nvPr/>
          </p:nvSpPr>
          <p:spPr>
            <a:xfrm>
              <a:off x="0" y="19050"/>
              <a:ext cx="4583605" cy="4769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7"/>
          <p:cNvSpPr txBox="1"/>
          <p:nvPr/>
        </p:nvSpPr>
        <p:spPr>
          <a:xfrm>
            <a:off x="1405737" y="2864991"/>
            <a:ext cx="25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Stakeholders</a:t>
            </a:r>
            <a:endParaRPr sz="700"/>
          </a:p>
        </p:txBody>
      </p:sp>
      <p:sp>
        <p:nvSpPr>
          <p:cNvPr id="212" name="Google Shape;212;p27"/>
          <p:cNvSpPr txBox="1"/>
          <p:nvPr/>
        </p:nvSpPr>
        <p:spPr>
          <a:xfrm>
            <a:off x="1190525" y="3238150"/>
            <a:ext cx="3155700" cy="1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59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5901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Investors</a:t>
            </a:r>
            <a:r>
              <a:rPr b="1" lang="en" sz="900">
                <a:solidFill>
                  <a:schemeClr val="lt1"/>
                </a:solidFill>
              </a:rPr>
              <a:t> and Traders</a:t>
            </a:r>
            <a:r>
              <a:rPr lang="en" sz="900">
                <a:solidFill>
                  <a:schemeClr val="lt1"/>
                </a:solidFill>
              </a:rPr>
              <a:t>: </a:t>
            </a:r>
            <a:r>
              <a:rPr lang="en" sz="900">
                <a:solidFill>
                  <a:schemeClr val="lt1"/>
                </a:solidFill>
              </a:rPr>
              <a:t>B</a:t>
            </a:r>
            <a:r>
              <a:rPr lang="en" sz="900">
                <a:solidFill>
                  <a:schemeClr val="lt1"/>
                </a:solidFill>
              </a:rPr>
              <a:t>enefit from more reliable predictions to maximize returns</a:t>
            </a:r>
            <a:endParaRPr sz="900">
              <a:solidFill>
                <a:schemeClr val="lt1"/>
              </a:solidFill>
            </a:endParaRPr>
          </a:p>
          <a:p>
            <a:pPr indent="-285750" lvl="0" marL="457200" marR="0" rtl="0" algn="l">
              <a:lnSpc>
                <a:spcPct val="15901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Financial Institutions</a:t>
            </a:r>
            <a:r>
              <a:rPr lang="en" sz="900">
                <a:solidFill>
                  <a:schemeClr val="lt1"/>
                </a:solidFill>
              </a:rPr>
              <a:t>: Use predictive models for risk assessment and trading strategies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9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9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519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537289" y="422900"/>
            <a:ext cx="249769" cy="251600"/>
          </a:xfrm>
          <a:custGeom>
            <a:rect b="b" l="l" r="r" t="t"/>
            <a:pathLst>
              <a:path extrusionOk="0" h="503199" w="49953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8" name="Google Shape;218;p28"/>
          <p:cNvGrpSpPr/>
          <p:nvPr/>
        </p:nvGrpSpPr>
        <p:grpSpPr>
          <a:xfrm>
            <a:off x="0" y="3862388"/>
            <a:ext cx="9143818" cy="3343367"/>
            <a:chOff x="0" y="0"/>
            <a:chExt cx="4816592" cy="1761150"/>
          </a:xfrm>
        </p:grpSpPr>
        <p:sp>
          <p:nvSpPr>
            <p:cNvPr id="219" name="Google Shape;219;p28"/>
            <p:cNvSpPr/>
            <p:nvPr/>
          </p:nvSpPr>
          <p:spPr>
            <a:xfrm>
              <a:off x="0" y="0"/>
              <a:ext cx="4816592" cy="1761067"/>
            </a:xfrm>
            <a:custGeom>
              <a:rect b="b" l="l" r="r" t="t"/>
              <a:pathLst>
                <a:path extrusionOk="0" h="17610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61067"/>
                  </a:lnTo>
                  <a:lnTo>
                    <a:pt x="0" y="1761067"/>
                  </a:lnTo>
                  <a:close/>
                </a:path>
              </a:pathLst>
            </a:custGeom>
            <a:gradFill>
              <a:gsLst>
                <a:gs pos="0">
                  <a:srgbClr val="2D2E34">
                    <a:alpha val="0"/>
                  </a:srgbClr>
                </a:gs>
                <a:gs pos="100000">
                  <a:srgbClr val="2D2E3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0" name="Google Shape;220;p28"/>
            <p:cNvSpPr txBox="1"/>
            <p:nvPr/>
          </p:nvSpPr>
          <p:spPr>
            <a:xfrm>
              <a:off x="0" y="19050"/>
              <a:ext cx="4816500" cy="174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28"/>
          <p:cNvGrpSpPr/>
          <p:nvPr/>
        </p:nvGrpSpPr>
        <p:grpSpPr>
          <a:xfrm>
            <a:off x="1027250" y="1131750"/>
            <a:ext cx="6843032" cy="617179"/>
            <a:chOff x="0" y="0"/>
            <a:chExt cx="670800" cy="907350"/>
          </a:xfrm>
        </p:grpSpPr>
        <p:sp>
          <p:nvSpPr>
            <p:cNvPr id="222" name="Google Shape;222;p28"/>
            <p:cNvSpPr/>
            <p:nvPr/>
          </p:nvSpPr>
          <p:spPr>
            <a:xfrm>
              <a:off x="0" y="0"/>
              <a:ext cx="670780" cy="907205"/>
            </a:xfrm>
            <a:custGeom>
              <a:rect b="b" l="l" r="r" t="t"/>
              <a:pathLst>
                <a:path extrusionOk="0"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gradFill>
              <a:gsLst>
                <a:gs pos="0">
                  <a:srgbClr val="0C4A5B"/>
                </a:gs>
                <a:gs pos="100000">
                  <a:srgbClr val="27DDDF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 txBox="1"/>
            <p:nvPr/>
          </p:nvSpPr>
          <p:spPr>
            <a:xfrm>
              <a:off x="0" y="19050"/>
              <a:ext cx="670800" cy="88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Historical stock data fetched from Yahoo Finance API using the </a:t>
              </a:r>
              <a:r>
                <a:rPr b="1" lang="en" sz="1100">
                  <a:solidFill>
                    <a:srgbClr val="00FF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yfinance</a:t>
              </a:r>
              <a:r>
                <a:rPr lang="en" sz="1100">
                  <a:solidFill>
                    <a:schemeClr val="dk1"/>
                  </a:solidFill>
                </a:rPr>
                <a:t> </a:t>
              </a:r>
              <a:r>
                <a:rPr lang="en" sz="1100">
                  <a:solidFill>
                    <a:schemeClr val="lt1"/>
                  </a:solidFill>
                </a:rPr>
                <a:t>library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28"/>
          <p:cNvSpPr txBox="1"/>
          <p:nvPr/>
        </p:nvSpPr>
        <p:spPr>
          <a:xfrm>
            <a:off x="897538" y="465225"/>
            <a:ext cx="16179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Data Preparation</a:t>
            </a:r>
            <a:endParaRPr sz="700"/>
          </a:p>
        </p:txBody>
      </p:sp>
      <p:grpSp>
        <p:nvGrpSpPr>
          <p:cNvPr id="225" name="Google Shape;225;p28"/>
          <p:cNvGrpSpPr/>
          <p:nvPr/>
        </p:nvGrpSpPr>
        <p:grpSpPr>
          <a:xfrm>
            <a:off x="1027250" y="2046150"/>
            <a:ext cx="6843032" cy="617179"/>
            <a:chOff x="0" y="0"/>
            <a:chExt cx="670800" cy="907350"/>
          </a:xfrm>
        </p:grpSpPr>
        <p:sp>
          <p:nvSpPr>
            <p:cNvPr id="226" name="Google Shape;226;p28"/>
            <p:cNvSpPr/>
            <p:nvPr/>
          </p:nvSpPr>
          <p:spPr>
            <a:xfrm>
              <a:off x="0" y="0"/>
              <a:ext cx="670780" cy="907205"/>
            </a:xfrm>
            <a:custGeom>
              <a:rect b="b" l="l" r="r" t="t"/>
              <a:pathLst>
                <a:path extrusionOk="0"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gradFill>
              <a:gsLst>
                <a:gs pos="0">
                  <a:srgbClr val="0C4A5B"/>
                </a:gs>
                <a:gs pos="100000">
                  <a:srgbClr val="27DDDF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0" y="19050"/>
              <a:ext cx="670800" cy="88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Standardized column names to a uniform format:</a:t>
              </a:r>
              <a:r>
                <a:rPr b="1" lang="en" sz="1100">
                  <a:solidFill>
                    <a:srgbClr val="00FF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date</a:t>
              </a:r>
              <a:r>
                <a:rPr lang="en" sz="1100">
                  <a:solidFill>
                    <a:schemeClr val="lt1"/>
                  </a:solidFill>
                </a:rPr>
                <a:t>, </a:t>
              </a:r>
              <a:r>
                <a:rPr b="1" lang="en" sz="1100">
                  <a:solidFill>
                    <a:srgbClr val="00FF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adj close</a:t>
              </a:r>
              <a:r>
                <a:rPr lang="en" sz="1100">
                  <a:solidFill>
                    <a:schemeClr val="lt1"/>
                  </a:solidFill>
                </a:rPr>
                <a:t>, </a:t>
              </a:r>
              <a:r>
                <a:rPr b="1" lang="en" sz="1100">
                  <a:solidFill>
                    <a:srgbClr val="00FF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close</a:t>
              </a:r>
              <a:r>
                <a:rPr lang="en" sz="1100">
                  <a:solidFill>
                    <a:schemeClr val="lt1"/>
                  </a:solidFill>
                </a:rPr>
                <a:t>, </a:t>
              </a:r>
              <a:r>
                <a:rPr b="1" lang="en" sz="1100">
                  <a:solidFill>
                    <a:srgbClr val="00FF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high</a:t>
              </a:r>
              <a:r>
                <a:rPr lang="en" sz="1100">
                  <a:solidFill>
                    <a:schemeClr val="lt1"/>
                  </a:solidFill>
                </a:rPr>
                <a:t>, </a:t>
              </a:r>
              <a:r>
                <a:rPr b="1" lang="en" sz="1100">
                  <a:solidFill>
                    <a:srgbClr val="00FF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low</a:t>
              </a:r>
              <a:r>
                <a:rPr lang="en" sz="1100">
                  <a:solidFill>
                    <a:schemeClr val="lt1"/>
                  </a:solidFill>
                </a:rPr>
                <a:t>, </a:t>
              </a:r>
              <a:r>
                <a:rPr b="1" lang="en" sz="1100">
                  <a:solidFill>
                    <a:srgbClr val="00FF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open</a:t>
              </a:r>
              <a:r>
                <a:rPr lang="en" sz="1100">
                  <a:solidFill>
                    <a:schemeClr val="lt1"/>
                  </a:solidFill>
                </a:rPr>
                <a:t>, </a:t>
              </a:r>
              <a:r>
                <a:rPr b="1" lang="en" sz="1100">
                  <a:solidFill>
                    <a:srgbClr val="00FF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volume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28"/>
          <p:cNvGrpSpPr/>
          <p:nvPr/>
        </p:nvGrpSpPr>
        <p:grpSpPr>
          <a:xfrm>
            <a:off x="1027250" y="2960550"/>
            <a:ext cx="6843032" cy="617179"/>
            <a:chOff x="0" y="0"/>
            <a:chExt cx="670800" cy="907350"/>
          </a:xfrm>
        </p:grpSpPr>
        <p:sp>
          <p:nvSpPr>
            <p:cNvPr id="229" name="Google Shape;229;p28"/>
            <p:cNvSpPr/>
            <p:nvPr/>
          </p:nvSpPr>
          <p:spPr>
            <a:xfrm>
              <a:off x="0" y="0"/>
              <a:ext cx="670780" cy="907205"/>
            </a:xfrm>
            <a:custGeom>
              <a:rect b="b" l="l" r="r" t="t"/>
              <a:pathLst>
                <a:path extrusionOk="0"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gradFill>
              <a:gsLst>
                <a:gs pos="0">
                  <a:srgbClr val="0C4A5B"/>
                </a:gs>
                <a:gs pos="100000">
                  <a:srgbClr val="27DDDF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 txBox="1"/>
            <p:nvPr/>
          </p:nvSpPr>
          <p:spPr>
            <a:xfrm>
              <a:off x="0" y="19050"/>
              <a:ext cx="670800" cy="88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Converted historical data into overlapping sequences with a fixed time step (e.g., 30 days)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28"/>
          <p:cNvGrpSpPr/>
          <p:nvPr/>
        </p:nvGrpSpPr>
        <p:grpSpPr>
          <a:xfrm>
            <a:off x="1027250" y="3874950"/>
            <a:ext cx="6843032" cy="617179"/>
            <a:chOff x="0" y="0"/>
            <a:chExt cx="670800" cy="907350"/>
          </a:xfrm>
        </p:grpSpPr>
        <p:sp>
          <p:nvSpPr>
            <p:cNvPr id="232" name="Google Shape;232;p28"/>
            <p:cNvSpPr/>
            <p:nvPr/>
          </p:nvSpPr>
          <p:spPr>
            <a:xfrm>
              <a:off x="0" y="0"/>
              <a:ext cx="670780" cy="907205"/>
            </a:xfrm>
            <a:custGeom>
              <a:rect b="b" l="l" r="r" t="t"/>
              <a:pathLst>
                <a:path extrusionOk="0"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gradFill>
              <a:gsLst>
                <a:gs pos="0">
                  <a:srgbClr val="0C4A5B"/>
                </a:gs>
                <a:gs pos="100000">
                  <a:srgbClr val="27DDDF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 txBox="1"/>
            <p:nvPr/>
          </p:nvSpPr>
          <p:spPr>
            <a:xfrm>
              <a:off x="0" y="19050"/>
              <a:ext cx="670800" cy="88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Final format of raw data converted to NumPy arrays, ensuring compatibility with LSTM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51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9"/>
          <p:cNvGrpSpPr/>
          <p:nvPr/>
        </p:nvGrpSpPr>
        <p:grpSpPr>
          <a:xfrm>
            <a:off x="5419842" y="1131750"/>
            <a:ext cx="2700909" cy="2677681"/>
            <a:chOff x="0" y="0"/>
            <a:chExt cx="670800" cy="907350"/>
          </a:xfrm>
        </p:grpSpPr>
        <p:sp>
          <p:nvSpPr>
            <p:cNvPr id="239" name="Google Shape;239;p29"/>
            <p:cNvSpPr/>
            <p:nvPr/>
          </p:nvSpPr>
          <p:spPr>
            <a:xfrm>
              <a:off x="0" y="0"/>
              <a:ext cx="670780" cy="907205"/>
            </a:xfrm>
            <a:custGeom>
              <a:rect b="b" l="l" r="r" t="t"/>
              <a:pathLst>
                <a:path extrusionOk="0"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gradFill>
              <a:gsLst>
                <a:gs pos="0">
                  <a:srgbClr val="0C4A5B"/>
                </a:gs>
                <a:gs pos="100000">
                  <a:srgbClr val="27DDDF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190500" endA="0" endPos="25000" fadeDir="5400012" kx="0" rotWithShape="0" algn="bl" stA="40000" stPos="0" sy="-100000" ky="0"/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 txBox="1"/>
            <p:nvPr/>
          </p:nvSpPr>
          <p:spPr>
            <a:xfrm>
              <a:off x="0" y="19050"/>
              <a:ext cx="670800" cy="88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190500" endA="0" endPos="25000" fadeDir="5400012" kx="0" rotWithShape="0" algn="bl" stA="40000" stPos="0" sy="-100000" ky="0"/>
            </a:effectLst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29"/>
          <p:cNvSpPr/>
          <p:nvPr/>
        </p:nvSpPr>
        <p:spPr>
          <a:xfrm>
            <a:off x="537289" y="422900"/>
            <a:ext cx="249769" cy="251600"/>
          </a:xfrm>
          <a:custGeom>
            <a:rect b="b" l="l" r="r" t="t"/>
            <a:pathLst>
              <a:path extrusionOk="0" h="503199" w="49953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2" name="Google Shape;242;p29"/>
          <p:cNvGrpSpPr/>
          <p:nvPr/>
        </p:nvGrpSpPr>
        <p:grpSpPr>
          <a:xfrm>
            <a:off x="0" y="3862388"/>
            <a:ext cx="9143818" cy="3343367"/>
            <a:chOff x="0" y="0"/>
            <a:chExt cx="4816592" cy="1761150"/>
          </a:xfrm>
        </p:grpSpPr>
        <p:sp>
          <p:nvSpPr>
            <p:cNvPr id="243" name="Google Shape;243;p29"/>
            <p:cNvSpPr/>
            <p:nvPr/>
          </p:nvSpPr>
          <p:spPr>
            <a:xfrm>
              <a:off x="0" y="0"/>
              <a:ext cx="4816592" cy="1761067"/>
            </a:xfrm>
            <a:custGeom>
              <a:rect b="b" l="l" r="r" t="t"/>
              <a:pathLst>
                <a:path extrusionOk="0" h="17610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61067"/>
                  </a:lnTo>
                  <a:lnTo>
                    <a:pt x="0" y="1761067"/>
                  </a:lnTo>
                  <a:close/>
                </a:path>
              </a:pathLst>
            </a:custGeom>
            <a:gradFill>
              <a:gsLst>
                <a:gs pos="0">
                  <a:srgbClr val="2D2E34">
                    <a:alpha val="0"/>
                  </a:srgbClr>
                </a:gs>
                <a:gs pos="100000">
                  <a:srgbClr val="2D2E3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44" name="Google Shape;244;p29"/>
            <p:cNvSpPr txBox="1"/>
            <p:nvPr/>
          </p:nvSpPr>
          <p:spPr>
            <a:xfrm>
              <a:off x="0" y="19050"/>
              <a:ext cx="4816500" cy="174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29"/>
          <p:cNvSpPr/>
          <p:nvPr/>
        </p:nvSpPr>
        <p:spPr>
          <a:xfrm rot="-5400000">
            <a:off x="2601462" y="3353929"/>
            <a:ext cx="106898" cy="57142"/>
          </a:xfrm>
          <a:custGeom>
            <a:rect b="b" l="l" r="r" t="t"/>
            <a:pathLst>
              <a:path extrusionOk="0" h="114284" w="213796">
                <a:moveTo>
                  <a:pt x="0" y="0"/>
                </a:moveTo>
                <a:lnTo>
                  <a:pt x="213796" y="0"/>
                </a:lnTo>
                <a:lnTo>
                  <a:pt x="213796" y="114283"/>
                </a:lnTo>
                <a:lnTo>
                  <a:pt x="0" y="1142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29"/>
          <p:cNvSpPr txBox="1"/>
          <p:nvPr/>
        </p:nvSpPr>
        <p:spPr>
          <a:xfrm>
            <a:off x="897546" y="465225"/>
            <a:ext cx="2146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Model </a:t>
            </a:r>
            <a:r>
              <a:rPr b="1" lang="en" sz="1300">
                <a:solidFill>
                  <a:srgbClr val="FFFFFF"/>
                </a:solidFill>
              </a:rPr>
              <a:t>Architecture</a:t>
            </a:r>
            <a:endParaRPr sz="700"/>
          </a:p>
        </p:txBody>
      </p:sp>
      <p:sp>
        <p:nvSpPr>
          <p:cNvPr id="247" name="Google Shape;247;p29"/>
          <p:cNvSpPr txBox="1"/>
          <p:nvPr/>
        </p:nvSpPr>
        <p:spPr>
          <a:xfrm>
            <a:off x="5830840" y="1314216"/>
            <a:ext cx="187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Hyperparameter</a:t>
            </a:r>
            <a:r>
              <a:rPr b="1" lang="en" sz="1300">
                <a:solidFill>
                  <a:srgbClr val="FFFFFF"/>
                </a:solidFill>
              </a:rPr>
              <a:t> Tuning</a:t>
            </a:r>
            <a:endParaRPr sz="700"/>
          </a:p>
        </p:txBody>
      </p:sp>
      <p:grpSp>
        <p:nvGrpSpPr>
          <p:cNvPr id="248" name="Google Shape;248;p29"/>
          <p:cNvGrpSpPr/>
          <p:nvPr/>
        </p:nvGrpSpPr>
        <p:grpSpPr>
          <a:xfrm>
            <a:off x="1000250" y="1131750"/>
            <a:ext cx="2700909" cy="2677681"/>
            <a:chOff x="0" y="0"/>
            <a:chExt cx="670800" cy="907350"/>
          </a:xfrm>
        </p:grpSpPr>
        <p:sp>
          <p:nvSpPr>
            <p:cNvPr id="249" name="Google Shape;249;p29"/>
            <p:cNvSpPr/>
            <p:nvPr/>
          </p:nvSpPr>
          <p:spPr>
            <a:xfrm>
              <a:off x="0" y="0"/>
              <a:ext cx="670780" cy="907205"/>
            </a:xfrm>
            <a:custGeom>
              <a:rect b="b" l="l" r="r" t="t"/>
              <a:pathLst>
                <a:path extrusionOk="0"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gradFill>
              <a:gsLst>
                <a:gs pos="0">
                  <a:srgbClr val="0C4A5B"/>
                </a:gs>
                <a:gs pos="100000">
                  <a:srgbClr val="27DDDF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190500" endA="0" endPos="25000" fadeDir="5400012" kx="0" rotWithShape="0" algn="bl" stA="40000" stPos="0" sy="-100000" ky="0"/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 txBox="1"/>
            <p:nvPr/>
          </p:nvSpPr>
          <p:spPr>
            <a:xfrm>
              <a:off x="0" y="19050"/>
              <a:ext cx="670800" cy="88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190500" endA="0" endPos="25000" fadeDir="5400012" kx="0" rotWithShape="0" algn="bl" stA="40000" stPos="0" sy="-100000" ky="0"/>
            </a:effectLst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9"/>
          <p:cNvSpPr txBox="1"/>
          <p:nvPr/>
        </p:nvSpPr>
        <p:spPr>
          <a:xfrm>
            <a:off x="1527812" y="1314216"/>
            <a:ext cx="1510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Bidirectional LSTM</a:t>
            </a:r>
            <a:endParaRPr sz="700"/>
          </a:p>
        </p:txBody>
      </p:sp>
      <p:sp>
        <p:nvSpPr>
          <p:cNvPr id="252" name="Google Shape;252;p29"/>
          <p:cNvSpPr txBox="1"/>
          <p:nvPr/>
        </p:nvSpPr>
        <p:spPr>
          <a:xfrm>
            <a:off x="897550" y="1666475"/>
            <a:ext cx="2519400" cy="205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Variant of the standard LSTM model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Extends processing the sequence in both forward and backward directions simultaneously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Allows the model to consider context from both past and future time steps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5393350" y="1590275"/>
            <a:ext cx="2519400" cy="205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Performed hyperparameter tuning with batch sizes (32, 64, 128) and epochs (10–40) to balance training speed, stability, and overfitting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Experimented with up to 2 LSTM layers and 128 units per layer to capture complex patterns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519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537289" y="422900"/>
            <a:ext cx="249769" cy="251600"/>
          </a:xfrm>
          <a:custGeom>
            <a:rect b="b" l="l" r="r" t="t"/>
            <a:pathLst>
              <a:path extrusionOk="0" h="503199" w="49953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30"/>
          <p:cNvSpPr txBox="1"/>
          <p:nvPr/>
        </p:nvSpPr>
        <p:spPr>
          <a:xfrm>
            <a:off x="897539" y="465225"/>
            <a:ext cx="1653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Evaluation </a:t>
            </a:r>
            <a:endParaRPr sz="700"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50" y="1078375"/>
            <a:ext cx="4077725" cy="15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50" y="2929225"/>
            <a:ext cx="4077725" cy="1584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30"/>
          <p:cNvGrpSpPr/>
          <p:nvPr/>
        </p:nvGrpSpPr>
        <p:grpSpPr>
          <a:xfrm>
            <a:off x="5556850" y="1817550"/>
            <a:ext cx="2959301" cy="1722513"/>
            <a:chOff x="0" y="0"/>
            <a:chExt cx="670800" cy="907350"/>
          </a:xfrm>
        </p:grpSpPr>
        <p:sp>
          <p:nvSpPr>
            <p:cNvPr id="263" name="Google Shape;263;p30"/>
            <p:cNvSpPr/>
            <p:nvPr/>
          </p:nvSpPr>
          <p:spPr>
            <a:xfrm>
              <a:off x="0" y="0"/>
              <a:ext cx="670780" cy="907205"/>
            </a:xfrm>
            <a:custGeom>
              <a:rect b="b" l="l" r="r" t="t"/>
              <a:pathLst>
                <a:path extrusionOk="0"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gradFill>
              <a:gsLst>
                <a:gs pos="0">
                  <a:srgbClr val="0C4A5B"/>
                </a:gs>
                <a:gs pos="100000">
                  <a:srgbClr val="27DDDF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 txBox="1"/>
            <p:nvPr/>
          </p:nvSpPr>
          <p:spPr>
            <a:xfrm>
              <a:off x="0" y="19050"/>
              <a:ext cx="670800" cy="8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30"/>
          <p:cNvSpPr txBox="1"/>
          <p:nvPr/>
        </p:nvSpPr>
        <p:spPr>
          <a:xfrm>
            <a:off x="6135640" y="2000016"/>
            <a:ext cx="187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Performance Metrics</a:t>
            </a:r>
            <a:endParaRPr sz="700"/>
          </a:p>
        </p:txBody>
      </p:sp>
      <p:sp>
        <p:nvSpPr>
          <p:cNvPr id="266" name="Google Shape;266;p30"/>
          <p:cNvSpPr txBox="1"/>
          <p:nvPr/>
        </p:nvSpPr>
        <p:spPr>
          <a:xfrm>
            <a:off x="5556850" y="2223350"/>
            <a:ext cx="2856900" cy="112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 Squared Error (</a:t>
            </a: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MSE): 0.0002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 Mean Squared Error (MSE): 0.0136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 Absolute Error (MAE): 0.0100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 Absolute Scaled Error (MASE): 0.7183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519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537289" y="422900"/>
            <a:ext cx="249769" cy="251600"/>
          </a:xfrm>
          <a:custGeom>
            <a:rect b="b" l="l" r="r" t="t"/>
            <a:pathLst>
              <a:path extrusionOk="0" h="503199" w="49953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2" name="Google Shape;272;p31"/>
          <p:cNvGrpSpPr/>
          <p:nvPr/>
        </p:nvGrpSpPr>
        <p:grpSpPr>
          <a:xfrm>
            <a:off x="1132767" y="1398082"/>
            <a:ext cx="2001575" cy="307638"/>
            <a:chOff x="0" y="-38100"/>
            <a:chExt cx="2892032" cy="444500"/>
          </a:xfrm>
        </p:grpSpPr>
        <p:sp>
          <p:nvSpPr>
            <p:cNvPr id="273" name="Google Shape;273;p31"/>
            <p:cNvSpPr/>
            <p:nvPr/>
          </p:nvSpPr>
          <p:spPr>
            <a:xfrm>
              <a:off x="0" y="0"/>
              <a:ext cx="2892032" cy="406400"/>
            </a:xfrm>
            <a:custGeom>
              <a:rect b="b" l="l" r="r" t="t"/>
              <a:pathLst>
                <a:path extrusionOk="0" h="406400" w="2892032">
                  <a:moveTo>
                    <a:pt x="2688832" y="0"/>
                  </a:moveTo>
                  <a:cubicBezTo>
                    <a:pt x="2801057" y="0"/>
                    <a:pt x="2892032" y="90976"/>
                    <a:pt x="2892032" y="203200"/>
                  </a:cubicBezTo>
                  <a:cubicBezTo>
                    <a:pt x="2892032" y="315424"/>
                    <a:pt x="2801057" y="406400"/>
                    <a:pt x="26888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 txBox="1"/>
            <p:nvPr/>
          </p:nvSpPr>
          <p:spPr>
            <a:xfrm>
              <a:off x="0" y="-38100"/>
              <a:ext cx="289203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31"/>
          <p:cNvGrpSpPr/>
          <p:nvPr/>
        </p:nvGrpSpPr>
        <p:grpSpPr>
          <a:xfrm>
            <a:off x="0" y="3862388"/>
            <a:ext cx="9144000" cy="3343275"/>
            <a:chOff x="0" y="0"/>
            <a:chExt cx="4816593" cy="1761067"/>
          </a:xfrm>
        </p:grpSpPr>
        <p:sp>
          <p:nvSpPr>
            <p:cNvPr id="276" name="Google Shape;276;p31"/>
            <p:cNvSpPr/>
            <p:nvPr/>
          </p:nvSpPr>
          <p:spPr>
            <a:xfrm>
              <a:off x="0" y="0"/>
              <a:ext cx="4816592" cy="1761067"/>
            </a:xfrm>
            <a:custGeom>
              <a:rect b="b" l="l" r="r" t="t"/>
              <a:pathLst>
                <a:path extrusionOk="0" h="17610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61067"/>
                  </a:lnTo>
                  <a:lnTo>
                    <a:pt x="0" y="1761067"/>
                  </a:lnTo>
                  <a:close/>
                </a:path>
              </a:pathLst>
            </a:custGeom>
            <a:gradFill>
              <a:gsLst>
                <a:gs pos="0">
                  <a:srgbClr val="2D2E34">
                    <a:alpha val="0"/>
                  </a:srgbClr>
                </a:gs>
                <a:gs pos="100000">
                  <a:srgbClr val="2D2E3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7" name="Google Shape;277;p31"/>
            <p:cNvSpPr txBox="1"/>
            <p:nvPr/>
          </p:nvSpPr>
          <p:spPr>
            <a:xfrm>
              <a:off x="0" y="19050"/>
              <a:ext cx="4816593" cy="174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31"/>
          <p:cNvGrpSpPr/>
          <p:nvPr/>
        </p:nvGrpSpPr>
        <p:grpSpPr>
          <a:xfrm>
            <a:off x="939450" y="2106724"/>
            <a:ext cx="2433187" cy="1814319"/>
            <a:chOff x="0" y="0"/>
            <a:chExt cx="670780" cy="907205"/>
          </a:xfrm>
        </p:grpSpPr>
        <p:sp>
          <p:nvSpPr>
            <p:cNvPr id="279" name="Google Shape;279;p31"/>
            <p:cNvSpPr/>
            <p:nvPr/>
          </p:nvSpPr>
          <p:spPr>
            <a:xfrm>
              <a:off x="0" y="0"/>
              <a:ext cx="670780" cy="907205"/>
            </a:xfrm>
            <a:custGeom>
              <a:rect b="b" l="l" r="r" t="t"/>
              <a:pathLst>
                <a:path extrusionOk="0"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gradFill>
              <a:gsLst>
                <a:gs pos="0">
                  <a:srgbClr val="0C4A5B"/>
                </a:gs>
                <a:gs pos="100000">
                  <a:srgbClr val="27DDDF"/>
                </a:gs>
              </a:gsLst>
              <a:lin ang="27000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 txBox="1"/>
            <p:nvPr/>
          </p:nvSpPr>
          <p:spPr>
            <a:xfrm>
              <a:off x="0" y="19050"/>
              <a:ext cx="670780" cy="88815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fadeDir="5400012" kx="0" rotWithShape="0" algn="bl" stPos="0" sy="-100000" ky="0"/>
            </a:effectLst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31"/>
          <p:cNvSpPr/>
          <p:nvPr/>
        </p:nvSpPr>
        <p:spPr>
          <a:xfrm rot="-5400000">
            <a:off x="2835905" y="1527041"/>
            <a:ext cx="142371" cy="76104"/>
          </a:xfrm>
          <a:custGeom>
            <a:rect b="b" l="l" r="r" t="t"/>
            <a:pathLst>
              <a:path extrusionOk="0" h="152208" w="284742">
                <a:moveTo>
                  <a:pt x="0" y="0"/>
                </a:moveTo>
                <a:lnTo>
                  <a:pt x="284742" y="0"/>
                </a:lnTo>
                <a:lnTo>
                  <a:pt x="284742" y="152207"/>
                </a:lnTo>
                <a:lnTo>
                  <a:pt x="0" y="1522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31"/>
          <p:cNvSpPr txBox="1"/>
          <p:nvPr/>
        </p:nvSpPr>
        <p:spPr>
          <a:xfrm>
            <a:off x="897535" y="465225"/>
            <a:ext cx="1372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Deployment</a:t>
            </a:r>
            <a:endParaRPr sz="700"/>
          </a:p>
        </p:txBody>
      </p:sp>
      <p:sp>
        <p:nvSpPr>
          <p:cNvPr id="283" name="Google Shape;283;p31"/>
          <p:cNvSpPr txBox="1"/>
          <p:nvPr/>
        </p:nvSpPr>
        <p:spPr>
          <a:xfrm>
            <a:off x="1347521" y="1518715"/>
            <a:ext cx="1458900" cy="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 Strategy</a:t>
            </a:r>
            <a:endParaRPr sz="700"/>
          </a:p>
        </p:txBody>
      </p:sp>
      <p:grpSp>
        <p:nvGrpSpPr>
          <p:cNvPr id="284" name="Google Shape;284;p31"/>
          <p:cNvGrpSpPr/>
          <p:nvPr/>
        </p:nvGrpSpPr>
        <p:grpSpPr>
          <a:xfrm>
            <a:off x="5552366" y="1398082"/>
            <a:ext cx="2001575" cy="307708"/>
            <a:chOff x="0" y="-38100"/>
            <a:chExt cx="2892032" cy="444600"/>
          </a:xfrm>
        </p:grpSpPr>
        <p:sp>
          <p:nvSpPr>
            <p:cNvPr id="285" name="Google Shape;285;p31"/>
            <p:cNvSpPr/>
            <p:nvPr/>
          </p:nvSpPr>
          <p:spPr>
            <a:xfrm>
              <a:off x="0" y="0"/>
              <a:ext cx="2892032" cy="406400"/>
            </a:xfrm>
            <a:custGeom>
              <a:rect b="b" l="l" r="r" t="t"/>
              <a:pathLst>
                <a:path extrusionOk="0" h="406400" w="2892032">
                  <a:moveTo>
                    <a:pt x="2688832" y="0"/>
                  </a:moveTo>
                  <a:cubicBezTo>
                    <a:pt x="2801057" y="0"/>
                    <a:pt x="2892032" y="90976"/>
                    <a:pt x="2892032" y="203200"/>
                  </a:cubicBezTo>
                  <a:cubicBezTo>
                    <a:pt x="2892032" y="315424"/>
                    <a:pt x="2801057" y="406400"/>
                    <a:pt x="26888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 txBox="1"/>
            <p:nvPr/>
          </p:nvSpPr>
          <p:spPr>
            <a:xfrm>
              <a:off x="0" y="-38100"/>
              <a:ext cx="28920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31"/>
          <p:cNvSpPr/>
          <p:nvPr/>
        </p:nvSpPr>
        <p:spPr>
          <a:xfrm rot="-5400000">
            <a:off x="7255505" y="1527041"/>
            <a:ext cx="142371" cy="76104"/>
          </a:xfrm>
          <a:custGeom>
            <a:rect b="b" l="l" r="r" t="t"/>
            <a:pathLst>
              <a:path extrusionOk="0" h="152208" w="284742">
                <a:moveTo>
                  <a:pt x="0" y="0"/>
                </a:moveTo>
                <a:lnTo>
                  <a:pt x="284742" y="0"/>
                </a:lnTo>
                <a:lnTo>
                  <a:pt x="284742" y="152207"/>
                </a:lnTo>
                <a:lnTo>
                  <a:pt x="0" y="1522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31"/>
          <p:cNvSpPr txBox="1"/>
          <p:nvPr/>
        </p:nvSpPr>
        <p:spPr>
          <a:xfrm>
            <a:off x="5767121" y="1518715"/>
            <a:ext cx="1458900" cy="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Challenges </a:t>
            </a:r>
            <a:endParaRPr sz="700"/>
          </a:p>
        </p:txBody>
      </p:sp>
      <p:sp>
        <p:nvSpPr>
          <p:cNvPr id="289" name="Google Shape;289;p31"/>
          <p:cNvSpPr txBox="1"/>
          <p:nvPr/>
        </p:nvSpPr>
        <p:spPr>
          <a:xfrm>
            <a:off x="897550" y="2400300"/>
            <a:ext cx="2145900" cy="132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Cloud Integration enables real time predictions and decision making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Alternatively can be deployed with existing financial dashboards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31"/>
          <p:cNvGrpSpPr/>
          <p:nvPr/>
        </p:nvGrpSpPr>
        <p:grpSpPr>
          <a:xfrm>
            <a:off x="5435250" y="2106724"/>
            <a:ext cx="2433260" cy="1814609"/>
            <a:chOff x="0" y="0"/>
            <a:chExt cx="670800" cy="907350"/>
          </a:xfrm>
        </p:grpSpPr>
        <p:sp>
          <p:nvSpPr>
            <p:cNvPr id="291" name="Google Shape;291;p31"/>
            <p:cNvSpPr/>
            <p:nvPr/>
          </p:nvSpPr>
          <p:spPr>
            <a:xfrm>
              <a:off x="0" y="0"/>
              <a:ext cx="670780" cy="907205"/>
            </a:xfrm>
            <a:custGeom>
              <a:rect b="b" l="l" r="r" t="t"/>
              <a:pathLst>
                <a:path extrusionOk="0"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gradFill>
              <a:gsLst>
                <a:gs pos="0">
                  <a:srgbClr val="0C4A5B"/>
                </a:gs>
                <a:gs pos="100000">
                  <a:srgbClr val="27DDDF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 txBox="1"/>
            <p:nvPr/>
          </p:nvSpPr>
          <p:spPr>
            <a:xfrm>
              <a:off x="0" y="19050"/>
              <a:ext cx="670800" cy="88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fadeDir="5400012" kx="0" rotWithShape="0" algn="bl" stPos="0" sy="-100000" ky="0"/>
            </a:effectLst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31"/>
          <p:cNvSpPr txBox="1"/>
          <p:nvPr/>
        </p:nvSpPr>
        <p:spPr>
          <a:xfrm>
            <a:off x="5393350" y="2400300"/>
            <a:ext cx="2145900" cy="132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Risk of ine</a:t>
            </a:r>
            <a:r>
              <a:rPr lang="en" sz="1100">
                <a:solidFill>
                  <a:schemeClr val="lt1"/>
                </a:solidFill>
              </a:rPr>
              <a:t>fficiency</a:t>
            </a:r>
            <a:r>
              <a:rPr lang="en" sz="1100">
                <a:solidFill>
                  <a:schemeClr val="lt1"/>
                </a:solidFill>
              </a:rPr>
              <a:t> during high trading volumes or large data inflows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Model may fail to generalize in dynamic markets</a:t>
            </a:r>
            <a:r>
              <a:rPr lang="en" sz="1100">
                <a:solidFill>
                  <a:schemeClr val="lt1"/>
                </a:solidFill>
              </a:rPr>
              <a:t>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519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32"/>
          <p:cNvGrpSpPr/>
          <p:nvPr/>
        </p:nvGrpSpPr>
        <p:grpSpPr>
          <a:xfrm rot="374770">
            <a:off x="-833090" y="3239045"/>
            <a:ext cx="10125880" cy="9090136"/>
            <a:chOff x="0" y="0"/>
            <a:chExt cx="5333797" cy="4788220"/>
          </a:xfrm>
        </p:grpSpPr>
        <p:sp>
          <p:nvSpPr>
            <p:cNvPr id="299" name="Google Shape;299;p32"/>
            <p:cNvSpPr/>
            <p:nvPr/>
          </p:nvSpPr>
          <p:spPr>
            <a:xfrm>
              <a:off x="0" y="0"/>
              <a:ext cx="5333797" cy="4788220"/>
            </a:xfrm>
            <a:custGeom>
              <a:rect b="b" l="l" r="r" t="t"/>
              <a:pathLst>
                <a:path extrusionOk="0" h="4788220" w="5333797">
                  <a:moveTo>
                    <a:pt x="0" y="0"/>
                  </a:moveTo>
                  <a:lnTo>
                    <a:pt x="5333797" y="0"/>
                  </a:lnTo>
                  <a:lnTo>
                    <a:pt x="5333797" y="4788220"/>
                  </a:lnTo>
                  <a:lnTo>
                    <a:pt x="0" y="4788220"/>
                  </a:lnTo>
                  <a:close/>
                </a:path>
              </a:pathLst>
            </a:custGeom>
            <a:gradFill>
              <a:gsLst>
                <a:gs pos="0">
                  <a:srgbClr val="27DDDF">
                    <a:alpha val="0"/>
                  </a:srgbClr>
                </a:gs>
                <a:gs pos="100000">
                  <a:srgbClr val="27DDD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0" name="Google Shape;300;p32"/>
            <p:cNvSpPr txBox="1"/>
            <p:nvPr/>
          </p:nvSpPr>
          <p:spPr>
            <a:xfrm>
              <a:off x="0" y="19050"/>
              <a:ext cx="5333797" cy="4769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32"/>
          <p:cNvSpPr txBox="1"/>
          <p:nvPr/>
        </p:nvSpPr>
        <p:spPr>
          <a:xfrm>
            <a:off x="1040435" y="2000901"/>
            <a:ext cx="7063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100">
                <a:solidFill>
                  <a:srgbClr val="FFFFFF"/>
                </a:solidFill>
              </a:rPr>
              <a:t>T</a:t>
            </a:r>
            <a:r>
              <a:rPr b="1" i="0" lang="en" sz="7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hank you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