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e57d8a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e57d8a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e57d8a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e57d8a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e57d8a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e57d8a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e57d8a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ae57d8a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e57d8ac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ae57d8ac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e57d8a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e57d8a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e57d8a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e57d8a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ae57d8a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ae57d8a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e57d8ac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ae57d8ac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e57d8a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e57d8a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55400"/>
            <a:ext cx="5783400" cy="19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Tricks for Efficient Text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Syed Istiaque Ahmed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Benefits of fine-tuning pre-trained models like BERT or ELMo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Enhanced performance when training data is limited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Pre-trained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Overview of the linear classifier with hierarchical softmax and subword features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Mention of its comparable or better accuracy and faster scalability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Intro: FastText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Bigrams, hashing, and rewriting techniques to enhance FastText's performance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Explanation of each trick and its impact on the model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improve</a:t>
            </a:r>
            <a:r>
              <a:rPr lang="en"/>
              <a:t> FastText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Wide range of text classification problems where FastText can be applied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Accurate results even with limited training data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Applications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727075" y="724200"/>
            <a:ext cx="4257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Comparison of FastText with state-of-the-art methods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Demonstrated effectiveness and high accuracy while being faster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4294967295" type="body"/>
          </p:nvPr>
        </p:nvSpPr>
        <p:spPr>
          <a:xfrm>
            <a:off x="320250" y="2571750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5600"/>
              <a:t>Thank You</a:t>
            </a:r>
            <a:endParaRPr b="1" sz="56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225" y="459575"/>
            <a:ext cx="2298926" cy="17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000">
                <a:solidFill>
                  <a:srgbClr val="D1D5DB"/>
                </a:solidFill>
              </a:rPr>
              <a:t>Title:</a:t>
            </a:r>
            <a:br>
              <a:rPr lang="en" sz="1500">
                <a:solidFill>
                  <a:srgbClr val="D1D5DB"/>
                </a:solidFill>
              </a:rPr>
            </a:br>
            <a:r>
              <a:rPr lang="en" sz="1400">
                <a:solidFill>
                  <a:srgbClr val="D1D5DB"/>
                </a:solidFill>
              </a:rPr>
              <a:t>Bag of Tricks for Efficient Text Classification</a:t>
            </a:r>
            <a:endParaRPr sz="1400"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400"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000">
                <a:solidFill>
                  <a:srgbClr val="D1D5DB"/>
                </a:solidFill>
              </a:rPr>
              <a:t>Author</a:t>
            </a:r>
            <a:r>
              <a:rPr b="1" lang="en" sz="2100">
                <a:solidFill>
                  <a:srgbClr val="D1D5DB"/>
                </a:solidFill>
              </a:rPr>
              <a:t>:</a:t>
            </a:r>
            <a:br>
              <a:rPr lang="en" sz="1500">
                <a:solidFill>
                  <a:srgbClr val="D1D5DB"/>
                </a:solidFill>
              </a:rPr>
            </a:br>
            <a:r>
              <a:rPr lang="en" sz="1500">
                <a:solidFill>
                  <a:srgbClr val="D1D5DB"/>
                </a:solidFill>
              </a:rPr>
              <a:t>Armand Jolie, Edward Grave, Peter Bojanowski, Thomas McLove</a:t>
            </a:r>
            <a:endParaRPr sz="1500"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500">
              <a:solidFill>
                <a:srgbClr val="D1D5D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b="1" lang="en" sz="2000">
                <a:solidFill>
                  <a:srgbClr val="D1D5DB"/>
                </a:solidFill>
              </a:rPr>
              <a:t>Publisher:</a:t>
            </a:r>
            <a:br>
              <a:rPr lang="en" sz="1500">
                <a:solidFill>
                  <a:srgbClr val="D1D5DB"/>
                </a:solidFill>
              </a:rPr>
            </a:br>
            <a:r>
              <a:rPr lang="en" sz="1500">
                <a:solidFill>
                  <a:srgbClr val="D1D5DB"/>
                </a:solidFill>
              </a:rPr>
              <a:t>Arxiv</a:t>
            </a:r>
            <a:endParaRPr>
              <a:solidFill>
                <a:srgbClr val="D1D5DB"/>
              </a:solidFill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Book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516" y="3596700"/>
            <a:ext cx="1700885" cy="13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Word </a:t>
            </a:r>
            <a:r>
              <a:rPr lang="en"/>
              <a:t>Embedding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5047925" y="724200"/>
            <a:ext cx="3600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Definition and importance of pre-trained word embeddings (Word2Vec, GloVe, FastText)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How they </a:t>
            </a:r>
            <a:r>
              <a:rPr lang="en" sz="1600">
                <a:solidFill>
                  <a:srgbClr val="D1D5DB"/>
                </a:solidFill>
              </a:rPr>
              <a:t>improve </a:t>
            </a:r>
            <a:r>
              <a:rPr lang="en" sz="1600">
                <a:solidFill>
                  <a:srgbClr val="D1D5DB"/>
                </a:solidFill>
              </a:rPr>
              <a:t>performance of text classification models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500">
                <a:solidFill>
                  <a:srgbClr val="D1D5DB"/>
                </a:solidFill>
              </a:rPr>
              <a:t>Explanation of data augmentation techniques (random swapping, deletion, insertion of synonyms)</a:t>
            </a:r>
            <a:endParaRPr sz="15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1D5DB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500">
                <a:solidFill>
                  <a:srgbClr val="D1D5DB"/>
                </a:solidFill>
              </a:rPr>
              <a:t>How data augmentation increases the training data and enhances model performance</a:t>
            </a:r>
            <a:endParaRPr sz="15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4119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Importance of subword information in handling rare and out-of-vocabulary words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Integration of subword features with FastText embeddings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Subword Info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500">
                <a:solidFill>
                  <a:srgbClr val="D1D5DB"/>
                </a:solidFill>
              </a:rPr>
              <a:t>Definition and benefits of batch normalization in training deep neural networks</a:t>
            </a:r>
            <a:endParaRPr sz="15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1D5DB"/>
              </a:solidFill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500"/>
              <a:buChar char="●"/>
            </a:pPr>
            <a:r>
              <a:rPr lang="en" sz="1500">
                <a:solidFill>
                  <a:srgbClr val="D1D5DB"/>
                </a:solidFill>
              </a:rPr>
              <a:t>Suggested placement of batch normalization in the model architecture</a:t>
            </a:r>
            <a:endParaRPr sz="1500">
              <a:solidFill>
                <a:srgbClr val="D1D5DB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Normalization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787100" y="7242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Explanation of learning rate scheduling and its impact on model convergence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Use of a decreasing learning rate schedule over time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</a:t>
            </a: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798375" y="724200"/>
            <a:ext cx="4186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Definition and advantages of using ensemble models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Recommendation to use ensemble models with different hyperparameters or architectures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Explanation of hierarchical softmax and its role in speeding up computation</a:t>
            </a:r>
            <a:endParaRPr sz="1600">
              <a:solidFill>
                <a:srgbClr val="D1D5DB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1D5DB"/>
              </a:solidFill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1600"/>
              <a:buChar char="●"/>
            </a:pPr>
            <a:r>
              <a:rPr lang="en" sz="1600">
                <a:solidFill>
                  <a:srgbClr val="D1D5DB"/>
                </a:solidFill>
              </a:rPr>
              <a:t>Applicability to models dealing with large vocabularies</a:t>
            </a:r>
            <a:endParaRPr sz="1600">
              <a:solidFill>
                <a:srgbClr val="D1D5DB"/>
              </a:solidFill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