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7"/>
  </p:handoutMasterIdLst>
  <p:sldIdLst>
    <p:sldId id="256" r:id="rId3"/>
    <p:sldId id="260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239b5fc7d34d0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4T16:27:30.74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8A9AD51-B458-C531-80BA-48F01CDAA2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36B4C5-2C7A-23C0-1A22-147C5F7EB2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490D-BE25-4409-8F84-274292A8651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2B9EFA-9D86-D742-62CA-EAEA7CC0D4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17F8E0-C386-19F1-2892-17C6732BB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AB6BC-8B2E-432F-BF24-8CE793D8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openxmlformats.org/officeDocument/2006/relationships/image" Target="../media/image7.jpeg"/><Relationship Id="rId10" Type="http://schemas.openxmlformats.org/officeDocument/2006/relationships/image" Target="../media/image10.png"/><Relationship Id="rId4" Type="http://schemas.openxmlformats.org/officeDocument/2006/relationships/image" Target="../media/image6.jpeg"/><Relationship Id="rId9" Type="http://schemas.microsoft.com/office/2007/relationships/hdphoto" Target="../media/hdphoto2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sv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jpeg"/><Relationship Id="rId11" Type="http://schemas.openxmlformats.org/officeDocument/2006/relationships/image" Target="../media/image26.svg"/><Relationship Id="rId5" Type="http://schemas.openxmlformats.org/officeDocument/2006/relationships/image" Target="../media/image21.jpeg"/><Relationship Id="rId15" Type="http://schemas.openxmlformats.org/officeDocument/2006/relationships/image" Target="../media/image30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image" Target="../media/image19.jpeg"/><Relationship Id="rId3" Type="http://schemas.openxmlformats.org/officeDocument/2006/relationships/image" Target="../media/image30.png"/><Relationship Id="rId7" Type="http://schemas.openxmlformats.org/officeDocument/2006/relationships/image" Target="../media/image35.sv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9.png"/><Relationship Id="rId16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2.png"/><Relationship Id="rId11" Type="http://schemas.openxmlformats.org/officeDocument/2006/relationships/image" Target="../media/image39.svg"/><Relationship Id="rId5" Type="http://schemas.openxmlformats.org/officeDocument/2006/relationships/image" Target="../media/image31.png"/><Relationship Id="rId15" Type="http://schemas.openxmlformats.org/officeDocument/2006/relationships/image" Target="../media/image23.png"/><Relationship Id="rId10" Type="http://schemas.openxmlformats.org/officeDocument/2006/relationships/image" Target="../media/image34.png"/><Relationship Id="rId4" Type="http://schemas.microsoft.com/office/2007/relationships/hdphoto" Target="../media/hdphoto7.wdp"/><Relationship Id="rId9" Type="http://schemas.openxmlformats.org/officeDocument/2006/relationships/image" Target="../media/image37.svg"/><Relationship Id="rId14" Type="http://schemas.microsoft.com/office/2007/relationships/hdphoto" Target="../media/hdphoto8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42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2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Relationship Id="rId6" Type="http://schemas.microsoft.com/office/2007/relationships/hdphoto" Target="../media/hdphoto9.wdp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C11EF-D31A-55B5-58DA-F74320B14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2E45F0-1C0B-4241-3930-5BFA9F55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53FA1C-912C-3D30-6590-366F125E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9B69B5-8CB6-9FD5-4D48-9C0D4F99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A07175-CFCD-17FF-AF8A-8BCF001C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DAD9E32-65BD-74F1-3AF3-D1F62C288A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54487"/>
            <a:ext cx="12192000" cy="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5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59F49-B9EC-3205-55BA-508F9C8F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DC08E1-416D-9B8D-0236-E56F1DB91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D8D84-B05F-F1F7-0ABD-A4E3FA3A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D3EE07-0033-5380-AB1F-813EF300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5691E4-72E5-A383-5473-E875236F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DD60840-7194-4A48-6560-988463C3B5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2165"/>
            <a:ext cx="12192000" cy="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A9C7F2-6ACA-DA0C-E550-E923D0601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FD99A7-4E4D-26A9-4E8B-289E3391F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643CEF-1318-2466-0921-B30FC6CC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2B13A6-F4C0-45EA-9185-25DE69EC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FBBFDA-1E91-0AB3-08D5-F269ABF3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F844F8-50F0-A00D-5E6C-BBE631495F74}"/>
              </a:ext>
            </a:extLst>
          </p:cNvPr>
          <p:cNvCxnSpPr/>
          <p:nvPr userDrawn="1"/>
        </p:nvCxnSpPr>
        <p:spPr>
          <a:xfrm>
            <a:off x="8724900" y="0"/>
            <a:ext cx="0" cy="6858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3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25D7B-1B79-C462-CA6A-33CDF216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F3E7FE-310B-9F3E-189B-BA39AEEE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D8DE63-D7C4-455D-7D9D-D6E55E2F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CEB2-B970-4776-8A7C-BCB194A87B3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3A710F-9BA3-18BA-B24B-522FD1E2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9CEEEE-4DF7-A27B-AAE8-C3B1ABE8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1DC-A321-4CCF-8D88-075C0202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C7322F9-14C2-13A6-D548-ECBB119C47E5}"/>
              </a:ext>
            </a:extLst>
          </p:cNvPr>
          <p:cNvSpPr txBox="1">
            <a:spLocks/>
          </p:cNvSpPr>
          <p:nvPr userDrawn="1"/>
        </p:nvSpPr>
        <p:spPr>
          <a:xfrm>
            <a:off x="1288007" y="4643114"/>
            <a:ext cx="9615985" cy="10262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Maskan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 Technologies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3502F64-94AE-4CA1-CD8A-72260C9E2A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2" y="479701"/>
            <a:ext cx="5174800" cy="22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8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skan connect-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65BE2E-9D6E-CA81-B2DD-8E87BB83A8C3}"/>
              </a:ext>
            </a:extLst>
          </p:cNvPr>
          <p:cNvSpPr txBox="1"/>
          <p:nvPr userDrawn="1"/>
        </p:nvSpPr>
        <p:spPr>
          <a:xfrm>
            <a:off x="3176195" y="174162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Maskan Connect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C91E21-732A-CC9C-F4F3-BCAAE5B168CE}"/>
              </a:ext>
            </a:extLst>
          </p:cNvPr>
          <p:cNvSpPr txBox="1"/>
          <p:nvPr userDrawn="1"/>
        </p:nvSpPr>
        <p:spPr>
          <a:xfrm>
            <a:off x="4813204" y="3988737"/>
            <a:ext cx="28245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Chat, Video Call, Recording, and File Sharing Solution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Benefits of Interactive Video Chat Apps">
            <a:extLst>
              <a:ext uri="{FF2B5EF4-FFF2-40B4-BE49-F238E27FC236}">
                <a16:creationId xmlns:a16="http://schemas.microsoft.com/office/drawing/2014/main" xmlns="" id="{B77E90C9-11EA-69B6-90E4-FD487A4B60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t="5630" r="11408"/>
          <a:stretch/>
        </p:blipFill>
        <p:spPr bwMode="auto">
          <a:xfrm>
            <a:off x="8845951" y="3286390"/>
            <a:ext cx="2935659" cy="18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597019F-78AA-4530-5191-F0F609B59A3D}"/>
              </a:ext>
            </a:extLst>
          </p:cNvPr>
          <p:cNvSpPr txBox="1"/>
          <p:nvPr userDrawn="1"/>
        </p:nvSpPr>
        <p:spPr>
          <a:xfrm>
            <a:off x="826466" y="2545720"/>
            <a:ext cx="2227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Screen Sharing</a:t>
            </a:r>
          </a:p>
        </p:txBody>
      </p:sp>
      <p:pic>
        <p:nvPicPr>
          <p:cNvPr id="11" name="Picture 4" descr="WebRTC Screen Sharing · ant-media/Ant-Media-Server Wiki · GitHub">
            <a:extLst>
              <a:ext uri="{FF2B5EF4-FFF2-40B4-BE49-F238E27FC236}">
                <a16:creationId xmlns:a16="http://schemas.microsoft.com/office/drawing/2014/main" xmlns="" id="{8C94150B-2CA8-D535-39BA-0F937C27F35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" r="4207"/>
          <a:stretch/>
        </p:blipFill>
        <p:spPr bwMode="auto">
          <a:xfrm>
            <a:off x="785544" y="801037"/>
            <a:ext cx="2560509" cy="16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80D77B-58B7-DF5E-9469-3ECD4AC852BE}"/>
              </a:ext>
            </a:extLst>
          </p:cNvPr>
          <p:cNvSpPr txBox="1"/>
          <p:nvPr userDrawn="1"/>
        </p:nvSpPr>
        <p:spPr>
          <a:xfrm>
            <a:off x="8891310" y="2514102"/>
            <a:ext cx="26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Patient-Doctor                   Online Meet Solution</a:t>
            </a:r>
          </a:p>
        </p:txBody>
      </p:sp>
      <p:pic>
        <p:nvPicPr>
          <p:cNvPr id="13" name="Picture 6" descr="Free Vector | Online medicine patient call to doctor via internet medic  character in white coat on huge laptop screen listen complaints distantly  healthcare service modern technology line art vector illustration">
            <a:extLst>
              <a:ext uri="{FF2B5EF4-FFF2-40B4-BE49-F238E27FC236}">
                <a16:creationId xmlns:a16="http://schemas.microsoft.com/office/drawing/2014/main" xmlns="" id="{701FF674-EB13-1992-F129-72B11D92FD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" r="4249"/>
          <a:stretch/>
        </p:blipFill>
        <p:spPr bwMode="auto">
          <a:xfrm>
            <a:off x="9083336" y="786917"/>
            <a:ext cx="2560509" cy="170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D93055-596E-3F52-EA0C-B6716A8D3197}"/>
              </a:ext>
            </a:extLst>
          </p:cNvPr>
          <p:cNvSpPr txBox="1"/>
          <p:nvPr userDrawn="1"/>
        </p:nvSpPr>
        <p:spPr>
          <a:xfrm>
            <a:off x="673692" y="5099730"/>
            <a:ext cx="2560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Online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Conferencing</a:t>
            </a:r>
          </a:p>
        </p:txBody>
      </p:sp>
      <p:pic>
        <p:nvPicPr>
          <p:cNvPr id="15" name="Picture 8" descr="1+ Virtual online meeting Free Stock Photos - StockFreeImages">
            <a:extLst>
              <a:ext uri="{FF2B5EF4-FFF2-40B4-BE49-F238E27FC236}">
                <a16:creationId xmlns:a16="http://schemas.microsoft.com/office/drawing/2014/main" xmlns="" id="{9BE6F6B3-CD12-A554-EE0D-1976A67FA2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t="8737" r="12374"/>
          <a:stretch/>
        </p:blipFill>
        <p:spPr bwMode="auto">
          <a:xfrm>
            <a:off x="561843" y="3235843"/>
            <a:ext cx="2784208" cy="18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222B4ED-D5C3-0FCC-90EA-FC71B1A36C57}"/>
              </a:ext>
            </a:extLst>
          </p:cNvPr>
          <p:cNvGrpSpPr/>
          <p:nvPr userDrawn="1"/>
        </p:nvGrpSpPr>
        <p:grpSpPr>
          <a:xfrm>
            <a:off x="4688893" y="1740777"/>
            <a:ext cx="3278849" cy="2282149"/>
            <a:chOff x="4688893" y="2419203"/>
            <a:chExt cx="3278849" cy="2282149"/>
          </a:xfrm>
        </p:grpSpPr>
        <p:pic>
          <p:nvPicPr>
            <p:cNvPr id="17" name="Picture 10" descr="A guide to the best platforms for remote video recording : Click2View">
              <a:extLst>
                <a:ext uri="{FF2B5EF4-FFF2-40B4-BE49-F238E27FC236}">
                  <a16:creationId xmlns:a16="http://schemas.microsoft.com/office/drawing/2014/main" xmlns="" id="{AEC32D7D-49DC-721A-1D64-25684CBCA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2206" y1="83700" x2="40294" y2="78634"/>
                          <a14:foregroundMark x1="40294" y1="78634" x2="40294" y2="78634"/>
                          <a14:foregroundMark x1="48971" y1="82819" x2="54706" y2="83700"/>
                          <a14:backgroundMark x1="72206" y1="18722" x2="78088" y2="202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2" t="15863" r="15145" b="12458"/>
            <a:stretch/>
          </p:blipFill>
          <p:spPr bwMode="auto">
            <a:xfrm>
              <a:off x="4757657" y="2662699"/>
              <a:ext cx="2935659" cy="2038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Computer Icons Telephone call Symbol, psd format material transparent  background PNG clipart | HiClipart">
              <a:extLst>
                <a:ext uri="{FF2B5EF4-FFF2-40B4-BE49-F238E27FC236}">
                  <a16:creationId xmlns:a16="http://schemas.microsoft.com/office/drawing/2014/main" xmlns="" id="{BF116EF7-253F-469C-E8E6-C11FE6527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EBD889"/>
                </a:clrFrom>
                <a:clrTo>
                  <a:srgbClr val="EBD889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86" b="99219" l="9961" r="89844">
                          <a14:foregroundMark x1="27734" y1="13086" x2="34570" y2="586"/>
                          <a14:foregroundMark x1="62695" y1="91602" x2="66992" y2="99219"/>
                          <a14:foregroundMark x1="56250" y1="48242" x2="82031" y2="35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893" y="3884796"/>
              <a:ext cx="782367" cy="78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Chat Icon Clipart Transparent PNG Hd, Vector Chat Icon, Chat Icons, Comment  Icon, Typing Icon PNG Image For Free Download | Location icon, Instagram  logo, Icon illustration">
              <a:extLst>
                <a:ext uri="{FF2B5EF4-FFF2-40B4-BE49-F238E27FC236}">
                  <a16:creationId xmlns:a16="http://schemas.microsoft.com/office/drawing/2014/main" xmlns="" id="{4FB3AFE9-0BF3-E1F1-86A4-A1E2EA0643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8056" y1="64444" x2="41389" y2="4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2" t="13196" r="6354" b="10550"/>
            <a:stretch/>
          </p:blipFill>
          <p:spPr bwMode="auto">
            <a:xfrm>
              <a:off x="6913857" y="2419203"/>
              <a:ext cx="1053885" cy="93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Benefits of Interactive Video Chat Apps">
            <a:extLst>
              <a:ext uri="{FF2B5EF4-FFF2-40B4-BE49-F238E27FC236}">
                <a16:creationId xmlns:a16="http://schemas.microsoft.com/office/drawing/2014/main" xmlns="" id="{C2FF0F5D-0A71-64CB-3185-0F19FD01C8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t="5630" r="11408"/>
          <a:stretch/>
        </p:blipFill>
        <p:spPr bwMode="auto">
          <a:xfrm>
            <a:off x="8832263" y="3348832"/>
            <a:ext cx="2935659" cy="18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WebRTC Screen Sharing · ant-media/Ant-Media-Server Wiki · GitHub">
            <a:extLst>
              <a:ext uri="{FF2B5EF4-FFF2-40B4-BE49-F238E27FC236}">
                <a16:creationId xmlns:a16="http://schemas.microsoft.com/office/drawing/2014/main" xmlns="" id="{B259C073-7B7E-ED06-E062-573148D25A5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" r="4207"/>
          <a:stretch/>
        </p:blipFill>
        <p:spPr bwMode="auto">
          <a:xfrm>
            <a:off x="771856" y="863479"/>
            <a:ext cx="2560509" cy="16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1+ Virtual online meeting Free Stock Photos - StockFreeImages">
            <a:extLst>
              <a:ext uri="{FF2B5EF4-FFF2-40B4-BE49-F238E27FC236}">
                <a16:creationId xmlns:a16="http://schemas.microsoft.com/office/drawing/2014/main" xmlns="" id="{5AD20E39-1F16-9C5D-4E78-FC3240C5CD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t="8737" r="12374"/>
          <a:stretch/>
        </p:blipFill>
        <p:spPr bwMode="auto">
          <a:xfrm>
            <a:off x="548155" y="3298285"/>
            <a:ext cx="2784208" cy="18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35B8708-5E6A-7F02-3B9B-9B6D37D9644E}"/>
              </a:ext>
            </a:extLst>
          </p:cNvPr>
          <p:cNvSpPr txBox="1"/>
          <p:nvPr userDrawn="1"/>
        </p:nvSpPr>
        <p:spPr>
          <a:xfrm>
            <a:off x="8971486" y="5224614"/>
            <a:ext cx="2784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Online Video, Call &amp; Chat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F59ED77-636E-62ED-11D4-467283202C9F}"/>
              </a:ext>
            </a:extLst>
          </p:cNvPr>
          <p:cNvCxnSpPr>
            <a:cxnSpLocks/>
          </p:cNvCxnSpPr>
          <p:nvPr userDrawn="1"/>
        </p:nvCxnSpPr>
        <p:spPr>
          <a:xfrm>
            <a:off x="0" y="786917"/>
            <a:ext cx="12192000" cy="1412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bou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416838-D8E9-8E8E-AD28-86A5FAB13758}"/>
              </a:ext>
            </a:extLst>
          </p:cNvPr>
          <p:cNvSpPr txBox="1"/>
          <p:nvPr userDrawn="1"/>
        </p:nvSpPr>
        <p:spPr>
          <a:xfrm>
            <a:off x="71194" y="749934"/>
            <a:ext cx="3215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cs typeface="Lalezar" pitchFamily="2" charset="-78"/>
              </a:rPr>
              <a:t>About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cs typeface="Lalezar" pitchFamily="2" charset="-78"/>
              </a:rPr>
              <a:t>Maskan Technologies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  <a:cs typeface="Lalezar" pitchFamily="2" charset="-78"/>
            </a:endParaRPr>
          </a:p>
        </p:txBody>
      </p:sp>
      <p:pic>
        <p:nvPicPr>
          <p:cNvPr id="9" name="Picture 2" descr="City Buildings Facades Illustration Stock Illustration - Download Image Now  - Building Exterior, Construction Industry, Illustration - iStock">
            <a:extLst>
              <a:ext uri="{FF2B5EF4-FFF2-40B4-BE49-F238E27FC236}">
                <a16:creationId xmlns:a16="http://schemas.microsoft.com/office/drawing/2014/main" xmlns="" id="{CBB4DCA3-DFF4-1751-EF8B-F62361753B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2" t="12267" r="10856"/>
          <a:stretch/>
        </p:blipFill>
        <p:spPr bwMode="auto">
          <a:xfrm>
            <a:off x="196443" y="1619981"/>
            <a:ext cx="2964901" cy="27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007D14-4D11-D83C-C946-03AA087BAAD0}"/>
              </a:ext>
            </a:extLst>
          </p:cNvPr>
          <p:cNvSpPr txBox="1"/>
          <p:nvPr userDrawn="1"/>
        </p:nvSpPr>
        <p:spPr>
          <a:xfrm>
            <a:off x="3414281" y="398623"/>
            <a:ext cx="82267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D3560"/>
                </a:solidFill>
                <a:effectLst/>
                <a:latin typeface="Aptos" panose="020B0004020202020204" pitchFamily="34" charset="0"/>
              </a:rPr>
              <a:t>Maskan Technologies, founded in 2019, is a visionary IT Services company led by a team of highly skilled professionals dedicated to excelling in innovative IT solutions and services</a:t>
            </a:r>
            <a:endParaRPr lang="en-US" sz="2000" dirty="0">
              <a:solidFill>
                <a:srgbClr val="1D3560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CBE03C7-F23B-3420-57E1-B52EEE9C40AF}"/>
              </a:ext>
            </a:extLst>
          </p:cNvPr>
          <p:cNvSpPr txBox="1"/>
          <p:nvPr userDrawn="1"/>
        </p:nvSpPr>
        <p:spPr>
          <a:xfrm>
            <a:off x="3384090" y="1603446"/>
            <a:ext cx="8611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560"/>
                </a:solidFill>
                <a:latin typeface="Aptos" panose="020B0004020202020204" pitchFamily="34" charset="0"/>
              </a:rPr>
              <a:t>We specialize in collaborative IT partnerships, guiding clients through transformational journeys via POCs, fostering accelerated business growth.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FDC0633-427B-14DA-CD31-5E70F885254E}"/>
              </a:ext>
            </a:extLst>
          </p:cNvPr>
          <p:cNvSpPr txBox="1"/>
          <p:nvPr userDrawn="1"/>
        </p:nvSpPr>
        <p:spPr>
          <a:xfrm>
            <a:off x="3429469" y="3421100"/>
            <a:ext cx="83706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560"/>
                </a:solidFill>
                <a:latin typeface="Aptos" panose="020B0004020202020204" pitchFamily="34" charset="0"/>
              </a:rPr>
              <a:t>We meticulously attend to every detail in our work, taking full responsibility for timely delivery across IT Consulting &amp; Services, Digital Transformation, and Software 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8E22E8-D69D-7FAD-FFC2-3B6C47BD5E72}"/>
              </a:ext>
            </a:extLst>
          </p:cNvPr>
          <p:cNvSpPr txBox="1"/>
          <p:nvPr userDrawn="1"/>
        </p:nvSpPr>
        <p:spPr>
          <a:xfrm>
            <a:off x="3444570" y="2521617"/>
            <a:ext cx="83555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560"/>
                </a:solidFill>
                <a:latin typeface="Aptos" panose="020B0004020202020204" pitchFamily="34" charset="0"/>
              </a:rPr>
              <a:t>We at Maskan believe in commitment to quality and customer sensitivity by maintaining the highest levels of integrity &amp; values</a:t>
            </a:r>
            <a:r>
              <a:rPr lang="en-US" sz="2000" dirty="0">
                <a:solidFill>
                  <a:srgbClr val="002060"/>
                </a:solidFill>
                <a:latin typeface="Salesforce Sans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869A406-2B37-C528-EEB8-89AE52C59C8E}"/>
              </a:ext>
            </a:extLst>
          </p:cNvPr>
          <p:cNvSpPr txBox="1"/>
          <p:nvPr userDrawn="1"/>
        </p:nvSpPr>
        <p:spPr>
          <a:xfrm>
            <a:off x="3414291" y="4565696"/>
            <a:ext cx="8226716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560"/>
                </a:solidFill>
                <a:latin typeface="Aptos" panose="020B0004020202020204" pitchFamily="34" charset="0"/>
              </a:rPr>
              <a:t> We prioritize our invaluable team members, the cornerstone of our success, by fostering a safe, secure, and amicable work environment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D97768-28C6-5E5B-7263-403060509FBD}"/>
              </a:ext>
            </a:extLst>
          </p:cNvPr>
          <p:cNvSpPr txBox="1"/>
          <p:nvPr userDrawn="1"/>
        </p:nvSpPr>
        <p:spPr>
          <a:xfrm>
            <a:off x="3414291" y="5535158"/>
            <a:ext cx="822671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560"/>
                </a:solidFill>
                <a:latin typeface="Aptos" panose="020B0004020202020204" pitchFamily="34" charset="0"/>
              </a:rPr>
              <a:t>We offer our services in several geographies including NA, Europe and 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80D247E-285C-A97F-4402-6FBB522D16A3}"/>
              </a:ext>
            </a:extLst>
          </p:cNvPr>
          <p:cNvCxnSpPr>
            <a:cxnSpLocks/>
          </p:cNvCxnSpPr>
          <p:nvPr userDrawn="1"/>
        </p:nvCxnSpPr>
        <p:spPr>
          <a:xfrm>
            <a:off x="3444570" y="1503869"/>
            <a:ext cx="4359365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2C198AE-6F10-C4B8-3FEA-AE9D6B78C30C}"/>
              </a:ext>
            </a:extLst>
          </p:cNvPr>
          <p:cNvCxnSpPr>
            <a:cxnSpLocks/>
          </p:cNvCxnSpPr>
          <p:nvPr userDrawn="1"/>
        </p:nvCxnSpPr>
        <p:spPr>
          <a:xfrm>
            <a:off x="3316872" y="286603"/>
            <a:ext cx="0" cy="6141493"/>
          </a:xfrm>
          <a:prstGeom prst="line">
            <a:avLst/>
          </a:prstGeom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ADBD8D1-1421-B767-C8EF-5BBB1922E414}"/>
              </a:ext>
            </a:extLst>
          </p:cNvPr>
          <p:cNvCxnSpPr>
            <a:cxnSpLocks/>
          </p:cNvCxnSpPr>
          <p:nvPr userDrawn="1"/>
        </p:nvCxnSpPr>
        <p:spPr>
          <a:xfrm>
            <a:off x="3444570" y="2441958"/>
            <a:ext cx="4359365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3BF1C3F-4D17-0193-7BEE-81E4FDD0B493}"/>
              </a:ext>
            </a:extLst>
          </p:cNvPr>
          <p:cNvCxnSpPr>
            <a:cxnSpLocks/>
          </p:cNvCxnSpPr>
          <p:nvPr userDrawn="1"/>
        </p:nvCxnSpPr>
        <p:spPr>
          <a:xfrm>
            <a:off x="3444570" y="3356430"/>
            <a:ext cx="4359365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0F5DA66-436A-E25B-73EB-AE3868EA81FA}"/>
              </a:ext>
            </a:extLst>
          </p:cNvPr>
          <p:cNvCxnSpPr>
            <a:cxnSpLocks/>
          </p:cNvCxnSpPr>
          <p:nvPr userDrawn="1"/>
        </p:nvCxnSpPr>
        <p:spPr>
          <a:xfrm>
            <a:off x="3444570" y="4536668"/>
            <a:ext cx="4359365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E26896E-65BE-A83C-3670-74C459CFA372}"/>
              </a:ext>
            </a:extLst>
          </p:cNvPr>
          <p:cNvCxnSpPr>
            <a:cxnSpLocks/>
          </p:cNvCxnSpPr>
          <p:nvPr userDrawn="1"/>
        </p:nvCxnSpPr>
        <p:spPr>
          <a:xfrm>
            <a:off x="3444570" y="5435199"/>
            <a:ext cx="4359365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FA9FBA-408C-CE25-78BC-EF6B2E6EC2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" y="4582535"/>
            <a:ext cx="3271092" cy="14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1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85D4C6-53BC-23FD-8242-BD5708D528C2}"/>
              </a:ext>
            </a:extLst>
          </p:cNvPr>
          <p:cNvSpPr txBox="1"/>
          <p:nvPr userDrawn="1"/>
        </p:nvSpPr>
        <p:spPr>
          <a:xfrm>
            <a:off x="1578591" y="2497976"/>
            <a:ext cx="9034818" cy="18620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2E3C405-54E3-7FF6-4E0A-6EFCE1E77BD6}"/>
              </a:ext>
            </a:extLst>
          </p:cNvPr>
          <p:cNvCxnSpPr/>
          <p:nvPr userDrawn="1"/>
        </p:nvCxnSpPr>
        <p:spPr>
          <a:xfrm>
            <a:off x="3029803" y="3971499"/>
            <a:ext cx="611419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Message Box Question Mark Icon Stock Vector (Royalty Free) 1933983242 |  Shutterstock">
            <a:extLst>
              <a:ext uri="{FF2B5EF4-FFF2-40B4-BE49-F238E27FC236}">
                <a16:creationId xmlns:a16="http://schemas.microsoft.com/office/drawing/2014/main" xmlns="" id="{46EB2B44-0F48-BCD7-15E4-4F45665D90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86" b="77857" l="18449" r="80713">
                        <a14:foregroundMark x1="18658" y1="42857" x2="25157" y2="44286"/>
                        <a14:foregroundMark x1="79874" y1="50000" x2="80713" y2="45357"/>
                        <a14:foregroundMark x1="62055" y1="77857" x2="62474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54" t="3816" r="12953" b="15091"/>
          <a:stretch/>
        </p:blipFill>
        <p:spPr bwMode="auto">
          <a:xfrm>
            <a:off x="8229600" y="1453271"/>
            <a:ext cx="2687047" cy="17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mail Images - Free Download on Freepik">
            <a:extLst>
              <a:ext uri="{FF2B5EF4-FFF2-40B4-BE49-F238E27FC236}">
                <a16:creationId xmlns:a16="http://schemas.microsoft.com/office/drawing/2014/main" xmlns="" id="{3EC9D51B-C679-D2C5-32AF-ADA68E10AD6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45" b="82748" l="20447" r="80192">
                        <a14:foregroundMark x1="22204" y1="48403" x2="18530" y2="41054"/>
                        <a14:foregroundMark x1="18530" y1="41054" x2="24760" y2="31789"/>
                        <a14:foregroundMark x1="24760" y1="31789" x2="35623" y2="28115"/>
                        <a14:foregroundMark x1="35623" y1="28115" x2="20607" y2="24920"/>
                        <a14:foregroundMark x1="49681" y1="28594" x2="51917" y2="24920"/>
                        <a14:foregroundMark x1="34665" y1="79393" x2="48243" y2="79872"/>
                        <a14:foregroundMark x1="48243" y1="79872" x2="51278" y2="79233"/>
                        <a14:foregroundMark x1="34984" y1="82748" x2="45208" y2="814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18" t="14922" r="12386" b="11879"/>
          <a:stretch/>
        </p:blipFill>
        <p:spPr bwMode="auto">
          <a:xfrm>
            <a:off x="847298" y="3068817"/>
            <a:ext cx="1622947" cy="16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all PNG, Vector, PSD, and Clipart With Transparent Background for Free  Download | Pngtree">
            <a:extLst>
              <a:ext uri="{FF2B5EF4-FFF2-40B4-BE49-F238E27FC236}">
                <a16:creationId xmlns:a16="http://schemas.microsoft.com/office/drawing/2014/main" xmlns="" id="{FEA2B49B-18A5-247F-FD3C-809FB557BE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944" y1="41667" x2="56944" y2="41667"/>
                        <a14:foregroundMark x1="65278" y1="36667" x2="65278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86" t="20904" r="21432" b="22416"/>
          <a:stretch/>
        </p:blipFill>
        <p:spPr bwMode="auto">
          <a:xfrm>
            <a:off x="6651380" y="3429000"/>
            <a:ext cx="922194" cy="9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ECEA1A-E315-DABA-FA4D-0C34617429C5}"/>
              </a:ext>
            </a:extLst>
          </p:cNvPr>
          <p:cNvSpPr txBox="1"/>
          <p:nvPr userDrawn="1"/>
        </p:nvSpPr>
        <p:spPr>
          <a:xfrm>
            <a:off x="2804629" y="3965551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info@maskantech.com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946232-9AA2-2628-F1E5-8C45DAE7837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8" y="1558898"/>
            <a:ext cx="3206007" cy="14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5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skan meet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4B8BC39-87E8-2CF4-A585-6A5CF884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CEB2-B970-4776-8A7C-BCB194A87B3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94A4F7-427A-4DF0-CC3F-8501BB3A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6CC569-7908-7880-C1CA-40E80D6D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1DC-A321-4CCF-8D88-075C0202C9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920DC6-5522-FC6F-ED0C-C03923B30AEA}"/>
              </a:ext>
            </a:extLst>
          </p:cNvPr>
          <p:cNvSpPr txBox="1"/>
          <p:nvPr userDrawn="1"/>
        </p:nvSpPr>
        <p:spPr>
          <a:xfrm>
            <a:off x="2814930" y="1593364"/>
            <a:ext cx="64914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Discover a world of possibilities with Maskan Meet, your all-in-one online conferencing solution. Elevate your virtual interactions with cutting-edge features tailored to enhance collaboration and communication.</a:t>
            </a:r>
            <a:endParaRPr lang="en-US" sz="2000" b="0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8A7374-22AD-4A50-A593-B0536C937758}"/>
              </a:ext>
            </a:extLst>
          </p:cNvPr>
          <p:cNvSpPr txBox="1"/>
          <p:nvPr userDrawn="1"/>
        </p:nvSpPr>
        <p:spPr>
          <a:xfrm>
            <a:off x="471569" y="123054"/>
            <a:ext cx="11248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Maskan Meet -  Transforming Online Conferencing</a:t>
            </a:r>
            <a:endParaRPr lang="en-US" sz="3600" b="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8" name="Picture 2" descr="Internet Things Images - Free Download on Freepik">
            <a:extLst>
              <a:ext uri="{FF2B5EF4-FFF2-40B4-BE49-F238E27FC236}">
                <a16:creationId xmlns:a16="http://schemas.microsoft.com/office/drawing/2014/main" xmlns="" id="{D950E2A7-F562-EBA0-AC05-FE99EDFD5C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7579" r="8759" b="7581"/>
          <a:stretch/>
        </p:blipFill>
        <p:spPr bwMode="auto">
          <a:xfrm>
            <a:off x="797032" y="1155908"/>
            <a:ext cx="2148456" cy="21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432460-84B4-3F85-8516-4C3E92224233}"/>
              </a:ext>
            </a:extLst>
          </p:cNvPr>
          <p:cNvSpPr txBox="1"/>
          <p:nvPr userDrawn="1"/>
        </p:nvSpPr>
        <p:spPr>
          <a:xfrm>
            <a:off x="471569" y="3447688"/>
            <a:ext cx="2799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Unlocking Seamless Connectivity</a:t>
            </a:r>
            <a:endParaRPr lang="en-US" sz="2000" b="0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Picture 4" descr="Free Vector | New idea implementation. creative thinking, innovative  solutions, startup project. colleagues, partners discussing marketing  strategy. vector isolated concept metaphor illustration">
            <a:extLst>
              <a:ext uri="{FF2B5EF4-FFF2-40B4-BE49-F238E27FC236}">
                <a16:creationId xmlns:a16="http://schemas.microsoft.com/office/drawing/2014/main" xmlns="" id="{FD5BC6A8-95BD-C045-F6C6-68634EDDADF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7827" r="5937" b="10037"/>
          <a:stretch/>
        </p:blipFill>
        <p:spPr bwMode="auto">
          <a:xfrm>
            <a:off x="9175805" y="1249336"/>
            <a:ext cx="2358648" cy="21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985954-4A26-ECAB-8D47-9FD702675467}"/>
              </a:ext>
            </a:extLst>
          </p:cNvPr>
          <p:cNvSpPr txBox="1"/>
          <p:nvPr userDrawn="1"/>
        </p:nvSpPr>
        <p:spPr>
          <a:xfrm>
            <a:off x="9919400" y="3446528"/>
            <a:ext cx="14055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Innovative</a:t>
            </a:r>
          </a:p>
          <a:p>
            <a:pPr algn="ctr" fontAlgn="base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Solutions</a:t>
            </a:r>
          </a:p>
        </p:txBody>
      </p:sp>
      <p:pic>
        <p:nvPicPr>
          <p:cNvPr id="12" name="Picture 8" descr="1+ Virtual online meeting Free Stock Photos - StockFreeImages">
            <a:extLst>
              <a:ext uri="{FF2B5EF4-FFF2-40B4-BE49-F238E27FC236}">
                <a16:creationId xmlns:a16="http://schemas.microsoft.com/office/drawing/2014/main" xmlns="" id="{FD765076-8A38-9F9B-9241-32F92E069FB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t="8737" r="12374"/>
          <a:stretch/>
        </p:blipFill>
        <p:spPr bwMode="auto">
          <a:xfrm>
            <a:off x="3941761" y="3354260"/>
            <a:ext cx="4308477" cy="28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B3715B9-D58A-B43D-2466-C078656554FE}"/>
              </a:ext>
            </a:extLst>
          </p:cNvPr>
          <p:cNvCxnSpPr>
            <a:cxnSpLocks/>
          </p:cNvCxnSpPr>
          <p:nvPr userDrawn="1"/>
        </p:nvCxnSpPr>
        <p:spPr>
          <a:xfrm>
            <a:off x="0" y="786917"/>
            <a:ext cx="12192000" cy="1412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9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skanConnect-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BB17CD0-FDA1-74EB-7503-8CDD067A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CEB2-B970-4776-8A7C-BCB194A87B3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66E698-AD08-87DB-7D81-432CCB79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5054C7-5B63-8794-8E24-A8D66347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1DC-A321-4CCF-8D88-075C0202C9E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5F204C77-C7B5-0A66-1A89-FC6A1CB6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040" y="807990"/>
            <a:ext cx="9144000" cy="636745"/>
          </a:xfrm>
        </p:spPr>
        <p:txBody>
          <a:bodyPr>
            <a:noAutofit/>
          </a:bodyPr>
          <a:lstStyle>
            <a:lvl1pPr marL="0" indent="0" algn="ctr">
              <a:buNone/>
              <a:defRPr sz="3600"/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An Online Conferencing Solution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65A1254-AEE9-C5C3-19C5-FDAA0F2F729D}"/>
              </a:ext>
            </a:extLst>
          </p:cNvPr>
          <p:cNvGrpSpPr/>
          <p:nvPr userDrawn="1"/>
        </p:nvGrpSpPr>
        <p:grpSpPr>
          <a:xfrm>
            <a:off x="6096000" y="1677052"/>
            <a:ext cx="4638959" cy="3503894"/>
            <a:chOff x="3776520" y="3116892"/>
            <a:chExt cx="4638959" cy="3503894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xmlns="" id="{A7F83DF9-4549-5110-ABF9-A9817F2DC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520" y="3116892"/>
              <a:ext cx="4638959" cy="3503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EEC87588-7E85-14B0-DA7B-FA3A3BDB2E2A}"/>
                </a:ext>
              </a:extLst>
            </p:cNvPr>
            <p:cNvSpPr/>
            <p:nvPr/>
          </p:nvSpPr>
          <p:spPr>
            <a:xfrm>
              <a:off x="3896139" y="5198165"/>
              <a:ext cx="1073426" cy="1321905"/>
            </a:xfrm>
            <a:custGeom>
              <a:avLst/>
              <a:gdLst>
                <a:gd name="connsiteX0" fmla="*/ 0 w 665922"/>
                <a:gd name="connsiteY0" fmla="*/ 0 h 1321905"/>
                <a:gd name="connsiteX1" fmla="*/ 665922 w 665922"/>
                <a:gd name="connsiteY1" fmla="*/ 0 h 1321905"/>
                <a:gd name="connsiteX2" fmla="*/ 665922 w 665922"/>
                <a:gd name="connsiteY2" fmla="*/ 1321905 h 1321905"/>
                <a:gd name="connsiteX3" fmla="*/ 0 w 665922"/>
                <a:gd name="connsiteY3" fmla="*/ 1321905 h 1321905"/>
                <a:gd name="connsiteX4" fmla="*/ 0 w 665922"/>
                <a:gd name="connsiteY4" fmla="*/ 0 h 1321905"/>
                <a:gd name="connsiteX0" fmla="*/ 0 w 1073426"/>
                <a:gd name="connsiteY0" fmla="*/ 0 h 1321905"/>
                <a:gd name="connsiteX1" fmla="*/ 1073426 w 1073426"/>
                <a:gd name="connsiteY1" fmla="*/ 9939 h 1321905"/>
                <a:gd name="connsiteX2" fmla="*/ 665922 w 1073426"/>
                <a:gd name="connsiteY2" fmla="*/ 1321905 h 1321905"/>
                <a:gd name="connsiteX3" fmla="*/ 0 w 1073426"/>
                <a:gd name="connsiteY3" fmla="*/ 1321905 h 1321905"/>
                <a:gd name="connsiteX4" fmla="*/ 0 w 1073426"/>
                <a:gd name="connsiteY4" fmla="*/ 0 h 132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426" h="1321905">
                  <a:moveTo>
                    <a:pt x="0" y="0"/>
                  </a:moveTo>
                  <a:lnTo>
                    <a:pt x="1073426" y="9939"/>
                  </a:lnTo>
                  <a:lnTo>
                    <a:pt x="665922" y="1321905"/>
                  </a:lnTo>
                  <a:lnTo>
                    <a:pt x="0" y="1321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393"/>
            </a:solidFill>
            <a:ln>
              <a:solidFill>
                <a:srgbClr val="48459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C5DF48-842B-4F20-7209-748383E35B42}"/>
              </a:ext>
            </a:extLst>
          </p:cNvPr>
          <p:cNvSpPr txBox="1"/>
          <p:nvPr userDrawn="1"/>
        </p:nvSpPr>
        <p:spPr>
          <a:xfrm>
            <a:off x="584113" y="0"/>
            <a:ext cx="10931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MASKAN CONNECT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67E27CB-9756-B141-7A39-B1C4E8ABEA55}"/>
              </a:ext>
            </a:extLst>
          </p:cNvPr>
          <p:cNvCxnSpPr/>
          <p:nvPr userDrawn="1"/>
        </p:nvCxnSpPr>
        <p:spPr>
          <a:xfrm>
            <a:off x="5677469" y="1532250"/>
            <a:ext cx="0" cy="4203511"/>
          </a:xfrm>
          <a:prstGeom prst="line">
            <a:avLst/>
          </a:prstGeom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1EFE866-0873-0B78-4544-58F912041E3C}"/>
              </a:ext>
            </a:extLst>
          </p:cNvPr>
          <p:cNvCxnSpPr>
            <a:cxnSpLocks/>
          </p:cNvCxnSpPr>
          <p:nvPr userDrawn="1"/>
        </p:nvCxnSpPr>
        <p:spPr>
          <a:xfrm>
            <a:off x="0" y="1437675"/>
            <a:ext cx="12192000" cy="1412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12473D9-2B7E-7C5D-0BD2-C06B1B90AE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" y="2203325"/>
            <a:ext cx="5377218" cy="235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03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F518AC-A6BE-D0B4-338C-B63C0AFA7CBC}"/>
              </a:ext>
            </a:extLst>
          </p:cNvPr>
          <p:cNvSpPr/>
          <p:nvPr userDrawn="1"/>
        </p:nvSpPr>
        <p:spPr>
          <a:xfrm>
            <a:off x="0" y="0"/>
            <a:ext cx="12192000" cy="17427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D7B6B4-F72B-6A35-DE34-DD5A4D18BFEA}"/>
              </a:ext>
            </a:extLst>
          </p:cNvPr>
          <p:cNvSpPr txBox="1"/>
          <p:nvPr/>
        </p:nvSpPr>
        <p:spPr>
          <a:xfrm>
            <a:off x="1970150" y="74186"/>
            <a:ext cx="39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Name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Designation/ Role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28C37A5-DBB0-18A5-83F5-6D866FB32630}"/>
              </a:ext>
            </a:extLst>
          </p:cNvPr>
          <p:cNvSpPr txBox="1"/>
          <p:nvPr userDrawn="1"/>
        </p:nvSpPr>
        <p:spPr>
          <a:xfrm>
            <a:off x="366382" y="2318705"/>
            <a:ext cx="419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Name of degree (Year of passing)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211B0CC-18F3-3544-AD16-7E229EF705B6}"/>
              </a:ext>
            </a:extLst>
          </p:cNvPr>
          <p:cNvGrpSpPr/>
          <p:nvPr userDrawn="1"/>
        </p:nvGrpSpPr>
        <p:grpSpPr>
          <a:xfrm>
            <a:off x="90737" y="1824731"/>
            <a:ext cx="2469002" cy="463729"/>
            <a:chOff x="487036" y="1913174"/>
            <a:chExt cx="3070508" cy="5767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B72F01D-2EE2-E330-AE34-EB22AF663450}"/>
                </a:ext>
              </a:extLst>
            </p:cNvPr>
            <p:cNvSpPr txBox="1"/>
            <p:nvPr/>
          </p:nvSpPr>
          <p:spPr>
            <a:xfrm>
              <a:off x="1107817" y="1992291"/>
              <a:ext cx="2449727" cy="49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ptos" panose="020B00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07D5CAFD-F86F-32A8-1380-632864104CE4}"/>
                </a:ext>
              </a:extLst>
            </p:cNvPr>
            <p:cNvGrpSpPr/>
            <p:nvPr/>
          </p:nvGrpSpPr>
          <p:grpSpPr>
            <a:xfrm>
              <a:off x="487036" y="1913174"/>
              <a:ext cx="2805564" cy="556074"/>
              <a:chOff x="2005471" y="1845456"/>
              <a:chExt cx="2805564" cy="55607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20B56055-0611-153F-C932-B080B1F493AC}"/>
                  </a:ext>
                </a:extLst>
              </p:cNvPr>
              <p:cNvCxnSpPr/>
              <p:nvPr/>
            </p:nvCxnSpPr>
            <p:spPr>
              <a:xfrm>
                <a:off x="2525035" y="2401530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53A86BF3-0355-EB68-F698-71CD0B6BC81F}"/>
                  </a:ext>
                </a:extLst>
              </p:cNvPr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CC98CAA1-B343-D757-7070-58879D118FA8}"/>
                    </a:ext>
                  </a:extLst>
                </p:cNvPr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ptos" panose="020B0004020202020204" pitchFamily="34" charset="0"/>
                  </a:endParaRP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xmlns="" id="{DB06E658-052C-0911-A94E-89F69E636FBC}"/>
                    </a:ext>
                  </a:extLst>
                </p:cNvPr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21" name="Freeform 461">
                    <a:extLst>
                      <a:ext uri="{FF2B5EF4-FFF2-40B4-BE49-F238E27FC236}">
                        <a16:creationId xmlns:a16="http://schemas.microsoft.com/office/drawing/2014/main" xmlns="" id="{E4A38BE6-D8DC-BA8F-01AC-B9B6619D87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22" name="Freeform 462">
                    <a:extLst>
                      <a:ext uri="{FF2B5EF4-FFF2-40B4-BE49-F238E27FC236}">
                        <a16:creationId xmlns:a16="http://schemas.microsoft.com/office/drawing/2014/main" xmlns="" id="{A68E9177-4426-67BD-A49D-8B2AC655A3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23" name="Freeform 463">
                    <a:extLst>
                      <a:ext uri="{FF2B5EF4-FFF2-40B4-BE49-F238E27FC236}">
                        <a16:creationId xmlns:a16="http://schemas.microsoft.com/office/drawing/2014/main" xmlns="" id="{1883F9B0-76B5-F95C-2AC9-CB35A26CCA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24" name="Freeform 464">
                    <a:extLst>
                      <a:ext uri="{FF2B5EF4-FFF2-40B4-BE49-F238E27FC236}">
                        <a16:creationId xmlns:a16="http://schemas.microsoft.com/office/drawing/2014/main" xmlns="" id="{491DE62A-2E48-4850-6FE1-F4B954AFD8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25" name="Freeform 465">
                    <a:extLst>
                      <a:ext uri="{FF2B5EF4-FFF2-40B4-BE49-F238E27FC236}">
                        <a16:creationId xmlns:a16="http://schemas.microsoft.com/office/drawing/2014/main" xmlns="" id="{298C9F00-6E38-DC69-9BF4-DA9FE8C97E9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26" name="Freeform 466">
                    <a:extLst>
                      <a:ext uri="{FF2B5EF4-FFF2-40B4-BE49-F238E27FC236}">
                        <a16:creationId xmlns:a16="http://schemas.microsoft.com/office/drawing/2014/main" xmlns="" id="{0772AFB3-E844-8DB5-F6D3-E105EAEB19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D840695-41FA-C90A-8B83-AB5C40B94CF9}"/>
              </a:ext>
            </a:extLst>
          </p:cNvPr>
          <p:cNvCxnSpPr/>
          <p:nvPr userDrawn="1"/>
        </p:nvCxnSpPr>
        <p:spPr>
          <a:xfrm rot="5400000">
            <a:off x="1761352" y="5476325"/>
            <a:ext cx="234703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C7FC6BD7-5122-63D3-FD48-25D5D4078B94}"/>
              </a:ext>
            </a:extLst>
          </p:cNvPr>
          <p:cNvCxnSpPr/>
          <p:nvPr userDrawn="1"/>
        </p:nvCxnSpPr>
        <p:spPr>
          <a:xfrm rot="5400000">
            <a:off x="1858802" y="3044545"/>
            <a:ext cx="21442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57E906E-44E7-6361-7073-6F8C2DA8F225}"/>
              </a:ext>
            </a:extLst>
          </p:cNvPr>
          <p:cNvGrpSpPr/>
          <p:nvPr userDrawn="1"/>
        </p:nvGrpSpPr>
        <p:grpSpPr>
          <a:xfrm>
            <a:off x="109901" y="2678217"/>
            <a:ext cx="1814195" cy="473951"/>
            <a:chOff x="0" y="0"/>
            <a:chExt cx="2256920" cy="589512"/>
          </a:xfrm>
        </p:grpSpPr>
        <p:sp>
          <p:nvSpPr>
            <p:cNvPr id="31" name="TextBox 127">
              <a:extLst>
                <a:ext uri="{FF2B5EF4-FFF2-40B4-BE49-F238E27FC236}">
                  <a16:creationId xmlns:a16="http://schemas.microsoft.com/office/drawing/2014/main" xmlns="" id="{50A32CAC-AADE-BBC3-C36A-ED09D95B06A8}"/>
                </a:ext>
              </a:extLst>
            </p:cNvPr>
            <p:cNvSpPr txBox="1"/>
            <p:nvPr/>
          </p:nvSpPr>
          <p:spPr>
            <a:xfrm>
              <a:off x="645144" y="79085"/>
              <a:ext cx="1524914" cy="51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Skills</a:t>
              </a:r>
              <a:endParaRPr lang="en-IN" sz="11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5D77D20B-4582-27EB-2699-A8E9B8DA9CB0}"/>
                </a:ext>
              </a:extLst>
            </p:cNvPr>
            <p:cNvGrpSpPr/>
            <p:nvPr/>
          </p:nvGrpSpPr>
          <p:grpSpPr>
            <a:xfrm>
              <a:off x="0" y="0"/>
              <a:ext cx="2256920" cy="556073"/>
              <a:chOff x="0" y="0"/>
              <a:chExt cx="2256920" cy="55607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95EEF14E-42C5-E0B2-57C1-7AEF6A511587}"/>
                  </a:ext>
                </a:extLst>
              </p:cNvPr>
              <p:cNvCxnSpPr/>
              <p:nvPr/>
            </p:nvCxnSpPr>
            <p:spPr>
              <a:xfrm>
                <a:off x="519560" y="556073"/>
                <a:ext cx="173736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6E78A9AE-49FF-FB1C-3F23-DE663D6A2C42}"/>
                  </a:ext>
                </a:extLst>
              </p:cNvPr>
              <p:cNvGrpSpPr/>
              <p:nvPr/>
            </p:nvGrpSpPr>
            <p:grpSpPr>
              <a:xfrm>
                <a:off x="0" y="0"/>
                <a:ext cx="505728" cy="505728"/>
                <a:chOff x="0" y="0"/>
                <a:chExt cx="652064" cy="65206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xmlns="" id="{11FFEE9B-7B93-BFBA-A291-99E858BC127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>
                    <a:latin typeface="Aptos" panose="020B0004020202020204" pitchFamily="34" charset="0"/>
                  </a:endParaRPr>
                </a:p>
              </p:txBody>
            </p:sp>
            <p:sp>
              <p:nvSpPr>
                <p:cNvPr id="36" name="Freeform 132">
                  <a:extLst>
                    <a:ext uri="{FF2B5EF4-FFF2-40B4-BE49-F238E27FC236}">
                      <a16:creationId xmlns:a16="http://schemas.microsoft.com/office/drawing/2014/main" xmlns="" id="{C740B1C2-5C85-1D6E-21E5-395C959409AF}"/>
                    </a:ext>
                  </a:extLst>
                </p:cNvPr>
                <p:cNvSpPr/>
                <p:nvPr/>
              </p:nvSpPr>
              <p:spPr>
                <a:xfrm rot="11026833">
                  <a:off x="147023" y="146691"/>
                  <a:ext cx="358010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367989 w 10769935"/>
                    <a:gd name="connsiteY52" fmla="*/ 10239118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>
                    <a:latin typeface="Aptos" panose="020B0004020202020204" pitchFamily="34" charset="0"/>
                  </a:endParaRP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7CCF7EB7-27AF-12DE-7D4E-F170C3FE30B9}"/>
              </a:ext>
            </a:extLst>
          </p:cNvPr>
          <p:cNvGrpSpPr/>
          <p:nvPr userDrawn="1"/>
        </p:nvGrpSpPr>
        <p:grpSpPr>
          <a:xfrm>
            <a:off x="77395" y="4826729"/>
            <a:ext cx="2469002" cy="463725"/>
            <a:chOff x="487036" y="1913178"/>
            <a:chExt cx="3070508" cy="57669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30B9CEF8-D65B-2DD5-ED66-C2EBB8A7D58F}"/>
                </a:ext>
              </a:extLst>
            </p:cNvPr>
            <p:cNvSpPr txBox="1"/>
            <p:nvPr/>
          </p:nvSpPr>
          <p:spPr>
            <a:xfrm>
              <a:off x="1107817" y="1992291"/>
              <a:ext cx="2449727" cy="49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ptos" panose="020B0004020202020204" pitchFamily="34" charset="0"/>
                  <a:cs typeface="Arial" panose="020B0604020202020204" pitchFamily="34" charset="0"/>
                </a:rPr>
                <a:t>Certifications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A3F4BF32-A67B-2651-B2F5-73F35DA9C774}"/>
                </a:ext>
              </a:extLst>
            </p:cNvPr>
            <p:cNvGrpSpPr/>
            <p:nvPr/>
          </p:nvGrpSpPr>
          <p:grpSpPr>
            <a:xfrm>
              <a:off x="487036" y="1913178"/>
              <a:ext cx="2805564" cy="556070"/>
              <a:chOff x="2005471" y="1845460"/>
              <a:chExt cx="2805564" cy="55607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F3E4BBB4-6D6F-741F-F853-0CE4CB1029F6}"/>
                  </a:ext>
                </a:extLst>
              </p:cNvPr>
              <p:cNvCxnSpPr/>
              <p:nvPr/>
            </p:nvCxnSpPr>
            <p:spPr>
              <a:xfrm>
                <a:off x="2525035" y="2401530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7C37E5CB-A44E-FB7A-5A8C-72262E44F6A6}"/>
                  </a:ext>
                </a:extLst>
              </p:cNvPr>
              <p:cNvGrpSpPr/>
              <p:nvPr/>
            </p:nvGrpSpPr>
            <p:grpSpPr>
              <a:xfrm>
                <a:off x="2005471" y="1845460"/>
                <a:ext cx="505728" cy="505728"/>
                <a:chOff x="267481" y="1589493"/>
                <a:chExt cx="652064" cy="65206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xmlns="" id="{BCD08AD0-8F03-8AD1-23A0-6986FAF3964C}"/>
                    </a:ext>
                  </a:extLst>
                </p:cNvPr>
                <p:cNvSpPr/>
                <p:nvPr/>
              </p:nvSpPr>
              <p:spPr>
                <a:xfrm>
                  <a:off x="267481" y="1589493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ptos" panose="020B0004020202020204" pitchFamily="34" charset="0"/>
                  </a:endParaRP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xmlns="" id="{1C10F55B-1653-BF58-97DF-77852724739E}"/>
                    </a:ext>
                  </a:extLst>
                </p:cNvPr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56" name="Freeform 461">
                    <a:extLst>
                      <a:ext uri="{FF2B5EF4-FFF2-40B4-BE49-F238E27FC236}">
                        <a16:creationId xmlns:a16="http://schemas.microsoft.com/office/drawing/2014/main" xmlns="" id="{D4BA1AEE-D34C-E59C-EE61-B6A6BADC13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57" name="Freeform 462">
                    <a:extLst>
                      <a:ext uri="{FF2B5EF4-FFF2-40B4-BE49-F238E27FC236}">
                        <a16:creationId xmlns:a16="http://schemas.microsoft.com/office/drawing/2014/main" xmlns="" id="{44153DB0-2D6A-FE44-18FF-4987B25730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0305" y="4363953"/>
                    <a:ext cx="1918965" cy="683263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58" name="Freeform 463">
                    <a:extLst>
                      <a:ext uri="{FF2B5EF4-FFF2-40B4-BE49-F238E27FC236}">
                        <a16:creationId xmlns:a16="http://schemas.microsoft.com/office/drawing/2014/main" xmlns="" id="{B0FE60ED-E9B2-0C1E-10FE-F29C7E3E2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59" name="Freeform 464">
                    <a:extLst>
                      <a:ext uri="{FF2B5EF4-FFF2-40B4-BE49-F238E27FC236}">
                        <a16:creationId xmlns:a16="http://schemas.microsoft.com/office/drawing/2014/main" xmlns="" id="{CE1C4DD8-E8CF-E9E9-DF22-8654FB7C6F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60" name="Freeform 465">
                    <a:extLst>
                      <a:ext uri="{FF2B5EF4-FFF2-40B4-BE49-F238E27FC236}">
                        <a16:creationId xmlns:a16="http://schemas.microsoft.com/office/drawing/2014/main" xmlns="" id="{493C4F25-B465-1E6D-2F35-2C37D629779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61" name="Freeform 466">
                    <a:extLst>
                      <a:ext uri="{FF2B5EF4-FFF2-40B4-BE49-F238E27FC236}">
                        <a16:creationId xmlns:a16="http://schemas.microsoft.com/office/drawing/2014/main" xmlns="" id="{8ED1A70A-1106-2C17-1B13-EC32F873D1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ptos" panose="020B0004020202020204" pitchFamily="34" charset="0"/>
                    </a:endParaRPr>
                  </a:p>
                </p:txBody>
              </p:sp>
            </p:grpSp>
          </p:grp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82DD6B1B-83C5-792F-B4A7-E3F0C5FACC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4" y="5422483"/>
            <a:ext cx="633754" cy="42792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3BA3F13A-E797-C30B-80E0-D14957954B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6" y="6033729"/>
            <a:ext cx="643569" cy="60346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26E8615-C6D4-8478-3EDC-CCA52AADACCF}"/>
              </a:ext>
            </a:extLst>
          </p:cNvPr>
          <p:cNvSpPr txBox="1"/>
          <p:nvPr userDrawn="1"/>
        </p:nvSpPr>
        <p:spPr>
          <a:xfrm>
            <a:off x="313160" y="5357987"/>
            <a:ext cx="24025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b="1" kern="1200" dirty="0">
                <a:solidFill>
                  <a:srgbClr val="59595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Associate Integration Developer</a:t>
            </a:r>
            <a:endParaRPr lang="en-IN" sz="1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b="1" kern="1200" dirty="0">
                <a:solidFill>
                  <a:srgbClr val="59595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Professional Integration Developer</a:t>
            </a:r>
            <a:endParaRPr lang="en-IN" sz="1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10F55BAA-78D1-02C6-6706-A3217A9CC75D}"/>
              </a:ext>
            </a:extLst>
          </p:cNvPr>
          <p:cNvGrpSpPr/>
          <p:nvPr userDrawn="1"/>
        </p:nvGrpSpPr>
        <p:grpSpPr>
          <a:xfrm>
            <a:off x="3077525" y="1808987"/>
            <a:ext cx="2893060" cy="501049"/>
            <a:chOff x="0" y="0"/>
            <a:chExt cx="3598667" cy="623737"/>
          </a:xfrm>
        </p:grpSpPr>
        <p:sp>
          <p:nvSpPr>
            <p:cNvPr id="66" name="TextBox 114">
              <a:extLst>
                <a:ext uri="{FF2B5EF4-FFF2-40B4-BE49-F238E27FC236}">
                  <a16:creationId xmlns:a16="http://schemas.microsoft.com/office/drawing/2014/main" xmlns="" id="{25CBD35A-BB47-E4AD-4B4A-EB4D860FFC2B}"/>
                </a:ext>
              </a:extLst>
            </p:cNvPr>
            <p:cNvSpPr txBox="1"/>
            <p:nvPr/>
          </p:nvSpPr>
          <p:spPr>
            <a:xfrm>
              <a:off x="620704" y="112884"/>
              <a:ext cx="2977963" cy="51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20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Projects</a:t>
              </a:r>
              <a:endParaRPr lang="en-IN" sz="1100" kern="10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3ECBC724-BEDD-1437-B923-C0E1C504CEC5}"/>
                </a:ext>
              </a:extLst>
            </p:cNvPr>
            <p:cNvGrpSpPr/>
            <p:nvPr/>
          </p:nvGrpSpPr>
          <p:grpSpPr>
            <a:xfrm>
              <a:off x="0" y="0"/>
              <a:ext cx="2805564" cy="607595"/>
              <a:chOff x="0" y="0"/>
              <a:chExt cx="2805564" cy="607595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A0E5B0DB-59AB-3B0A-8E91-59D856979A39}"/>
                  </a:ext>
                </a:extLst>
              </p:cNvPr>
              <p:cNvCxnSpPr/>
              <p:nvPr/>
            </p:nvCxnSpPr>
            <p:spPr>
              <a:xfrm>
                <a:off x="519564" y="60759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xmlns="" id="{2F9F5286-7703-B4EB-D46C-DDF785B88E74}"/>
                  </a:ext>
                </a:extLst>
              </p:cNvPr>
              <p:cNvGrpSpPr/>
              <p:nvPr/>
            </p:nvGrpSpPr>
            <p:grpSpPr>
              <a:xfrm>
                <a:off x="0" y="0"/>
                <a:ext cx="505728" cy="505728"/>
                <a:chOff x="0" y="0"/>
                <a:chExt cx="652064" cy="652065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xmlns="" id="{03DCBEE3-ABB9-CAF6-C44C-241BAD8AB78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52064" cy="65206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>
                    <a:latin typeface="Aptos" panose="020B0004020202020204" pitchFamily="34" charset="0"/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xmlns="" id="{E59A544F-93EF-6591-3DA3-26E8023D4315}"/>
                    </a:ext>
                  </a:extLst>
                </p:cNvPr>
                <p:cNvGrpSpPr/>
                <p:nvPr/>
              </p:nvGrpSpPr>
              <p:grpSpPr>
                <a:xfrm>
                  <a:off x="112712" y="112430"/>
                  <a:ext cx="426639" cy="427208"/>
                  <a:chOff x="112712" y="11243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72" name="Freeform 470">
                    <a:extLst>
                      <a:ext uri="{FF2B5EF4-FFF2-40B4-BE49-F238E27FC236}">
                        <a16:creationId xmlns:a16="http://schemas.microsoft.com/office/drawing/2014/main" xmlns="" id="{FDADCF03-E46B-5F42-80BD-5826943E24F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2712" y="507718"/>
                    <a:ext cx="795337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73" name="Freeform 471">
                    <a:extLst>
                      <a:ext uri="{FF2B5EF4-FFF2-40B4-BE49-F238E27FC236}">
                        <a16:creationId xmlns:a16="http://schemas.microsoft.com/office/drawing/2014/main" xmlns="" id="{0B58CE1F-6115-4881-F404-27639C8B2F6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04799" y="699802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74" name="Freeform 472">
                    <a:extLst>
                      <a:ext uri="{FF2B5EF4-FFF2-40B4-BE49-F238E27FC236}">
                        <a16:creationId xmlns:a16="http://schemas.microsoft.com/office/drawing/2014/main" xmlns="" id="{C83624AC-C317-EBC6-B686-101748DE2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00087" y="11243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75" name="Freeform 473">
                    <a:extLst>
                      <a:ext uri="{FF2B5EF4-FFF2-40B4-BE49-F238E27FC236}">
                        <a16:creationId xmlns:a16="http://schemas.microsoft.com/office/drawing/2014/main" xmlns="" id="{98B71CFE-BA20-34D4-7853-9D977313416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95349" y="30610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>
                      <a:latin typeface="Aptos" panose="020B00040202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4B7FAEB-8C70-140C-F60A-7C755BDE9BE2}"/>
              </a:ext>
            </a:extLst>
          </p:cNvPr>
          <p:cNvSpPr/>
          <p:nvPr userDrawn="1"/>
        </p:nvSpPr>
        <p:spPr>
          <a:xfrm>
            <a:off x="3077391" y="2297343"/>
            <a:ext cx="3334385" cy="2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kern="12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Salesforce Integration with Boomi  </a:t>
            </a:r>
            <a:endParaRPr lang="en-IN" sz="1200" kern="1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8">
            <a:extLst>
              <a:ext uri="{FF2B5EF4-FFF2-40B4-BE49-F238E27FC236}">
                <a16:creationId xmlns:a16="http://schemas.microsoft.com/office/drawing/2014/main" xmlns="" id="{0A957F12-E545-4B8D-B02D-A7E6CE31F4A4}"/>
              </a:ext>
            </a:extLst>
          </p:cNvPr>
          <p:cNvSpPr txBox="1"/>
          <p:nvPr userDrawn="1"/>
        </p:nvSpPr>
        <p:spPr>
          <a:xfrm>
            <a:off x="2930919" y="2538466"/>
            <a:ext cx="9066649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of Data from MySQL database using the Boomi Database Connector.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of Salesforce Education Cloud using security token and data mapping is executed in Boomi.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created in the Salesforce Cloud if it does not exist. An error is thrown if data already exists.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200" kern="1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8" name="Picture 77" descr="Salesforce Logo and symbol, meaning, history, PNG">
            <a:extLst>
              <a:ext uri="{FF2B5EF4-FFF2-40B4-BE49-F238E27FC236}">
                <a16:creationId xmlns:a16="http://schemas.microsoft.com/office/drawing/2014/main" xmlns="" id="{22A3465B-6423-EF91-C704-21B924804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53" y="2270113"/>
            <a:ext cx="572464" cy="32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3CB629D-14A1-A4B1-1ADC-F7885A6593C6}"/>
              </a:ext>
            </a:extLst>
          </p:cNvPr>
          <p:cNvSpPr/>
          <p:nvPr userDrawn="1"/>
        </p:nvSpPr>
        <p:spPr>
          <a:xfrm>
            <a:off x="3085359" y="3371966"/>
            <a:ext cx="2976392" cy="28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kern="12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Rule Implementation in Boomi</a:t>
            </a:r>
            <a:endParaRPr lang="en-IN" sz="1200" kern="1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Box 204">
            <a:extLst>
              <a:ext uri="{FF2B5EF4-FFF2-40B4-BE49-F238E27FC236}">
                <a16:creationId xmlns:a16="http://schemas.microsoft.com/office/drawing/2014/main" xmlns="" id="{2E24B69B-0E03-77EB-D848-2D669FF569A2}"/>
              </a:ext>
            </a:extLst>
          </p:cNvPr>
          <p:cNvSpPr txBox="1"/>
          <p:nvPr userDrawn="1"/>
        </p:nvSpPr>
        <p:spPr>
          <a:xfrm>
            <a:off x="2923985" y="3593931"/>
            <a:ext cx="5959985" cy="7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Several Business Rule Validations were implemented and executed.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validations fail, an error message is generated which is sent out in the email provided by the user.</a:t>
            </a:r>
            <a:endParaRPr lang="en-IN" sz="1200" kern="1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E1E3E76C-73BB-2CFF-F109-47CA17C3FB3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93" y="3358736"/>
            <a:ext cx="443394" cy="29939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3355ADA7-D063-1058-2EE9-BAFD99A19C8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59" y="2212585"/>
            <a:ext cx="498241" cy="336425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87FAC779-F1EB-725E-FB36-E84784B878BA}"/>
              </a:ext>
            </a:extLst>
          </p:cNvPr>
          <p:cNvSpPr/>
          <p:nvPr userDrawn="1"/>
        </p:nvSpPr>
        <p:spPr>
          <a:xfrm>
            <a:off x="3080181" y="4319853"/>
            <a:ext cx="3490058" cy="28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Analysis Dashboard using Boomi and AWS</a:t>
            </a:r>
            <a:endParaRPr lang="en-IN" sz="1200" kern="1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TextBox 204">
            <a:extLst>
              <a:ext uri="{FF2B5EF4-FFF2-40B4-BE49-F238E27FC236}">
                <a16:creationId xmlns:a16="http://schemas.microsoft.com/office/drawing/2014/main" xmlns="" id="{30D70884-83D5-C9D7-FBBB-02DA2AFCC60A}"/>
              </a:ext>
            </a:extLst>
          </p:cNvPr>
          <p:cNvSpPr txBox="1"/>
          <p:nvPr userDrawn="1"/>
        </p:nvSpPr>
        <p:spPr>
          <a:xfrm>
            <a:off x="2930917" y="4561666"/>
            <a:ext cx="8938007" cy="8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AWS Connector is configured with the security token and the credentials are stored in Boomi.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costing data is extracted using the access key and the data is displayed </a:t>
            </a:r>
            <a:r>
              <a:rPr lang="en-US" sz="1200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Boomi.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</a:t>
            </a:r>
            <a:r>
              <a:rPr lang="en-US" sz="1200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keeps analyzing everyday in order to keep track of the new and latest addition in AWS data.</a:t>
            </a:r>
            <a:endParaRPr lang="en-IN" sz="1200" kern="1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5" name="Picture 84" descr="AWS Announces Four New Capabilities That Make It Easier to Build IoT ...">
            <a:extLst>
              <a:ext uri="{FF2B5EF4-FFF2-40B4-BE49-F238E27FC236}">
                <a16:creationId xmlns:a16="http://schemas.microsoft.com/office/drawing/2014/main" xmlns="" id="{0ADB2952-925A-ABB7-3E62-59ADD377F3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2" y="4311104"/>
            <a:ext cx="443394" cy="2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67098FE9-A910-7257-5B7A-7EFD0D933CB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29" y="4262275"/>
            <a:ext cx="443394" cy="29939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05923944-B3D3-B0AF-85D2-417894BCEB6F}"/>
              </a:ext>
            </a:extLst>
          </p:cNvPr>
          <p:cNvSpPr/>
          <p:nvPr userDrawn="1"/>
        </p:nvSpPr>
        <p:spPr>
          <a:xfrm>
            <a:off x="3085359" y="5412651"/>
            <a:ext cx="3587905" cy="28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collaboration platform - US customer</a:t>
            </a:r>
            <a:endParaRPr lang="en-IN" sz="1200" kern="1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TextBox 204">
            <a:extLst>
              <a:ext uri="{FF2B5EF4-FFF2-40B4-BE49-F238E27FC236}">
                <a16:creationId xmlns:a16="http://schemas.microsoft.com/office/drawing/2014/main" xmlns="" id="{9E0B6DB6-89FB-7DD0-2197-7CC93A66CB39}"/>
              </a:ext>
            </a:extLst>
          </p:cNvPr>
          <p:cNvSpPr txBox="1"/>
          <p:nvPr userDrawn="1"/>
        </p:nvSpPr>
        <p:spPr>
          <a:xfrm>
            <a:off x="2923986" y="5701819"/>
            <a:ext cx="9175740" cy="8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different modules of patient, doctor, healthcare facilities and admin screens.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Extensive usage of Material UI, redux toolkit and reusable components.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Deployed the application on AWS using EC2, S3, ALB and Route 53.</a:t>
            </a:r>
          </a:p>
        </p:txBody>
      </p:sp>
      <p:pic>
        <p:nvPicPr>
          <p:cNvPr id="89" name="Picture 88" descr="React – Logos Download">
            <a:extLst>
              <a:ext uri="{FF2B5EF4-FFF2-40B4-BE49-F238E27FC236}">
                <a16:creationId xmlns:a16="http://schemas.microsoft.com/office/drawing/2014/main" xmlns="" id="{89C47CAE-A954-05FA-1B5B-8AC4997B60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36" y="5451546"/>
            <a:ext cx="6851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 descr="Node (Node.JS) – Logos Download">
            <a:extLst>
              <a:ext uri="{FF2B5EF4-FFF2-40B4-BE49-F238E27FC236}">
                <a16:creationId xmlns:a16="http://schemas.microsoft.com/office/drawing/2014/main" xmlns="" id="{B63F9C46-0B41-1526-40D8-5331E1CA65E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39" y="5358759"/>
            <a:ext cx="703580" cy="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xmlns="" id="{3D02B40F-C039-8539-3C48-FB5EBA323764}"/>
              </a:ext>
            </a:extLst>
          </p:cNvPr>
          <p:cNvSpPr/>
          <p:nvPr userDrawn="1"/>
        </p:nvSpPr>
        <p:spPr>
          <a:xfrm>
            <a:off x="372721" y="131177"/>
            <a:ext cx="1566903" cy="14971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4" name="Graphic 93" descr="Envelope with solid fill">
            <a:extLst>
              <a:ext uri="{FF2B5EF4-FFF2-40B4-BE49-F238E27FC236}">
                <a16:creationId xmlns:a16="http://schemas.microsoft.com/office/drawing/2014/main" xmlns="" id="{9931A533-8FDC-9C1D-A77A-FE6BCE769AF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10800000" flipH="1" flipV="1">
            <a:off x="8207319" y="938311"/>
            <a:ext cx="448325" cy="448325"/>
          </a:xfrm>
          <a:prstGeom prst="rect">
            <a:avLst/>
          </a:prstGeom>
        </p:spPr>
      </p:pic>
      <p:pic>
        <p:nvPicPr>
          <p:cNvPr id="96" name="Graphic 95" descr="Map with pin with solid fill">
            <a:extLst>
              <a:ext uri="{FF2B5EF4-FFF2-40B4-BE49-F238E27FC236}">
                <a16:creationId xmlns:a16="http://schemas.microsoft.com/office/drawing/2014/main" xmlns="" id="{2DA609E0-7F01-7A71-749B-FFBC59A5EEC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66946" y="933875"/>
            <a:ext cx="457199" cy="457199"/>
          </a:xfrm>
          <a:prstGeom prst="rect">
            <a:avLst/>
          </a:prstGeom>
        </p:spPr>
      </p:pic>
      <p:pic>
        <p:nvPicPr>
          <p:cNvPr id="98" name="Graphic 97" descr="Speaker phone with solid fill">
            <a:extLst>
              <a:ext uri="{FF2B5EF4-FFF2-40B4-BE49-F238E27FC236}">
                <a16:creationId xmlns:a16="http://schemas.microsoft.com/office/drawing/2014/main" xmlns="" id="{61B10097-0411-4615-A1A6-E80CF0B796F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875792" y="931736"/>
            <a:ext cx="457197" cy="457197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33F14AF2-C683-98F8-BCBB-9F462C2806EF}"/>
              </a:ext>
            </a:extLst>
          </p:cNvPr>
          <p:cNvGrpSpPr/>
          <p:nvPr userDrawn="1"/>
        </p:nvGrpSpPr>
        <p:grpSpPr>
          <a:xfrm>
            <a:off x="59616" y="3312555"/>
            <a:ext cx="2584214" cy="276999"/>
            <a:chOff x="59616" y="3207625"/>
            <a:chExt cx="2584214" cy="27699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D40795E4-F8F6-C45A-25A6-CD7332284028}"/>
                </a:ext>
              </a:extLst>
            </p:cNvPr>
            <p:cNvSpPr txBox="1"/>
            <p:nvPr userDrawn="1"/>
          </p:nvSpPr>
          <p:spPr>
            <a:xfrm>
              <a:off x="59616" y="3207625"/>
              <a:ext cx="133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rPr>
                <a:t>Skill</a:t>
              </a:r>
              <a:r>
                <a:rPr lang="en-US" sz="1200" dirty="0">
                  <a:latin typeface="Aptos" panose="020B0004020202020204" pitchFamily="34" charset="0"/>
                </a:rPr>
                <a:t> 1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2B06B7E8-6BE3-D0D8-C1DC-A5335A648CB9}"/>
                </a:ext>
              </a:extLst>
            </p:cNvPr>
            <p:cNvGrpSpPr/>
            <p:nvPr userDrawn="1"/>
          </p:nvGrpSpPr>
          <p:grpSpPr>
            <a:xfrm>
              <a:off x="1604235" y="3256205"/>
              <a:ext cx="1039595" cy="179254"/>
              <a:chOff x="1604235" y="3256205"/>
              <a:chExt cx="1039595" cy="179254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4B8E1907-65A4-73B4-784B-F9AA0DBA8FF3}"/>
                  </a:ext>
                </a:extLst>
              </p:cNvPr>
              <p:cNvSpPr/>
              <p:nvPr userDrawn="1"/>
            </p:nvSpPr>
            <p:spPr>
              <a:xfrm>
                <a:off x="1604235" y="3256205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B433CA71-BC07-1D4A-6901-BD6F4A9CD24A}"/>
                  </a:ext>
                </a:extLst>
              </p:cNvPr>
              <p:cNvSpPr/>
              <p:nvPr userDrawn="1"/>
            </p:nvSpPr>
            <p:spPr>
              <a:xfrm>
                <a:off x="1824287" y="3261111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xmlns="" id="{AA426696-148D-1325-F96B-9A1198A2EEB9}"/>
                  </a:ext>
                </a:extLst>
              </p:cNvPr>
              <p:cNvSpPr/>
              <p:nvPr userDrawn="1"/>
            </p:nvSpPr>
            <p:spPr>
              <a:xfrm>
                <a:off x="2044339" y="3258658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6A302370-3331-F8CA-A19A-53794CA65E06}"/>
                  </a:ext>
                </a:extLst>
              </p:cNvPr>
              <p:cNvSpPr/>
              <p:nvPr userDrawn="1"/>
            </p:nvSpPr>
            <p:spPr>
              <a:xfrm>
                <a:off x="2264391" y="3263564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C126BF59-C1BA-8EB6-5E7E-2CB67C173F60}"/>
                  </a:ext>
                </a:extLst>
              </p:cNvPr>
              <p:cNvSpPr/>
              <p:nvPr userDrawn="1"/>
            </p:nvSpPr>
            <p:spPr>
              <a:xfrm>
                <a:off x="2484445" y="3266017"/>
                <a:ext cx="159385" cy="16944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F135F4A6-C7B0-B38B-2C20-90F9ABFCD237}"/>
              </a:ext>
            </a:extLst>
          </p:cNvPr>
          <p:cNvGrpSpPr/>
          <p:nvPr userDrawn="1"/>
        </p:nvGrpSpPr>
        <p:grpSpPr>
          <a:xfrm>
            <a:off x="57672" y="3539827"/>
            <a:ext cx="2585935" cy="276999"/>
            <a:chOff x="57672" y="3417644"/>
            <a:chExt cx="2585935" cy="27699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BAFCCACF-6B05-490F-3A4F-AE4102AFAD73}"/>
                </a:ext>
              </a:extLst>
            </p:cNvPr>
            <p:cNvSpPr txBox="1"/>
            <p:nvPr userDrawn="1"/>
          </p:nvSpPr>
          <p:spPr>
            <a:xfrm>
              <a:off x="57672" y="3417644"/>
              <a:ext cx="133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rPr>
                <a:t>Skill 2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xmlns="" id="{3C04B00A-DB55-0E25-59DF-925955EE7385}"/>
                </a:ext>
              </a:extLst>
            </p:cNvPr>
            <p:cNvGrpSpPr/>
            <p:nvPr userDrawn="1"/>
          </p:nvGrpSpPr>
          <p:grpSpPr>
            <a:xfrm>
              <a:off x="1604012" y="3498979"/>
              <a:ext cx="1039595" cy="179254"/>
              <a:chOff x="1604235" y="3256205"/>
              <a:chExt cx="1039595" cy="179254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79CBC179-AE96-408C-1D57-E3D77B912FEB}"/>
                  </a:ext>
                </a:extLst>
              </p:cNvPr>
              <p:cNvSpPr/>
              <p:nvPr userDrawn="1"/>
            </p:nvSpPr>
            <p:spPr>
              <a:xfrm>
                <a:off x="1604235" y="3256205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xmlns="" id="{E9D583C7-CBFF-54EA-D498-DE11FC92F5B5}"/>
                  </a:ext>
                </a:extLst>
              </p:cNvPr>
              <p:cNvSpPr/>
              <p:nvPr userDrawn="1"/>
            </p:nvSpPr>
            <p:spPr>
              <a:xfrm>
                <a:off x="1824287" y="3261111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04AAF35-B393-1709-22D2-B6EF39745D35}"/>
                  </a:ext>
                </a:extLst>
              </p:cNvPr>
              <p:cNvSpPr/>
              <p:nvPr userDrawn="1"/>
            </p:nvSpPr>
            <p:spPr>
              <a:xfrm>
                <a:off x="2044339" y="3258658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C7EAA679-CDEA-D438-90ED-B27F018B15F7}"/>
                  </a:ext>
                </a:extLst>
              </p:cNvPr>
              <p:cNvSpPr/>
              <p:nvPr userDrawn="1"/>
            </p:nvSpPr>
            <p:spPr>
              <a:xfrm>
                <a:off x="2264391" y="3263564"/>
                <a:ext cx="159385" cy="16944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xmlns="" id="{D5CC0165-0C47-03DE-5AEE-468E96A9843F}"/>
                  </a:ext>
                </a:extLst>
              </p:cNvPr>
              <p:cNvSpPr/>
              <p:nvPr userDrawn="1"/>
            </p:nvSpPr>
            <p:spPr>
              <a:xfrm>
                <a:off x="2484445" y="3266017"/>
                <a:ext cx="159385" cy="16944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EA802938-35B8-F5ED-83DB-583196BDFEB2}"/>
              </a:ext>
            </a:extLst>
          </p:cNvPr>
          <p:cNvGrpSpPr/>
          <p:nvPr userDrawn="1"/>
        </p:nvGrpSpPr>
        <p:grpSpPr>
          <a:xfrm>
            <a:off x="57672" y="3778238"/>
            <a:ext cx="2585935" cy="276999"/>
            <a:chOff x="57672" y="3417644"/>
            <a:chExt cx="2585935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3654D8CF-385F-9777-B16D-394546756FF1}"/>
                </a:ext>
              </a:extLst>
            </p:cNvPr>
            <p:cNvSpPr txBox="1"/>
            <p:nvPr userDrawn="1"/>
          </p:nvSpPr>
          <p:spPr>
            <a:xfrm>
              <a:off x="57672" y="3417644"/>
              <a:ext cx="133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rPr>
                <a:t>Skill</a:t>
              </a:r>
              <a:r>
                <a:rPr lang="en-US" sz="1200" dirty="0">
                  <a:latin typeface="Aptos" panose="020B0004020202020204" pitchFamily="34" charset="0"/>
                </a:rPr>
                <a:t> 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8EBBC8AF-E306-AE58-22E7-910F58459C4D}"/>
                </a:ext>
              </a:extLst>
            </p:cNvPr>
            <p:cNvGrpSpPr/>
            <p:nvPr userDrawn="1"/>
          </p:nvGrpSpPr>
          <p:grpSpPr>
            <a:xfrm>
              <a:off x="1604012" y="3498979"/>
              <a:ext cx="1039595" cy="179254"/>
              <a:chOff x="1604235" y="3256205"/>
              <a:chExt cx="1039595" cy="179254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xmlns="" id="{B56F0E47-5FBA-8FE7-C2F4-3287D0091570}"/>
                  </a:ext>
                </a:extLst>
              </p:cNvPr>
              <p:cNvSpPr/>
              <p:nvPr userDrawn="1"/>
            </p:nvSpPr>
            <p:spPr>
              <a:xfrm>
                <a:off x="1604235" y="3256205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xmlns="" id="{2EC1CDEF-E9D9-16DB-BE88-61C825FA025E}"/>
                  </a:ext>
                </a:extLst>
              </p:cNvPr>
              <p:cNvSpPr/>
              <p:nvPr userDrawn="1"/>
            </p:nvSpPr>
            <p:spPr>
              <a:xfrm>
                <a:off x="1824287" y="3261111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0ECCCDAE-56A9-ACA2-57E4-82641DBB909D}"/>
                  </a:ext>
                </a:extLst>
              </p:cNvPr>
              <p:cNvSpPr/>
              <p:nvPr userDrawn="1"/>
            </p:nvSpPr>
            <p:spPr>
              <a:xfrm>
                <a:off x="2044339" y="3258658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xmlns="" id="{08235920-D5EE-7F88-5A06-4CED61651FE5}"/>
                  </a:ext>
                </a:extLst>
              </p:cNvPr>
              <p:cNvSpPr/>
              <p:nvPr userDrawn="1"/>
            </p:nvSpPr>
            <p:spPr>
              <a:xfrm>
                <a:off x="2264391" y="3263564"/>
                <a:ext cx="159385" cy="16944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xmlns="" id="{189BD480-E5E5-6788-2CA8-4DE593D176CA}"/>
                  </a:ext>
                </a:extLst>
              </p:cNvPr>
              <p:cNvSpPr/>
              <p:nvPr userDrawn="1"/>
            </p:nvSpPr>
            <p:spPr>
              <a:xfrm>
                <a:off x="2484445" y="3266017"/>
                <a:ext cx="159385" cy="16944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tos" panose="020B0004020202020204" pitchFamily="34" charset="0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CDDCE21D-B31E-EB21-B599-B3FF401BEB8D}"/>
              </a:ext>
            </a:extLst>
          </p:cNvPr>
          <p:cNvGrpSpPr/>
          <p:nvPr userDrawn="1"/>
        </p:nvGrpSpPr>
        <p:grpSpPr>
          <a:xfrm>
            <a:off x="61788" y="4031383"/>
            <a:ext cx="2585935" cy="276999"/>
            <a:chOff x="57672" y="3417644"/>
            <a:chExt cx="2585935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F003EF31-C62C-3C51-3651-B86D53971AF6}"/>
                </a:ext>
              </a:extLst>
            </p:cNvPr>
            <p:cNvSpPr txBox="1"/>
            <p:nvPr userDrawn="1"/>
          </p:nvSpPr>
          <p:spPr>
            <a:xfrm>
              <a:off x="57672" y="3417644"/>
              <a:ext cx="133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rPr>
                <a:t>Skill 2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ACA869AB-DB18-929A-93AE-CC4D3DB240CD}"/>
                </a:ext>
              </a:extLst>
            </p:cNvPr>
            <p:cNvGrpSpPr/>
            <p:nvPr userDrawn="1"/>
          </p:nvGrpSpPr>
          <p:grpSpPr>
            <a:xfrm>
              <a:off x="1604012" y="3498979"/>
              <a:ext cx="1039595" cy="179254"/>
              <a:chOff x="1604235" y="3256205"/>
              <a:chExt cx="1039595" cy="179254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xmlns="" id="{AC154C37-A7FE-4955-424F-1084110359CB}"/>
                  </a:ext>
                </a:extLst>
              </p:cNvPr>
              <p:cNvSpPr/>
              <p:nvPr userDrawn="1"/>
            </p:nvSpPr>
            <p:spPr>
              <a:xfrm>
                <a:off x="1604235" y="3256205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xmlns="" id="{9C0A71E9-D49C-7A30-C9C5-1D35AB3F981C}"/>
                  </a:ext>
                </a:extLst>
              </p:cNvPr>
              <p:cNvSpPr/>
              <p:nvPr userDrawn="1"/>
            </p:nvSpPr>
            <p:spPr>
              <a:xfrm>
                <a:off x="1824287" y="3261111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xmlns="" id="{43D249B0-CFA6-F522-72BC-598BC788707B}"/>
                  </a:ext>
                </a:extLst>
              </p:cNvPr>
              <p:cNvSpPr/>
              <p:nvPr userDrawn="1"/>
            </p:nvSpPr>
            <p:spPr>
              <a:xfrm>
                <a:off x="2044339" y="3258658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xmlns="" id="{D8548DEF-E851-42BB-0293-58317E0B3EC4}"/>
                  </a:ext>
                </a:extLst>
              </p:cNvPr>
              <p:cNvSpPr/>
              <p:nvPr userDrawn="1"/>
            </p:nvSpPr>
            <p:spPr>
              <a:xfrm>
                <a:off x="2264391" y="3263564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xmlns="" id="{A538274B-5F2C-3F60-E854-C7132BAAE0A3}"/>
                  </a:ext>
                </a:extLst>
              </p:cNvPr>
              <p:cNvSpPr/>
              <p:nvPr userDrawn="1"/>
            </p:nvSpPr>
            <p:spPr>
              <a:xfrm>
                <a:off x="2484445" y="3266017"/>
                <a:ext cx="159385" cy="16944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75392DA7-DF52-C86C-5DC5-2662A6739F0D}"/>
              </a:ext>
            </a:extLst>
          </p:cNvPr>
          <p:cNvGrpSpPr/>
          <p:nvPr userDrawn="1"/>
        </p:nvGrpSpPr>
        <p:grpSpPr>
          <a:xfrm>
            <a:off x="67465" y="4254961"/>
            <a:ext cx="2585935" cy="276999"/>
            <a:chOff x="57672" y="3417644"/>
            <a:chExt cx="2585935" cy="27699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AC17C413-E5F7-3438-C4D2-13D54984C0FA}"/>
                </a:ext>
              </a:extLst>
            </p:cNvPr>
            <p:cNvSpPr txBox="1"/>
            <p:nvPr userDrawn="1"/>
          </p:nvSpPr>
          <p:spPr>
            <a:xfrm>
              <a:off x="57672" y="3417644"/>
              <a:ext cx="133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rPr>
                <a:t>Skill 2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xmlns="" id="{F17311C6-3FD7-D397-D565-8AA33FFF13D1}"/>
                </a:ext>
              </a:extLst>
            </p:cNvPr>
            <p:cNvGrpSpPr/>
            <p:nvPr userDrawn="1"/>
          </p:nvGrpSpPr>
          <p:grpSpPr>
            <a:xfrm>
              <a:off x="1604012" y="3498979"/>
              <a:ext cx="1039595" cy="179254"/>
              <a:chOff x="1604235" y="3256205"/>
              <a:chExt cx="1039595" cy="179254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xmlns="" id="{EDE3E4B4-E853-4C3F-F6E4-5A29ECCB2421}"/>
                  </a:ext>
                </a:extLst>
              </p:cNvPr>
              <p:cNvSpPr/>
              <p:nvPr userDrawn="1"/>
            </p:nvSpPr>
            <p:spPr>
              <a:xfrm>
                <a:off x="1604235" y="3256205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xmlns="" id="{C4D75AB6-8DA0-86C3-4B12-8A640084FAE6}"/>
                  </a:ext>
                </a:extLst>
              </p:cNvPr>
              <p:cNvSpPr/>
              <p:nvPr userDrawn="1"/>
            </p:nvSpPr>
            <p:spPr>
              <a:xfrm>
                <a:off x="1824287" y="3261111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xmlns="" id="{8521AF5D-BF95-4C2D-B222-A0773E62F3E1}"/>
                  </a:ext>
                </a:extLst>
              </p:cNvPr>
              <p:cNvSpPr/>
              <p:nvPr userDrawn="1"/>
            </p:nvSpPr>
            <p:spPr>
              <a:xfrm>
                <a:off x="2044339" y="3258658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xmlns="" id="{60821160-0001-8495-D46E-B9F461F167F9}"/>
                  </a:ext>
                </a:extLst>
              </p:cNvPr>
              <p:cNvSpPr/>
              <p:nvPr userDrawn="1"/>
            </p:nvSpPr>
            <p:spPr>
              <a:xfrm>
                <a:off x="2264391" y="3263564"/>
                <a:ext cx="159385" cy="16944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xmlns="" id="{8B58A23E-5714-2A5B-6362-62F8D35FE87C}"/>
                  </a:ext>
                </a:extLst>
              </p:cNvPr>
              <p:cNvSpPr/>
              <p:nvPr userDrawn="1"/>
            </p:nvSpPr>
            <p:spPr>
              <a:xfrm>
                <a:off x="2484445" y="3266017"/>
                <a:ext cx="159385" cy="16944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43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FCF47-5374-788E-BED6-68B63D30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80013A-4B93-94E3-F1EE-830399D8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D08B7-9C68-8C22-4368-DB11E6E1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7EC8BA-79D0-9518-196C-0576CF67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50FBDA-218B-B7AE-486F-CBB5B6F82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86830"/>
            <a:ext cx="12192000" cy="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27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Resum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49776E6-B507-F3D1-A19D-33D312EC6414}"/>
              </a:ext>
            </a:extLst>
          </p:cNvPr>
          <p:cNvSpPr/>
          <p:nvPr userDrawn="1"/>
        </p:nvSpPr>
        <p:spPr>
          <a:xfrm>
            <a:off x="0" y="0"/>
            <a:ext cx="12192000" cy="1124262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1208A17-5011-42D5-A2B0-049060CE881D}"/>
              </a:ext>
            </a:extLst>
          </p:cNvPr>
          <p:cNvSpPr/>
          <p:nvPr userDrawn="1"/>
        </p:nvSpPr>
        <p:spPr>
          <a:xfrm>
            <a:off x="539649" y="29981"/>
            <a:ext cx="1828800" cy="175384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witter - Free social icons">
            <a:extLst>
              <a:ext uri="{FF2B5EF4-FFF2-40B4-BE49-F238E27FC236}">
                <a16:creationId xmlns:a16="http://schemas.microsoft.com/office/drawing/2014/main" xmlns="" id="{644B4414-8CE3-4F86-BC4E-0E5F8DBA2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74" y="278725"/>
            <a:ext cx="550149" cy="5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Logo And Icon PNG Images And Vectors Free Download">
            <a:extLst>
              <a:ext uri="{FF2B5EF4-FFF2-40B4-BE49-F238E27FC236}">
                <a16:creationId xmlns:a16="http://schemas.microsoft.com/office/drawing/2014/main" xmlns="" id="{0B9292E5-987B-1425-3A70-AAEE9760BD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5278">
                        <a14:foregroundMark x1="95077" y1="37011" x2="95278" y2="36944"/>
                        <a14:foregroundMark x1="94201" y1="37305" x2="94981" y2="37043"/>
                        <a14:foregroundMark x1="20000" y1="62222" x2="87725" y2="39480"/>
                        <a14:foregroundMark x1="59167" y1="79444" x2="41944" y2="24444"/>
                        <a14:foregroundMark x1="54444" y1="41667" x2="37222" y2="46389"/>
                        <a14:foregroundMark x1="46667" y1="46389" x2="68611" y2="30833"/>
                        <a14:foregroundMark x1="48333" y1="38611" x2="60833" y2="32500"/>
                        <a14:foregroundMark x1="51389" y1="40278" x2="65556" y2="35556"/>
                        <a14:foregroundMark x1="50556" y1="73333" x2="52778" y2="74444"/>
                        <a14:foregroundMark x1="48056" y1="76389" x2="49444" y2="53889"/>
                        <a14:foregroundMark x1="49444" y1="53889" x2="60278" y2="70833"/>
                        <a14:foregroundMark x1="60278" y1="70833" x2="48889" y2="77222"/>
                        <a14:foregroundMark x1="53333" y1="41389" x2="61389" y2="21389"/>
                        <a14:foregroundMark x1="61389" y1="21389" x2="65000" y2="41111"/>
                        <a14:foregroundMark x1="65000" y1="41111" x2="56944" y2="42500"/>
                        <a14:backgroundMark x1="90833" y1="46389" x2="89444" y2="35000"/>
                        <a14:backgroundMark x1="96389" y1="45833" x2="92222" y2="31389"/>
                        <a14:backgroundMark x1="95833" y1="41389" x2="88889" y2="36389"/>
                        <a14:backgroundMark x1="95833" y1="39444" x2="94167" y2="34444"/>
                        <a14:backgroundMark x1="91944" y1="44722" x2="86944" y2="37500"/>
                        <a14:backgroundMark x1="88333" y1="43333" x2="87500" y2="38333"/>
                        <a14:backgroundMark x1="95833" y1="38889" x2="95278" y2="3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839" y="194871"/>
            <a:ext cx="725463" cy="7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terest&quot; Icon - Download for free – Iconduck">
            <a:extLst>
              <a:ext uri="{FF2B5EF4-FFF2-40B4-BE49-F238E27FC236}">
                <a16:creationId xmlns:a16="http://schemas.microsoft.com/office/drawing/2014/main" xmlns="" id="{B3117A67-CF90-3E8C-9A14-6C475E48EC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511" y="278726"/>
            <a:ext cx="550148" cy="55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15F0BA-58A9-2740-9B42-61FBB4EDF925}"/>
              </a:ext>
            </a:extLst>
          </p:cNvPr>
          <p:cNvSpPr txBox="1"/>
          <p:nvPr userDrawn="1"/>
        </p:nvSpPr>
        <p:spPr>
          <a:xfrm>
            <a:off x="97433" y="1754414"/>
            <a:ext cx="2728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Name</a:t>
            </a:r>
          </a:p>
          <a:p>
            <a:pPr algn="ctr"/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Designation/ Role</a:t>
            </a:r>
          </a:p>
        </p:txBody>
      </p:sp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xmlns="" id="{ADAEF7AB-32F8-ABA7-9F58-A169A2956D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0800000" flipH="1" flipV="1">
            <a:off x="8523492" y="1619627"/>
            <a:ext cx="448325" cy="448325"/>
          </a:xfrm>
          <a:prstGeom prst="rect">
            <a:avLst/>
          </a:prstGeom>
        </p:spPr>
      </p:pic>
      <p:pic>
        <p:nvPicPr>
          <p:cNvPr id="17" name="Graphic 16" descr="Map with pin with solid fill">
            <a:extLst>
              <a:ext uri="{FF2B5EF4-FFF2-40B4-BE49-F238E27FC236}">
                <a16:creationId xmlns:a16="http://schemas.microsoft.com/office/drawing/2014/main" xmlns="" id="{6B73EA26-DC21-47FF-1987-7B46D91D6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4618" y="1207398"/>
            <a:ext cx="457199" cy="457199"/>
          </a:xfrm>
          <a:prstGeom prst="rect">
            <a:avLst/>
          </a:prstGeom>
        </p:spPr>
      </p:pic>
      <p:pic>
        <p:nvPicPr>
          <p:cNvPr id="18" name="Graphic 17" descr="Speaker phone with solid fill">
            <a:extLst>
              <a:ext uri="{FF2B5EF4-FFF2-40B4-BE49-F238E27FC236}">
                <a16:creationId xmlns:a16="http://schemas.microsoft.com/office/drawing/2014/main" xmlns="" id="{8DBE3146-BF36-66CA-5AA2-AD142FD707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523492" y="2014104"/>
            <a:ext cx="457197" cy="4571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44E2621-9959-853F-33FB-27E06DF41511}"/>
              </a:ext>
            </a:extLst>
          </p:cNvPr>
          <p:cNvSpPr/>
          <p:nvPr userDrawn="1"/>
        </p:nvSpPr>
        <p:spPr>
          <a:xfrm>
            <a:off x="-1" y="2548331"/>
            <a:ext cx="12192000" cy="1124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8F5E51C-A689-F2BE-EF50-B8D0D1416ED4}"/>
              </a:ext>
            </a:extLst>
          </p:cNvPr>
          <p:cNvSpPr/>
          <p:nvPr userDrawn="1"/>
        </p:nvSpPr>
        <p:spPr>
          <a:xfrm>
            <a:off x="-14990" y="2548331"/>
            <a:ext cx="179882" cy="1124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AE0FB66-6F66-ACBF-9101-C3EDD12778B1}"/>
              </a:ext>
            </a:extLst>
          </p:cNvPr>
          <p:cNvSpPr txBox="1"/>
          <p:nvPr userDrawn="1"/>
        </p:nvSpPr>
        <p:spPr>
          <a:xfrm>
            <a:off x="112426" y="2518990"/>
            <a:ext cx="125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Skills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6ABC761-04D8-4322-7728-88E5B05EF6E6}"/>
              </a:ext>
            </a:extLst>
          </p:cNvPr>
          <p:cNvSpPr/>
          <p:nvPr userDrawn="1"/>
        </p:nvSpPr>
        <p:spPr>
          <a:xfrm>
            <a:off x="0" y="3742917"/>
            <a:ext cx="12192000" cy="2208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7003462-1A11-90B3-7280-AB89666AC000}"/>
              </a:ext>
            </a:extLst>
          </p:cNvPr>
          <p:cNvSpPr/>
          <p:nvPr userDrawn="1"/>
        </p:nvSpPr>
        <p:spPr>
          <a:xfrm>
            <a:off x="-14989" y="3742917"/>
            <a:ext cx="179881" cy="2208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C5B2DB-CAC8-3027-A688-A0E5B5C01E52}"/>
              </a:ext>
            </a:extLst>
          </p:cNvPr>
          <p:cNvSpPr txBox="1"/>
          <p:nvPr userDrawn="1"/>
        </p:nvSpPr>
        <p:spPr>
          <a:xfrm>
            <a:off x="157397" y="3713577"/>
            <a:ext cx="16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Experience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BFE11F9-2241-03FD-F56E-F87E73DE8B97}"/>
              </a:ext>
            </a:extLst>
          </p:cNvPr>
          <p:cNvSpPr/>
          <p:nvPr userDrawn="1"/>
        </p:nvSpPr>
        <p:spPr>
          <a:xfrm>
            <a:off x="-14990" y="6021418"/>
            <a:ext cx="12192000" cy="836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7830F30-D967-0022-496B-628D8ACC2A05}"/>
              </a:ext>
            </a:extLst>
          </p:cNvPr>
          <p:cNvSpPr/>
          <p:nvPr userDrawn="1"/>
        </p:nvSpPr>
        <p:spPr>
          <a:xfrm>
            <a:off x="-14990" y="6009815"/>
            <a:ext cx="164892" cy="848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BE0DD6-BAAD-6BBD-9AE0-320352144161}"/>
              </a:ext>
            </a:extLst>
          </p:cNvPr>
          <p:cNvSpPr txBox="1"/>
          <p:nvPr userDrawn="1"/>
        </p:nvSpPr>
        <p:spPr>
          <a:xfrm>
            <a:off x="138657" y="6073727"/>
            <a:ext cx="338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Educational Qualification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AA8900A-ACFA-C96C-FFA2-68C19EBAE983}"/>
              </a:ext>
            </a:extLst>
          </p:cNvPr>
          <p:cNvSpPr txBox="1"/>
          <p:nvPr userDrawn="1"/>
        </p:nvSpPr>
        <p:spPr>
          <a:xfrm>
            <a:off x="2707104" y="1184941"/>
            <a:ext cx="567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Overview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Picture 29" descr="Salesforce Logo and symbol, meaning, history, PNG">
            <a:extLst>
              <a:ext uri="{FF2B5EF4-FFF2-40B4-BE49-F238E27FC236}">
                <a16:creationId xmlns:a16="http://schemas.microsoft.com/office/drawing/2014/main" xmlns="" id="{1D645080-5D5F-CEDE-5D56-95311BFE3E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1" y="2870780"/>
            <a:ext cx="813259" cy="4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C4E4DAA-DC4F-9CB0-8AB2-982DD28274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556" b="97222" l="9346" r="89720">
                        <a14:foregroundMark x1="34579" y1="84722" x2="70093" y2="73611"/>
                        <a14:foregroundMark x1="70093" y1="73611" x2="64486" y2="20833"/>
                        <a14:foregroundMark x1="64486" y1="20833" x2="52336" y2="6944"/>
                        <a14:foregroundMark x1="38318" y1="84722" x2="45794" y2="41667"/>
                        <a14:foregroundMark x1="45794" y1="41667" x2="50467" y2="73611"/>
                        <a14:foregroundMark x1="50467" y1="73611" x2="66355" y2="66667"/>
                        <a14:foregroundMark x1="68224" y1="44444" x2="63551" y2="34722"/>
                        <a14:foregroundMark x1="42991" y1="97222" x2="62617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89" r="18120"/>
          <a:stretch/>
        </p:blipFill>
        <p:spPr>
          <a:xfrm>
            <a:off x="966106" y="2859089"/>
            <a:ext cx="438167" cy="466726"/>
          </a:xfrm>
          <a:prstGeom prst="rect">
            <a:avLst/>
          </a:prstGeom>
        </p:spPr>
      </p:pic>
      <p:pic>
        <p:nvPicPr>
          <p:cNvPr id="32" name="Picture 31" descr="AWS Announces Four New Capabilities That Make It Easier to Build IoT ...">
            <a:extLst>
              <a:ext uri="{FF2B5EF4-FFF2-40B4-BE49-F238E27FC236}">
                <a16:creationId xmlns:a16="http://schemas.microsoft.com/office/drawing/2014/main" xmlns="" id="{9DA2DBFF-FC52-6CE2-C8F6-44668D183A3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16" y="3363291"/>
            <a:ext cx="443394" cy="2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React – Logos Download">
            <a:extLst>
              <a:ext uri="{FF2B5EF4-FFF2-40B4-BE49-F238E27FC236}">
                <a16:creationId xmlns:a16="http://schemas.microsoft.com/office/drawing/2014/main" xmlns="" id="{558A83AD-B248-6C5E-DEC2-EC77FD725D9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73" y="2978029"/>
            <a:ext cx="6851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Node (Node.JS) – Logos Download">
            <a:extLst>
              <a:ext uri="{FF2B5EF4-FFF2-40B4-BE49-F238E27FC236}">
                <a16:creationId xmlns:a16="http://schemas.microsoft.com/office/drawing/2014/main" xmlns="" id="{22678415-92AC-6965-E070-B34FC6507F9B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37" y="3208697"/>
            <a:ext cx="703580" cy="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4BE80E26-E18B-5A91-DF90-42AA6FD769D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87" y="2978029"/>
            <a:ext cx="643569" cy="6034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5A6A38F-ABE1-28C5-7250-164F4D539AEC}"/>
              </a:ext>
            </a:extLst>
          </p:cNvPr>
          <p:cNvSpPr txBox="1"/>
          <p:nvPr userDrawn="1"/>
        </p:nvSpPr>
        <p:spPr>
          <a:xfrm>
            <a:off x="3187908" y="2550698"/>
            <a:ext cx="20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Certifications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42CDA82D-EE57-243D-7685-5E48E9783046}"/>
              </a:ext>
            </a:extLst>
          </p:cNvPr>
          <p:cNvCxnSpPr/>
          <p:nvPr userDrawn="1"/>
        </p:nvCxnSpPr>
        <p:spPr>
          <a:xfrm>
            <a:off x="3057993" y="2592166"/>
            <a:ext cx="0" cy="103316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FE53BBA-7F46-0BE0-5D34-FA56340D56AE}"/>
              </a:ext>
            </a:extLst>
          </p:cNvPr>
          <p:cNvSpPr txBox="1"/>
          <p:nvPr userDrawn="1"/>
        </p:nvSpPr>
        <p:spPr>
          <a:xfrm>
            <a:off x="7859199" y="353595"/>
            <a:ext cx="2032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 Also find me at</a:t>
            </a:r>
          </a:p>
        </p:txBody>
      </p:sp>
    </p:spTree>
    <p:extLst>
      <p:ext uri="{BB962C8B-B14F-4D97-AF65-F5344CB8AC3E}">
        <p14:creationId xmlns:p14="http://schemas.microsoft.com/office/powerpoint/2010/main" val="3109924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Resu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0DB31F43-F0C3-55DF-A553-80F6931932A0}"/>
              </a:ext>
            </a:extLst>
          </p:cNvPr>
          <p:cNvCxnSpPr>
            <a:cxnSpLocks/>
          </p:cNvCxnSpPr>
          <p:nvPr userDrawn="1"/>
        </p:nvCxnSpPr>
        <p:spPr>
          <a:xfrm>
            <a:off x="3563005" y="1991633"/>
            <a:ext cx="9178" cy="433871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83259AA-BA2F-47F9-2B99-EC53B1732B51}"/>
              </a:ext>
            </a:extLst>
          </p:cNvPr>
          <p:cNvSpPr/>
          <p:nvPr userDrawn="1"/>
        </p:nvSpPr>
        <p:spPr>
          <a:xfrm>
            <a:off x="0" y="0"/>
            <a:ext cx="31479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938CEA-410D-7E26-5BA0-0C20F2FD0555}"/>
              </a:ext>
            </a:extLst>
          </p:cNvPr>
          <p:cNvSpPr/>
          <p:nvPr userDrawn="1"/>
        </p:nvSpPr>
        <p:spPr>
          <a:xfrm>
            <a:off x="404733" y="104932"/>
            <a:ext cx="2308485" cy="226351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xmlns="" id="{7B1DA2D9-EFC5-24F1-DA57-B8A5C6F65A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 flipH="1" flipV="1">
            <a:off x="8588930" y="536777"/>
            <a:ext cx="448325" cy="448325"/>
          </a:xfrm>
          <a:prstGeom prst="rect">
            <a:avLst/>
          </a:prstGeom>
        </p:spPr>
      </p:pic>
      <p:pic>
        <p:nvPicPr>
          <p:cNvPr id="10" name="Graphic 9" descr="Map with pin with solid fill">
            <a:extLst>
              <a:ext uri="{FF2B5EF4-FFF2-40B4-BE49-F238E27FC236}">
                <a16:creationId xmlns:a16="http://schemas.microsoft.com/office/drawing/2014/main" xmlns="" id="{95957431-B510-8C6E-3097-2FB3B67591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80056" y="962706"/>
            <a:ext cx="457199" cy="457199"/>
          </a:xfrm>
          <a:prstGeom prst="rect">
            <a:avLst/>
          </a:prstGeom>
        </p:spPr>
      </p:pic>
      <p:pic>
        <p:nvPicPr>
          <p:cNvPr id="11" name="Graphic 10" descr="Speaker phone with solid fill">
            <a:extLst>
              <a:ext uri="{FF2B5EF4-FFF2-40B4-BE49-F238E27FC236}">
                <a16:creationId xmlns:a16="http://schemas.microsoft.com/office/drawing/2014/main" xmlns="" id="{3556C9C8-B6FD-8012-5612-46E0A130BED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80058" y="49512"/>
            <a:ext cx="457197" cy="457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D99EEF-7160-E367-4346-829AEF7BDAFD}"/>
              </a:ext>
            </a:extLst>
          </p:cNvPr>
          <p:cNvSpPr txBox="1"/>
          <p:nvPr userDrawn="1"/>
        </p:nvSpPr>
        <p:spPr>
          <a:xfrm>
            <a:off x="3292837" y="373919"/>
            <a:ext cx="2728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Name</a:t>
            </a:r>
          </a:p>
          <a:p>
            <a:pPr algn="l"/>
            <a:r>
              <a:rPr lang="en-US" sz="1600" b="1" i="1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Designation/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FA1224-339D-4C02-F3E9-40631402FC3E}"/>
              </a:ext>
            </a:extLst>
          </p:cNvPr>
          <p:cNvSpPr txBox="1"/>
          <p:nvPr userDrawn="1"/>
        </p:nvSpPr>
        <p:spPr>
          <a:xfrm>
            <a:off x="0" y="2473378"/>
            <a:ext cx="125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 Skills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E7DF2B9-DDA8-3FF2-1C17-9FD255BFC0A1}"/>
              </a:ext>
            </a:extLst>
          </p:cNvPr>
          <p:cNvSpPr txBox="1"/>
          <p:nvPr userDrawn="1"/>
        </p:nvSpPr>
        <p:spPr>
          <a:xfrm>
            <a:off x="0" y="5131422"/>
            <a:ext cx="20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 Certifications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9091FF6-A879-0518-1B41-9542674326B3}"/>
              </a:ext>
            </a:extLst>
          </p:cNvPr>
          <p:cNvCxnSpPr>
            <a:cxnSpLocks/>
          </p:cNvCxnSpPr>
          <p:nvPr userDrawn="1"/>
        </p:nvCxnSpPr>
        <p:spPr>
          <a:xfrm>
            <a:off x="3147934" y="1475325"/>
            <a:ext cx="904406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Graphic 20" descr="Graduation cap with solid fill">
            <a:extLst>
              <a:ext uri="{FF2B5EF4-FFF2-40B4-BE49-F238E27FC236}">
                <a16:creationId xmlns:a16="http://schemas.microsoft.com/office/drawing/2014/main" xmlns="" id="{8DF2FBAB-640F-2D8A-F97C-8EFB5467710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343583" y="6101748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8EFC8A-F100-2DDE-C759-24D53E09EE8B}"/>
              </a:ext>
            </a:extLst>
          </p:cNvPr>
          <p:cNvSpPr txBox="1"/>
          <p:nvPr userDrawn="1"/>
        </p:nvSpPr>
        <p:spPr>
          <a:xfrm>
            <a:off x="3072984" y="1480836"/>
            <a:ext cx="29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  Work Experience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2A46D95-CC15-B222-FFE5-1E800EA67430}"/>
              </a:ext>
            </a:extLst>
          </p:cNvPr>
          <p:cNvSpPr/>
          <p:nvPr userDrawn="1"/>
        </p:nvSpPr>
        <p:spPr>
          <a:xfrm>
            <a:off x="3471407" y="1947076"/>
            <a:ext cx="183197" cy="213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F227E2F5-4B57-C6BD-746D-2C50091A40C7}"/>
              </a:ext>
            </a:extLst>
          </p:cNvPr>
          <p:cNvSpPr/>
          <p:nvPr userDrawn="1"/>
        </p:nvSpPr>
        <p:spPr>
          <a:xfrm>
            <a:off x="3471407" y="2751127"/>
            <a:ext cx="183197" cy="213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1F1C451-8F97-435A-6FD0-8008D2AF4793}"/>
              </a:ext>
            </a:extLst>
          </p:cNvPr>
          <p:cNvSpPr/>
          <p:nvPr userDrawn="1"/>
        </p:nvSpPr>
        <p:spPr>
          <a:xfrm>
            <a:off x="3471407" y="3555178"/>
            <a:ext cx="183197" cy="213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CFBE4E78-C465-3222-D896-BBE806DC3419}"/>
              </a:ext>
            </a:extLst>
          </p:cNvPr>
          <p:cNvSpPr/>
          <p:nvPr userDrawn="1"/>
        </p:nvSpPr>
        <p:spPr>
          <a:xfrm>
            <a:off x="3471407" y="4359229"/>
            <a:ext cx="183197" cy="213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C20BE6FA-F4D0-1609-A3C4-0FA0C8F95CF7}"/>
              </a:ext>
            </a:extLst>
          </p:cNvPr>
          <p:cNvSpPr/>
          <p:nvPr userDrawn="1"/>
        </p:nvSpPr>
        <p:spPr>
          <a:xfrm>
            <a:off x="3471407" y="5209146"/>
            <a:ext cx="183197" cy="2138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A2B6717-966F-AD93-ED7D-9E6AB899CB8E}"/>
              </a:ext>
            </a:extLst>
          </p:cNvPr>
          <p:cNvSpPr txBox="1"/>
          <p:nvPr userDrawn="1"/>
        </p:nvSpPr>
        <p:spPr>
          <a:xfrm>
            <a:off x="3679276" y="1899767"/>
            <a:ext cx="819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Designation (Name of company)                                                                                                                           </a:t>
            </a:r>
            <a:r>
              <a:rPr lang="en-US" sz="1400" i="1" dirty="0">
                <a:latin typeface="Aptos" panose="020B0004020202020204" pitchFamily="34" charset="0"/>
              </a:rPr>
              <a:t>duration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4AC136-FEC0-6E68-672B-C31F81145DC4}"/>
              </a:ext>
            </a:extLst>
          </p:cNvPr>
          <p:cNvSpPr txBox="1"/>
          <p:nvPr userDrawn="1"/>
        </p:nvSpPr>
        <p:spPr>
          <a:xfrm>
            <a:off x="3679275" y="2191092"/>
            <a:ext cx="8195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25D6E9A-8224-A54E-2592-21FC4BCA53F0}"/>
              </a:ext>
            </a:extLst>
          </p:cNvPr>
          <p:cNvSpPr txBox="1"/>
          <p:nvPr userDrawn="1"/>
        </p:nvSpPr>
        <p:spPr>
          <a:xfrm>
            <a:off x="3679276" y="2721115"/>
            <a:ext cx="819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Designation (Name of company)                                                                                                                           </a:t>
            </a:r>
            <a:r>
              <a:rPr lang="en-US" sz="1400" i="1" dirty="0">
                <a:latin typeface="Aptos" panose="020B0004020202020204" pitchFamily="34" charset="0"/>
              </a:rPr>
              <a:t>duration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5A90C12-554C-C6C5-9617-C368E566C176}"/>
              </a:ext>
            </a:extLst>
          </p:cNvPr>
          <p:cNvSpPr txBox="1"/>
          <p:nvPr userDrawn="1"/>
        </p:nvSpPr>
        <p:spPr>
          <a:xfrm>
            <a:off x="3679275" y="3012440"/>
            <a:ext cx="8195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998F44C-F38F-A11D-5C90-DB3C38AD1345}"/>
              </a:ext>
            </a:extLst>
          </p:cNvPr>
          <p:cNvSpPr txBox="1"/>
          <p:nvPr userDrawn="1"/>
        </p:nvSpPr>
        <p:spPr>
          <a:xfrm>
            <a:off x="3654605" y="3548438"/>
            <a:ext cx="819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Designation (Name of company)                                                                                                                           </a:t>
            </a:r>
            <a:r>
              <a:rPr lang="en-US" sz="1400" i="1" dirty="0">
                <a:latin typeface="Aptos" panose="020B0004020202020204" pitchFamily="34" charset="0"/>
              </a:rPr>
              <a:t>duration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57CFEA-69B2-9517-3E54-7B698CF45D96}"/>
              </a:ext>
            </a:extLst>
          </p:cNvPr>
          <p:cNvSpPr txBox="1"/>
          <p:nvPr userDrawn="1"/>
        </p:nvSpPr>
        <p:spPr>
          <a:xfrm>
            <a:off x="3654604" y="3839763"/>
            <a:ext cx="8195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39A3518-9141-5A0B-DB73-DE2DA082C812}"/>
              </a:ext>
            </a:extLst>
          </p:cNvPr>
          <p:cNvSpPr txBox="1"/>
          <p:nvPr userDrawn="1"/>
        </p:nvSpPr>
        <p:spPr>
          <a:xfrm>
            <a:off x="3654596" y="4334196"/>
            <a:ext cx="819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Designation (Name of company)                                                                                                                           </a:t>
            </a:r>
            <a:r>
              <a:rPr lang="en-US" sz="1400" i="1" dirty="0">
                <a:latin typeface="Aptos" panose="020B0004020202020204" pitchFamily="34" charset="0"/>
              </a:rPr>
              <a:t>duration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E4419A-5C4F-BE3E-950B-75FD0AF5737C}"/>
              </a:ext>
            </a:extLst>
          </p:cNvPr>
          <p:cNvSpPr txBox="1"/>
          <p:nvPr userDrawn="1"/>
        </p:nvSpPr>
        <p:spPr>
          <a:xfrm>
            <a:off x="3654595" y="4625521"/>
            <a:ext cx="8195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39B03E6-5418-3DA8-0F9C-0683A38F9726}"/>
              </a:ext>
            </a:extLst>
          </p:cNvPr>
          <p:cNvSpPr txBox="1"/>
          <p:nvPr userDrawn="1"/>
        </p:nvSpPr>
        <p:spPr>
          <a:xfrm>
            <a:off x="3641459" y="5183542"/>
            <a:ext cx="819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Designation (Name of company)                                                                                                                           </a:t>
            </a:r>
            <a:r>
              <a:rPr lang="en-US" sz="1400" i="1" dirty="0">
                <a:latin typeface="Aptos" panose="020B0004020202020204" pitchFamily="34" charset="0"/>
              </a:rPr>
              <a:t>duration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F236414-CE80-89DD-0674-101DDE51DA40}"/>
              </a:ext>
            </a:extLst>
          </p:cNvPr>
          <p:cNvSpPr txBox="1"/>
          <p:nvPr userDrawn="1"/>
        </p:nvSpPr>
        <p:spPr>
          <a:xfrm>
            <a:off x="3679275" y="5474867"/>
            <a:ext cx="8088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Description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868D656-19E1-5BBF-F37A-C3EA45899CA0}"/>
              </a:ext>
            </a:extLst>
          </p:cNvPr>
          <p:cNvSpPr txBox="1"/>
          <p:nvPr userDrawn="1"/>
        </p:nvSpPr>
        <p:spPr>
          <a:xfrm>
            <a:off x="3679275" y="6145682"/>
            <a:ext cx="20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 Education</a:t>
            </a:r>
          </a:p>
        </p:txBody>
      </p:sp>
    </p:spTree>
    <p:extLst>
      <p:ext uri="{BB962C8B-B14F-4D97-AF65-F5344CB8AC3E}">
        <p14:creationId xmlns:p14="http://schemas.microsoft.com/office/powerpoint/2010/main" val="1435224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287507-84A4-816F-F6C4-48381B5F517E}"/>
              </a:ext>
            </a:extLst>
          </p:cNvPr>
          <p:cNvSpPr/>
          <p:nvPr userDrawn="1"/>
        </p:nvSpPr>
        <p:spPr>
          <a:xfrm>
            <a:off x="2882154" y="1"/>
            <a:ext cx="9309846" cy="100162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A740689-AFDA-7B23-7A8C-801092E71D5D}"/>
              </a:ext>
            </a:extLst>
          </p:cNvPr>
          <p:cNvGrpSpPr/>
          <p:nvPr userDrawn="1"/>
        </p:nvGrpSpPr>
        <p:grpSpPr>
          <a:xfrm>
            <a:off x="2902638" y="148796"/>
            <a:ext cx="4790365" cy="723967"/>
            <a:chOff x="-104635" y="92780"/>
            <a:chExt cx="4790365" cy="7239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81A0F38-6757-16E8-8F92-3C3F94DB3A05}"/>
                </a:ext>
              </a:extLst>
            </p:cNvPr>
            <p:cNvSpPr txBox="1"/>
            <p:nvPr/>
          </p:nvSpPr>
          <p:spPr>
            <a:xfrm>
              <a:off x="-104635" y="92780"/>
              <a:ext cx="4790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97C4A4E-B55B-BD4C-8131-5DB7507DC4FB}"/>
                </a:ext>
              </a:extLst>
            </p:cNvPr>
            <p:cNvSpPr txBox="1"/>
            <p:nvPr/>
          </p:nvSpPr>
          <p:spPr>
            <a:xfrm>
              <a:off x="891653" y="447415"/>
              <a:ext cx="279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  <a:latin typeface="Aptos" panose="020B0004020202020204" pitchFamily="34" charset="0"/>
                </a:rPr>
                <a:t>Role / Designation</a:t>
              </a:r>
            </a:p>
          </p:txBody>
        </p:sp>
      </p:grp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xmlns="" id="{F4DF3D6D-5D9C-92E5-BAC9-70B976C3BF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93483" y="19983"/>
            <a:ext cx="454926" cy="454926"/>
          </a:xfrm>
          <a:prstGeom prst="rect">
            <a:avLst/>
          </a:prstGeom>
        </p:spPr>
      </p:pic>
      <p:pic>
        <p:nvPicPr>
          <p:cNvPr id="12" name="Picture 2" descr="Logo">
            <a:extLst>
              <a:ext uri="{FF2B5EF4-FFF2-40B4-BE49-F238E27FC236}">
                <a16:creationId xmlns:a16="http://schemas.microsoft.com/office/drawing/2014/main" xmlns="" id="{2FDCEB49-DF77-2BB6-C164-F7AF88E0DB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6" t="25642" r="21149" b="24059"/>
          <a:stretch/>
        </p:blipFill>
        <p:spPr bwMode="auto">
          <a:xfrm>
            <a:off x="7993483" y="467035"/>
            <a:ext cx="454926" cy="45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FD06A8-C7CB-5E29-221B-8CF130E59639}"/>
              </a:ext>
            </a:extLst>
          </p:cNvPr>
          <p:cNvSpPr txBox="1"/>
          <p:nvPr userDrawn="1"/>
        </p:nvSpPr>
        <p:spPr>
          <a:xfrm>
            <a:off x="174812" y="1112052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ptos" panose="020B0004020202020204" pitchFamily="34" charset="0"/>
              </a:rPr>
              <a:t>SKILLS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078CA7-27BD-9E46-B388-3A3CB4BB86D3}"/>
              </a:ext>
            </a:extLst>
          </p:cNvPr>
          <p:cNvSpPr txBox="1"/>
          <p:nvPr userDrawn="1"/>
        </p:nvSpPr>
        <p:spPr>
          <a:xfrm>
            <a:off x="174812" y="3895780"/>
            <a:ext cx="185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ptos" panose="020B0004020202020204" pitchFamily="34" charset="0"/>
              </a:rPr>
              <a:t>EDUCATIONAL</a:t>
            </a:r>
          </a:p>
          <a:p>
            <a:r>
              <a:rPr lang="en-US" b="1" dirty="0">
                <a:solidFill>
                  <a:schemeClr val="tx2"/>
                </a:solidFill>
                <a:latin typeface="Aptos" panose="020B0004020202020204" pitchFamily="34" charset="0"/>
              </a:rPr>
              <a:t>QUALIFICATION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413A5DA-FBBA-0DF4-A410-CEAED7B8283E}"/>
              </a:ext>
            </a:extLst>
          </p:cNvPr>
          <p:cNvCxnSpPr>
            <a:cxnSpLocks/>
          </p:cNvCxnSpPr>
          <p:nvPr userDrawn="1"/>
        </p:nvCxnSpPr>
        <p:spPr>
          <a:xfrm>
            <a:off x="2879068" y="116326"/>
            <a:ext cx="0" cy="67416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5A527E2-DDDD-A7AC-25AB-640B72FA89DA}"/>
              </a:ext>
            </a:extLst>
          </p:cNvPr>
          <p:cNvSpPr txBox="1"/>
          <p:nvPr userDrawn="1"/>
        </p:nvSpPr>
        <p:spPr>
          <a:xfrm>
            <a:off x="2953872" y="106526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ptos" panose="020B0004020202020204" pitchFamily="34" charset="0"/>
              </a:rPr>
              <a:t>SUMMARY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72CDB7-C361-7F82-B487-1166E797C3A0}"/>
              </a:ext>
            </a:extLst>
          </p:cNvPr>
          <p:cNvSpPr txBox="1"/>
          <p:nvPr userDrawn="1"/>
        </p:nvSpPr>
        <p:spPr>
          <a:xfrm>
            <a:off x="2953872" y="230796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ptos" panose="020B0004020202020204" pitchFamily="34" charset="0"/>
              </a:rPr>
              <a:t>EXPERIENCE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977F56B-2958-FD94-AFB1-3CD9700078D6}"/>
              </a:ext>
            </a:extLst>
          </p:cNvPr>
          <p:cNvSpPr txBox="1"/>
          <p:nvPr userDrawn="1"/>
        </p:nvSpPr>
        <p:spPr>
          <a:xfrm>
            <a:off x="2953872" y="3104638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ptos" panose="020B0004020202020204" pitchFamily="34" charset="0"/>
              </a:rPr>
              <a:t>PROJECTS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331B2E8-61B5-4F34-B446-6A54073BA8E9}"/>
              </a:ext>
            </a:extLst>
          </p:cNvPr>
          <p:cNvSpPr txBox="1"/>
          <p:nvPr userDrawn="1"/>
        </p:nvSpPr>
        <p:spPr>
          <a:xfrm>
            <a:off x="174811" y="5509957"/>
            <a:ext cx="21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ptos" panose="020B0004020202020204" pitchFamily="34" charset="0"/>
              </a:rPr>
              <a:t>CERTIFICATIONS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25CF43B-F74D-EF45-7D20-22E5DE750F73}"/>
              </a:ext>
            </a:extLst>
          </p:cNvPr>
          <p:cNvSpPr/>
          <p:nvPr userDrawn="1"/>
        </p:nvSpPr>
        <p:spPr>
          <a:xfrm>
            <a:off x="0" y="0"/>
            <a:ext cx="2225183" cy="1001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D151A68-C80A-47FC-A911-62FEF55AD8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" y="116326"/>
            <a:ext cx="2289901" cy="10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96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Case stud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080BA0-9ABF-7204-8092-C5CE9885BB5F}"/>
              </a:ext>
            </a:extLst>
          </p:cNvPr>
          <p:cNvSpPr txBox="1"/>
          <p:nvPr userDrawn="1"/>
        </p:nvSpPr>
        <p:spPr>
          <a:xfrm>
            <a:off x="371474" y="3170134"/>
            <a:ext cx="3643314" cy="3016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ptos" panose="020B0004020202020204" pitchFamily="34" charset="0"/>
              </a:rPr>
              <a:t>         Problems &amp; Challenges</a:t>
            </a: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8BD072D-EE8E-1706-CF4F-45786B44D594}"/>
              </a:ext>
            </a:extLst>
          </p:cNvPr>
          <p:cNvSpPr txBox="1"/>
          <p:nvPr userDrawn="1"/>
        </p:nvSpPr>
        <p:spPr>
          <a:xfrm>
            <a:off x="7045430" y="797325"/>
            <a:ext cx="4884633" cy="2123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ptos" panose="020B0004020202020204" pitchFamily="34" charset="0"/>
              </a:rPr>
              <a:t>Technology</a:t>
            </a: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94B52E-43B9-5C6E-F68D-3FE2026BD551}"/>
              </a:ext>
            </a:extLst>
          </p:cNvPr>
          <p:cNvSpPr txBox="1"/>
          <p:nvPr userDrawn="1"/>
        </p:nvSpPr>
        <p:spPr>
          <a:xfrm>
            <a:off x="371474" y="797325"/>
            <a:ext cx="6600825" cy="1508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ptos" panose="020B0004020202020204" pitchFamily="34" charset="0"/>
              </a:rPr>
              <a:t>             Description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2" descr="Description Icons - Free SVG &amp; PNG Description Images - Noun Project">
            <a:extLst>
              <a:ext uri="{FF2B5EF4-FFF2-40B4-BE49-F238E27FC236}">
                <a16:creationId xmlns:a16="http://schemas.microsoft.com/office/drawing/2014/main" xmlns="" id="{543E47BB-D3EF-9A13-6B66-A93F8AA82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3" y="66458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echnology - Free technology icons">
            <a:extLst>
              <a:ext uri="{FF2B5EF4-FFF2-40B4-BE49-F238E27FC236}">
                <a16:creationId xmlns:a16="http://schemas.microsoft.com/office/drawing/2014/main" xmlns="" id="{2CCF911C-ACBF-B878-BC71-26748F31C9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1" y="797325"/>
            <a:ext cx="828676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ssues Icons - Free SVG &amp; PNG Issues Images - Noun Project">
            <a:extLst>
              <a:ext uri="{FF2B5EF4-FFF2-40B4-BE49-F238E27FC236}">
                <a16:creationId xmlns:a16="http://schemas.microsoft.com/office/drawing/2014/main" xmlns="" id="{9A707032-D638-729D-B25D-0FE1E13909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07334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667AA89-C607-706B-3032-53F35CAD8519}"/>
              </a:ext>
            </a:extLst>
          </p:cNvPr>
          <p:cNvSpPr txBox="1"/>
          <p:nvPr userDrawn="1"/>
        </p:nvSpPr>
        <p:spPr>
          <a:xfrm>
            <a:off x="4274343" y="3170134"/>
            <a:ext cx="3643314" cy="3016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ptos" panose="020B0004020202020204" pitchFamily="34" charset="0"/>
              </a:rPr>
              <a:t>          Maskan Plan</a:t>
            </a: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419FE33-0494-42BD-4E77-DF7DCA413475}"/>
              </a:ext>
            </a:extLst>
          </p:cNvPr>
          <p:cNvSpPr txBox="1"/>
          <p:nvPr userDrawn="1"/>
        </p:nvSpPr>
        <p:spPr>
          <a:xfrm>
            <a:off x="8239124" y="3196579"/>
            <a:ext cx="3643314" cy="3016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ptos" panose="020B0004020202020204" pitchFamily="34" charset="0"/>
              </a:rPr>
              <a:t>           Goals achieved</a:t>
            </a: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8" descr="PLAN LINE ICON LOGO VECTOR ILLUSTRATION 4572132 Vector Art at Vecteezy">
            <a:extLst>
              <a:ext uri="{FF2B5EF4-FFF2-40B4-BE49-F238E27FC236}">
                <a16:creationId xmlns:a16="http://schemas.microsoft.com/office/drawing/2014/main" xmlns="" id="{9BB7B402-AB0B-14B1-28D0-DF27DDE05D7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96" b="95408" l="10000" r="90000">
                        <a14:foregroundMark x1="33034" y1="79507" x2="35306" y2="69898"/>
                        <a14:foregroundMark x1="32218" y1="82959" x2="32403" y2="82176"/>
                        <a14:foregroundMark x1="31735" y1="85000" x2="32218" y2="82959"/>
                        <a14:foregroundMark x1="41181" y1="66882" x2="50408" y2="62143"/>
                        <a14:foregroundMark x1="35306" y1="69898" x2="37649" y2="68695"/>
                        <a14:foregroundMark x1="50408" y1="62143" x2="51429" y2="53878"/>
                        <a14:foregroundMark x1="51429" y1="53878" x2="50510" y2="50000"/>
                        <a14:foregroundMark x1="48163" y1="84388" x2="54898" y2="78265"/>
                        <a14:foregroundMark x1="54898" y1="78265" x2="54286" y2="78367"/>
                        <a14:foregroundMark x1="62143" y1="68367" x2="61531" y2="64388"/>
                        <a14:foregroundMark x1="62755" y1="51837" x2="62755" y2="51837"/>
                        <a14:foregroundMark x1="50510" y1="41429" x2="50510" y2="41429"/>
                        <a14:foregroundMark x1="32755" y1="41633" x2="32755" y2="41633"/>
                        <a14:foregroundMark x1="21327" y1="95612" x2="21327" y2="95612"/>
                        <a14:foregroundMark x1="54694" y1="8571" x2="54694" y2="8571"/>
                        <a14:foregroundMark x1="51735" y1="4796" x2="51735" y2="4796"/>
                        <a14:foregroundMark x1="43163" y1="20816" x2="43163" y2="20816"/>
                        <a14:foregroundMark x1="50102" y1="20000" x2="50102" y2="20000"/>
                        <a14:foregroundMark x1="56939" y1="20000" x2="56939" y2="20000"/>
                        <a14:backgroundMark x1="39286" y1="68163" x2="39286" y2="68163"/>
                        <a14:backgroundMark x1="38571" y1="67551" x2="38571" y2="67551"/>
                        <a14:backgroundMark x1="36939" y1="67041" x2="40714" y2="67551"/>
                        <a14:backgroundMark x1="37347" y1="69796" x2="37347" y2="68571"/>
                        <a14:backgroundMark x1="40510" y1="66224" x2="44286" y2="66224"/>
                        <a14:backgroundMark x1="33163" y1="81224" x2="33367" y2="80612"/>
                        <a14:backgroundMark x1="33367" y1="82245" x2="33367" y2="80612"/>
                        <a14:backgroundMark x1="33367" y1="81633" x2="31735" y2="80816"/>
                        <a14:backgroundMark x1="32551" y1="82959" x2="32551" y2="82959"/>
                        <a14:backgroundMark x1="31531" y1="82041" x2="33367" y2="80000"/>
                        <a14:backgroundMark x1="33367" y1="80816" x2="33163" y2="79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04" r="12482"/>
          <a:stretch/>
        </p:blipFill>
        <p:spPr bwMode="auto">
          <a:xfrm>
            <a:off x="4014788" y="3017212"/>
            <a:ext cx="728662" cy="95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2DD55D6-EFA0-80A9-9F1D-51ECA66F7FA4}"/>
              </a:ext>
            </a:extLst>
          </p:cNvPr>
          <p:cNvCxnSpPr>
            <a:cxnSpLocks/>
          </p:cNvCxnSpPr>
          <p:nvPr userDrawn="1"/>
        </p:nvCxnSpPr>
        <p:spPr>
          <a:xfrm>
            <a:off x="259080" y="2986732"/>
            <a:ext cx="1167098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Goal-setting theory Computer Icons, Goal Setting transparent background PNG  clipart | HiClipart">
            <a:extLst>
              <a:ext uri="{FF2B5EF4-FFF2-40B4-BE49-F238E27FC236}">
                <a16:creationId xmlns:a16="http://schemas.microsoft.com/office/drawing/2014/main" xmlns="" id="{BB8E346C-A233-DE47-9299-9F9FF36585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9102" y1="52734" x2="29102" y2="52734"/>
                        <a14:foregroundMark x1="44141" y1="47852" x2="44141" y2="47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55" t="11875" r="7325" b="12188"/>
          <a:stretch/>
        </p:blipFill>
        <p:spPr bwMode="auto">
          <a:xfrm>
            <a:off x="8066436" y="3134612"/>
            <a:ext cx="817053" cy="7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CEBD690-6AF0-651C-7351-8EF19AE245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844527" y="3196579"/>
            <a:ext cx="9527" cy="349295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580BA7D-1B14-5C35-6189-8060E17EED06}"/>
              </a:ext>
            </a:extLst>
          </p:cNvPr>
          <p:cNvCxnSpPr>
            <a:cxnSpLocks/>
          </p:cNvCxnSpPr>
          <p:nvPr userDrawn="1"/>
        </p:nvCxnSpPr>
        <p:spPr>
          <a:xfrm flipH="1">
            <a:off x="7994654" y="3196579"/>
            <a:ext cx="9527" cy="349295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91A60B2-C487-62C7-D945-C348771E7BAC}"/>
              </a:ext>
            </a:extLst>
          </p:cNvPr>
          <p:cNvSpPr txBox="1"/>
          <p:nvPr userDrawn="1"/>
        </p:nvSpPr>
        <p:spPr>
          <a:xfrm>
            <a:off x="3844527" y="-22815"/>
            <a:ext cx="421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Case Study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8334C25-CA5F-99CC-9401-B5CC12B00AD0}"/>
              </a:ext>
            </a:extLst>
          </p:cNvPr>
          <p:cNvCxnSpPr>
            <a:cxnSpLocks/>
          </p:cNvCxnSpPr>
          <p:nvPr userDrawn="1"/>
        </p:nvCxnSpPr>
        <p:spPr>
          <a:xfrm>
            <a:off x="6978578" y="815307"/>
            <a:ext cx="22284" cy="2023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33FC80E-8ACE-1DCB-D9FF-138EC9680248}"/>
              </a:ext>
            </a:extLst>
          </p:cNvPr>
          <p:cNvCxnSpPr>
            <a:cxnSpLocks/>
          </p:cNvCxnSpPr>
          <p:nvPr userDrawn="1"/>
        </p:nvCxnSpPr>
        <p:spPr>
          <a:xfrm>
            <a:off x="9525" y="655052"/>
            <a:ext cx="12192000" cy="1412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72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6D9537-6AAD-2453-87F5-1B96128DE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4ACCA8-F409-3AF3-C1E3-62DFD5F2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5200BE-3AC2-58BA-652A-A93562F1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CEB2-B970-4776-8A7C-BCB194A87B3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E04EC4-8141-9EE4-A99F-A22EB22E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101640-C0E3-0DD9-F282-AA3E3E76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1DC-A321-4CCF-8D88-075C0202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403F9-3043-132D-68C1-67FE54D4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F22B47-81AF-FDA5-56CE-6679741E2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4AB97F-1138-CC8C-FC07-C5DB757F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E17F15-2F84-A019-12B3-41B5603D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E64BA6-5216-208A-5399-FF4E347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B1AEB5-CCD1-9E03-26DA-4255FABF0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42932"/>
            <a:ext cx="12192000" cy="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3D86F3-B319-3A3F-847D-1881280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15E6C-C70A-1BEB-F82C-1B0C4AE9D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35E946-CA78-2A40-5CBE-752CE660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540969-1CE9-A2BF-59AA-4A04F317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2D29C8-629B-5E26-0839-2066092A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C048E0-7B20-30C0-77F9-391D9F1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8DC17FC-BB06-68AD-609D-D887033401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64605"/>
            <a:ext cx="12192000" cy="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D7B129-2992-1B92-1242-597C7F37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184280-1266-93BE-0EB3-DCA8ED47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DCEAFA-17F9-F3F9-88C0-A85A2154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DA7E03-BCAE-F842-0690-6C4ED196B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1F9B80-D9E2-2568-0A24-8F498112A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67F084-2408-F24B-2375-01993926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5E5DE6-24F6-7068-69E0-71E7337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05FE46-C26D-0F8C-597F-00CE18BF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DED2CC9-28D3-F7BA-B60F-5A649316E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33612"/>
            <a:ext cx="12192000" cy="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48DC1-CE59-F835-9601-789F9830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D6230A-F4D3-8D9F-1FC3-0DCB59F8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09CF34-01BC-E997-8529-F5992FA3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AAE21-1561-7557-1B70-4A885B86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3D0E35E-68A1-FDB5-6C21-AC9963A9F6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FCD107D-14DC-5938-DABB-CFBF2978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6D15B6-5CCA-FE19-953D-47728E7F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FD36A1-3537-29D5-B2C7-88BDC76C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4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9D5E6-5C1B-2387-3072-76A9AF4A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A84F0A-1FBA-1A14-187B-BC6D39CD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D7DC28-8CE7-7C6E-CF58-EDE834AB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85AB2F-62C4-B4ED-A797-4D1E5CDE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0E759D-A55A-4EB6-0246-3C03654D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9F5B42-448C-895B-2DBF-D98AC0DC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94C50E5-FE2E-627C-1ED7-7368647EDDF1}"/>
              </a:ext>
            </a:extLst>
          </p:cNvPr>
          <p:cNvCxnSpPr>
            <a:cxnSpLocks/>
          </p:cNvCxnSpPr>
          <p:nvPr userDrawn="1"/>
        </p:nvCxnSpPr>
        <p:spPr>
          <a:xfrm>
            <a:off x="838200" y="2039257"/>
            <a:ext cx="393382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6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B4BEE-F1B1-CFBC-6C0F-3B4A8662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E8E495-13E9-BEA8-2DC4-CBA673706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26C8BE-7A0E-95B8-1C75-9AF0CF6D6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377655-302D-8A10-2B0B-51C5569E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28B-8EB1-4B47-A3B9-7A25CF53A9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D01A17-6FE6-C181-BA6A-8CBD35F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C47B57-52B7-B3FB-0586-91FA0BC6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7A22-F950-4537-BCF1-FAAEA950D7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175752C-0D0C-3B35-C4EE-F8ED809B5D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2040392"/>
            <a:ext cx="393382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5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A19FD1-0454-1D56-F783-2398B90B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37C117-DAB5-E078-398E-D0BB4F59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342A32-9D7A-29EB-4C43-B4694A7FB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0D528B-8EB1-4B47-A3B9-7A25CF53A983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928B2F-76C0-52D2-F3AA-89F0CD36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2504C2-FF90-F5C5-77EC-5E7CA95BB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267A22-F950-4537-BCF1-FAAEA950D71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C987ED9-5787-16F7-EBFE-EC7EAC32C20E}"/>
              </a:ext>
            </a:extLst>
          </p:cNvPr>
          <p:cNvGrpSpPr/>
          <p:nvPr userDrawn="1"/>
        </p:nvGrpSpPr>
        <p:grpSpPr>
          <a:xfrm>
            <a:off x="3080982" y="6479564"/>
            <a:ext cx="6093724" cy="305785"/>
            <a:chOff x="3080982" y="6479564"/>
            <a:chExt cx="6093724" cy="3057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A0C2A67-9EE9-89CF-AE6A-F1EE10E4C38A}"/>
                </a:ext>
              </a:extLst>
            </p:cNvPr>
            <p:cNvSpPr txBox="1"/>
            <p:nvPr userDrawn="1"/>
          </p:nvSpPr>
          <p:spPr>
            <a:xfrm>
              <a:off x="3080982" y="6508350"/>
              <a:ext cx="60937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Aptos" panose="020B0004020202020204" pitchFamily="34" charset="0"/>
                </a:rPr>
                <a:t>Maskan Technologies  2024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028746B-AC34-B820-6F64-D0DD70AA8668}"/>
                </a:ext>
              </a:extLst>
            </p:cNvPr>
            <p:cNvSpPr txBox="1"/>
            <p:nvPr userDrawn="1"/>
          </p:nvSpPr>
          <p:spPr>
            <a:xfrm flipH="1">
              <a:off x="6627954" y="6479564"/>
              <a:ext cx="457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en-US" sz="800" b="1" dirty="0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rPr>
                <a:t>©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ABA4D8A-4826-C19E-3564-0C65AFF1FC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46" y="6149651"/>
            <a:ext cx="1569354" cy="6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136779-0673-E350-E8DE-84B4FABA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044890-B61D-AFA0-0DCE-2EA1F18E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77CAFD-21A2-CF7D-FE78-81346282D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CEB2-B970-4776-8A7C-BCB194A87B3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53747E-1BFB-5B6C-8165-834E3933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33FE91-3A5C-F313-89E6-D81C113DE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C1DC-A321-4CCF-8D88-075C0202C9E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8C3C7BE-83C5-0CDF-0C48-851DD80ADEF0}"/>
              </a:ext>
            </a:extLst>
          </p:cNvPr>
          <p:cNvGrpSpPr/>
          <p:nvPr userDrawn="1"/>
        </p:nvGrpSpPr>
        <p:grpSpPr>
          <a:xfrm>
            <a:off x="3080982" y="6479564"/>
            <a:ext cx="6093724" cy="305785"/>
            <a:chOff x="3080982" y="6479564"/>
            <a:chExt cx="6093724" cy="3057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65441D7-9B99-F51D-8339-8A387AC21D43}"/>
                </a:ext>
              </a:extLst>
            </p:cNvPr>
            <p:cNvSpPr txBox="1"/>
            <p:nvPr userDrawn="1"/>
          </p:nvSpPr>
          <p:spPr>
            <a:xfrm>
              <a:off x="3080982" y="6508350"/>
              <a:ext cx="60937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Aptos" panose="020B0004020202020204" pitchFamily="34" charset="0"/>
                </a:rPr>
                <a:t>Maskan Technologies  2024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A6031C7-72AD-D1C8-AB62-C6C9CF7538E6}"/>
                </a:ext>
              </a:extLst>
            </p:cNvPr>
            <p:cNvSpPr txBox="1"/>
            <p:nvPr userDrawn="1"/>
          </p:nvSpPr>
          <p:spPr>
            <a:xfrm flipH="1">
              <a:off x="6627954" y="6479564"/>
              <a:ext cx="457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en-US" sz="800" b="1" dirty="0">
                  <a:solidFill>
                    <a:schemeClr val="accent1">
                      <a:lumMod val="50000"/>
                    </a:schemeClr>
                  </a:solidFill>
                  <a:latin typeface="Aptos" panose="020B0004020202020204" pitchFamily="34" charset="0"/>
                </a:rPr>
                <a:t>©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83FC7C-CB46-DFDB-A74A-CD84D5CC6B7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46" y="6149651"/>
            <a:ext cx="1569354" cy="6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8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4" r:id="rId11"/>
    <p:sldLayoutId id="2147483673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65BC4-26AF-88FF-F534-ED98071D2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SUPPORT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956E52-F391-7FB6-38D0-6F52D6694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REFUND AND RETURN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8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010150" y="101907"/>
            <a:ext cx="2202180" cy="4452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Customer Requests Return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72610" y="3284817"/>
            <a:ext cx="1480820" cy="48768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</a:t>
            </a:r>
            <a:r>
              <a:rPr lang="en-IN" sz="1400" dirty="0" smtClean="0">
                <a:solidFill>
                  <a:schemeClr val="tx1"/>
                </a:solidFill>
              </a:rPr>
              <a:t>rovide return shipping label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05880" y="3317796"/>
            <a:ext cx="1407160" cy="51605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Decline return request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86865" y="5945819"/>
            <a:ext cx="2042160" cy="4067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Refund or Exchange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13880" y="5945819"/>
            <a:ext cx="2306320" cy="4067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Partial Refund or No Refund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11240" y="997540"/>
            <a:ext cx="0" cy="3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9400" y="811683"/>
            <a:ext cx="159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Reason for return?</a:t>
            </a:r>
            <a:endParaRPr lang="en-IN" sz="1400" dirty="0"/>
          </a:p>
        </p:txBody>
      </p:sp>
      <p:sp>
        <p:nvSpPr>
          <p:cNvPr id="32" name="Diamond 31"/>
          <p:cNvSpPr/>
          <p:nvPr/>
        </p:nvSpPr>
        <p:spPr>
          <a:xfrm>
            <a:off x="5359400" y="1370918"/>
            <a:ext cx="1503680" cy="1148080"/>
          </a:xfrm>
          <a:prstGeom prst="diamond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Is the reason valid?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243705" y="4250417"/>
            <a:ext cx="1738630" cy="1048840"/>
          </a:xfrm>
          <a:prstGeom prst="diamond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Item condition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32" idx="3"/>
          </p:cNvCxnSpPr>
          <p:nvPr/>
        </p:nvCxnSpPr>
        <p:spPr>
          <a:xfrm>
            <a:off x="6863080" y="1944958"/>
            <a:ext cx="246380" cy="71912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2" idx="1"/>
          </p:cNvCxnSpPr>
          <p:nvPr/>
        </p:nvCxnSpPr>
        <p:spPr>
          <a:xfrm rot="10800000" flipV="1">
            <a:off x="5113020" y="1944958"/>
            <a:ext cx="246380" cy="71912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63160" y="2612420"/>
            <a:ext cx="54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yes</a:t>
            </a:r>
            <a:endParaRPr lang="en-IN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953250" y="2612420"/>
            <a:ext cx="51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no</a:t>
            </a:r>
            <a:endParaRPr lang="en-IN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13020" y="288104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109460" y="2881044"/>
            <a:ext cx="0" cy="34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2"/>
          </p:cNvCxnSpPr>
          <p:nvPr/>
        </p:nvCxnSpPr>
        <p:spPr>
          <a:xfrm>
            <a:off x="5113020" y="3772497"/>
            <a:ext cx="0" cy="40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3" idx="2"/>
          </p:cNvCxnSpPr>
          <p:nvPr/>
        </p:nvCxnSpPr>
        <p:spPr>
          <a:xfrm>
            <a:off x="6111240" y="547151"/>
            <a:ext cx="0" cy="29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37385" y="514536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Good condition</a:t>
            </a:r>
            <a:endParaRPr lang="en-IN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829425" y="5225712"/>
            <a:ext cx="247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Damaged or used condition</a:t>
            </a:r>
            <a:endParaRPr lang="en-IN" sz="1400" dirty="0"/>
          </a:p>
        </p:txBody>
      </p:sp>
      <p:cxnSp>
        <p:nvCxnSpPr>
          <p:cNvPr id="101" name="Straight Arrow Connector 100"/>
          <p:cNvCxnSpPr>
            <a:stCxn id="86" idx="2"/>
            <a:endCxn id="26" idx="0"/>
          </p:cNvCxnSpPr>
          <p:nvPr/>
        </p:nvCxnSpPr>
        <p:spPr>
          <a:xfrm>
            <a:off x="2607945" y="5453145"/>
            <a:ext cx="0" cy="49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8" idx="2"/>
          </p:cNvCxnSpPr>
          <p:nvPr/>
        </p:nvCxnSpPr>
        <p:spPr>
          <a:xfrm>
            <a:off x="8067040" y="5533489"/>
            <a:ext cx="0" cy="39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33" idx="1"/>
            <a:endCxn id="86" idx="0"/>
          </p:cNvCxnSpPr>
          <p:nvPr/>
        </p:nvCxnSpPr>
        <p:spPr>
          <a:xfrm rot="10800000" flipV="1">
            <a:off x="2607945" y="4774836"/>
            <a:ext cx="1635760" cy="3705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33" idx="3"/>
            <a:endCxn id="88" idx="0"/>
          </p:cNvCxnSpPr>
          <p:nvPr/>
        </p:nvCxnSpPr>
        <p:spPr>
          <a:xfrm>
            <a:off x="5982335" y="4774837"/>
            <a:ext cx="2084705" cy="450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325" y="120251"/>
            <a:ext cx="22764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Customer requests refund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5812" y="660795"/>
            <a:ext cx="2095500" cy="3238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Verify reason for refund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1876425" y="1001760"/>
            <a:ext cx="1400175" cy="69056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Valid reason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9705975" y="1047003"/>
            <a:ext cx="1400175" cy="64532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Invalid reason 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3" idx="3"/>
            <a:endCxn id="5" idx="0"/>
          </p:cNvCxnSpPr>
          <p:nvPr/>
        </p:nvCxnSpPr>
        <p:spPr>
          <a:xfrm>
            <a:off x="6691312" y="822720"/>
            <a:ext cx="3714751" cy="2242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1"/>
            <a:endCxn id="4" idx="0"/>
          </p:cNvCxnSpPr>
          <p:nvPr/>
        </p:nvCxnSpPr>
        <p:spPr>
          <a:xfrm rot="10800000" flipV="1">
            <a:off x="2576514" y="822720"/>
            <a:ext cx="2019299" cy="1790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10406063" y="1692323"/>
            <a:ext cx="0" cy="83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05975" y="2578298"/>
            <a:ext cx="130492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Reject refund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5376" y="1758180"/>
            <a:ext cx="2962276" cy="30003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Item returned in original condition?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5" idx="3"/>
          </p:cNvCxnSpPr>
          <p:nvPr/>
        </p:nvCxnSpPr>
        <p:spPr>
          <a:xfrm>
            <a:off x="4057652" y="1908199"/>
            <a:ext cx="3438525" cy="8072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15225" y="25687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No</a:t>
            </a:r>
            <a:endParaRPr lang="en-IN" sz="1400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8086725" y="2722661"/>
            <a:ext cx="1162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76512" y="2062978"/>
            <a:ext cx="14288" cy="35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47912" y="23556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Yes</a:t>
            </a:r>
            <a:endParaRPr lang="en-IN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83656" y="2586036"/>
            <a:ext cx="0" cy="29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25241" y="2911186"/>
            <a:ext cx="1366838" cy="2434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Process Refund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25241" y="3548949"/>
            <a:ext cx="1383506" cy="2762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Refund Method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7" idx="2"/>
          </p:cNvCxnSpPr>
          <p:nvPr/>
        </p:nvCxnSpPr>
        <p:spPr>
          <a:xfrm>
            <a:off x="2608660" y="3154670"/>
            <a:ext cx="0" cy="36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1"/>
          </p:cNvCxnSpPr>
          <p:nvPr/>
        </p:nvCxnSpPr>
        <p:spPr>
          <a:xfrm rot="10800000" flipV="1">
            <a:off x="1475189" y="3687062"/>
            <a:ext cx="450053" cy="5476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3"/>
            <a:endCxn id="41" idx="0"/>
          </p:cNvCxnSpPr>
          <p:nvPr/>
        </p:nvCxnSpPr>
        <p:spPr>
          <a:xfrm>
            <a:off x="3308747" y="3687062"/>
            <a:ext cx="4339828" cy="5476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4189583"/>
            <a:ext cx="2882507" cy="2642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Original payment method available?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48375" y="4234746"/>
            <a:ext cx="3200400" cy="2190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Original payment method not available?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460907" y="4453825"/>
            <a:ext cx="6548" cy="40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2"/>
          </p:cNvCxnSpPr>
          <p:nvPr/>
        </p:nvCxnSpPr>
        <p:spPr>
          <a:xfrm>
            <a:off x="7648575" y="4453825"/>
            <a:ext cx="0" cy="40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1323" y="4863397"/>
            <a:ext cx="2821184" cy="2679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Process refund via original method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16551" y="4925211"/>
            <a:ext cx="2864048" cy="2400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Process refund via alternate method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69" idx="2"/>
          </p:cNvCxnSpPr>
          <p:nvPr/>
        </p:nvCxnSpPr>
        <p:spPr>
          <a:xfrm rot="16200000" flipH="1">
            <a:off x="2072927" y="4530377"/>
            <a:ext cx="783636" cy="19856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424238" y="5773035"/>
            <a:ext cx="752475" cy="2839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End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0" idx="2"/>
          </p:cNvCxnSpPr>
          <p:nvPr/>
        </p:nvCxnSpPr>
        <p:spPr>
          <a:xfrm>
            <a:off x="7648575" y="5165304"/>
            <a:ext cx="0" cy="48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>
            <a:off x="7122464" y="2791426"/>
            <a:ext cx="3097716" cy="3509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30601" y="5953276"/>
            <a:ext cx="1371900" cy="2839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Refund rejected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7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5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3498536E-35BE-4C2D-AEF2-FACFBCF8481C}" vid="{241F8198-EABB-484A-94DE-C6E9631EB2B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3498536E-35BE-4C2D-AEF2-FACFBCF8481C}" vid="{60C9780D-312D-4E61-8440-2A4CDC32DB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MaskanTemplate_v6</Template>
  <TotalTime>1440</TotalTime>
  <Words>92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Lalezar</vt:lpstr>
      <vt:lpstr>Salesforce Sans</vt:lpstr>
      <vt:lpstr>Segoe UI</vt:lpstr>
      <vt:lpstr>Times New Roman</vt:lpstr>
      <vt:lpstr>Wingdings</vt:lpstr>
      <vt:lpstr>Office Theme</vt:lpstr>
      <vt:lpstr>Custom Design</vt:lpstr>
      <vt:lpstr>CUSTOMER SUPPORT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SUPPORT</dc:title>
  <dc:creator>admin</dc:creator>
  <cp:lastModifiedBy>admin</cp:lastModifiedBy>
  <cp:revision>27</cp:revision>
  <dcterms:created xsi:type="dcterms:W3CDTF">2024-05-24T05:58:51Z</dcterms:created>
  <dcterms:modified xsi:type="dcterms:W3CDTF">2024-05-25T05:58:54Z</dcterms:modified>
</cp:coreProperties>
</file>