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57" r:id="rId4"/>
    <p:sldId id="258" r:id="rId5"/>
    <p:sldId id="259" r:id="rId6"/>
    <p:sldId id="261" r:id="rId7"/>
    <p:sldId id="264" r:id="rId8"/>
    <p:sldId id="260" r:id="rId9"/>
    <p:sldId id="265" r:id="rId10"/>
    <p:sldId id="263" r:id="rId11"/>
    <p:sldId id="266"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BA8AF-0612-4ABF-AD83-E538B66F5D0B}"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57248-570A-4EDA-97BB-54C11F1C706B}" type="slidenum">
              <a:rPr lang="en-IN" smtClean="0"/>
              <a:t>‹#›</a:t>
            </a:fld>
            <a:endParaRPr lang="en-IN"/>
          </a:p>
        </p:txBody>
      </p:sp>
    </p:spTree>
    <p:extLst>
      <p:ext uri="{BB962C8B-B14F-4D97-AF65-F5344CB8AC3E}">
        <p14:creationId xmlns:p14="http://schemas.microsoft.com/office/powerpoint/2010/main" val="191907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D57248-570A-4EDA-97BB-54C11F1C706B}" type="slidenum">
              <a:rPr lang="en-IN" smtClean="0"/>
              <a:t>1</a:t>
            </a:fld>
            <a:endParaRPr lang="en-IN"/>
          </a:p>
        </p:txBody>
      </p:sp>
    </p:spTree>
    <p:extLst>
      <p:ext uri="{BB962C8B-B14F-4D97-AF65-F5344CB8AC3E}">
        <p14:creationId xmlns:p14="http://schemas.microsoft.com/office/powerpoint/2010/main" val="6227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D57248-570A-4EDA-97BB-54C11F1C706B}" type="slidenum">
              <a:rPr lang="en-IN" smtClean="0"/>
              <a:t>2</a:t>
            </a:fld>
            <a:endParaRPr lang="en-IN"/>
          </a:p>
        </p:txBody>
      </p:sp>
    </p:spTree>
    <p:extLst>
      <p:ext uri="{BB962C8B-B14F-4D97-AF65-F5344CB8AC3E}">
        <p14:creationId xmlns:p14="http://schemas.microsoft.com/office/powerpoint/2010/main" val="273699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D57248-570A-4EDA-97BB-54C11F1C706B}" type="slidenum">
              <a:rPr lang="en-IN" smtClean="0"/>
              <a:t>6</a:t>
            </a:fld>
            <a:endParaRPr lang="en-IN"/>
          </a:p>
        </p:txBody>
      </p:sp>
    </p:spTree>
    <p:extLst>
      <p:ext uri="{BB962C8B-B14F-4D97-AF65-F5344CB8AC3E}">
        <p14:creationId xmlns:p14="http://schemas.microsoft.com/office/powerpoint/2010/main" val="176664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D57248-570A-4EDA-97BB-54C11F1C706B}" type="slidenum">
              <a:rPr lang="en-IN" smtClean="0"/>
              <a:t>7</a:t>
            </a:fld>
            <a:endParaRPr lang="en-IN"/>
          </a:p>
        </p:txBody>
      </p:sp>
    </p:spTree>
    <p:extLst>
      <p:ext uri="{BB962C8B-B14F-4D97-AF65-F5344CB8AC3E}">
        <p14:creationId xmlns:p14="http://schemas.microsoft.com/office/powerpoint/2010/main" val="467079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D57248-570A-4EDA-97BB-54C11F1C706B}" type="slidenum">
              <a:rPr lang="en-IN" smtClean="0"/>
              <a:t>9</a:t>
            </a:fld>
            <a:endParaRPr lang="en-IN"/>
          </a:p>
        </p:txBody>
      </p:sp>
    </p:spTree>
    <p:extLst>
      <p:ext uri="{BB962C8B-B14F-4D97-AF65-F5344CB8AC3E}">
        <p14:creationId xmlns:p14="http://schemas.microsoft.com/office/powerpoint/2010/main" val="35471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D57248-570A-4EDA-97BB-54C11F1C706B}" type="slidenum">
              <a:rPr lang="en-IN" smtClean="0"/>
              <a:t>11</a:t>
            </a:fld>
            <a:endParaRPr lang="en-IN"/>
          </a:p>
        </p:txBody>
      </p:sp>
    </p:spTree>
    <p:extLst>
      <p:ext uri="{BB962C8B-B14F-4D97-AF65-F5344CB8AC3E}">
        <p14:creationId xmlns:p14="http://schemas.microsoft.com/office/powerpoint/2010/main" val="213550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D57248-570A-4EDA-97BB-54C11F1C706B}" type="slidenum">
              <a:rPr lang="en-IN" smtClean="0"/>
              <a:t>12</a:t>
            </a:fld>
            <a:endParaRPr lang="en-IN"/>
          </a:p>
        </p:txBody>
      </p:sp>
    </p:spTree>
    <p:extLst>
      <p:ext uri="{BB962C8B-B14F-4D97-AF65-F5344CB8AC3E}">
        <p14:creationId xmlns:p14="http://schemas.microsoft.com/office/powerpoint/2010/main" val="33757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B5DA-C840-230A-2C86-69F2FFA6CB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9240DF-A29C-75FA-8467-573776814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57C2C5-383C-15F9-8CD3-85EED731A793}"/>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5" name="Footer Placeholder 4">
            <a:extLst>
              <a:ext uri="{FF2B5EF4-FFF2-40B4-BE49-F238E27FC236}">
                <a16:creationId xmlns:a16="http://schemas.microsoft.com/office/drawing/2014/main" id="{87B657C0-0A6F-9994-74D8-A4957E6C8A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8E04E-5DE4-923A-2E4B-0B7444C473CB}"/>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256117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1FAE-298B-138A-485B-C803C5A87E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CA4A50-475C-CADD-0583-E1A815FF8E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02D16-D1D7-B421-7996-D2E92C6F31A0}"/>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5" name="Footer Placeholder 4">
            <a:extLst>
              <a:ext uri="{FF2B5EF4-FFF2-40B4-BE49-F238E27FC236}">
                <a16:creationId xmlns:a16="http://schemas.microsoft.com/office/drawing/2014/main" id="{D1277F43-4589-3660-A752-7F43E62B36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05BA2-F62C-8332-D2A5-FC4A84BF472C}"/>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2751444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B6296-9B76-57D5-93C9-A502C7E289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BB9662-9690-A26E-8947-320605B6B8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3A41B8-4050-EF77-AA17-40018E802170}"/>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5" name="Footer Placeholder 4">
            <a:extLst>
              <a:ext uri="{FF2B5EF4-FFF2-40B4-BE49-F238E27FC236}">
                <a16:creationId xmlns:a16="http://schemas.microsoft.com/office/drawing/2014/main" id="{78ADB6CC-0495-DC45-11D7-B50036B50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7E35E-1DFA-4622-69AF-00648EAB3FDF}"/>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428832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F6F1-FF15-5C19-7F77-A33596037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CDE87B-69D8-A24D-E9FB-F002234699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32C03-7E76-DE04-0BF8-89C755C0214D}"/>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5" name="Footer Placeholder 4">
            <a:extLst>
              <a:ext uri="{FF2B5EF4-FFF2-40B4-BE49-F238E27FC236}">
                <a16:creationId xmlns:a16="http://schemas.microsoft.com/office/drawing/2014/main" id="{D0E6C4FF-AB09-43B9-FE47-1DF3119A5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CF2ED-B772-43F9-EEBA-C870A2EE732C}"/>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204678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E025-91D4-2D4E-45C9-36DF880D4F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986702-883C-E356-12B2-21FD01E8DD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4F5F3-510F-56F9-BF85-0CAB838A6AE7}"/>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5" name="Footer Placeholder 4">
            <a:extLst>
              <a:ext uri="{FF2B5EF4-FFF2-40B4-BE49-F238E27FC236}">
                <a16:creationId xmlns:a16="http://schemas.microsoft.com/office/drawing/2014/main" id="{2DB287D6-AC2C-F581-06A0-265563D31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004FB6-AB2B-8F6B-B020-AB8AEA6AFE10}"/>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287830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D946-FF9B-8B30-558D-179E5B4930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EFF3C2-ADE8-2AD0-3E92-BE99AC9C6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F8B6A4-5269-95AF-984E-F327106F11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592CD7-3F4E-8393-C8C8-E615C15C9FC7}"/>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6" name="Footer Placeholder 5">
            <a:extLst>
              <a:ext uri="{FF2B5EF4-FFF2-40B4-BE49-F238E27FC236}">
                <a16:creationId xmlns:a16="http://schemas.microsoft.com/office/drawing/2014/main" id="{AB910D0B-B1ED-FEA0-DBF2-F9118AC50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1C7D4-8764-7C49-0138-066A483EE4A6}"/>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8573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6360-6FD6-2089-FB0B-0582612E53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A17753-34F5-86FD-DD4A-ACE932A1D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5482C6-25CB-F55C-DCE6-8673324CC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EC92F2-0D67-4A15-8512-D64C5F773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FA67AA-BEFC-54B5-61C0-1F86FD6EBD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804B2C-266C-775E-B8EA-691FCCE1AC86}"/>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8" name="Footer Placeholder 7">
            <a:extLst>
              <a:ext uri="{FF2B5EF4-FFF2-40B4-BE49-F238E27FC236}">
                <a16:creationId xmlns:a16="http://schemas.microsoft.com/office/drawing/2014/main" id="{DCBC5497-A0AA-FBC8-559B-C3675C8E84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3CB695-AC50-994F-54BF-4D5BBBD54351}"/>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6520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3211-1887-6BAB-DAD6-809F6C1D56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65AC1B-CB21-EB77-6654-A15258DC2557}"/>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4" name="Footer Placeholder 3">
            <a:extLst>
              <a:ext uri="{FF2B5EF4-FFF2-40B4-BE49-F238E27FC236}">
                <a16:creationId xmlns:a16="http://schemas.microsoft.com/office/drawing/2014/main" id="{683B6291-0D8D-9793-8B34-71AC32C9F7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32D484-F9A0-1D6D-0BB8-9953FD075FDF}"/>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271905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9E1E0-3B71-29D3-B626-CC9C5F4DA739}"/>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3" name="Footer Placeholder 2">
            <a:extLst>
              <a:ext uri="{FF2B5EF4-FFF2-40B4-BE49-F238E27FC236}">
                <a16:creationId xmlns:a16="http://schemas.microsoft.com/office/drawing/2014/main" id="{559149FF-56E2-FCD1-5A04-469F384796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303FF3-28AC-48F5-473E-AA39188E7B29}"/>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202976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7605-7CA7-AA1A-0D13-91E9D885A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DCBEE9-FEB0-B8FD-39C9-B93A7F53E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22650B-B32F-50F7-1AE1-F49375174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AA2E2-83E1-3DB5-B15B-87F6C9A7CE49}"/>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6" name="Footer Placeholder 5">
            <a:extLst>
              <a:ext uri="{FF2B5EF4-FFF2-40B4-BE49-F238E27FC236}">
                <a16:creationId xmlns:a16="http://schemas.microsoft.com/office/drawing/2014/main" id="{CB71913A-D368-5CBC-3F50-4CE1667C9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8F45C-1D30-6FA4-02E6-75B8F564A1A9}"/>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36809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7152-B75A-B515-25F9-56E0630B8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C806FD-2496-3415-9F65-6D6A73A76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0FB073-1998-85CA-4009-139FEEB16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EEB72-712F-E235-F471-825E82BCF157}"/>
              </a:ext>
            </a:extLst>
          </p:cNvPr>
          <p:cNvSpPr>
            <a:spLocks noGrp="1"/>
          </p:cNvSpPr>
          <p:nvPr>
            <p:ph type="dt" sz="half" idx="10"/>
          </p:nvPr>
        </p:nvSpPr>
        <p:spPr/>
        <p:txBody>
          <a:bodyPr/>
          <a:lstStyle/>
          <a:p>
            <a:fld id="{E233FAA0-2C7F-466C-9892-760BE2703B97}" type="datetimeFigureOut">
              <a:rPr lang="en-IN" smtClean="0"/>
              <a:t>01-08-2024</a:t>
            </a:fld>
            <a:endParaRPr lang="en-IN"/>
          </a:p>
        </p:txBody>
      </p:sp>
      <p:sp>
        <p:nvSpPr>
          <p:cNvPr id="6" name="Footer Placeholder 5">
            <a:extLst>
              <a:ext uri="{FF2B5EF4-FFF2-40B4-BE49-F238E27FC236}">
                <a16:creationId xmlns:a16="http://schemas.microsoft.com/office/drawing/2014/main" id="{BFED6E88-D350-DECC-290A-4408066456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53E84F-1811-7E9D-4640-2D4A9E163CD2}"/>
              </a:ext>
            </a:extLst>
          </p:cNvPr>
          <p:cNvSpPr>
            <a:spLocks noGrp="1"/>
          </p:cNvSpPr>
          <p:nvPr>
            <p:ph type="sldNum" sz="quarter" idx="12"/>
          </p:nvPr>
        </p:nvSpPr>
        <p:spPr/>
        <p:txBody>
          <a:bodyPr/>
          <a:lstStyle/>
          <a:p>
            <a:fld id="{755BBE66-4239-4CAC-9939-86A6FECF3DB0}" type="slidenum">
              <a:rPr lang="en-IN" smtClean="0"/>
              <a:t>‹#›</a:t>
            </a:fld>
            <a:endParaRPr lang="en-IN"/>
          </a:p>
        </p:txBody>
      </p:sp>
    </p:spTree>
    <p:extLst>
      <p:ext uri="{BB962C8B-B14F-4D97-AF65-F5344CB8AC3E}">
        <p14:creationId xmlns:p14="http://schemas.microsoft.com/office/powerpoint/2010/main" val="71520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A76EE-15D6-52FC-C9AA-D34718143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B8C20-7EEA-971A-8FBD-F6CF860D11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45689-E4C1-6A65-3A5F-F4B2CE6DD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33FAA0-2C7F-466C-9892-760BE2703B97}" type="datetimeFigureOut">
              <a:rPr lang="en-IN" smtClean="0"/>
              <a:t>01-08-2024</a:t>
            </a:fld>
            <a:endParaRPr lang="en-IN"/>
          </a:p>
        </p:txBody>
      </p:sp>
      <p:sp>
        <p:nvSpPr>
          <p:cNvPr id="5" name="Footer Placeholder 4">
            <a:extLst>
              <a:ext uri="{FF2B5EF4-FFF2-40B4-BE49-F238E27FC236}">
                <a16:creationId xmlns:a16="http://schemas.microsoft.com/office/drawing/2014/main" id="{B3780B47-AE00-3171-D29D-BAB0970E6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22A5696-CCB3-5BEF-2368-8EF9CEED9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5BBE66-4239-4CAC-9939-86A6FECF3DB0}" type="slidenum">
              <a:rPr lang="en-IN" smtClean="0"/>
              <a:t>‹#›</a:t>
            </a:fld>
            <a:endParaRPr lang="en-IN"/>
          </a:p>
        </p:txBody>
      </p:sp>
    </p:spTree>
    <p:extLst>
      <p:ext uri="{BB962C8B-B14F-4D97-AF65-F5344CB8AC3E}">
        <p14:creationId xmlns:p14="http://schemas.microsoft.com/office/powerpoint/2010/main" val="419406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neon car with a charging station&#10;&#10;Description automatically generated">
            <a:extLst>
              <a:ext uri="{FF2B5EF4-FFF2-40B4-BE49-F238E27FC236}">
                <a16:creationId xmlns:a16="http://schemas.microsoft.com/office/drawing/2014/main" id="{8233D120-1C3A-0179-254A-2627269D822A}"/>
              </a:ext>
            </a:extLst>
          </p:cNvPr>
          <p:cNvPicPr>
            <a:picLocks noChangeAspect="1"/>
          </p:cNvPicPr>
          <p:nvPr/>
        </p:nvPicPr>
        <p:blipFill>
          <a:blip r:embed="rId3">
            <a:alphaModFix amt="40000"/>
            <a:extLst>
              <a:ext uri="{28A0092B-C50C-407E-A947-70E740481C1C}">
                <a14:useLocalDpi xmlns:a14="http://schemas.microsoft.com/office/drawing/2010/main" val="0"/>
              </a:ext>
            </a:extLst>
          </a:blip>
          <a:srcRect t="5619" b="16527"/>
          <a:stretch/>
        </p:blipFill>
        <p:spPr>
          <a:xfrm>
            <a:off x="20" y="10"/>
            <a:ext cx="12191980" cy="6857990"/>
          </a:xfrm>
          <a:prstGeom prst="rect">
            <a:avLst/>
          </a:prstGeom>
        </p:spPr>
      </p:pic>
      <p:sp>
        <p:nvSpPr>
          <p:cNvPr id="2" name="Title 1">
            <a:extLst>
              <a:ext uri="{FF2B5EF4-FFF2-40B4-BE49-F238E27FC236}">
                <a16:creationId xmlns:a16="http://schemas.microsoft.com/office/drawing/2014/main" id="{C36FAD2D-DA04-A018-212A-65E276E1F462}"/>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EV Market Analysis</a:t>
            </a:r>
            <a:endParaRPr lang="en-IN" sz="11500">
              <a:ln w="22225">
                <a:solidFill>
                  <a:schemeClr val="tx1"/>
                </a:solidFill>
                <a:miter lim="800000"/>
              </a:ln>
              <a:noFill/>
            </a:endParaRPr>
          </a:p>
        </p:txBody>
      </p:sp>
      <p:sp>
        <p:nvSpPr>
          <p:cNvPr id="3" name="Subtitle 2">
            <a:extLst>
              <a:ext uri="{FF2B5EF4-FFF2-40B4-BE49-F238E27FC236}">
                <a16:creationId xmlns:a16="http://schemas.microsoft.com/office/drawing/2014/main" id="{ECAF924D-1984-2105-7420-44780E4A88B4}"/>
              </a:ext>
            </a:extLst>
          </p:cNvPr>
          <p:cNvSpPr>
            <a:spLocks noGrp="1"/>
          </p:cNvSpPr>
          <p:nvPr>
            <p:ph type="subTitle" idx="1"/>
          </p:nvPr>
        </p:nvSpPr>
        <p:spPr>
          <a:xfrm>
            <a:off x="965200" y="4572002"/>
            <a:ext cx="10261600" cy="1202995"/>
          </a:xfrm>
        </p:spPr>
        <p:txBody>
          <a:bodyPr>
            <a:normAutofit/>
          </a:bodyPr>
          <a:lstStyle/>
          <a:p>
            <a:pPr algn="l"/>
            <a:r>
              <a:rPr lang="en-US" sz="2000" dirty="0"/>
              <a:t>By</a:t>
            </a:r>
          </a:p>
          <a:p>
            <a:pPr algn="l"/>
            <a:r>
              <a:rPr lang="en-US" sz="2000" dirty="0"/>
              <a:t>Jameer Ahamad Syed</a:t>
            </a:r>
          </a:p>
          <a:p>
            <a:pPr algn="l"/>
            <a:r>
              <a:rPr lang="en-US" sz="2000" dirty="0"/>
              <a:t>August 1, 2024</a:t>
            </a:r>
            <a:endParaRPr lang="en-IN" sz="2000" dirty="0"/>
          </a:p>
        </p:txBody>
      </p:sp>
    </p:spTree>
    <p:extLst>
      <p:ext uri="{BB962C8B-B14F-4D97-AF65-F5344CB8AC3E}">
        <p14:creationId xmlns:p14="http://schemas.microsoft.com/office/powerpoint/2010/main" val="27984717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98B40871-1683-C002-57FD-643BA91DB153}"/>
                  </a:ext>
                </a:extLst>
              </p:cNvPr>
              <p:cNvGraphicFramePr>
                <a:graphicFrameLocks noGrp="1"/>
              </p:cNvGraphicFramePr>
              <p:nvPr>
                <p:ph idx="1"/>
                <p:extLst>
                  <p:ext uri="{D42A27DB-BD31-4B8C-83A1-F6EECF244321}">
                    <p14:modId xmlns:p14="http://schemas.microsoft.com/office/powerpoint/2010/main" val="3764120499"/>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98B40871-1683-C002-57FD-643BA91DB153}"/>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62675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light coming from a charging station&#10;&#10;Description automatically generated">
            <a:extLst>
              <a:ext uri="{FF2B5EF4-FFF2-40B4-BE49-F238E27FC236}">
                <a16:creationId xmlns:a16="http://schemas.microsoft.com/office/drawing/2014/main" id="{D9D65C61-E5C2-5EC6-450D-FDB852F4A5F8}"/>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8486C817-1FE8-7CB6-9498-F37105CBA420}"/>
              </a:ext>
            </a:extLst>
          </p:cNvPr>
          <p:cNvSpPr>
            <a:spLocks noGrp="1"/>
          </p:cNvSpPr>
          <p:nvPr>
            <p:ph type="title"/>
          </p:nvPr>
        </p:nvSpPr>
        <p:spPr>
          <a:xfrm>
            <a:off x="838200" y="365125"/>
            <a:ext cx="10515600" cy="1325563"/>
          </a:xfrm>
        </p:spPr>
        <p:txBody>
          <a:bodyPr>
            <a:normAutofit/>
          </a:bodyPr>
          <a:lstStyle/>
          <a:p>
            <a:r>
              <a:rPr lang="en-US">
                <a:solidFill>
                  <a:srgbClr val="FFFFFF"/>
                </a:solidFill>
              </a:rPr>
              <a:t>Insights</a:t>
            </a:r>
            <a:endParaRPr lang="en-IN">
              <a:solidFill>
                <a:srgbClr val="FFFFFF"/>
              </a:solidFill>
            </a:endParaRPr>
          </a:p>
        </p:txBody>
      </p:sp>
      <p:sp>
        <p:nvSpPr>
          <p:cNvPr id="3" name="Content Placeholder 2">
            <a:extLst>
              <a:ext uri="{FF2B5EF4-FFF2-40B4-BE49-F238E27FC236}">
                <a16:creationId xmlns:a16="http://schemas.microsoft.com/office/drawing/2014/main" id="{DE73591E-3910-6107-E99F-E90E85E8B863}"/>
              </a:ext>
            </a:extLst>
          </p:cNvPr>
          <p:cNvSpPr>
            <a:spLocks noGrp="1"/>
          </p:cNvSpPr>
          <p:nvPr>
            <p:ph idx="1"/>
          </p:nvPr>
        </p:nvSpPr>
        <p:spPr>
          <a:xfrm>
            <a:off x="838200" y="1825625"/>
            <a:ext cx="10515600" cy="4351338"/>
          </a:xfrm>
        </p:spPr>
        <p:txBody>
          <a:bodyPr>
            <a:normAutofit/>
          </a:bodyPr>
          <a:lstStyle/>
          <a:p>
            <a:pPr>
              <a:buFont typeface="+mj-lt"/>
              <a:buAutoNum type="arabicPeriod"/>
            </a:pPr>
            <a:r>
              <a:rPr lang="en-US" sz="2400" b="1" dirty="0">
                <a:solidFill>
                  <a:srgbClr val="FFFF00"/>
                </a:solidFill>
                <a:latin typeface="Avenir Next LT Pro Light" panose="020B0304020202020204" pitchFamily="34" charset="0"/>
              </a:rPr>
              <a:t>Market Growth Potential:</a:t>
            </a:r>
            <a:br>
              <a:rPr lang="en-US" sz="2400" dirty="0">
                <a:solidFill>
                  <a:srgbClr val="FFFFFF"/>
                </a:solidFill>
                <a:latin typeface="Avenir Next LT Pro Light" panose="020B0304020202020204" pitchFamily="34" charset="0"/>
              </a:rPr>
            </a:br>
            <a:r>
              <a:rPr lang="en-US" sz="2400" dirty="0">
                <a:solidFill>
                  <a:srgbClr val="FFFFFF"/>
                </a:solidFill>
                <a:latin typeface="Avenir Next LT Pro Light" panose="020B0304020202020204" pitchFamily="34" charset="0"/>
              </a:rPr>
              <a:t>The EV and hybrid vehicle market in India is experiencing rapid growth, driven by increasing environmental awareness and government incentives for sustainable transportation. Despite a lower market share, there is significant potential for expansion.</a:t>
            </a:r>
          </a:p>
          <a:p>
            <a:pPr>
              <a:buFont typeface="+mj-lt"/>
              <a:buAutoNum type="arabicPeriod"/>
            </a:pPr>
            <a:r>
              <a:rPr lang="en-US" sz="2400" b="1" dirty="0">
                <a:solidFill>
                  <a:srgbClr val="FFFF00"/>
                </a:solidFill>
                <a:latin typeface="Avenir Next LT Pro Light" panose="020B0304020202020204" pitchFamily="34" charset="0"/>
              </a:rPr>
              <a:t>Regulatory Support:</a:t>
            </a:r>
            <a:br>
              <a:rPr lang="en-US" sz="2400" dirty="0">
                <a:solidFill>
                  <a:srgbClr val="FFFFFF"/>
                </a:solidFill>
                <a:latin typeface="Avenir Next LT Pro Light" panose="020B0304020202020204" pitchFamily="34" charset="0"/>
              </a:rPr>
            </a:br>
            <a:r>
              <a:rPr lang="en-US" sz="2400" dirty="0">
                <a:solidFill>
                  <a:srgbClr val="FFFFFF"/>
                </a:solidFill>
                <a:latin typeface="Avenir Next LT Pro Light" panose="020B0304020202020204" pitchFamily="34" charset="0"/>
              </a:rPr>
              <a:t>The Indian government offers various incentives, subsidies, and policy support for EVs and hybrids, including reduced GST rates, subsidies under the Faster Adoption and Manufacturing of Hybrid and Electric Vehicles (FAME) scheme, and state-specific policies.</a:t>
            </a:r>
          </a:p>
          <a:p>
            <a:endParaRPr lang="en-IN" dirty="0">
              <a:solidFill>
                <a:srgbClr val="FFFFFF"/>
              </a:solidFill>
            </a:endParaRPr>
          </a:p>
        </p:txBody>
      </p:sp>
    </p:spTree>
    <p:extLst>
      <p:ext uri="{BB962C8B-B14F-4D97-AF65-F5344CB8AC3E}">
        <p14:creationId xmlns:p14="http://schemas.microsoft.com/office/powerpoint/2010/main" val="155251509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light coming from a charging station&#10;&#10;Description automatically generated">
            <a:extLst>
              <a:ext uri="{FF2B5EF4-FFF2-40B4-BE49-F238E27FC236}">
                <a16:creationId xmlns:a16="http://schemas.microsoft.com/office/drawing/2014/main" id="{D9D65C61-E5C2-5EC6-450D-FDB852F4A5F8}"/>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8486C817-1FE8-7CB6-9498-F37105CBA420}"/>
              </a:ext>
            </a:extLst>
          </p:cNvPr>
          <p:cNvSpPr>
            <a:spLocks noGrp="1"/>
          </p:cNvSpPr>
          <p:nvPr>
            <p:ph type="title"/>
          </p:nvPr>
        </p:nvSpPr>
        <p:spPr>
          <a:xfrm>
            <a:off x="838200" y="365125"/>
            <a:ext cx="10515600" cy="1325563"/>
          </a:xfrm>
        </p:spPr>
        <p:txBody>
          <a:bodyPr>
            <a:normAutofit/>
          </a:bodyPr>
          <a:lstStyle/>
          <a:p>
            <a:r>
              <a:rPr lang="en-US">
                <a:solidFill>
                  <a:srgbClr val="FFFFFF"/>
                </a:solidFill>
              </a:rPr>
              <a:t>Insights</a:t>
            </a:r>
            <a:endParaRPr lang="en-IN">
              <a:solidFill>
                <a:srgbClr val="FFFFFF"/>
              </a:solidFill>
            </a:endParaRPr>
          </a:p>
        </p:txBody>
      </p:sp>
      <p:sp>
        <p:nvSpPr>
          <p:cNvPr id="3" name="Content Placeholder 2">
            <a:extLst>
              <a:ext uri="{FF2B5EF4-FFF2-40B4-BE49-F238E27FC236}">
                <a16:creationId xmlns:a16="http://schemas.microsoft.com/office/drawing/2014/main" id="{DE73591E-3910-6107-E99F-E90E85E8B863}"/>
              </a:ext>
            </a:extLst>
          </p:cNvPr>
          <p:cNvSpPr>
            <a:spLocks noGrp="1"/>
          </p:cNvSpPr>
          <p:nvPr>
            <p:ph idx="1"/>
          </p:nvPr>
        </p:nvSpPr>
        <p:spPr>
          <a:xfrm>
            <a:off x="838200" y="1825625"/>
            <a:ext cx="10515600" cy="4351338"/>
          </a:xfrm>
        </p:spPr>
        <p:txBody>
          <a:bodyPr>
            <a:normAutofit fontScale="92500"/>
          </a:bodyPr>
          <a:lstStyle/>
          <a:p>
            <a:pPr marL="0" indent="0">
              <a:buNone/>
            </a:pPr>
            <a:r>
              <a:rPr lang="en-US" sz="2400" b="1" dirty="0">
                <a:solidFill>
                  <a:srgbClr val="FFFF00"/>
                </a:solidFill>
                <a:latin typeface="Avenir Next LT Pro Light" panose="020B0304020202020204" pitchFamily="34" charset="0"/>
              </a:rPr>
              <a:t>3. Consumer Trends:</a:t>
            </a:r>
            <a:br>
              <a:rPr lang="en-US" sz="2400" dirty="0">
                <a:latin typeface="Avenir Next LT Pro Light" panose="020B0304020202020204" pitchFamily="34" charset="0"/>
              </a:rPr>
            </a:br>
            <a:r>
              <a:rPr lang="en-US" sz="2400" dirty="0">
                <a:latin typeface="Avenir Next LT Pro Light" panose="020B0304020202020204" pitchFamily="34" charset="0"/>
              </a:rPr>
              <a:t>Growing urbanization and an increase in disposable income are leading to higher adoption rates of EVs and hybrids in metropolitan areas. There is a rising preference for energy-efficient and eco-friendly vehicles among urban consumers.</a:t>
            </a:r>
          </a:p>
          <a:p>
            <a:pPr marL="0" indent="0">
              <a:buNone/>
            </a:pPr>
            <a:r>
              <a:rPr lang="en-US" sz="2400" b="1" dirty="0">
                <a:solidFill>
                  <a:srgbClr val="FFFF00"/>
                </a:solidFill>
                <a:latin typeface="Avenir Next LT Pro Light" panose="020B0304020202020204" pitchFamily="34" charset="0"/>
              </a:rPr>
              <a:t>4. Infrastructure Development:</a:t>
            </a:r>
            <a:br>
              <a:rPr lang="en-US" sz="2400" dirty="0">
                <a:latin typeface="Avenir Next LT Pro Light" panose="020B0304020202020204" pitchFamily="34" charset="0"/>
              </a:rPr>
            </a:br>
            <a:r>
              <a:rPr lang="en-US" sz="2400" dirty="0">
                <a:latin typeface="Avenir Next LT Pro Light" panose="020B0304020202020204" pitchFamily="34" charset="0"/>
              </a:rPr>
              <a:t>The development of EV charging infrastructure is accelerating, with both public and private investments aimed at expanding the network across key urban and semi-urban areas.</a:t>
            </a:r>
          </a:p>
          <a:p>
            <a:pPr marL="0" indent="0">
              <a:buNone/>
            </a:pPr>
            <a:r>
              <a:rPr lang="en-US" sz="2400" b="1" dirty="0">
                <a:solidFill>
                  <a:srgbClr val="FFFF00"/>
                </a:solidFill>
                <a:latin typeface="Avenir Next LT Pro Light" panose="020B0304020202020204" pitchFamily="34" charset="0"/>
              </a:rPr>
              <a:t>5. Challenges and Opportunities:</a:t>
            </a:r>
            <a:br>
              <a:rPr lang="en-US" sz="2400" dirty="0">
                <a:latin typeface="Avenir Next LT Pro Light" panose="020B0304020202020204" pitchFamily="34" charset="0"/>
              </a:rPr>
            </a:br>
            <a:r>
              <a:rPr lang="en-US" sz="2400" dirty="0">
                <a:latin typeface="Avenir Next LT Pro Light" panose="020B0304020202020204" pitchFamily="34" charset="0"/>
              </a:rPr>
              <a:t>Key challenges include the high cost of EVs and limited charging infrastructure. However, these challenges present opportunities for innovative solutions and partnerships to enhance market penetration and consumer adoption.</a:t>
            </a:r>
          </a:p>
          <a:p>
            <a:endParaRPr lang="en-IN" dirty="0">
              <a:solidFill>
                <a:srgbClr val="FFFFFF"/>
              </a:solidFill>
            </a:endParaRPr>
          </a:p>
        </p:txBody>
      </p:sp>
    </p:spTree>
    <p:extLst>
      <p:ext uri="{BB962C8B-B14F-4D97-AF65-F5344CB8AC3E}">
        <p14:creationId xmlns:p14="http://schemas.microsoft.com/office/powerpoint/2010/main" val="9224745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hand touching a screen">
            <a:extLst>
              <a:ext uri="{FF2B5EF4-FFF2-40B4-BE49-F238E27FC236}">
                <a16:creationId xmlns:a16="http://schemas.microsoft.com/office/drawing/2014/main" id="{BBCA5891-27C1-ACEF-2EBB-EF62BA297F33}"/>
              </a:ext>
            </a:extLst>
          </p:cNvPr>
          <p:cNvPicPr>
            <a:picLocks noGrp="1" noChangeAspect="1"/>
          </p:cNvPicPr>
          <p:nvPr>
            <p:ph idx="1"/>
          </p:nvPr>
        </p:nvPicPr>
        <p:blipFill>
          <a:blip r:embed="rId2">
            <a:alphaModFix amt="60000"/>
            <a:extLst>
              <a:ext uri="{28A0092B-C50C-407E-A947-70E740481C1C}">
                <a14:useLocalDpi xmlns:a14="http://schemas.microsoft.com/office/drawing/2010/main" val="0"/>
              </a:ext>
            </a:extLst>
          </a:blip>
          <a:srcRect l="5187" r="23257"/>
          <a:stretch/>
        </p:blipFill>
        <p:spPr>
          <a:xfrm>
            <a:off x="20" y="1282"/>
            <a:ext cx="12191980" cy="6856718"/>
          </a:xfrm>
          <a:prstGeom prst="rect">
            <a:avLst/>
          </a:prstGeom>
        </p:spPr>
      </p:pic>
      <p:sp>
        <p:nvSpPr>
          <p:cNvPr id="7" name="TextBox 6">
            <a:extLst>
              <a:ext uri="{FF2B5EF4-FFF2-40B4-BE49-F238E27FC236}">
                <a16:creationId xmlns:a16="http://schemas.microsoft.com/office/drawing/2014/main" id="{BF6DF1AA-4A19-F19C-6827-E8A4BDD7BEF1}"/>
              </a:ext>
            </a:extLst>
          </p:cNvPr>
          <p:cNvSpPr txBox="1"/>
          <p:nvPr/>
        </p:nvSpPr>
        <p:spPr>
          <a:xfrm>
            <a:off x="1198181" y="728906"/>
            <a:ext cx="9792471" cy="20570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Conclusion</a:t>
            </a:r>
          </a:p>
        </p:txBody>
      </p:sp>
      <p:sp>
        <p:nvSpPr>
          <p:cNvPr id="8" name="TextBox 7">
            <a:extLst>
              <a:ext uri="{FF2B5EF4-FFF2-40B4-BE49-F238E27FC236}">
                <a16:creationId xmlns:a16="http://schemas.microsoft.com/office/drawing/2014/main" id="{4A55D47F-B2CC-4C08-66B4-7483ED53A48F}"/>
              </a:ext>
            </a:extLst>
          </p:cNvPr>
          <p:cNvSpPr txBox="1"/>
          <p:nvPr/>
        </p:nvSpPr>
        <p:spPr>
          <a:xfrm>
            <a:off x="1198181" y="2957665"/>
            <a:ext cx="9792471" cy="31714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rgbClr val="FFFFFF"/>
                </a:solidFill>
                <a:latin typeface="Avenir Next LT Pro Light" panose="020B0304020202020204" pitchFamily="34" charset="0"/>
              </a:rPr>
              <a:t>The Indian EV market shows strong growth potential with supportive policies and rising consumer interest. Despite some challenges, expanding AtliQ Motors’ EV branch into India is a promising opportunity for capturing a significant market share and driving future success.</a:t>
            </a:r>
          </a:p>
        </p:txBody>
      </p:sp>
    </p:spTree>
    <p:extLst>
      <p:ext uri="{BB962C8B-B14F-4D97-AF65-F5344CB8AC3E}">
        <p14:creationId xmlns:p14="http://schemas.microsoft.com/office/powerpoint/2010/main" val="16505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green scooter&#10;&#10;Description automatically generated">
            <a:extLst>
              <a:ext uri="{FF2B5EF4-FFF2-40B4-BE49-F238E27FC236}">
                <a16:creationId xmlns:a16="http://schemas.microsoft.com/office/drawing/2014/main" id="{15A615EF-7E46-9C92-E032-163D0D0F139A}"/>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6536D6B-6066-7841-F764-6375C0C59CE6}"/>
              </a:ext>
            </a:extLst>
          </p:cNvPr>
          <p:cNvSpPr>
            <a:spLocks noGrp="1"/>
          </p:cNvSpPr>
          <p:nvPr>
            <p:ph type="title"/>
          </p:nvPr>
        </p:nvSpPr>
        <p:spPr>
          <a:xfrm>
            <a:off x="838200" y="365125"/>
            <a:ext cx="10515600" cy="1325563"/>
          </a:xfrm>
        </p:spPr>
        <p:txBody>
          <a:bodyPr>
            <a:normAutofit/>
          </a:bodyPr>
          <a:lstStyle/>
          <a:p>
            <a:r>
              <a:rPr lang="en-US" b="1">
                <a:solidFill>
                  <a:srgbClr val="FFFFFF"/>
                </a:solidFill>
              </a:rPr>
              <a:t>Problem Statement</a:t>
            </a:r>
            <a:endParaRPr lang="en-IN" b="1">
              <a:solidFill>
                <a:srgbClr val="FFFFFF"/>
              </a:solidFill>
            </a:endParaRPr>
          </a:p>
        </p:txBody>
      </p:sp>
      <p:sp>
        <p:nvSpPr>
          <p:cNvPr id="3" name="Content Placeholder 2">
            <a:extLst>
              <a:ext uri="{FF2B5EF4-FFF2-40B4-BE49-F238E27FC236}">
                <a16:creationId xmlns:a16="http://schemas.microsoft.com/office/drawing/2014/main" id="{8884FA7E-12D3-2A5C-E056-8F4E2C04CFDB}"/>
              </a:ext>
            </a:extLst>
          </p:cNvPr>
          <p:cNvSpPr>
            <a:spLocks noGrp="1"/>
          </p:cNvSpPr>
          <p:nvPr>
            <p:ph idx="1"/>
          </p:nvPr>
        </p:nvSpPr>
        <p:spPr>
          <a:xfrm>
            <a:off x="838200" y="1825625"/>
            <a:ext cx="10515600" cy="4351338"/>
          </a:xfrm>
        </p:spPr>
        <p:txBody>
          <a:bodyPr>
            <a:normAutofit/>
          </a:bodyPr>
          <a:lstStyle/>
          <a:p>
            <a:r>
              <a:rPr lang="en-US" sz="2400" dirty="0" err="1">
                <a:solidFill>
                  <a:srgbClr val="FFFFFF"/>
                </a:solidFill>
                <a:latin typeface="Avenir Next LT Pro Light" panose="020B0304020202020204" pitchFamily="34" charset="0"/>
              </a:rPr>
              <a:t>AtliQ</a:t>
            </a:r>
            <a:r>
              <a:rPr lang="en-US" sz="2400" dirty="0">
                <a:solidFill>
                  <a:srgbClr val="FFFFFF"/>
                </a:solidFill>
                <a:latin typeface="Avenir Next LT Pro Light" panose="020B0304020202020204" pitchFamily="34" charset="0"/>
              </a:rPr>
              <a:t> Motors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Bruce </a:t>
            </a:r>
            <a:r>
              <a:rPr lang="en-US" sz="2400" dirty="0" err="1">
                <a:solidFill>
                  <a:srgbClr val="FFFFFF"/>
                </a:solidFill>
                <a:latin typeface="Avenir Next LT Pro Light" panose="020B0304020202020204" pitchFamily="34" charset="0"/>
              </a:rPr>
              <a:t>Haryali</a:t>
            </a:r>
            <a:r>
              <a:rPr lang="en-US" sz="2400" dirty="0">
                <a:solidFill>
                  <a:srgbClr val="FFFFFF"/>
                </a:solidFill>
                <a:latin typeface="Avenir Next LT Pro Light" panose="020B0304020202020204" pitchFamily="34" charset="0"/>
              </a:rPr>
              <a:t>, the chief of </a:t>
            </a:r>
            <a:r>
              <a:rPr lang="en-US" sz="2400" dirty="0" err="1">
                <a:solidFill>
                  <a:srgbClr val="FFFFFF"/>
                </a:solidFill>
                <a:latin typeface="Avenir Next LT Pro Light" panose="020B0304020202020204" pitchFamily="34" charset="0"/>
              </a:rPr>
              <a:t>AtliQ</a:t>
            </a:r>
            <a:r>
              <a:rPr lang="en-US" sz="2400" dirty="0">
                <a:solidFill>
                  <a:srgbClr val="FFFFFF"/>
                </a:solidFill>
                <a:latin typeface="Avenir Next LT Pro Light" panose="020B0304020202020204" pitchFamily="34" charset="0"/>
              </a:rPr>
              <a:t> Motors India wanted to do a detailed market study of existing EV/Hybrid market in India before proceeding further. </a:t>
            </a:r>
            <a:endParaRPr lang="en-IN" sz="2400" dirty="0">
              <a:solidFill>
                <a:srgbClr val="FFFFFF"/>
              </a:solidFill>
              <a:latin typeface="Avenir Next LT Pro Light" panose="020B0304020202020204" pitchFamily="34" charset="0"/>
            </a:endParaRPr>
          </a:p>
        </p:txBody>
      </p:sp>
    </p:spTree>
    <p:extLst>
      <p:ext uri="{BB962C8B-B14F-4D97-AF65-F5344CB8AC3E}">
        <p14:creationId xmlns:p14="http://schemas.microsoft.com/office/powerpoint/2010/main" val="11881279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 with a neon line&#10;&#10;Description automatically generated with medium confidence">
            <a:extLst>
              <a:ext uri="{FF2B5EF4-FFF2-40B4-BE49-F238E27FC236}">
                <a16:creationId xmlns:a16="http://schemas.microsoft.com/office/drawing/2014/main" id="{6667024A-09F9-DECC-AF0E-9FE3397F323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4443" t="-7454" r="-153" b="7455"/>
          <a:stretch/>
        </p:blipFill>
        <p:spPr>
          <a:xfrm>
            <a:off x="0" y="-511267"/>
            <a:ext cx="12211665" cy="6857990"/>
          </a:xfrm>
          <a:prstGeom prst="rect">
            <a:avLst/>
          </a:prstGeom>
        </p:spPr>
      </p:pic>
      <p:sp>
        <p:nvSpPr>
          <p:cNvPr id="2" name="Title 1">
            <a:extLst>
              <a:ext uri="{FF2B5EF4-FFF2-40B4-BE49-F238E27FC236}">
                <a16:creationId xmlns:a16="http://schemas.microsoft.com/office/drawing/2014/main" id="{204D7ED8-B502-6515-4F58-63057A0082CB}"/>
              </a:ext>
            </a:extLst>
          </p:cNvPr>
          <p:cNvSpPr>
            <a:spLocks noGrp="1"/>
          </p:cNvSpPr>
          <p:nvPr>
            <p:ph type="title"/>
          </p:nvPr>
        </p:nvSpPr>
        <p:spPr>
          <a:xfrm>
            <a:off x="841249" y="941832"/>
            <a:ext cx="10506456" cy="2057400"/>
          </a:xfrm>
        </p:spPr>
        <p:txBody>
          <a:bodyPr anchor="b">
            <a:normAutofit/>
          </a:bodyPr>
          <a:lstStyle/>
          <a:p>
            <a:r>
              <a:rPr lang="en-US" sz="5000" dirty="0">
                <a:solidFill>
                  <a:schemeClr val="bg1"/>
                </a:solidFill>
              </a:rPr>
              <a:t>Objective</a:t>
            </a:r>
            <a:endParaRPr lang="en-IN" sz="5000" dirty="0">
              <a:solidFill>
                <a:schemeClr val="bg1"/>
              </a:solidFill>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2EF76E-CE91-E248-3286-14957F3E21EE}"/>
              </a:ext>
            </a:extLst>
          </p:cNvPr>
          <p:cNvSpPr>
            <a:spLocks noGrp="1"/>
          </p:cNvSpPr>
          <p:nvPr>
            <p:ph idx="1"/>
          </p:nvPr>
        </p:nvSpPr>
        <p:spPr>
          <a:xfrm>
            <a:off x="841248" y="3502152"/>
            <a:ext cx="10506456" cy="2670048"/>
          </a:xfrm>
        </p:spPr>
        <p:txBody>
          <a:bodyPr>
            <a:normAutofit/>
          </a:bodyPr>
          <a:lstStyle/>
          <a:p>
            <a:pPr algn="just"/>
            <a:r>
              <a:rPr lang="en-US" sz="2000" dirty="0">
                <a:solidFill>
                  <a:schemeClr val="bg1"/>
                </a:solidFill>
                <a:latin typeface="Avenir Next LT Pro Light" panose="020B0304020202020204" pitchFamily="34" charset="0"/>
              </a:rPr>
              <a:t>The aim of this market study is to analyze the overall trends and growth of the EV and hybrid vehicle market in India. We will review relevant regulations and incentives impacting the automotive sector. Based on this analysis, we will develop strategic recommendations to assist AtliQ Motors in planning their entry and expansion into the Indian market.</a:t>
            </a:r>
            <a:endParaRPr lang="en-IN" sz="2000"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167827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 with a blue line&#10;&#10;Description automatically generated with medium confidence">
            <a:extLst>
              <a:ext uri="{FF2B5EF4-FFF2-40B4-BE49-F238E27FC236}">
                <a16:creationId xmlns:a16="http://schemas.microsoft.com/office/drawing/2014/main" id="{BA30ECE2-846D-A2E5-D48C-8339AC55438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5471" b="7990"/>
          <a:stretch/>
        </p:blipFill>
        <p:spPr>
          <a:xfrm>
            <a:off x="20" y="10"/>
            <a:ext cx="12191979" cy="6857990"/>
          </a:xfrm>
          <a:prstGeom prst="rect">
            <a:avLst/>
          </a:prstGeom>
        </p:spPr>
      </p:pic>
      <p:sp>
        <p:nvSpPr>
          <p:cNvPr id="2" name="Title 1">
            <a:extLst>
              <a:ext uri="{FF2B5EF4-FFF2-40B4-BE49-F238E27FC236}">
                <a16:creationId xmlns:a16="http://schemas.microsoft.com/office/drawing/2014/main" id="{77D499BB-8A14-0B8B-2216-0CA8F475C758}"/>
              </a:ext>
            </a:extLst>
          </p:cNvPr>
          <p:cNvSpPr>
            <a:spLocks noGrp="1"/>
          </p:cNvSpPr>
          <p:nvPr>
            <p:ph type="title"/>
          </p:nvPr>
        </p:nvSpPr>
        <p:spPr>
          <a:xfrm>
            <a:off x="838200" y="365125"/>
            <a:ext cx="10515600" cy="1325563"/>
          </a:xfrm>
        </p:spPr>
        <p:txBody>
          <a:bodyPr>
            <a:normAutofit/>
          </a:bodyPr>
          <a:lstStyle/>
          <a:p>
            <a:r>
              <a:rPr lang="en-US" sz="5400">
                <a:solidFill>
                  <a:schemeClr val="bg1"/>
                </a:solidFill>
              </a:rPr>
              <a:t>Data Overview</a:t>
            </a:r>
            <a:endParaRPr lang="en-IN" sz="5400">
              <a:solidFill>
                <a:schemeClr val="bg1"/>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6B61CC-0520-D970-A251-4903DF9DCA8A}"/>
              </a:ext>
            </a:extLst>
          </p:cNvPr>
          <p:cNvSpPr>
            <a:spLocks noGrp="1"/>
          </p:cNvSpPr>
          <p:nvPr>
            <p:ph idx="1"/>
          </p:nvPr>
        </p:nvSpPr>
        <p:spPr>
          <a:xfrm>
            <a:off x="838200" y="2004446"/>
            <a:ext cx="10515600" cy="4176897"/>
          </a:xfrm>
        </p:spPr>
        <p:txBody>
          <a:bodyPr>
            <a:normAutofit/>
          </a:bodyPr>
          <a:lstStyle/>
          <a:p>
            <a:r>
              <a:rPr lang="en-US" sz="2200" dirty="0" err="1">
                <a:solidFill>
                  <a:schemeClr val="bg1"/>
                </a:solidFill>
                <a:latin typeface="Avenir Next LT Pro Light" panose="020B0304020202020204" pitchFamily="34" charset="0"/>
              </a:rPr>
              <a:t>Dim_date</a:t>
            </a:r>
            <a:endParaRPr lang="en-US" sz="2200" dirty="0">
              <a:solidFill>
                <a:schemeClr val="bg1"/>
              </a:solidFill>
              <a:latin typeface="Avenir Next LT Pro Light" panose="020B0304020202020204" pitchFamily="34" charset="0"/>
            </a:endParaRPr>
          </a:p>
          <a:p>
            <a:r>
              <a:rPr lang="en-US" sz="2200" dirty="0" err="1">
                <a:solidFill>
                  <a:schemeClr val="bg1"/>
                </a:solidFill>
                <a:latin typeface="Avenir Next LT Pro Light" panose="020B0304020202020204" pitchFamily="34" charset="0"/>
              </a:rPr>
              <a:t>Electric_vehicle_sales_by_maker</a:t>
            </a:r>
            <a:endParaRPr lang="en-US" sz="2200" dirty="0">
              <a:solidFill>
                <a:schemeClr val="bg1"/>
              </a:solidFill>
              <a:latin typeface="Avenir Next LT Pro Light" panose="020B0304020202020204" pitchFamily="34" charset="0"/>
            </a:endParaRPr>
          </a:p>
          <a:p>
            <a:r>
              <a:rPr lang="en-US" sz="2200" dirty="0" err="1">
                <a:solidFill>
                  <a:schemeClr val="bg1"/>
                </a:solidFill>
                <a:latin typeface="Avenir Next LT Pro Light" panose="020B0304020202020204" pitchFamily="34" charset="0"/>
              </a:rPr>
              <a:t>Electric_vehicle_sales_by_state</a:t>
            </a:r>
            <a:endParaRPr lang="en-IN" sz="2200"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192313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data analysis&#10;&#10;Description automatically generated">
            <a:extLst>
              <a:ext uri="{FF2B5EF4-FFF2-40B4-BE49-F238E27FC236}">
                <a16:creationId xmlns:a16="http://schemas.microsoft.com/office/drawing/2014/main" id="{2BAB974A-32B6-E452-B21D-362CDF55811D}"/>
              </a:ext>
            </a:extLst>
          </p:cNvPr>
          <p:cNvPicPr>
            <a:picLocks noChangeAspect="1"/>
          </p:cNvPicPr>
          <p:nvPr/>
        </p:nvPicPr>
        <p:blipFill rotWithShape="1">
          <a:blip r:embed="rId2">
            <a:extLst>
              <a:ext uri="{28A0092B-C50C-407E-A947-70E740481C1C}">
                <a14:useLocalDpi xmlns:a14="http://schemas.microsoft.com/office/drawing/2010/main" val="0"/>
              </a:ext>
            </a:extLst>
          </a:blip>
          <a:srcRect t="15707" b="10534"/>
          <a:stretch/>
        </p:blipFill>
        <p:spPr>
          <a:xfrm>
            <a:off x="20" y="-13"/>
            <a:ext cx="12191977" cy="6858013"/>
          </a:xfrm>
          <a:prstGeom prst="rect">
            <a:avLst/>
          </a:prstGeom>
        </p:spPr>
      </p:pic>
      <p:sp>
        <p:nvSpPr>
          <p:cNvPr id="28" name="Rectangle 2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ED5A6-4C5B-9195-AE47-3174FA1E20AE}"/>
              </a:ext>
            </a:extLst>
          </p:cNvPr>
          <p:cNvSpPr>
            <a:spLocks noGrp="1"/>
          </p:cNvSpPr>
          <p:nvPr>
            <p:ph type="title"/>
          </p:nvPr>
        </p:nvSpPr>
        <p:spPr>
          <a:xfrm>
            <a:off x="641946" y="269841"/>
            <a:ext cx="5452529" cy="3569242"/>
          </a:xfrm>
        </p:spPr>
        <p:txBody>
          <a:bodyPr vert="horz" lIns="91440" tIns="45720" rIns="91440" bIns="45720" rtlCol="0" anchor="t">
            <a:normAutofit/>
          </a:bodyPr>
          <a:lstStyle/>
          <a:p>
            <a:r>
              <a:rPr lang="en-US" sz="5200" dirty="0">
                <a:ln w="22225">
                  <a:solidFill>
                    <a:srgbClr val="FFFFFF"/>
                  </a:solidFill>
                </a:ln>
                <a:solidFill>
                  <a:srgbClr val="FFFFFF"/>
                </a:solidFill>
              </a:rPr>
              <a:t>Methodology</a:t>
            </a:r>
          </a:p>
        </p:txBody>
      </p:sp>
      <p:sp>
        <p:nvSpPr>
          <p:cNvPr id="30" name="Rectangle 2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26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D536C936-8602-171C-1346-C1B2570425FB}"/>
              </a:ext>
            </a:extLst>
          </p:cNvPr>
          <p:cNvSpPr/>
          <p:nvPr/>
        </p:nvSpPr>
        <p:spPr>
          <a:xfrm>
            <a:off x="3972232" y="3906314"/>
            <a:ext cx="2119195" cy="400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useBgFill="1">
        <p:nvSpPr>
          <p:cNvPr id="24" name="Rectangle 23">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7" name="Content Placeholder 16" descr="A car with a neon line&#10;&#10;Description automatically generated with medium confidence">
            <a:extLst>
              <a:ext uri="{FF2B5EF4-FFF2-40B4-BE49-F238E27FC236}">
                <a16:creationId xmlns:a16="http://schemas.microsoft.com/office/drawing/2014/main" id="{2FBFA3C7-D425-939B-27AA-F923A595CDD5}"/>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l="4444" r="1" b="12088"/>
          <a:stretch/>
        </p:blipFill>
        <p:spPr>
          <a:xfrm>
            <a:off x="-1" y="-554"/>
            <a:ext cx="12192001" cy="6857990"/>
          </a:xfrm>
          <a:prstGeom prst="rect">
            <a:avLst/>
          </a:prstGeom>
        </p:spPr>
      </p:pic>
      <p:sp>
        <p:nvSpPr>
          <p:cNvPr id="20" name="TextBox 19">
            <a:extLst>
              <a:ext uri="{FF2B5EF4-FFF2-40B4-BE49-F238E27FC236}">
                <a16:creationId xmlns:a16="http://schemas.microsoft.com/office/drawing/2014/main" id="{A8197F9B-DFD5-D034-980E-EA08D798B731}"/>
              </a:ext>
            </a:extLst>
          </p:cNvPr>
          <p:cNvSpPr txBox="1"/>
          <p:nvPr/>
        </p:nvSpPr>
        <p:spPr>
          <a:xfrm>
            <a:off x="2349852" y="875120"/>
            <a:ext cx="7483149" cy="1200329"/>
          </a:xfrm>
          <a:prstGeom prst="rect">
            <a:avLst/>
          </a:prstGeom>
          <a:noFill/>
        </p:spPr>
        <p:txBody>
          <a:bodyPr wrap="square" rtlCol="0">
            <a:spAutoFit/>
          </a:bodyPr>
          <a:lstStyle/>
          <a:p>
            <a:pPr algn="ctr"/>
            <a:r>
              <a:rPr lang="en-US" sz="3600" b="1" dirty="0">
                <a:solidFill>
                  <a:schemeClr val="bg1"/>
                </a:solidFill>
                <a:latin typeface="Avenir Next LT Pro Light" panose="020B0304020202020204" pitchFamily="34" charset="0"/>
              </a:rPr>
              <a:t>Key Insights of Electric Vehicle (EV) in India</a:t>
            </a:r>
            <a:endParaRPr lang="en-IN" sz="3600" b="1" dirty="0">
              <a:solidFill>
                <a:schemeClr val="bg1"/>
              </a:solidFill>
              <a:latin typeface="Avenir Next LT Pro Light" panose="020B0304020202020204" pitchFamily="34" charset="0"/>
            </a:endParaRPr>
          </a:p>
        </p:txBody>
      </p:sp>
      <p:sp>
        <p:nvSpPr>
          <p:cNvPr id="34" name="TextBox 33">
            <a:extLst>
              <a:ext uri="{FF2B5EF4-FFF2-40B4-BE49-F238E27FC236}">
                <a16:creationId xmlns:a16="http://schemas.microsoft.com/office/drawing/2014/main" id="{F022E886-BAAA-C18D-64A8-1E9823561BC2}"/>
              </a:ext>
            </a:extLst>
          </p:cNvPr>
          <p:cNvSpPr txBox="1"/>
          <p:nvPr/>
        </p:nvSpPr>
        <p:spPr>
          <a:xfrm>
            <a:off x="2349852" y="2828276"/>
            <a:ext cx="4089659"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Avenir Next LT Pro Light" panose="020B0304020202020204" pitchFamily="34" charset="0"/>
              </a:rPr>
              <a:t>Sales Insights</a:t>
            </a:r>
          </a:p>
          <a:p>
            <a:pPr marL="342900" indent="-342900">
              <a:buFont typeface="Arial" panose="020B0604020202020204" pitchFamily="34" charset="0"/>
              <a:buChar char="•"/>
            </a:pPr>
            <a:r>
              <a:rPr lang="en-IN" sz="2400" b="1" dirty="0">
                <a:solidFill>
                  <a:schemeClr val="bg1"/>
                </a:solidFill>
                <a:latin typeface="Avenir Next LT Pro Light" panose="020B0304020202020204" pitchFamily="34" charset="0"/>
              </a:rPr>
              <a:t>Geographical &amp; Market Insights</a:t>
            </a:r>
          </a:p>
        </p:txBody>
      </p:sp>
    </p:spTree>
    <p:extLst>
      <p:ext uri="{BB962C8B-B14F-4D97-AF65-F5344CB8AC3E}">
        <p14:creationId xmlns:p14="http://schemas.microsoft.com/office/powerpoint/2010/main" val="255849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lack and green scooter&#10;&#10;Description automatically generated">
            <a:extLst>
              <a:ext uri="{FF2B5EF4-FFF2-40B4-BE49-F238E27FC236}">
                <a16:creationId xmlns:a16="http://schemas.microsoft.com/office/drawing/2014/main" id="{8A8FC40D-8D79-7A57-93DA-332BEC9265F9}"/>
              </a:ext>
            </a:extLst>
          </p:cNvPr>
          <p:cNvPicPr>
            <a:picLocks noChangeAspect="1"/>
          </p:cNvPicPr>
          <p:nvPr/>
        </p:nvPicPr>
        <p:blipFill>
          <a:blip r:embed="rId3">
            <a:alphaModFix amt="40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1B5A483-FA40-C53D-CB24-25120C4623E9}"/>
              </a:ext>
            </a:extLst>
          </p:cNvPr>
          <p:cNvSpPr>
            <a:spLocks noGrp="1"/>
          </p:cNvSpPr>
          <p:nvPr>
            <p:ph type="title"/>
          </p:nvPr>
        </p:nvSpPr>
        <p:spPr>
          <a:xfrm>
            <a:off x="1682135" y="692836"/>
            <a:ext cx="8827729" cy="3564869"/>
          </a:xfrm>
        </p:spPr>
        <p:txBody>
          <a:bodyPr vert="horz" lIns="91440" tIns="45720" rIns="91440" bIns="45720" rtlCol="0" anchor="b">
            <a:normAutofit/>
          </a:bodyPr>
          <a:lstStyle/>
          <a:p>
            <a:r>
              <a:rPr lang="en-US" sz="11500" b="1" dirty="0">
                <a:ln w="22225">
                  <a:solidFill>
                    <a:schemeClr val="tx1"/>
                  </a:solidFill>
                  <a:miter lim="800000"/>
                </a:ln>
                <a:noFill/>
              </a:rPr>
              <a:t>Sales Insights</a:t>
            </a:r>
          </a:p>
        </p:txBody>
      </p:sp>
    </p:spTree>
    <p:extLst>
      <p:ext uri="{BB962C8B-B14F-4D97-AF65-F5344CB8AC3E}">
        <p14:creationId xmlns:p14="http://schemas.microsoft.com/office/powerpoint/2010/main" val="13380375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a:extLst>
                  <a:ext uri="{FF2B5EF4-FFF2-40B4-BE49-F238E27FC236}">
                    <a16:creationId xmlns:a16="http://schemas.microsoft.com/office/drawing/2014/main" id="{CB3C8676-51F2-07DE-E93E-3D17FA2988E8}"/>
                  </a:ext>
                </a:extLst>
              </p:cNvPr>
              <p:cNvGraphicFramePr>
                <a:graphicFrameLocks noGrp="1"/>
              </p:cNvGraphicFramePr>
              <p:nvPr>
                <p:ph idx="1"/>
                <p:extLst>
                  <p:ext uri="{D42A27DB-BD31-4B8C-83A1-F6EECF244321}">
                    <p14:modId xmlns:p14="http://schemas.microsoft.com/office/powerpoint/2010/main" val="569481137"/>
                  </p:ext>
                </p:extLst>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Content Placeholder 6">
                <a:extLst>
                  <a:ext uri="{FF2B5EF4-FFF2-40B4-BE49-F238E27FC236}">
                    <a16:creationId xmlns:a16="http://schemas.microsoft.com/office/drawing/2014/main" id="{CB3C8676-51F2-07DE-E93E-3D17FA2988E8}"/>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369621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ack and green scooter&#10;&#10;Description automatically generated">
            <a:extLst>
              <a:ext uri="{FF2B5EF4-FFF2-40B4-BE49-F238E27FC236}">
                <a16:creationId xmlns:a16="http://schemas.microsoft.com/office/drawing/2014/main" id="{53155274-9DE2-D1BB-A45F-EC3A4A25299C}"/>
              </a:ext>
            </a:extLst>
          </p:cNvPr>
          <p:cNvPicPr>
            <a:picLocks noChangeAspect="1"/>
          </p:cNvPicPr>
          <p:nvPr/>
        </p:nvPicPr>
        <p:blipFill>
          <a:blip r:embed="rId3">
            <a:alphaModFix amt="40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47E562B-CDB9-CC31-F9C1-F77392629AE3}"/>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dirty="0">
                <a:ln w="22225">
                  <a:solidFill>
                    <a:schemeClr val="tx1"/>
                  </a:solidFill>
                  <a:miter lim="800000"/>
                </a:ln>
                <a:noFill/>
              </a:rPr>
              <a:t>Geographical &amp; Market Insights</a:t>
            </a:r>
          </a:p>
        </p:txBody>
      </p:sp>
    </p:spTree>
    <p:extLst>
      <p:ext uri="{BB962C8B-B14F-4D97-AF65-F5344CB8AC3E}">
        <p14:creationId xmlns:p14="http://schemas.microsoft.com/office/powerpoint/2010/main" val="1771747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FF98C744-0416-46C3-B728-5FE1D6CA386E}">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000000&quot;"/>
    <we:property name="bookmark" value="&quot;H4sIAAAAAAAAA+VaX2/bNhD/KoNe+uIOpERRVN5aNx2Grl1aF9lDERhH8uiokSVXkrN6Qb77TpKdNKodO47tpihgwBZJHe/v7+5IX3k2KScpzN7BGL0j72WeX4yhuPiNez0va8fQ+VwgD2VsbKQxljwOaDafVEmeld7RlVdBMcLqNCmnkNaEaPDTWc+DND2BUf3kIC2x502wKPMM0uQ/bBfTVFVM8brn4ddJmhdQkxxUUGFN9pKW0zOxwH+vdwRTJZc4QFO1oxZi0Nb6OuaxEJGTcaBpWdkuaDhbuqQm3Wzfz7MKkoy2qceM73goIh0ZrowhocNQ1ONlko3SOcO3736cTWrllOdA36QN/Zm2relcX5M4YI3CMPKNURqC0NdORdvS4sIBWHQWdQQ+og2c3ZZWEAjLtUKjpPJdGFmUvH7XJWk1V4OeHX+dFGRBsmtL64W9hMyg9RozFVi2Vrny3iKU06Kx1fGdiUE+LQx+QNdMZVVSzYjOG6yGb7EqElMOj0+9mp+TIienaGaPT4cDSMlb6vHz/N9+geQHJCm7PqORe6U1UNi7wtJDYbF4OWsEeZUUC6/xex1e9yUEcU1zwoB0kgkdR9oFVgJKs73CX4xGBY6gmj/e5befp9PxkvHlcmBKGiEphpd4npgUh2XN91DPhmUTfx3BTjAjoZudhx8W86+n2VyrbCdGa7xdgR8qAhwM4gijIBQIP6PCqryCdLG2HJZ5avemM8mVJPdiKgJlSQ2hsOxn1Fl3+Z7VFjJjQyMEgPBjkBLJ39aqrU+bjnJikrbpam6vyrkdfKDwZZoYLO6I742RMnabICtoxJu0OyXYzue2mcZG+ivvr4Q00tI+hXRak332it6w+b/Zsxrs5nDXpmji+vM3Sbh5o2x2OYiGzhrrUtJnBlQc++hiLkMqBNjW6TzUgYxM7PtCBwRMRNrflpbTMZMyimITKl9RzIoQtqVFQKm5imwd9dIEPHb8nsCf13Ovm0k/RqcsGhNoMIYTR7GjDeZe/jGfvKOnlk5jw0UtRvnzdZGPG4LzorGc6i9TLGZeN7UOFhP0+/3ix32UsC47NzD/GC5q8Xpeqx4Kgp43aJZv7mXtQ7tpx5Ea8h6NzdlyCdYwRJv8vWFR8XgMvYe9TWGyZpgM6R2FjbO0uvKveztR9z/nWBdNjbYzmywk/bMj1wPCfr1BGoFAp7j63RtfnGPSviB6rpIVfHYxutcJvoBRRR8xEfhOOSBUAZ/fBt8TzMwPL/+6IqtYWi5EzIwCraJIGhPdiry7rGqT8dAukeDLFIpqI+MA6tgpHitOHW/o+8wwvYFxDtUMddl1QtqAOecMWInISM1qlWI3w3PcDBVaRzkYKHRVtODHtBLOWni4qTU+LS9axHPikWQqyrpsOTvbK0gsDaUlfN81MV9f0qVJhv10WpJ8aFtu+/lY5/1zcvING2HezVm7jrPaU3e337ZQXDvF0qq0v9D/w+vSDTDmUOK1tS7UvTIESoKKuNFM+hGurSknMMJ3cJlQQsmLJY14SEQ5cgwiiJgKGXd6w9qSuwiZCIWxHGygjVQmeBwk2W8h6Ub9h8Ie29W+S0rifjhDKDaCnZrbKhnjM5/54jnj9PnI2FHz2RkOrfLKu8x2sea70oRTTyJEgFoKLp0OmA5/hXRy0zyuzyGvMD1PGrP1Vqx4A0VGjfUF/Kgks+qwoPeUj3+2KjKfSlm2NmcDrX1Ifj7gQfXuM+SjTm446MAyGYcxxxiCKHDiEceZO1Xb4I8Pw/crO4mf557irhzt2R2ToCNrIxBMcA0sYuaek/c7SSOEQGruHAgfA4NgTBwfJGkc+mRiL03IqiziH7JXWV5mrm1WDo/Bjw3Btlt6MkDcjcRDYvHGNm9x2Vcxd1yHsTV+JITloVp/Nbe7k53mfwHfcfuCbP8EvPIxlYGG4un4454Lg3uNOG9mdaidFSGEoQiAWalgffrft5sNti+oD3gw+KPvKDdIF+sBenGu9fKXD4vBN2VxExrLbnDzaVVOwOAJZLjkJpesD5lFO/+96ja3+YfWzUXu9fX/oCPgTxkmAAA=&quot;"/>
    <we:property name="creatorSessionId" value="&quot;f24ff56b-ae6c-4a44-800f-5d1541448934&quot;"/>
    <we:property name="creatorTenantId" value="&quot;40d3f58b-9d16-41d0-8388-9dee52f91bfe&quot;"/>
    <we:property name="creatorUserId" value="&quot;100320030979C14E&quot;"/>
    <we:property name="datasetId" value="&quot;1d3ce440-cda0-43e8-9d4d-3e2a18ab52f0&quot;"/>
    <we:property name="design" value="{&quot;border&quot;:{&quot;isActive&quot;:false,&quot;color&quot;:&quot;#808080&quot;,&quot;width&quot;:1,&quot;transparency&quot;:0,&quot;dash&quot;:&quot;solid&quot;}}"/>
    <we:property name="embedUrl" value="&quot;/reportEmbed?reportId=8c292010-ec79-409f-b2dd-99b7cc6e8d9e&amp;config=eyJjbHVzdGVyVXJsIjoiaHR0cHM6Ly9XQUJJLVVTLU5PUlRILUNFTlRSQUwtSi1QUklNQVJZLXJlZGlyZWN0LmFuYWx5c2lzLndpbmRvd3MubmV0IiwiZW1iZWRGZWF0dXJlcyI6eyJ1c2FnZU1ldHJpY3NWTmV4dCI6dHJ1ZX19&amp;disableSensitivityBanner=true&quot;"/>
    <we:property name="initialStateBookmark" value="&quot;H4sIAAAAAAAAA+VaX3PaOBD/Kjd+6Qu9kWzZlvOW0vTmJpc0DZ3cQyfDrKQVcWNsapu0XCbf/dY2JMWFQAjQdDrDDFiS9//+diVx65i4GCUwOYUhOgfOmyy7HkJ+/Qd3Ok46HXv//vjk8Py4f3p4ckTD2aiMs7RwDm6dEvIBlhdxMYakokCDny47DiTJGQyqJwtJgR1nhHmRpZDE/2GzmKbKfIx3HQe/jZIsh4pkr4QSK7I3tJyeiTf/0yOOoMv4Bnuoy2bUQATKGFdFPBIitEHkKVpWNAtqyRYuqUjX7LtZWkKcEptqTLuW+yJUoeZSa+ty3xfVeBGng2Qq8MO7HyejyirFFdA3WUN9JrYVnbs7UgeMluiHrtZSgee7yspwU1pcWACD1qAKwUU0njWb0vI8YbiSqGUgXeuHBgNevWvjpJyaQU2Ovo1y8iD5taF1aG4g1Wic2k05Fo1Xbp0ThGKc1746mpvoZeNc4znaeiot43JCdI6x7J9gmce66B9dOJU8Z3lGQVHPHl30e5BQtFTjV9nXbo4UB6Qpu7ukkUe11ZCbeWXpITeYv5nUiryN81nUuJ2WrLtSgqSmOaEhsAETKgqV9UwAGOjNDX44GOQ4gHL6OC9vN0vGwwXji/XAhCxCWvRv8CrWCfaLSu6+mvSLOv9aip1hSkrXnPvns/l343RqVbYVp9XRLsH1JReIXhRi6PkC4Vc0WJmVkMzWFv0iS8zObBZwGVB4MRmCNGQGXxj2K9qsvXzHZvOZNr4WAkC4EQQBUrytNFuXmA4yEpLYtC23U+M8DD5R+SKJNeZz6jtDpIrdFMgSavVGDacYm/nM1NNYa3/r/BOTRRraF5CMK7Kv3tIbJvuavqrAbgp3TYkmqT9/V4TrN4qay14sdFl7l4o+0yCjyEUb8cCnRoBtXM595QWhjlxXKI+AiUi7m9KyKmJBEIaR9qUrKWeFD5vSIqBUXIamyvpAezyy/JHEnzZy7+pJN0IrDWrtKdCak0SRJQbTKP+YjU7pqaFT+3DWi1H9fJdnw5rgtFssxurLGPOJ0y6tvdkE/f4w+/EYJaz6zTXcP4TrSr2O05iHkqDj9Orl60dZ89AwbQVSTd6hsalYNsYKhojJ+zWbiudj6CPirQuTlcDkSOfAr4OlsZV719mKuf+9wqppqq2dmnim6d8tvZ6Q9qsdUisEKsHl797H4hSTdgXRU5MskbON0Z1W8nmMOvqQCc+10gKhCrj8IfleYGV+evvXVllGgeFCRExLUDIMA63DB5W3V1VNPOybBRp8GUNeruUcQBVZySPJA8Jo12WaqTWcs6/NUFtcKwLjMWutBhMgMjKzXGbY9fAc10OFJlD2BgptE83k0Y2GkwYe7nuNT4ubFvGaZCSd8qJqWy4vdwoSC1NpgdzzLuarW7okTrGbjAvSD00jbTcbqqx7RUG+5kaYt2vWtvOsitTt8dsUiqugWNiVdmf2f3pfugbG7Eu9pteFaq8MngxAhlwrFrghruwpRzDAU7iJqaBk+YKNuE9EOXL0QgiZ9Bm3as3ektsQmfCFNhyMp3Qgtfc8SDLfQ9K9+feFPaZtfRsXJH1/gpCvBTuVtGU8xFcuc8VrxunzkbGD+rM1HFoWlfPCtrHmh9aE055ECA9VIHhglceU/zuUk/vN4+oa8haTq7h2W2fJimPIU9pYX8PPKjLLDgs6L/n4Z6Mm86W0ZStrNtDap9TnPR5Ub79CPuvkhoPyDAsiP+IYgRd6VjzjOHOrZuv9dd7/sHQn8evcU8zr0ZzdsQBUaEwIggmugIVMP3LyPlc0fPACxa0F4aKnEbSOor0UjX2fTOxkE7Ksirj73KssbjNXblb2j8HPTcFmt/RigLidifvE4rV93uCyKyNuufIjo91QCMN9ufpqbnsnO/X/An6Q9pB8/wKi8jmdgYL85cTjjhuDR5043cwqX1kjfPB94QEzgYTV5X/XYdbbvKHe48Hgz76jXKNcrAbo2bnWm98+LXrftcV1aiy6wc3GZTECjWeQ4oKbXPI+pAbN9Pey29z6H1r1oV3ljXh6x/LIC9X/tu4vfu/u/gcn6H4JQiYAAA==&quot;"/>
    <we:property name="isFiltersActionButtonVisible" value="true"/>
    <we:property name="isVisualContainerHeaderHidden" value="false"/>
    <we:property name="pageDisplayName" value="&quot;Sales Insights&quot;"/>
    <we:property name="pageName" value="&quot;da9abdd2b919447f693b&quot;"/>
    <we:property name="pptInsertionSessionID" value="&quot;E4D6B65C-F3D3-490B-82C1-11DD8F368DFF&quot;"/>
    <we:property name="reportEmbeddedTime" value="&quot;2024-08-01T12:30:31.956Z&quot;"/>
    <we:property name="reportName" value="&quot;EV_Market_Analysis&quot;"/>
    <we:property name="reportState" value="&quot;CONNECTED&quot;"/>
    <we:property name="reportUrl" value="&quot;/groups/me/reports/8c292010-ec79-409f-b2dd-99b7cc6e8d9e/da9abdd2b919447f693b?experience=power-bi&quot;"/>
    <we:property name="slideshowRefreshInterval" value="{&quot;isEnabled&quot;:true,&quot;userInterval&quot;:30,&quot;userUnits&quot;:1000}"/>
  </we:properties>
  <we:bindings/>
  <we:snapshot xmlns:r="http://schemas.openxmlformats.org/officeDocument/2006/relationships"/>
</we:webextension>
</file>

<file path=ppt/webextensions/webextension2.xml><?xml version="1.0" encoding="utf-8"?>
<we:webextension xmlns:we="http://schemas.microsoft.com/office/webextensions/webextension/2010/11" id="{6EBC3DE2-A829-47BE-8E0A-87B7BC6D0ECA}">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000000&quot;"/>
    <we:property name="bookmark" value="&quot;H4sIAAAAAAAAA+1aW1PbOBT+Kzt+4SXtyLItW7y1lO7s9LKUMOxDh8kcScfBxbFT22Gb7eS/75FMaJPmRoBAW2ZgsHU559O56ZPMV89k9TCH8XsYoLfvvSzLiwFUF3/4Xscr2jYpUuMjV0GALI59DFCk1FsOm6wsam//q9dA1cfmNKtHkFtB1PjxrONBnh9B376lkNfY8YZY1WUBefYftoOpq6lGOOl4+GWYlxVYkd0GGrRiL2k4vRME/3lAGkE32SV2UTdtK4eII5eoI5NEXHKWhBZY3Q5wyBYOsaKd+oOyaCArSI1tSyEJQilFjMokAYIx0sGos6KfXwH+NvdkPLTGqc+B/pI11CdSa+VMJrScUEcMdRxiKJMo8tFHptbKGpKx3sNl1oemrH6UqRIeouCpMSwSTOg4ivi2+LQvgCnDSY7hXOkYTLStLAwTGcXCYMq5NTHwJNxWFmNShCqIAhb5wAIj0mBrWaAUk6ATil0wWqe+EuD8nOXNlcvV+PDLsKJopRhuZR1Q7PXLKtOkx0VlhXUbhF+9gzIfDdzT4Ux7txxVGo/RRdZh0WTNmCRhTmBIUO8SzzOdY6+GHOueGvcGcGH1W4xHVUlJ4cZPh+kWwdj1n5f/HlRILcbbZ5POPcB02fYDmBekdCWAF+YSCk2t89rfIdSjCjdV/wab3ju0dqp7h6fzMA5Pe11rtUcApfvnce/DCCoKnQVozqhlZYw2oHI8/DIbpfRSGaxejl0EvsqqaWnzO3OI79CnhNUmrUgjoSVQzUuM1MKPeLJtoiUJSkovn6ERRqlYUyVdm2i78drJu+423tJQmQ1dxedddQ/4W5eZVKUYqCCNwDcRk5KZ8JGYmfL0Jzf0dAWtqZk2xg+YDsNQpgEPEsb9m5i6HWeHnU45DMF/XZUDN+GKbF3QyGXwOl5rIbJhx/vnHO06P9o6UJisuS4KgyFUWT3/9iYryPphx3uLabO5pdoXh2upe4+z/rkT+TajBbYOPYV8ZKex54y/siacOL8/QLjdx/64fBuvHU+dg/at8YaZoKA6OKft5ZFlw5R1U+en73j1wZSktEG5A4OetVyT2GEshdGo/CAkcidFsENOZ7JBzywA+Xl7YlDnmcZZtu8NkM5T9oF0gVvJsNWVYdtfGteNbqELk3HvFc0w5b/F3jQjJ0tc6WbUWzhyvTFan9kNK1ZaxmkAmCQgTLz1uUqyAEITYcB9wXkah9zfpf9vyuld6+8VFduaqI0VbRJhfJlKLmTCg0Ai8B3690aHoV/YiSvt0HqKDvkR0aMkkSYxIFBrFq/11Ek5fL8xPapH6vMIaY+Z3+q60w56/jB9WCUJ/e+Z1toIneFeXTd8cxtesyhSujjUO1NYaYa58aySvzc8Br7o9yvsw5QAbnFGXAFv3i51ry4tPhr1elRcQWItKSBHevuBC4TWVtySrzsw9xKq+9fcum4Q1Osd4hZkz+fL517H4hJ6+zDbCJn86o72tcuoWKWAEPoYp1KFiRAmATLvwjK5WQ6a7z15veHvymNm3hBpVhP63hjhym3XFe7jwlJp0TbZAPc44+Ez5tPPCWP77sdWz7OzO/DmMh40C3bWd/4m91e3z/atI27TWnDjPdGUxai51UHnJ7DKbo9Nm/CqVAtgEKaolQ55RC/++rvwhw3MhafBIyzo0Oo0946n/beLyB+voKwQgZGK6XyZpELHnJuEiRX0ZqYKcw4QEy8KwziMRCRRC327KoyPcz/d4AvG+hK9x58RRlpUVd9ZRb7XTy8PxWEfgsLemsHeQ/Veju7uCOzPkW+/Gn31/YRpnkjJGf3qOMUYn+jrE319RPR1mOETed01eQ2DmE6zoVAxQ6RUQEjF9uT1d/kStQGpWRvu6agoMH/6JLWe57qNdbL4qrccNfUQNB5BgQuufCkmoDDWIyuvfd3/0F3f+E4m/wOqJ5BMuycAAA==&quot;"/>
    <we:property name="creatorSessionId" value="&quot;9f2f10b9-beb2-4e36-89fd-0998da8da627&quot;"/>
    <we:property name="creatorTenantId" value="&quot;40d3f58b-9d16-41d0-8388-9dee52f91bfe&quot;"/>
    <we:property name="creatorUserId" value="&quot;100320030979C14E&quot;"/>
    <we:property name="datasetId" value="&quot;1d3ce440-cda0-43e8-9d4d-3e2a18ab52f0&quot;"/>
    <we:property name="embedUrl" value="&quot;/reportEmbed?reportId=8c292010-ec79-409f-b2dd-99b7cc6e8d9e&amp;config=eyJjbHVzdGVyVXJsIjoiaHR0cHM6Ly9XQUJJLVVTLU5PUlRILUNFTlRSQUwtSi1QUklNQVJZLXJlZGlyZWN0LmFuYWx5c2lzLndpbmRvd3MubmV0IiwiZW1iZWRGZWF0dXJlcyI6eyJ1c2FnZU1ldHJpY3NWTmV4dCI6dHJ1ZX19&amp;disableSensitivityBanner=true&quot;"/>
    <we:property name="initialStateBookmark" value="&quot;H4sIAAAAAAAAA+1aW1PbOBT+Kzt+4SXtyLItW7xRSnd2KJQShn3oMJlj6Ti4OHZqO5RsJ/99j+SENmluBAi0ZSYMti7nfDo3fVLyzdFp1c9geAw9dHadN0Vx1YPy6i/XaTn5uO3Dh8OjvdPDzvHe0QE1F/06LfLK2f3m1FB2sT5PqwFkRgI1frpoOZBlJ9A1bwlkFbacPpZVkUOW/ofNYOqqywGOWg7e9LOiBCOyXUONRuw1Dad30u2+9kgjqDq9xjaqumnlEHDkElWgo4BLziI/oWFVM8AimzvEiLbq94u8hjQnNaYtgcjzpRQhxjryELSWFkaV5t1sDPj73LNh31ilugT6T9aIP5NaI2c0ouX4KmCoQh99GQWBiy6yeKWsPhnrGK7TLtRF+bPMOOI+Cp5ozQLBhAqDgG+KT7kCWKw5ydGcxyoEHWwqC/1IBqHQmHBuTAw88jeVxZgUfuwFHgtcYJ4WibexLIhjJkFFLnLQSiVuLMD6Oc3qscvj4cFNv6RopRhuZO1T7HWLMlWkx0ZliVUThN+c/SIb9OzTwVR7uxiUCk/RRtZBXqf1kCRhRmBIUOcaL1OVYaeCDKtOPOz04MroNxhPyoKSwo6fDFMNgqHtvyy+7pdILdrZZaPWI8C02fYTmD1SuhTAnr6GXFHrrPYjhGpQ4rrqD7HuHKGxU9U5OJ+FcXDeaRurPQMo7b9POx8HUFLozEFzQS1LY7SGOMODm+kopZdSY/lmaCPwbVpOSpvbmkH8gD4lrCZpRRIIJYFqXqSlEm7Ao00TLYpQUnq5DLXQcRwqqqQrE207Xjs7am/iLQWlXtNVfNZVj4C/cZlO4gS92EsCcHXApGTafyZmpjz9xQ09WUFjaqa0dj2mfN+Xice9iHH3LqZuxplh5xMOQ/DflUXPThizrCsauQhey2ksRDZsOf9eolnnJ1MHcp3Wt0Wh14cyrWbfDtOcrO+3nPeY1OtbqnmxuBa69zTtXlqR71NaYOPQc8gGZhp7zfhbY8KR9fsThNtj7I+Lt/HK8tQZaN8b75gJMZT7l7S9PLNsmLBu6vz8A6/en5CUJii3YNCLhmsSOwyl0Apj1/OJ3EnhbZHT6bTX0XNAftmcGFRZqnCa7Ts9pPOUeSBdYFfSb3Sl2PQX2najXejcZNx5SzN08TXfmWTkaIEr7YxqA0euNkbjM7NhhbGSYeIBRhEIHW58rpLMA18H6HFXcJ6EPne36f+7cnrb+mdFxaYmamJF6UhoVyaSCxlxz5MIfIv+vdNh6Dd24lI7NJ6iQ35A9CiKpI40CFSKhSs9dVb0j9emR9Ug/jJA2mNmt7r2pIOeP04elklC90emtTJCp7hX2w5f34a3LIqUzg/11gRWkmKmHaPkw5rHwL1ut8QuTAjgBmfEJfBm7VJ1qsLgo1HvBvkYEmtIATnS2fVsIDS24oZ8PYC5F1Ddf2bWdYegXu0QuyBzPl889zYWF9Dbp9lGyOTjy9l3NqPCOAEE38UwkbEfCaEjIPPOLZPr5aD+0ZO3G/62PKZnDZGkFaHvDBHGbrutcJ/mlkqDtk57uMMZ918xlz5njO3aj6meFxcP4M1FPGga7LTv3HXur+6f7RtH3Lq14M57oi7yQX2vg84vYJXtHpvW4VWJEsDAT1DFyucBvbir78KfNjDnngZPMKdDq9XcOZ303y8if76CMkIEBnFI58soESrkXEdMLKE3U1WYc4CQeJHvh34gAolKqPtVYXye++ka32CsLtE7/BVhpEWV1YNV5Ef96uWpOOxTUNh7M9hHqN6L0T0cgf018u13o6+uGzHFIyk5oz8VJhjiC319oa/PiL72U3whr9smr74X0mnWF3HIECkVEBKxOXn9U76JWoPUrAz3ZJDnmL18JbWa59qNdTT/qrcY1FUfFJ5AjnOufCkmINfGI0uvfe1v6ByrhHyUjvf7JRPML+tub4hHo/8B69cbPuQnAAA=&quot;"/>
    <we:property name="isFiltersActionButtonVisible" value="true"/>
    <we:property name="isVisualContainerHeaderHidden" value="false"/>
    <we:property name="pageDisplayName" value="&quot;Geographical &amp; Market Insights&quot;"/>
    <we:property name="pageName" value="&quot;2a52e29ec5d85292084f&quot;"/>
    <we:property name="pptInsertionSessionID" value="&quot;E4D6B65C-F3D3-490B-82C1-11DD8F368DFF&quot;"/>
    <we:property name="reportEmbeddedTime" value="&quot;2024-08-01T13:05:17.074Z&quot;"/>
    <we:property name="reportName" value="&quot;EV_Market_Analysis&quot;"/>
    <we:property name="reportState" value="&quot;CONNECTED&quot;"/>
    <we:property name="reportUrl" value="&quot;/groups/me/reports/8c292010-ec79-409f-b2dd-99b7cc6e8d9e/2a52e29ec5d85292084f?experience=power-bi&quot;"/>
    <we:property name="slideshowRefreshInterval" value="{&quot;isEnabled&quot;:true,&quot;userInterval&quot;:30,&quot;userUnits&quot;:100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182</TotalTime>
  <Words>471</Words>
  <Application>Microsoft Office PowerPoint</Application>
  <PresentationFormat>Widescreen</PresentationFormat>
  <Paragraphs>34</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Avenir Next LT Pro Light</vt:lpstr>
      <vt:lpstr>Calibri</vt:lpstr>
      <vt:lpstr>Office Theme</vt:lpstr>
      <vt:lpstr>EV Market Analysis</vt:lpstr>
      <vt:lpstr>Problem Statement</vt:lpstr>
      <vt:lpstr>Objective</vt:lpstr>
      <vt:lpstr>Data Overview</vt:lpstr>
      <vt:lpstr>Methodology</vt:lpstr>
      <vt:lpstr>PowerPoint Presentation</vt:lpstr>
      <vt:lpstr>Sales Insights</vt:lpstr>
      <vt:lpstr>PowerPoint Presentation</vt:lpstr>
      <vt:lpstr>Geographical &amp; Market Insights</vt:lpstr>
      <vt:lpstr>PowerPoint Presentation</vt:lpstr>
      <vt:lpstr>Insights</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jameer ahamad</dc:creator>
  <cp:lastModifiedBy>jameer ahamad</cp:lastModifiedBy>
  <cp:revision>5</cp:revision>
  <dcterms:created xsi:type="dcterms:W3CDTF">2024-08-01T10:04:13Z</dcterms:created>
  <dcterms:modified xsi:type="dcterms:W3CDTF">2024-08-01T13:38:02Z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2024-08-01T10:35:19Z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40d3f58b-9d16-41d0-8388-9dee52f91bfe</vt:lpwstr>
  </property>
  <property fmtid="{D5CDD505-2E9C-101B-9397-08002B2CF9AE}" pid="7" name="MSIP_Label_defa4170-0d19-0005-0004-bc88714345d2_ActionId">
    <vt:lpwstr>2a72df7d-c56a-4c31-ac3d-c5182115298f</vt:lpwstr>
  </property>
  <property fmtid="{D5CDD505-2E9C-101B-9397-08002B2CF9AE}" pid="8" name="MSIP_Label_defa4170-0d19-0005-0004-bc88714345d2_ContentBits">
    <vt:lpwstr>0</vt:lpwstr>
  </property>
</Properties>
</file>