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06450-44BB-4C73-BCF5-6454165AD6E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0120A1-5F7D-46B2-B556-3C79330F3E85}">
      <dgm:prSet/>
      <dgm:spPr/>
      <dgm:t>
        <a:bodyPr/>
        <a:lstStyle/>
        <a:p>
          <a:r>
            <a:rPr lang="en-US"/>
            <a:t>Conversion of the datatype of TotalCharges column from object to float  </a:t>
          </a:r>
        </a:p>
      </dgm:t>
    </dgm:pt>
    <dgm:pt modelId="{40AF24EF-93DE-4028-A0C7-3DC9F5FD141C}" type="parTrans" cxnId="{54FBA2AA-BCCD-4C88-9C20-58A097170118}">
      <dgm:prSet/>
      <dgm:spPr/>
      <dgm:t>
        <a:bodyPr/>
        <a:lstStyle/>
        <a:p>
          <a:endParaRPr lang="en-US"/>
        </a:p>
      </dgm:t>
    </dgm:pt>
    <dgm:pt modelId="{CD74EA33-66B5-4F15-B195-271F75630446}" type="sibTrans" cxnId="{54FBA2AA-BCCD-4C88-9C20-58A097170118}">
      <dgm:prSet/>
      <dgm:spPr/>
      <dgm:t>
        <a:bodyPr/>
        <a:lstStyle/>
        <a:p>
          <a:endParaRPr lang="en-US"/>
        </a:p>
      </dgm:t>
    </dgm:pt>
    <dgm:pt modelId="{33157F04-4EE7-438E-B610-41B3582737C7}">
      <dgm:prSet/>
      <dgm:spPr/>
      <dgm:t>
        <a:bodyPr/>
        <a:lstStyle/>
        <a:p>
          <a:r>
            <a:rPr lang="en-US"/>
            <a:t>11 rows were dropped that contained missing value for TotalCharges column</a:t>
          </a:r>
        </a:p>
      </dgm:t>
    </dgm:pt>
    <dgm:pt modelId="{AC35A1B2-7463-4513-B361-AB12369CD493}" type="parTrans" cxnId="{39882BCA-BE21-4ACF-BC50-71FDEAFD47D7}">
      <dgm:prSet/>
      <dgm:spPr/>
      <dgm:t>
        <a:bodyPr/>
        <a:lstStyle/>
        <a:p>
          <a:endParaRPr lang="en-US"/>
        </a:p>
      </dgm:t>
    </dgm:pt>
    <dgm:pt modelId="{DB7CE08C-6500-4D2A-8B34-DD991CDBD50A}" type="sibTrans" cxnId="{39882BCA-BE21-4ACF-BC50-71FDEAFD47D7}">
      <dgm:prSet/>
      <dgm:spPr/>
      <dgm:t>
        <a:bodyPr/>
        <a:lstStyle/>
        <a:p>
          <a:endParaRPr lang="en-US"/>
        </a:p>
      </dgm:t>
    </dgm:pt>
    <dgm:pt modelId="{B311FF44-BE93-4742-B737-D13E21A44569}">
      <dgm:prSet/>
      <dgm:spPr/>
      <dgm:t>
        <a:bodyPr/>
        <a:lstStyle/>
        <a:p>
          <a:r>
            <a:rPr lang="en-US"/>
            <a:t>Replacement of “Yes” with 1 and “No” with 0, for the values of Churn column </a:t>
          </a:r>
        </a:p>
      </dgm:t>
    </dgm:pt>
    <dgm:pt modelId="{A9DDBB1A-5FBC-4967-A454-2AAEB21FB748}" type="parTrans" cxnId="{D2523300-81C0-4A9D-A2F1-C8A63A634D83}">
      <dgm:prSet/>
      <dgm:spPr/>
      <dgm:t>
        <a:bodyPr/>
        <a:lstStyle/>
        <a:p>
          <a:endParaRPr lang="en-US"/>
        </a:p>
      </dgm:t>
    </dgm:pt>
    <dgm:pt modelId="{392F4AD5-5A9C-44EF-AAB3-C95429A0C1FF}" type="sibTrans" cxnId="{D2523300-81C0-4A9D-A2F1-C8A63A634D83}">
      <dgm:prSet/>
      <dgm:spPr/>
      <dgm:t>
        <a:bodyPr/>
        <a:lstStyle/>
        <a:p>
          <a:endParaRPr lang="en-US"/>
        </a:p>
      </dgm:t>
    </dgm:pt>
    <dgm:pt modelId="{645EFFED-86D0-405A-8ADA-911C3196FAD6}">
      <dgm:prSet/>
      <dgm:spPr/>
      <dgm:t>
        <a:bodyPr/>
        <a:lstStyle/>
        <a:p>
          <a:r>
            <a:rPr lang="en-US"/>
            <a:t>Dropped the column CustomerID (random value), gender, and PhoneService (because of very low correlation with Churn column). </a:t>
          </a:r>
        </a:p>
      </dgm:t>
    </dgm:pt>
    <dgm:pt modelId="{940E6844-CBCA-4075-8AC6-D6BBBE1B6663}" type="parTrans" cxnId="{6B94A593-2F60-44F1-A83D-632D6A7CB6EA}">
      <dgm:prSet/>
      <dgm:spPr/>
      <dgm:t>
        <a:bodyPr/>
        <a:lstStyle/>
        <a:p>
          <a:endParaRPr lang="en-US"/>
        </a:p>
      </dgm:t>
    </dgm:pt>
    <dgm:pt modelId="{B7AB884C-AD56-4665-A680-C3FDA53EDE42}" type="sibTrans" cxnId="{6B94A593-2F60-44F1-A83D-632D6A7CB6EA}">
      <dgm:prSet/>
      <dgm:spPr/>
      <dgm:t>
        <a:bodyPr/>
        <a:lstStyle/>
        <a:p>
          <a:endParaRPr lang="en-US"/>
        </a:p>
      </dgm:t>
    </dgm:pt>
    <dgm:pt modelId="{FF43D30A-72AD-4988-BD75-8A4181E91B21}">
      <dgm:prSet/>
      <dgm:spPr/>
      <dgm:t>
        <a:bodyPr/>
        <a:lstStyle/>
        <a:p>
          <a:r>
            <a:rPr lang="en-US"/>
            <a:t>Initially  the values of “No Phone service” and “No Internet Service” were changed to “No” for some columns </a:t>
          </a:r>
        </a:p>
      </dgm:t>
    </dgm:pt>
    <dgm:pt modelId="{1C924D15-EC13-4A79-9EFF-A35AC7116C23}" type="parTrans" cxnId="{8F92AB4D-8090-498A-81D1-D7E9960FD808}">
      <dgm:prSet/>
      <dgm:spPr/>
      <dgm:t>
        <a:bodyPr/>
        <a:lstStyle/>
        <a:p>
          <a:endParaRPr lang="en-US"/>
        </a:p>
      </dgm:t>
    </dgm:pt>
    <dgm:pt modelId="{856736F3-8E4F-4EC9-961A-13259131474D}" type="sibTrans" cxnId="{8F92AB4D-8090-498A-81D1-D7E9960FD808}">
      <dgm:prSet/>
      <dgm:spPr/>
      <dgm:t>
        <a:bodyPr/>
        <a:lstStyle/>
        <a:p>
          <a:endParaRPr lang="en-US"/>
        </a:p>
      </dgm:t>
    </dgm:pt>
    <dgm:pt modelId="{C479E838-84A2-464E-ACF7-359DCDCEBED2}">
      <dgm:prSet/>
      <dgm:spPr/>
      <dgm:t>
        <a:bodyPr/>
        <a:lstStyle/>
        <a:p>
          <a:r>
            <a:rPr lang="en-US"/>
            <a:t>Then the  values of categorical variables were changed to numerical values</a:t>
          </a:r>
        </a:p>
      </dgm:t>
    </dgm:pt>
    <dgm:pt modelId="{ABF60994-F3CD-423E-9EB1-F1C184A2AE87}" type="parTrans" cxnId="{CBF14849-12AA-4675-93FE-9D9556F5648E}">
      <dgm:prSet/>
      <dgm:spPr/>
      <dgm:t>
        <a:bodyPr/>
        <a:lstStyle/>
        <a:p>
          <a:endParaRPr lang="en-US"/>
        </a:p>
      </dgm:t>
    </dgm:pt>
    <dgm:pt modelId="{55DFACCD-73F2-4543-8CD9-0D7A4517D3E2}" type="sibTrans" cxnId="{CBF14849-12AA-4675-93FE-9D9556F5648E}">
      <dgm:prSet/>
      <dgm:spPr/>
      <dgm:t>
        <a:bodyPr/>
        <a:lstStyle/>
        <a:p>
          <a:endParaRPr lang="en-US"/>
        </a:p>
      </dgm:t>
    </dgm:pt>
    <dgm:pt modelId="{5D0EBE23-21E4-4793-94AA-BF59BBE51533}">
      <dgm:prSet/>
      <dgm:spPr/>
      <dgm:t>
        <a:bodyPr/>
        <a:lstStyle/>
        <a:p>
          <a:r>
            <a:rPr lang="en-US"/>
            <a:t>Dataset was split into training and testing set using stratified cross validation, to ensure each set contains some samples from both the class labels  </a:t>
          </a:r>
        </a:p>
      </dgm:t>
    </dgm:pt>
    <dgm:pt modelId="{9CE21A43-544C-4CE0-B25A-9E376AFE1ACC}" type="parTrans" cxnId="{DF68BE1E-F8D1-403A-89C4-80A258096700}">
      <dgm:prSet/>
      <dgm:spPr/>
      <dgm:t>
        <a:bodyPr/>
        <a:lstStyle/>
        <a:p>
          <a:endParaRPr lang="en-US"/>
        </a:p>
      </dgm:t>
    </dgm:pt>
    <dgm:pt modelId="{90DEEB4F-954C-4000-8487-29A78E559C8D}" type="sibTrans" cxnId="{DF68BE1E-F8D1-403A-89C4-80A258096700}">
      <dgm:prSet/>
      <dgm:spPr/>
      <dgm:t>
        <a:bodyPr/>
        <a:lstStyle/>
        <a:p>
          <a:endParaRPr lang="en-US"/>
        </a:p>
      </dgm:t>
    </dgm:pt>
    <dgm:pt modelId="{9D61569F-DD0A-4E32-8E23-EF99F2A3652D}" type="pres">
      <dgm:prSet presAssocID="{BA906450-44BB-4C73-BCF5-6454165AD6EC}" presName="Name0" presStyleCnt="0">
        <dgm:presLayoutVars>
          <dgm:dir/>
          <dgm:resizeHandles val="exact"/>
        </dgm:presLayoutVars>
      </dgm:prSet>
      <dgm:spPr/>
    </dgm:pt>
    <dgm:pt modelId="{C897373C-7F02-4B68-ABA8-05E3DB7F5C9D}" type="pres">
      <dgm:prSet presAssocID="{3F0120A1-5F7D-46B2-B556-3C79330F3E85}" presName="node" presStyleLbl="node1" presStyleIdx="0" presStyleCnt="7">
        <dgm:presLayoutVars>
          <dgm:bulletEnabled val="1"/>
        </dgm:presLayoutVars>
      </dgm:prSet>
      <dgm:spPr/>
    </dgm:pt>
    <dgm:pt modelId="{A1506B6B-2F28-42C5-B367-3A066878B84C}" type="pres">
      <dgm:prSet presAssocID="{CD74EA33-66B5-4F15-B195-271F75630446}" presName="sibTrans" presStyleLbl="sibTrans1D1" presStyleIdx="0" presStyleCnt="6"/>
      <dgm:spPr/>
    </dgm:pt>
    <dgm:pt modelId="{E85D1EEF-A1AE-4370-A7C6-804C250E4016}" type="pres">
      <dgm:prSet presAssocID="{CD74EA33-66B5-4F15-B195-271F75630446}" presName="connectorText" presStyleLbl="sibTrans1D1" presStyleIdx="0" presStyleCnt="6"/>
      <dgm:spPr/>
    </dgm:pt>
    <dgm:pt modelId="{0465B194-3E95-4D3F-A60B-5999105CFA73}" type="pres">
      <dgm:prSet presAssocID="{33157F04-4EE7-438E-B610-41B3582737C7}" presName="node" presStyleLbl="node1" presStyleIdx="1" presStyleCnt="7">
        <dgm:presLayoutVars>
          <dgm:bulletEnabled val="1"/>
        </dgm:presLayoutVars>
      </dgm:prSet>
      <dgm:spPr/>
    </dgm:pt>
    <dgm:pt modelId="{ED7C38FA-241D-4089-84C9-C4BE06DC6294}" type="pres">
      <dgm:prSet presAssocID="{DB7CE08C-6500-4D2A-8B34-DD991CDBD50A}" presName="sibTrans" presStyleLbl="sibTrans1D1" presStyleIdx="1" presStyleCnt="6"/>
      <dgm:spPr/>
    </dgm:pt>
    <dgm:pt modelId="{05D75987-DF43-49B2-B74D-E9A385E13ACE}" type="pres">
      <dgm:prSet presAssocID="{DB7CE08C-6500-4D2A-8B34-DD991CDBD50A}" presName="connectorText" presStyleLbl="sibTrans1D1" presStyleIdx="1" presStyleCnt="6"/>
      <dgm:spPr/>
    </dgm:pt>
    <dgm:pt modelId="{2E3FF76C-07EC-486E-8112-81173E40F49D}" type="pres">
      <dgm:prSet presAssocID="{B311FF44-BE93-4742-B737-D13E21A44569}" presName="node" presStyleLbl="node1" presStyleIdx="2" presStyleCnt="7">
        <dgm:presLayoutVars>
          <dgm:bulletEnabled val="1"/>
        </dgm:presLayoutVars>
      </dgm:prSet>
      <dgm:spPr/>
    </dgm:pt>
    <dgm:pt modelId="{42A0A98D-45D6-43C0-B7FF-E73D6DE27D3C}" type="pres">
      <dgm:prSet presAssocID="{392F4AD5-5A9C-44EF-AAB3-C95429A0C1FF}" presName="sibTrans" presStyleLbl="sibTrans1D1" presStyleIdx="2" presStyleCnt="6"/>
      <dgm:spPr/>
    </dgm:pt>
    <dgm:pt modelId="{D8DF068F-0C11-46CC-9061-89F75A26815B}" type="pres">
      <dgm:prSet presAssocID="{392F4AD5-5A9C-44EF-AAB3-C95429A0C1FF}" presName="connectorText" presStyleLbl="sibTrans1D1" presStyleIdx="2" presStyleCnt="6"/>
      <dgm:spPr/>
    </dgm:pt>
    <dgm:pt modelId="{6A8BB6A3-058C-4DB3-AA9F-1C15B698D1B4}" type="pres">
      <dgm:prSet presAssocID="{645EFFED-86D0-405A-8ADA-911C3196FAD6}" presName="node" presStyleLbl="node1" presStyleIdx="3" presStyleCnt="7">
        <dgm:presLayoutVars>
          <dgm:bulletEnabled val="1"/>
        </dgm:presLayoutVars>
      </dgm:prSet>
      <dgm:spPr/>
    </dgm:pt>
    <dgm:pt modelId="{32C2DDB1-20B9-4681-A907-A3F133A9A296}" type="pres">
      <dgm:prSet presAssocID="{B7AB884C-AD56-4665-A680-C3FDA53EDE42}" presName="sibTrans" presStyleLbl="sibTrans1D1" presStyleIdx="3" presStyleCnt="6"/>
      <dgm:spPr/>
    </dgm:pt>
    <dgm:pt modelId="{685BE794-4867-488D-BF3D-C21D69838E23}" type="pres">
      <dgm:prSet presAssocID="{B7AB884C-AD56-4665-A680-C3FDA53EDE42}" presName="connectorText" presStyleLbl="sibTrans1D1" presStyleIdx="3" presStyleCnt="6"/>
      <dgm:spPr/>
    </dgm:pt>
    <dgm:pt modelId="{DC2ECE9A-2EB1-44C3-ADA6-01CC40F66A25}" type="pres">
      <dgm:prSet presAssocID="{FF43D30A-72AD-4988-BD75-8A4181E91B21}" presName="node" presStyleLbl="node1" presStyleIdx="4" presStyleCnt="7">
        <dgm:presLayoutVars>
          <dgm:bulletEnabled val="1"/>
        </dgm:presLayoutVars>
      </dgm:prSet>
      <dgm:spPr/>
    </dgm:pt>
    <dgm:pt modelId="{0C614AAC-E18D-43B7-9701-DBF422DD25DA}" type="pres">
      <dgm:prSet presAssocID="{856736F3-8E4F-4EC9-961A-13259131474D}" presName="sibTrans" presStyleLbl="sibTrans1D1" presStyleIdx="4" presStyleCnt="6"/>
      <dgm:spPr/>
    </dgm:pt>
    <dgm:pt modelId="{3F623BE7-8CF3-4F8B-B9B8-6E1795989683}" type="pres">
      <dgm:prSet presAssocID="{856736F3-8E4F-4EC9-961A-13259131474D}" presName="connectorText" presStyleLbl="sibTrans1D1" presStyleIdx="4" presStyleCnt="6"/>
      <dgm:spPr/>
    </dgm:pt>
    <dgm:pt modelId="{8A2454FD-49A1-4A10-BD70-B6E99CD72107}" type="pres">
      <dgm:prSet presAssocID="{C479E838-84A2-464E-ACF7-359DCDCEBED2}" presName="node" presStyleLbl="node1" presStyleIdx="5" presStyleCnt="7">
        <dgm:presLayoutVars>
          <dgm:bulletEnabled val="1"/>
        </dgm:presLayoutVars>
      </dgm:prSet>
      <dgm:spPr/>
    </dgm:pt>
    <dgm:pt modelId="{76023FE2-AC6C-4CA2-95AF-58EEDECD3DD5}" type="pres">
      <dgm:prSet presAssocID="{55DFACCD-73F2-4543-8CD9-0D7A4517D3E2}" presName="sibTrans" presStyleLbl="sibTrans1D1" presStyleIdx="5" presStyleCnt="6"/>
      <dgm:spPr/>
    </dgm:pt>
    <dgm:pt modelId="{C6DFDE00-E967-456E-AECE-E131E6FD09AC}" type="pres">
      <dgm:prSet presAssocID="{55DFACCD-73F2-4543-8CD9-0D7A4517D3E2}" presName="connectorText" presStyleLbl="sibTrans1D1" presStyleIdx="5" presStyleCnt="6"/>
      <dgm:spPr/>
    </dgm:pt>
    <dgm:pt modelId="{DAC919A1-C74F-42D9-B344-4A2255D87A8E}" type="pres">
      <dgm:prSet presAssocID="{5D0EBE23-21E4-4793-94AA-BF59BBE51533}" presName="node" presStyleLbl="node1" presStyleIdx="6" presStyleCnt="7">
        <dgm:presLayoutVars>
          <dgm:bulletEnabled val="1"/>
        </dgm:presLayoutVars>
      </dgm:prSet>
      <dgm:spPr/>
    </dgm:pt>
  </dgm:ptLst>
  <dgm:cxnLst>
    <dgm:cxn modelId="{D2523300-81C0-4A9D-A2F1-C8A63A634D83}" srcId="{BA906450-44BB-4C73-BCF5-6454165AD6EC}" destId="{B311FF44-BE93-4742-B737-D13E21A44569}" srcOrd="2" destOrd="0" parTransId="{A9DDBB1A-5FBC-4967-A454-2AAEB21FB748}" sibTransId="{392F4AD5-5A9C-44EF-AAB3-C95429A0C1FF}"/>
    <dgm:cxn modelId="{962B9B04-3F49-45F1-BD83-F51FE3C24BE1}" type="presOf" srcId="{856736F3-8E4F-4EC9-961A-13259131474D}" destId="{3F623BE7-8CF3-4F8B-B9B8-6E1795989683}" srcOrd="1" destOrd="0" presId="urn:microsoft.com/office/officeart/2016/7/layout/RepeatingBendingProcessNew"/>
    <dgm:cxn modelId="{E80D5C0B-B8F2-48EC-B01C-4BADE2A5DD4A}" type="presOf" srcId="{FF43D30A-72AD-4988-BD75-8A4181E91B21}" destId="{DC2ECE9A-2EB1-44C3-ADA6-01CC40F66A25}" srcOrd="0" destOrd="0" presId="urn:microsoft.com/office/officeart/2016/7/layout/RepeatingBendingProcessNew"/>
    <dgm:cxn modelId="{DF68BE1E-F8D1-403A-89C4-80A258096700}" srcId="{BA906450-44BB-4C73-BCF5-6454165AD6EC}" destId="{5D0EBE23-21E4-4793-94AA-BF59BBE51533}" srcOrd="6" destOrd="0" parTransId="{9CE21A43-544C-4CE0-B25A-9E376AFE1ACC}" sibTransId="{90DEEB4F-954C-4000-8487-29A78E559C8D}"/>
    <dgm:cxn modelId="{5A747537-4F8F-4A43-9D27-AE5AEBCE0C98}" type="presOf" srcId="{C479E838-84A2-464E-ACF7-359DCDCEBED2}" destId="{8A2454FD-49A1-4A10-BD70-B6E99CD72107}" srcOrd="0" destOrd="0" presId="urn:microsoft.com/office/officeart/2016/7/layout/RepeatingBendingProcessNew"/>
    <dgm:cxn modelId="{32D6145B-151D-4D37-931B-2FEAE49EFAFE}" type="presOf" srcId="{DB7CE08C-6500-4D2A-8B34-DD991CDBD50A}" destId="{05D75987-DF43-49B2-B74D-E9A385E13ACE}" srcOrd="1" destOrd="0" presId="urn:microsoft.com/office/officeart/2016/7/layout/RepeatingBendingProcessNew"/>
    <dgm:cxn modelId="{4645925B-4F5C-490B-AEC8-22F840AD9CF1}" type="presOf" srcId="{55DFACCD-73F2-4543-8CD9-0D7A4517D3E2}" destId="{C6DFDE00-E967-456E-AECE-E131E6FD09AC}" srcOrd="1" destOrd="0" presId="urn:microsoft.com/office/officeart/2016/7/layout/RepeatingBendingProcessNew"/>
    <dgm:cxn modelId="{52401242-A754-42D3-A63F-11062BC87F7E}" type="presOf" srcId="{392F4AD5-5A9C-44EF-AAB3-C95429A0C1FF}" destId="{D8DF068F-0C11-46CC-9061-89F75A26815B}" srcOrd="1" destOrd="0" presId="urn:microsoft.com/office/officeart/2016/7/layout/RepeatingBendingProcessNew"/>
    <dgm:cxn modelId="{CBF14849-12AA-4675-93FE-9D9556F5648E}" srcId="{BA906450-44BB-4C73-BCF5-6454165AD6EC}" destId="{C479E838-84A2-464E-ACF7-359DCDCEBED2}" srcOrd="5" destOrd="0" parTransId="{ABF60994-F3CD-423E-9EB1-F1C184A2AE87}" sibTransId="{55DFACCD-73F2-4543-8CD9-0D7A4517D3E2}"/>
    <dgm:cxn modelId="{39DD466A-0C75-4ECE-8C3B-D0E2C9350A1C}" type="presOf" srcId="{BA906450-44BB-4C73-BCF5-6454165AD6EC}" destId="{9D61569F-DD0A-4E32-8E23-EF99F2A3652D}" srcOrd="0" destOrd="0" presId="urn:microsoft.com/office/officeart/2016/7/layout/RepeatingBendingProcessNew"/>
    <dgm:cxn modelId="{15D7EE6B-5362-443E-92E7-F2B7149F0055}" type="presOf" srcId="{DB7CE08C-6500-4D2A-8B34-DD991CDBD50A}" destId="{ED7C38FA-241D-4089-84C9-C4BE06DC6294}" srcOrd="0" destOrd="0" presId="urn:microsoft.com/office/officeart/2016/7/layout/RepeatingBendingProcessNew"/>
    <dgm:cxn modelId="{8F92AB4D-8090-498A-81D1-D7E9960FD808}" srcId="{BA906450-44BB-4C73-BCF5-6454165AD6EC}" destId="{FF43D30A-72AD-4988-BD75-8A4181E91B21}" srcOrd="4" destOrd="0" parTransId="{1C924D15-EC13-4A79-9EFF-A35AC7116C23}" sibTransId="{856736F3-8E4F-4EC9-961A-13259131474D}"/>
    <dgm:cxn modelId="{69632F6F-2E02-46E5-9B8F-38B850603D47}" type="presOf" srcId="{CD74EA33-66B5-4F15-B195-271F75630446}" destId="{E85D1EEF-A1AE-4370-A7C6-804C250E4016}" srcOrd="1" destOrd="0" presId="urn:microsoft.com/office/officeart/2016/7/layout/RepeatingBendingProcessNew"/>
    <dgm:cxn modelId="{D3B43754-3FE3-426F-B0AF-E02BBB9CA0B9}" type="presOf" srcId="{392F4AD5-5A9C-44EF-AAB3-C95429A0C1FF}" destId="{42A0A98D-45D6-43C0-B7FF-E73D6DE27D3C}" srcOrd="0" destOrd="0" presId="urn:microsoft.com/office/officeart/2016/7/layout/RepeatingBendingProcessNew"/>
    <dgm:cxn modelId="{B16C2356-7979-47CC-BAD3-21D6953D21D5}" type="presOf" srcId="{B7AB884C-AD56-4665-A680-C3FDA53EDE42}" destId="{685BE794-4867-488D-BF3D-C21D69838E23}" srcOrd="1" destOrd="0" presId="urn:microsoft.com/office/officeart/2016/7/layout/RepeatingBendingProcessNew"/>
    <dgm:cxn modelId="{F7D13779-0DAF-49B7-88A7-708946034B1E}" type="presOf" srcId="{B7AB884C-AD56-4665-A680-C3FDA53EDE42}" destId="{32C2DDB1-20B9-4681-A907-A3F133A9A296}" srcOrd="0" destOrd="0" presId="urn:microsoft.com/office/officeart/2016/7/layout/RepeatingBendingProcessNew"/>
    <dgm:cxn modelId="{494F3991-252E-4E80-9DAB-578FDF42E350}" type="presOf" srcId="{645EFFED-86D0-405A-8ADA-911C3196FAD6}" destId="{6A8BB6A3-058C-4DB3-AA9F-1C15B698D1B4}" srcOrd="0" destOrd="0" presId="urn:microsoft.com/office/officeart/2016/7/layout/RepeatingBendingProcessNew"/>
    <dgm:cxn modelId="{6B94A593-2F60-44F1-A83D-632D6A7CB6EA}" srcId="{BA906450-44BB-4C73-BCF5-6454165AD6EC}" destId="{645EFFED-86D0-405A-8ADA-911C3196FAD6}" srcOrd="3" destOrd="0" parTransId="{940E6844-CBCA-4075-8AC6-D6BBBE1B6663}" sibTransId="{B7AB884C-AD56-4665-A680-C3FDA53EDE42}"/>
    <dgm:cxn modelId="{54FBA2AA-BCCD-4C88-9C20-58A097170118}" srcId="{BA906450-44BB-4C73-BCF5-6454165AD6EC}" destId="{3F0120A1-5F7D-46B2-B556-3C79330F3E85}" srcOrd="0" destOrd="0" parTransId="{40AF24EF-93DE-4028-A0C7-3DC9F5FD141C}" sibTransId="{CD74EA33-66B5-4F15-B195-271F75630446}"/>
    <dgm:cxn modelId="{39882BCA-BE21-4ACF-BC50-71FDEAFD47D7}" srcId="{BA906450-44BB-4C73-BCF5-6454165AD6EC}" destId="{33157F04-4EE7-438E-B610-41B3582737C7}" srcOrd="1" destOrd="0" parTransId="{AC35A1B2-7463-4513-B361-AB12369CD493}" sibTransId="{DB7CE08C-6500-4D2A-8B34-DD991CDBD50A}"/>
    <dgm:cxn modelId="{878C4BDA-8FE9-4B2A-A2F9-F1B8D603C456}" type="presOf" srcId="{B311FF44-BE93-4742-B737-D13E21A44569}" destId="{2E3FF76C-07EC-486E-8112-81173E40F49D}" srcOrd="0" destOrd="0" presId="urn:microsoft.com/office/officeart/2016/7/layout/RepeatingBendingProcessNew"/>
    <dgm:cxn modelId="{9B605DDB-359C-4239-B699-E2DB4C47E3BB}" type="presOf" srcId="{3F0120A1-5F7D-46B2-B556-3C79330F3E85}" destId="{C897373C-7F02-4B68-ABA8-05E3DB7F5C9D}" srcOrd="0" destOrd="0" presId="urn:microsoft.com/office/officeart/2016/7/layout/RepeatingBendingProcessNew"/>
    <dgm:cxn modelId="{330A82DB-9DD1-4AE4-8EC4-D71B09FDCA41}" type="presOf" srcId="{CD74EA33-66B5-4F15-B195-271F75630446}" destId="{A1506B6B-2F28-42C5-B367-3A066878B84C}" srcOrd="0" destOrd="0" presId="urn:microsoft.com/office/officeart/2016/7/layout/RepeatingBendingProcessNew"/>
    <dgm:cxn modelId="{31780CDD-C735-4EF1-98CE-FF71CFB3A1E5}" type="presOf" srcId="{55DFACCD-73F2-4543-8CD9-0D7A4517D3E2}" destId="{76023FE2-AC6C-4CA2-95AF-58EEDECD3DD5}" srcOrd="0" destOrd="0" presId="urn:microsoft.com/office/officeart/2016/7/layout/RepeatingBendingProcessNew"/>
    <dgm:cxn modelId="{9E8B07EC-7B86-44A9-8073-B23EFAF6B129}" type="presOf" srcId="{856736F3-8E4F-4EC9-961A-13259131474D}" destId="{0C614AAC-E18D-43B7-9701-DBF422DD25DA}" srcOrd="0" destOrd="0" presId="urn:microsoft.com/office/officeart/2016/7/layout/RepeatingBendingProcessNew"/>
    <dgm:cxn modelId="{735A87F5-B7EC-4F09-B43E-096FA6462312}" type="presOf" srcId="{5D0EBE23-21E4-4793-94AA-BF59BBE51533}" destId="{DAC919A1-C74F-42D9-B344-4A2255D87A8E}" srcOrd="0" destOrd="0" presId="urn:microsoft.com/office/officeart/2016/7/layout/RepeatingBendingProcessNew"/>
    <dgm:cxn modelId="{872354FE-79B4-4B7E-A377-B24621C00CE5}" type="presOf" srcId="{33157F04-4EE7-438E-B610-41B3582737C7}" destId="{0465B194-3E95-4D3F-A60B-5999105CFA73}" srcOrd="0" destOrd="0" presId="urn:microsoft.com/office/officeart/2016/7/layout/RepeatingBendingProcessNew"/>
    <dgm:cxn modelId="{8C25F7CE-F99F-4F90-BA7C-84E6EC49F1E7}" type="presParOf" srcId="{9D61569F-DD0A-4E32-8E23-EF99F2A3652D}" destId="{C897373C-7F02-4B68-ABA8-05E3DB7F5C9D}" srcOrd="0" destOrd="0" presId="urn:microsoft.com/office/officeart/2016/7/layout/RepeatingBendingProcessNew"/>
    <dgm:cxn modelId="{9809C630-AB6C-42AF-80BA-25606D2CD47A}" type="presParOf" srcId="{9D61569F-DD0A-4E32-8E23-EF99F2A3652D}" destId="{A1506B6B-2F28-42C5-B367-3A066878B84C}" srcOrd="1" destOrd="0" presId="urn:microsoft.com/office/officeart/2016/7/layout/RepeatingBendingProcessNew"/>
    <dgm:cxn modelId="{E1FE8BE0-2C76-47C0-BC45-3E1E16D77D88}" type="presParOf" srcId="{A1506B6B-2F28-42C5-B367-3A066878B84C}" destId="{E85D1EEF-A1AE-4370-A7C6-804C250E4016}" srcOrd="0" destOrd="0" presId="urn:microsoft.com/office/officeart/2016/7/layout/RepeatingBendingProcessNew"/>
    <dgm:cxn modelId="{BBA10FFA-1F5B-41A3-8B8E-9C782907D5E7}" type="presParOf" srcId="{9D61569F-DD0A-4E32-8E23-EF99F2A3652D}" destId="{0465B194-3E95-4D3F-A60B-5999105CFA73}" srcOrd="2" destOrd="0" presId="urn:microsoft.com/office/officeart/2016/7/layout/RepeatingBendingProcessNew"/>
    <dgm:cxn modelId="{69BF16D6-E335-4275-BECA-8773ED13D629}" type="presParOf" srcId="{9D61569F-DD0A-4E32-8E23-EF99F2A3652D}" destId="{ED7C38FA-241D-4089-84C9-C4BE06DC6294}" srcOrd="3" destOrd="0" presId="urn:microsoft.com/office/officeart/2016/7/layout/RepeatingBendingProcessNew"/>
    <dgm:cxn modelId="{51B072E4-FF8C-4461-91B9-C729A0E93FC8}" type="presParOf" srcId="{ED7C38FA-241D-4089-84C9-C4BE06DC6294}" destId="{05D75987-DF43-49B2-B74D-E9A385E13ACE}" srcOrd="0" destOrd="0" presId="urn:microsoft.com/office/officeart/2016/7/layout/RepeatingBendingProcessNew"/>
    <dgm:cxn modelId="{6ACC7070-171A-4518-8451-59EB4D7FF3EA}" type="presParOf" srcId="{9D61569F-DD0A-4E32-8E23-EF99F2A3652D}" destId="{2E3FF76C-07EC-486E-8112-81173E40F49D}" srcOrd="4" destOrd="0" presId="urn:microsoft.com/office/officeart/2016/7/layout/RepeatingBendingProcessNew"/>
    <dgm:cxn modelId="{5F946622-4858-4BE3-9CDF-8CB7D56317BC}" type="presParOf" srcId="{9D61569F-DD0A-4E32-8E23-EF99F2A3652D}" destId="{42A0A98D-45D6-43C0-B7FF-E73D6DE27D3C}" srcOrd="5" destOrd="0" presId="urn:microsoft.com/office/officeart/2016/7/layout/RepeatingBendingProcessNew"/>
    <dgm:cxn modelId="{840AF07B-298B-4859-9094-6BF27BE2A244}" type="presParOf" srcId="{42A0A98D-45D6-43C0-B7FF-E73D6DE27D3C}" destId="{D8DF068F-0C11-46CC-9061-89F75A26815B}" srcOrd="0" destOrd="0" presId="urn:microsoft.com/office/officeart/2016/7/layout/RepeatingBendingProcessNew"/>
    <dgm:cxn modelId="{074392F2-708A-4A73-A60E-68650D4731DB}" type="presParOf" srcId="{9D61569F-DD0A-4E32-8E23-EF99F2A3652D}" destId="{6A8BB6A3-058C-4DB3-AA9F-1C15B698D1B4}" srcOrd="6" destOrd="0" presId="urn:microsoft.com/office/officeart/2016/7/layout/RepeatingBendingProcessNew"/>
    <dgm:cxn modelId="{F7F84E5D-7F2C-4AF3-8ED5-8AFB46308A42}" type="presParOf" srcId="{9D61569F-DD0A-4E32-8E23-EF99F2A3652D}" destId="{32C2DDB1-20B9-4681-A907-A3F133A9A296}" srcOrd="7" destOrd="0" presId="urn:microsoft.com/office/officeart/2016/7/layout/RepeatingBendingProcessNew"/>
    <dgm:cxn modelId="{A7C24C1A-DBAD-4EE2-8162-A7DC9F9E619B}" type="presParOf" srcId="{32C2DDB1-20B9-4681-A907-A3F133A9A296}" destId="{685BE794-4867-488D-BF3D-C21D69838E23}" srcOrd="0" destOrd="0" presId="urn:microsoft.com/office/officeart/2016/7/layout/RepeatingBendingProcessNew"/>
    <dgm:cxn modelId="{5EF29B6F-C166-45CA-A558-F4D29C89AE30}" type="presParOf" srcId="{9D61569F-DD0A-4E32-8E23-EF99F2A3652D}" destId="{DC2ECE9A-2EB1-44C3-ADA6-01CC40F66A25}" srcOrd="8" destOrd="0" presId="urn:microsoft.com/office/officeart/2016/7/layout/RepeatingBendingProcessNew"/>
    <dgm:cxn modelId="{B691410E-CC8B-4089-9C3B-6FE611752E41}" type="presParOf" srcId="{9D61569F-DD0A-4E32-8E23-EF99F2A3652D}" destId="{0C614AAC-E18D-43B7-9701-DBF422DD25DA}" srcOrd="9" destOrd="0" presId="urn:microsoft.com/office/officeart/2016/7/layout/RepeatingBendingProcessNew"/>
    <dgm:cxn modelId="{704EEA7E-0AF7-4EF5-A37D-B74EAF85E5CB}" type="presParOf" srcId="{0C614AAC-E18D-43B7-9701-DBF422DD25DA}" destId="{3F623BE7-8CF3-4F8B-B9B8-6E1795989683}" srcOrd="0" destOrd="0" presId="urn:microsoft.com/office/officeart/2016/7/layout/RepeatingBendingProcessNew"/>
    <dgm:cxn modelId="{B3F91A78-1AA7-4303-B2F2-1317149A7EA9}" type="presParOf" srcId="{9D61569F-DD0A-4E32-8E23-EF99F2A3652D}" destId="{8A2454FD-49A1-4A10-BD70-B6E99CD72107}" srcOrd="10" destOrd="0" presId="urn:microsoft.com/office/officeart/2016/7/layout/RepeatingBendingProcessNew"/>
    <dgm:cxn modelId="{EB08AA0E-72BE-4E73-91A8-A3CD8EAE5B35}" type="presParOf" srcId="{9D61569F-DD0A-4E32-8E23-EF99F2A3652D}" destId="{76023FE2-AC6C-4CA2-95AF-58EEDECD3DD5}" srcOrd="11" destOrd="0" presId="urn:microsoft.com/office/officeart/2016/7/layout/RepeatingBendingProcessNew"/>
    <dgm:cxn modelId="{4A68B6AA-2BB8-4C65-A572-BF90CD872D08}" type="presParOf" srcId="{76023FE2-AC6C-4CA2-95AF-58EEDECD3DD5}" destId="{C6DFDE00-E967-456E-AECE-E131E6FD09AC}" srcOrd="0" destOrd="0" presId="urn:microsoft.com/office/officeart/2016/7/layout/RepeatingBendingProcessNew"/>
    <dgm:cxn modelId="{20B733C1-E12A-4B28-BFBB-19B772887E07}" type="presParOf" srcId="{9D61569F-DD0A-4E32-8E23-EF99F2A3652D}" destId="{DAC919A1-C74F-42D9-B344-4A2255D87A8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AED6AF-D4BC-47FB-8BEC-2896B6760CE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2015EC-E4EF-4695-937A-1576AA1EFF6D}">
      <dgm:prSet/>
      <dgm:spPr/>
      <dgm:t>
        <a:bodyPr/>
        <a:lstStyle/>
        <a:p>
          <a:r>
            <a:rPr lang="en-US"/>
            <a:t>Contract: Churn is decreased with 2 year contract and Tenure with 2 year contract has strong negative correlation to Churn. However, month-to-month has positive impact on churn. </a:t>
          </a:r>
        </a:p>
      </dgm:t>
    </dgm:pt>
    <dgm:pt modelId="{6B146D88-5204-45F9-AAE0-E396AC3A0F16}" type="parTrans" cxnId="{968AC400-3243-4C61-967F-99E6C256ACA8}">
      <dgm:prSet/>
      <dgm:spPr/>
      <dgm:t>
        <a:bodyPr/>
        <a:lstStyle/>
        <a:p>
          <a:endParaRPr lang="en-US"/>
        </a:p>
      </dgm:t>
    </dgm:pt>
    <dgm:pt modelId="{DED93380-A5C4-467C-915A-28031536FF65}" type="sibTrans" cxnId="{968AC400-3243-4C61-967F-99E6C256ACA8}">
      <dgm:prSet/>
      <dgm:spPr/>
      <dgm:t>
        <a:bodyPr/>
        <a:lstStyle/>
        <a:p>
          <a:endParaRPr lang="en-US"/>
        </a:p>
      </dgm:t>
    </dgm:pt>
    <dgm:pt modelId="{ECEE9672-44B4-4A75-B90D-20979D8BDA2E}">
      <dgm:prSet/>
      <dgm:spPr/>
      <dgm:t>
        <a:bodyPr/>
        <a:lstStyle/>
        <a:p>
          <a:r>
            <a:rPr lang="en-US"/>
            <a:t>InternetService: DSL service has negative impact on Churn, but surprisingly Fiber optic increases the churn rate   </a:t>
          </a:r>
        </a:p>
      </dgm:t>
    </dgm:pt>
    <dgm:pt modelId="{347AB772-DC0D-417C-AC7A-FD2097679526}" type="parTrans" cxnId="{A0895B14-B76E-45FE-BE9C-B522192A3741}">
      <dgm:prSet/>
      <dgm:spPr/>
      <dgm:t>
        <a:bodyPr/>
        <a:lstStyle/>
        <a:p>
          <a:endParaRPr lang="en-US"/>
        </a:p>
      </dgm:t>
    </dgm:pt>
    <dgm:pt modelId="{B4C29384-75B4-4ED9-92F5-D1316CEE32AE}" type="sibTrans" cxnId="{A0895B14-B76E-45FE-BE9C-B522192A3741}">
      <dgm:prSet/>
      <dgm:spPr/>
      <dgm:t>
        <a:bodyPr/>
        <a:lstStyle/>
        <a:p>
          <a:endParaRPr lang="en-US"/>
        </a:p>
      </dgm:t>
    </dgm:pt>
    <dgm:pt modelId="{48A702F1-870D-4F8E-AE8A-3F2B767550AC}">
      <dgm:prSet/>
      <dgm:spPr/>
      <dgm:t>
        <a:bodyPr/>
        <a:lstStyle/>
        <a:p>
          <a:r>
            <a:rPr lang="en-US"/>
            <a:t>TotalCharges: Impacts the rate of Churn</a:t>
          </a:r>
        </a:p>
      </dgm:t>
    </dgm:pt>
    <dgm:pt modelId="{7EA20369-9C92-4AFB-B442-4EA4E7DF7145}" type="parTrans" cxnId="{7E3EC8A3-819B-4B0D-97EF-D8FE7C646BF2}">
      <dgm:prSet/>
      <dgm:spPr/>
      <dgm:t>
        <a:bodyPr/>
        <a:lstStyle/>
        <a:p>
          <a:endParaRPr lang="en-US"/>
        </a:p>
      </dgm:t>
    </dgm:pt>
    <dgm:pt modelId="{CAEF68D1-DAA0-4BD5-B010-471F535C505A}" type="sibTrans" cxnId="{7E3EC8A3-819B-4B0D-97EF-D8FE7C646BF2}">
      <dgm:prSet/>
      <dgm:spPr/>
      <dgm:t>
        <a:bodyPr/>
        <a:lstStyle/>
        <a:p>
          <a:endParaRPr lang="en-US"/>
        </a:p>
      </dgm:t>
    </dgm:pt>
    <dgm:pt modelId="{A9E49E28-383F-4D41-8604-0E3ED7221D7A}">
      <dgm:prSet/>
      <dgm:spPr/>
      <dgm:t>
        <a:bodyPr/>
        <a:lstStyle/>
        <a:p>
          <a:r>
            <a:rPr lang="en-US"/>
            <a:t>MonthlyCharges: Positively related to Churn </a:t>
          </a:r>
        </a:p>
      </dgm:t>
    </dgm:pt>
    <dgm:pt modelId="{974EA4C1-A0FD-4B6A-B1DC-98E96D5F014F}" type="parTrans" cxnId="{1A4200E1-4A86-4034-BAF9-8D8A5269E7FB}">
      <dgm:prSet/>
      <dgm:spPr/>
      <dgm:t>
        <a:bodyPr/>
        <a:lstStyle/>
        <a:p>
          <a:endParaRPr lang="en-US"/>
        </a:p>
      </dgm:t>
    </dgm:pt>
    <dgm:pt modelId="{A6E4498F-D880-4DE5-9E1D-8B1BE90B8A58}" type="sibTrans" cxnId="{1A4200E1-4A86-4034-BAF9-8D8A5269E7FB}">
      <dgm:prSet/>
      <dgm:spPr/>
      <dgm:t>
        <a:bodyPr/>
        <a:lstStyle/>
        <a:p>
          <a:endParaRPr lang="en-US"/>
        </a:p>
      </dgm:t>
    </dgm:pt>
    <dgm:pt modelId="{D1530FAB-8E21-456D-937A-8D95EBE6EE58}">
      <dgm:prSet/>
      <dgm:spPr/>
      <dgm:t>
        <a:bodyPr/>
        <a:lstStyle/>
        <a:p>
          <a:r>
            <a:rPr lang="en-US"/>
            <a:t>SeniorCitzen: Senior citizen (“Yes” values) are likely to Churn</a:t>
          </a:r>
        </a:p>
      </dgm:t>
    </dgm:pt>
    <dgm:pt modelId="{3EADF089-9455-42AE-8704-6FD0E9830D6F}" type="parTrans" cxnId="{AD4ABF57-8C84-47F8-9D2B-639B9E0ECAD3}">
      <dgm:prSet/>
      <dgm:spPr/>
      <dgm:t>
        <a:bodyPr/>
        <a:lstStyle/>
        <a:p>
          <a:endParaRPr lang="en-US"/>
        </a:p>
      </dgm:t>
    </dgm:pt>
    <dgm:pt modelId="{C9ABCC89-CBB8-4E6D-82C3-030B11E52A1D}" type="sibTrans" cxnId="{AD4ABF57-8C84-47F8-9D2B-639B9E0ECAD3}">
      <dgm:prSet/>
      <dgm:spPr/>
      <dgm:t>
        <a:bodyPr/>
        <a:lstStyle/>
        <a:p>
          <a:endParaRPr lang="en-US"/>
        </a:p>
      </dgm:t>
    </dgm:pt>
    <dgm:pt modelId="{9AFB9177-ABC8-42B6-91F1-F4CB5A439FD9}" type="pres">
      <dgm:prSet presAssocID="{D7AED6AF-D4BC-47FB-8BEC-2896B6760CEB}" presName="linear" presStyleCnt="0">
        <dgm:presLayoutVars>
          <dgm:animLvl val="lvl"/>
          <dgm:resizeHandles val="exact"/>
        </dgm:presLayoutVars>
      </dgm:prSet>
      <dgm:spPr/>
    </dgm:pt>
    <dgm:pt modelId="{D2B69E1A-3E71-4ADE-B613-F257426CDFED}" type="pres">
      <dgm:prSet presAssocID="{9C2015EC-E4EF-4695-937A-1576AA1EFF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5073164-8519-411C-B56B-751B304D982E}" type="pres">
      <dgm:prSet presAssocID="{DED93380-A5C4-467C-915A-28031536FF65}" presName="spacer" presStyleCnt="0"/>
      <dgm:spPr/>
    </dgm:pt>
    <dgm:pt modelId="{38B714AB-70B6-405B-ABF4-20CFE70CB09A}" type="pres">
      <dgm:prSet presAssocID="{ECEE9672-44B4-4A75-B90D-20979D8BDA2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8A072E-E771-4A66-8E53-59D3301FF753}" type="pres">
      <dgm:prSet presAssocID="{B4C29384-75B4-4ED9-92F5-D1316CEE32AE}" presName="spacer" presStyleCnt="0"/>
      <dgm:spPr/>
    </dgm:pt>
    <dgm:pt modelId="{E6294A8A-9390-4B52-989E-06C26E241C06}" type="pres">
      <dgm:prSet presAssocID="{48A702F1-870D-4F8E-AE8A-3F2B767550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23CC24-F7CB-4EA2-9CBA-8979B94B3BFA}" type="pres">
      <dgm:prSet presAssocID="{CAEF68D1-DAA0-4BD5-B010-471F535C505A}" presName="spacer" presStyleCnt="0"/>
      <dgm:spPr/>
    </dgm:pt>
    <dgm:pt modelId="{79687173-D23E-4DED-8DE9-8F979A5479C3}" type="pres">
      <dgm:prSet presAssocID="{A9E49E28-383F-4D41-8604-0E3ED7221D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A573E6-3A71-49A2-BE85-CABDA4B47D27}" type="pres">
      <dgm:prSet presAssocID="{A6E4498F-D880-4DE5-9E1D-8B1BE90B8A58}" presName="spacer" presStyleCnt="0"/>
      <dgm:spPr/>
    </dgm:pt>
    <dgm:pt modelId="{2C3D2E3D-8A8C-4D69-BC61-2F8C61C563DB}" type="pres">
      <dgm:prSet presAssocID="{D1530FAB-8E21-456D-937A-8D95EBE6EE5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8AC400-3243-4C61-967F-99E6C256ACA8}" srcId="{D7AED6AF-D4BC-47FB-8BEC-2896B6760CEB}" destId="{9C2015EC-E4EF-4695-937A-1576AA1EFF6D}" srcOrd="0" destOrd="0" parTransId="{6B146D88-5204-45F9-AAE0-E396AC3A0F16}" sibTransId="{DED93380-A5C4-467C-915A-28031536FF65}"/>
    <dgm:cxn modelId="{042ED711-1B3E-4368-9BC5-DEBC0293F060}" type="presOf" srcId="{D7AED6AF-D4BC-47FB-8BEC-2896B6760CEB}" destId="{9AFB9177-ABC8-42B6-91F1-F4CB5A439FD9}" srcOrd="0" destOrd="0" presId="urn:microsoft.com/office/officeart/2005/8/layout/vList2"/>
    <dgm:cxn modelId="{A0895B14-B76E-45FE-BE9C-B522192A3741}" srcId="{D7AED6AF-D4BC-47FB-8BEC-2896B6760CEB}" destId="{ECEE9672-44B4-4A75-B90D-20979D8BDA2E}" srcOrd="1" destOrd="0" parTransId="{347AB772-DC0D-417C-AC7A-FD2097679526}" sibTransId="{B4C29384-75B4-4ED9-92F5-D1316CEE32AE}"/>
    <dgm:cxn modelId="{2D61C229-8229-4F79-907E-47F879BE3E3B}" type="presOf" srcId="{A9E49E28-383F-4D41-8604-0E3ED7221D7A}" destId="{79687173-D23E-4DED-8DE9-8F979A5479C3}" srcOrd="0" destOrd="0" presId="urn:microsoft.com/office/officeart/2005/8/layout/vList2"/>
    <dgm:cxn modelId="{F744E95D-CCE6-47F4-A67B-163A278BDB6D}" type="presOf" srcId="{D1530FAB-8E21-456D-937A-8D95EBE6EE58}" destId="{2C3D2E3D-8A8C-4D69-BC61-2F8C61C563DB}" srcOrd="0" destOrd="0" presId="urn:microsoft.com/office/officeart/2005/8/layout/vList2"/>
    <dgm:cxn modelId="{AD4ABF57-8C84-47F8-9D2B-639B9E0ECAD3}" srcId="{D7AED6AF-D4BC-47FB-8BEC-2896B6760CEB}" destId="{D1530FAB-8E21-456D-937A-8D95EBE6EE58}" srcOrd="4" destOrd="0" parTransId="{3EADF089-9455-42AE-8704-6FD0E9830D6F}" sibTransId="{C9ABCC89-CBB8-4E6D-82C3-030B11E52A1D}"/>
    <dgm:cxn modelId="{2E0E789E-10C6-4F58-8278-4463B098E40A}" type="presOf" srcId="{48A702F1-870D-4F8E-AE8A-3F2B767550AC}" destId="{E6294A8A-9390-4B52-989E-06C26E241C06}" srcOrd="0" destOrd="0" presId="urn:microsoft.com/office/officeart/2005/8/layout/vList2"/>
    <dgm:cxn modelId="{7E3EC8A3-819B-4B0D-97EF-D8FE7C646BF2}" srcId="{D7AED6AF-D4BC-47FB-8BEC-2896B6760CEB}" destId="{48A702F1-870D-4F8E-AE8A-3F2B767550AC}" srcOrd="2" destOrd="0" parTransId="{7EA20369-9C92-4AFB-B442-4EA4E7DF7145}" sibTransId="{CAEF68D1-DAA0-4BD5-B010-471F535C505A}"/>
    <dgm:cxn modelId="{A7A9EBA4-0FB5-4FE5-AD44-DB1FCD6DDBAC}" type="presOf" srcId="{9C2015EC-E4EF-4695-937A-1576AA1EFF6D}" destId="{D2B69E1A-3E71-4ADE-B613-F257426CDFED}" srcOrd="0" destOrd="0" presId="urn:microsoft.com/office/officeart/2005/8/layout/vList2"/>
    <dgm:cxn modelId="{5D0D47A7-8711-484E-AF7E-A42A88F4D465}" type="presOf" srcId="{ECEE9672-44B4-4A75-B90D-20979D8BDA2E}" destId="{38B714AB-70B6-405B-ABF4-20CFE70CB09A}" srcOrd="0" destOrd="0" presId="urn:microsoft.com/office/officeart/2005/8/layout/vList2"/>
    <dgm:cxn modelId="{1A4200E1-4A86-4034-BAF9-8D8A5269E7FB}" srcId="{D7AED6AF-D4BC-47FB-8BEC-2896B6760CEB}" destId="{A9E49E28-383F-4D41-8604-0E3ED7221D7A}" srcOrd="3" destOrd="0" parTransId="{974EA4C1-A0FD-4B6A-B1DC-98E96D5F014F}" sibTransId="{A6E4498F-D880-4DE5-9E1D-8B1BE90B8A58}"/>
    <dgm:cxn modelId="{5C466D0E-6B68-4B81-AB94-4F091815BA3B}" type="presParOf" srcId="{9AFB9177-ABC8-42B6-91F1-F4CB5A439FD9}" destId="{D2B69E1A-3E71-4ADE-B613-F257426CDFED}" srcOrd="0" destOrd="0" presId="urn:microsoft.com/office/officeart/2005/8/layout/vList2"/>
    <dgm:cxn modelId="{8A843001-B5B5-40F9-9E24-1DA56FE4EED4}" type="presParOf" srcId="{9AFB9177-ABC8-42B6-91F1-F4CB5A439FD9}" destId="{A5073164-8519-411C-B56B-751B304D982E}" srcOrd="1" destOrd="0" presId="urn:microsoft.com/office/officeart/2005/8/layout/vList2"/>
    <dgm:cxn modelId="{110442A2-087D-423C-A84B-E3D8AB3DF862}" type="presParOf" srcId="{9AFB9177-ABC8-42B6-91F1-F4CB5A439FD9}" destId="{38B714AB-70B6-405B-ABF4-20CFE70CB09A}" srcOrd="2" destOrd="0" presId="urn:microsoft.com/office/officeart/2005/8/layout/vList2"/>
    <dgm:cxn modelId="{201BBCBE-3FA8-4C77-91E8-C321763F13F9}" type="presParOf" srcId="{9AFB9177-ABC8-42B6-91F1-F4CB5A439FD9}" destId="{5E8A072E-E771-4A66-8E53-59D3301FF753}" srcOrd="3" destOrd="0" presId="urn:microsoft.com/office/officeart/2005/8/layout/vList2"/>
    <dgm:cxn modelId="{91ACDC03-8051-474A-8307-9641CD76B389}" type="presParOf" srcId="{9AFB9177-ABC8-42B6-91F1-F4CB5A439FD9}" destId="{E6294A8A-9390-4B52-989E-06C26E241C06}" srcOrd="4" destOrd="0" presId="urn:microsoft.com/office/officeart/2005/8/layout/vList2"/>
    <dgm:cxn modelId="{91806438-CAAD-44F2-A94A-5DFB081FC51F}" type="presParOf" srcId="{9AFB9177-ABC8-42B6-91F1-F4CB5A439FD9}" destId="{BC23CC24-F7CB-4EA2-9CBA-8979B94B3BFA}" srcOrd="5" destOrd="0" presId="urn:microsoft.com/office/officeart/2005/8/layout/vList2"/>
    <dgm:cxn modelId="{DB83CEA5-4DC0-4704-9971-98295DAE5CCD}" type="presParOf" srcId="{9AFB9177-ABC8-42B6-91F1-F4CB5A439FD9}" destId="{79687173-D23E-4DED-8DE9-8F979A5479C3}" srcOrd="6" destOrd="0" presId="urn:microsoft.com/office/officeart/2005/8/layout/vList2"/>
    <dgm:cxn modelId="{D349A195-A875-48EA-842A-0FEFC3B72CC6}" type="presParOf" srcId="{9AFB9177-ABC8-42B6-91F1-F4CB5A439FD9}" destId="{D8A573E6-3A71-49A2-BE85-CABDA4B47D27}" srcOrd="7" destOrd="0" presId="urn:microsoft.com/office/officeart/2005/8/layout/vList2"/>
    <dgm:cxn modelId="{898ED905-BE4F-46FF-A2D3-936A366C2D8C}" type="presParOf" srcId="{9AFB9177-ABC8-42B6-91F1-F4CB5A439FD9}" destId="{2C3D2E3D-8A8C-4D69-BC61-2F8C61C563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6B6B-2F28-42C5-B367-3A066878B84C}">
      <dsp:nvSpPr>
        <dsp:cNvPr id="0" name=""/>
        <dsp:cNvSpPr/>
      </dsp:nvSpPr>
      <dsp:spPr>
        <a:xfrm>
          <a:off x="3036494" y="531413"/>
          <a:ext cx="40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41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8776" y="574945"/>
        <a:ext cx="21850" cy="4374"/>
      </dsp:txXfrm>
    </dsp:sp>
    <dsp:sp modelId="{C897373C-7F02-4B68-ABA8-05E3DB7F5C9D}">
      <dsp:nvSpPr>
        <dsp:cNvPr id="0" name=""/>
        <dsp:cNvSpPr/>
      </dsp:nvSpPr>
      <dsp:spPr>
        <a:xfrm>
          <a:off x="1138230" y="7113"/>
          <a:ext cx="1900064" cy="1140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05" tIns="97730" rIns="93105" bIns="97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Conversion of the datatype of TotalCharges column from object to float  </a:t>
          </a:r>
        </a:p>
      </dsp:txBody>
      <dsp:txXfrm>
        <a:off x="1138230" y="7113"/>
        <a:ext cx="1900064" cy="1140038"/>
      </dsp:txXfrm>
    </dsp:sp>
    <dsp:sp modelId="{ED7C38FA-241D-4089-84C9-C4BE06DC6294}">
      <dsp:nvSpPr>
        <dsp:cNvPr id="0" name=""/>
        <dsp:cNvSpPr/>
      </dsp:nvSpPr>
      <dsp:spPr>
        <a:xfrm>
          <a:off x="2088262" y="1145352"/>
          <a:ext cx="2337078" cy="406414"/>
        </a:xfrm>
        <a:custGeom>
          <a:avLst/>
          <a:gdLst/>
          <a:ahLst/>
          <a:cxnLst/>
          <a:rect l="0" t="0" r="0" b="0"/>
          <a:pathLst>
            <a:path>
              <a:moveTo>
                <a:pt x="2337078" y="0"/>
              </a:moveTo>
              <a:lnTo>
                <a:pt x="2337078" y="220307"/>
              </a:lnTo>
              <a:lnTo>
                <a:pt x="0" y="220307"/>
              </a:lnTo>
              <a:lnTo>
                <a:pt x="0" y="40641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7362" y="1346372"/>
        <a:ext cx="118879" cy="4374"/>
      </dsp:txXfrm>
    </dsp:sp>
    <dsp:sp modelId="{0465B194-3E95-4D3F-A60B-5999105CFA73}">
      <dsp:nvSpPr>
        <dsp:cNvPr id="0" name=""/>
        <dsp:cNvSpPr/>
      </dsp:nvSpPr>
      <dsp:spPr>
        <a:xfrm>
          <a:off x="3475309" y="7113"/>
          <a:ext cx="1900064" cy="11400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05" tIns="97730" rIns="93105" bIns="97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11 rows were dropped that contained missing value for TotalCharges column</a:t>
          </a:r>
        </a:p>
      </dsp:txBody>
      <dsp:txXfrm>
        <a:off x="3475309" y="7113"/>
        <a:ext cx="1900064" cy="1140038"/>
      </dsp:txXfrm>
    </dsp:sp>
    <dsp:sp modelId="{42A0A98D-45D6-43C0-B7FF-E73D6DE27D3C}">
      <dsp:nvSpPr>
        <dsp:cNvPr id="0" name=""/>
        <dsp:cNvSpPr/>
      </dsp:nvSpPr>
      <dsp:spPr>
        <a:xfrm>
          <a:off x="3036494" y="2108466"/>
          <a:ext cx="40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41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8776" y="2151999"/>
        <a:ext cx="21850" cy="4374"/>
      </dsp:txXfrm>
    </dsp:sp>
    <dsp:sp modelId="{2E3FF76C-07EC-486E-8112-81173E40F49D}">
      <dsp:nvSpPr>
        <dsp:cNvPr id="0" name=""/>
        <dsp:cNvSpPr/>
      </dsp:nvSpPr>
      <dsp:spPr>
        <a:xfrm>
          <a:off x="1138230" y="1584167"/>
          <a:ext cx="1900064" cy="11400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05" tIns="97730" rIns="93105" bIns="97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Replacement of “Yes” with 1 and “No” with 0, for the values of Churn column </a:t>
          </a:r>
        </a:p>
      </dsp:txBody>
      <dsp:txXfrm>
        <a:off x="1138230" y="1584167"/>
        <a:ext cx="1900064" cy="1140038"/>
      </dsp:txXfrm>
    </dsp:sp>
    <dsp:sp modelId="{32C2DDB1-20B9-4681-A907-A3F133A9A296}">
      <dsp:nvSpPr>
        <dsp:cNvPr id="0" name=""/>
        <dsp:cNvSpPr/>
      </dsp:nvSpPr>
      <dsp:spPr>
        <a:xfrm>
          <a:off x="2088262" y="2722405"/>
          <a:ext cx="2337078" cy="406414"/>
        </a:xfrm>
        <a:custGeom>
          <a:avLst/>
          <a:gdLst/>
          <a:ahLst/>
          <a:cxnLst/>
          <a:rect l="0" t="0" r="0" b="0"/>
          <a:pathLst>
            <a:path>
              <a:moveTo>
                <a:pt x="2337078" y="0"/>
              </a:moveTo>
              <a:lnTo>
                <a:pt x="2337078" y="220307"/>
              </a:lnTo>
              <a:lnTo>
                <a:pt x="0" y="220307"/>
              </a:lnTo>
              <a:lnTo>
                <a:pt x="0" y="40641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7362" y="2923425"/>
        <a:ext cx="118879" cy="4374"/>
      </dsp:txXfrm>
    </dsp:sp>
    <dsp:sp modelId="{6A8BB6A3-058C-4DB3-AA9F-1C15B698D1B4}">
      <dsp:nvSpPr>
        <dsp:cNvPr id="0" name=""/>
        <dsp:cNvSpPr/>
      </dsp:nvSpPr>
      <dsp:spPr>
        <a:xfrm>
          <a:off x="3475309" y="1584167"/>
          <a:ext cx="1900064" cy="11400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05" tIns="97730" rIns="93105" bIns="97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Dropped the column CustomerID (random value), gender, and PhoneService (because of very low correlation with Churn column). </a:t>
          </a:r>
        </a:p>
      </dsp:txBody>
      <dsp:txXfrm>
        <a:off x="3475309" y="1584167"/>
        <a:ext cx="1900064" cy="1140038"/>
      </dsp:txXfrm>
    </dsp:sp>
    <dsp:sp modelId="{0C614AAC-E18D-43B7-9701-DBF422DD25DA}">
      <dsp:nvSpPr>
        <dsp:cNvPr id="0" name=""/>
        <dsp:cNvSpPr/>
      </dsp:nvSpPr>
      <dsp:spPr>
        <a:xfrm>
          <a:off x="3036494" y="3685519"/>
          <a:ext cx="40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41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8776" y="3729052"/>
        <a:ext cx="21850" cy="4374"/>
      </dsp:txXfrm>
    </dsp:sp>
    <dsp:sp modelId="{DC2ECE9A-2EB1-44C3-ADA6-01CC40F66A25}">
      <dsp:nvSpPr>
        <dsp:cNvPr id="0" name=""/>
        <dsp:cNvSpPr/>
      </dsp:nvSpPr>
      <dsp:spPr>
        <a:xfrm>
          <a:off x="1138230" y="3161220"/>
          <a:ext cx="1900064" cy="11400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05" tIns="97730" rIns="93105" bIns="97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Initially  the values of “No Phone service” and “No Internet Service” were changed to “No” for some columns </a:t>
          </a:r>
        </a:p>
      </dsp:txBody>
      <dsp:txXfrm>
        <a:off x="1138230" y="3161220"/>
        <a:ext cx="1900064" cy="1140038"/>
      </dsp:txXfrm>
    </dsp:sp>
    <dsp:sp modelId="{76023FE2-AC6C-4CA2-95AF-58EEDECD3DD5}">
      <dsp:nvSpPr>
        <dsp:cNvPr id="0" name=""/>
        <dsp:cNvSpPr/>
      </dsp:nvSpPr>
      <dsp:spPr>
        <a:xfrm>
          <a:off x="2088262" y="4299458"/>
          <a:ext cx="2337078" cy="406414"/>
        </a:xfrm>
        <a:custGeom>
          <a:avLst/>
          <a:gdLst/>
          <a:ahLst/>
          <a:cxnLst/>
          <a:rect l="0" t="0" r="0" b="0"/>
          <a:pathLst>
            <a:path>
              <a:moveTo>
                <a:pt x="2337078" y="0"/>
              </a:moveTo>
              <a:lnTo>
                <a:pt x="2337078" y="220307"/>
              </a:lnTo>
              <a:lnTo>
                <a:pt x="0" y="220307"/>
              </a:lnTo>
              <a:lnTo>
                <a:pt x="0" y="40641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7362" y="4500479"/>
        <a:ext cx="118879" cy="4374"/>
      </dsp:txXfrm>
    </dsp:sp>
    <dsp:sp modelId="{8A2454FD-49A1-4A10-BD70-B6E99CD72107}">
      <dsp:nvSpPr>
        <dsp:cNvPr id="0" name=""/>
        <dsp:cNvSpPr/>
      </dsp:nvSpPr>
      <dsp:spPr>
        <a:xfrm>
          <a:off x="3475309" y="3161220"/>
          <a:ext cx="1900064" cy="1140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05" tIns="97730" rIns="93105" bIns="97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Then the  values of categorical variables were changed to numerical values</a:t>
          </a:r>
        </a:p>
      </dsp:txBody>
      <dsp:txXfrm>
        <a:off x="3475309" y="3161220"/>
        <a:ext cx="1900064" cy="1140038"/>
      </dsp:txXfrm>
    </dsp:sp>
    <dsp:sp modelId="{DAC919A1-C74F-42D9-B344-4A2255D87A8E}">
      <dsp:nvSpPr>
        <dsp:cNvPr id="0" name=""/>
        <dsp:cNvSpPr/>
      </dsp:nvSpPr>
      <dsp:spPr>
        <a:xfrm>
          <a:off x="1138230" y="4738273"/>
          <a:ext cx="1900064" cy="11400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05" tIns="97730" rIns="93105" bIns="97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Dataset was split into training and testing set using stratified cross validation, to ensure each set contains some samples from both the class labels  </a:t>
          </a:r>
        </a:p>
      </dsp:txBody>
      <dsp:txXfrm>
        <a:off x="1138230" y="4738273"/>
        <a:ext cx="1900064" cy="1140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69E1A-3E71-4ADE-B613-F257426CDFED}">
      <dsp:nvSpPr>
        <dsp:cNvPr id="0" name=""/>
        <dsp:cNvSpPr/>
      </dsp:nvSpPr>
      <dsp:spPr>
        <a:xfrm>
          <a:off x="0" y="221248"/>
          <a:ext cx="6513603" cy="10448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Contract: Churn is decreased with 2 year contract and Tenure with 2 year contract has strong negative correlation to Churn. However, month-to-month has positive impact on churn. </a:t>
          </a:r>
        </a:p>
      </dsp:txBody>
      <dsp:txXfrm>
        <a:off x="51003" y="272251"/>
        <a:ext cx="6411597" cy="942803"/>
      </dsp:txXfrm>
    </dsp:sp>
    <dsp:sp modelId="{38B714AB-70B6-405B-ABF4-20CFE70CB09A}">
      <dsp:nvSpPr>
        <dsp:cNvPr id="0" name=""/>
        <dsp:cNvSpPr/>
      </dsp:nvSpPr>
      <dsp:spPr>
        <a:xfrm>
          <a:off x="0" y="1320778"/>
          <a:ext cx="6513603" cy="1044809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InternetService: DSL service has negative impact on Churn, but surprisingly Fiber optic increases the churn rate   </a:t>
          </a:r>
        </a:p>
      </dsp:txBody>
      <dsp:txXfrm>
        <a:off x="51003" y="1371781"/>
        <a:ext cx="6411597" cy="942803"/>
      </dsp:txXfrm>
    </dsp:sp>
    <dsp:sp modelId="{E6294A8A-9390-4B52-989E-06C26E241C06}">
      <dsp:nvSpPr>
        <dsp:cNvPr id="0" name=""/>
        <dsp:cNvSpPr/>
      </dsp:nvSpPr>
      <dsp:spPr>
        <a:xfrm>
          <a:off x="0" y="2420308"/>
          <a:ext cx="6513603" cy="104480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TotalCharges: Impacts the rate of Churn</a:t>
          </a:r>
        </a:p>
      </dsp:txBody>
      <dsp:txXfrm>
        <a:off x="51003" y="2471311"/>
        <a:ext cx="6411597" cy="942803"/>
      </dsp:txXfrm>
    </dsp:sp>
    <dsp:sp modelId="{79687173-D23E-4DED-8DE9-8F979A5479C3}">
      <dsp:nvSpPr>
        <dsp:cNvPr id="0" name=""/>
        <dsp:cNvSpPr/>
      </dsp:nvSpPr>
      <dsp:spPr>
        <a:xfrm>
          <a:off x="0" y="3519838"/>
          <a:ext cx="6513603" cy="1044809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MonthlyCharges: Positively related to Churn </a:t>
          </a:r>
        </a:p>
      </dsp:txBody>
      <dsp:txXfrm>
        <a:off x="51003" y="3570841"/>
        <a:ext cx="6411597" cy="942803"/>
      </dsp:txXfrm>
    </dsp:sp>
    <dsp:sp modelId="{2C3D2E3D-8A8C-4D69-BC61-2F8C61C563DB}">
      <dsp:nvSpPr>
        <dsp:cNvPr id="0" name=""/>
        <dsp:cNvSpPr/>
      </dsp:nvSpPr>
      <dsp:spPr>
        <a:xfrm>
          <a:off x="0" y="4619368"/>
          <a:ext cx="6513603" cy="104480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SeniorCitzen: Senior citizen (“Yes” values) are likely to Churn</a:t>
          </a:r>
        </a:p>
      </dsp:txBody>
      <dsp:txXfrm>
        <a:off x="51003" y="4670371"/>
        <a:ext cx="6411597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E2E7-EAAF-4A57-B0B2-B28A2006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17C3A-D34E-4304-B7E7-D3B811E7A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0F38-A8E7-45E0-A0E2-2947E26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3860-3691-4F28-8980-45EFEB51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3D90-D291-4377-8776-92C040AC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F15-D254-42A8-882D-34D94C50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F923C-E9DA-4788-B975-C8B11F07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264C-0175-4FA7-875F-DEE4455B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111F-87EB-4B79-A20A-C6AAD877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8480-5AAF-4420-9177-B81E5975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225B1-1809-4EEF-809C-63801D48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6D02C-AAF2-45D2-BD35-113D13E4E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0B77-A235-4594-A6C6-F4041659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4ED8E-CAFA-4071-ACC6-725ED826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E419-9190-4651-8B72-88691B50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C46C-491B-48A9-8DE6-697D2B44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8751-284C-457A-A2FE-C6261966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76AE-EC7D-4E63-8929-D2AD2309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6137-0481-465E-BDB0-03D861F7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A5C7-7DF3-44C2-A707-0BE7A63F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E5E-30A1-437E-9954-6AC74E3A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3975-ADF9-482D-9304-DCD71E13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760D-A006-4447-9326-D51A33CD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2EFF-8DC3-45C3-B172-066C1AE3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FFF9-597C-452A-BE17-7EA0ABB1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8768-9A82-4743-8B0B-86E9FF30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7132-0C9F-4F19-8E54-73573C12D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B7C91-B2BE-4BFC-BAA9-EAB63500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1DDC8-32FE-44C1-8BF0-93AC435B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6A6EA-6FFD-4A0B-BDDC-3F638807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B7334-ED44-4EE7-B263-4B9C3397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44D2-2DAE-4702-963C-3FD02F34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39FF-18FC-45A3-B01C-E119790B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4AC9A-23A1-4426-BDA1-A144EEE8E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1DFC6-334D-4889-BFF5-F0D38DA48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CC880-8AE6-49D3-8ABE-F8EE1E75D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A6797-D430-40A9-BCDB-8C2486E9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CDCFD-EBD8-4B81-BDDF-F7C41CD6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DE39F-A7A0-4F6C-A5ED-4E48975B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8A64-6153-46BA-984B-4889D974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EBC3-BB5C-4446-A580-73F5E34F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78E87-8631-4E3D-B38A-81F1EC01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58CB-B16D-4F6F-B455-1B0B0BF8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744A8-33A3-4389-A8B5-2490F1E5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CBE48-5D6E-48D3-81F7-A1E53DF1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CD5DB-5C38-4475-8367-3A21DF6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3CF-7420-4F4C-B69D-CD51DF10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4DBF-6177-45F9-8308-1468F6DB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F21B-9D21-4EFB-A639-582CF230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8EEEE-9ADB-4662-A6D2-D96439CC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DA6B-9911-45B8-954B-F0DFBD5D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77E8B-2C8A-430D-932A-23FFAF6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0984-FBB9-495D-B1EB-036617C0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70BF2-37E8-488F-9DCD-9514A30B9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C8366-CB6E-4EA2-8F85-2450C5DC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5A548-6436-49B0-8F4D-C5FD7A7D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2E0EB-6099-4C24-91AC-A7ACD92B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DB5C-818D-4137-A4F3-6A4E74C0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67DF0-0D4E-447C-A987-6813936C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882B-2A22-46E0-8A4C-22D59C1D2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EB27-7C3A-4640-93D2-266A378BA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1B9B-24ED-46C0-90DE-9DC85D6CAEF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9F35-5684-4066-98C4-ED8FFB4A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1675-E901-4214-AA38-60814B21E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F442-476A-491F-923A-3401DD3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ndiatindra/telecom-churn-predi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hannahzhaouk/telcom-customer-churn-prediction/notebook" TargetMode="External"/><Relationship Id="rId4" Type="http://schemas.openxmlformats.org/officeDocument/2006/relationships/hyperlink" Target="https://pandas.pydata.org/pandas-docs/stable/user_guide/visualiza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22AB2-E7F8-4992-9A10-0DE86D6C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 For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678D5-7CAC-4C79-BD5E-6E21B0F5C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Syed Jawad Hussain Shah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Doctoral Student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Department of Computer Science and Electrical Engineering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University of Missouri-Kansas City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7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C7A07B-D3E1-46FC-89B0-7EE742C0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E051-87A2-485F-BBE5-9DC91E5B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000000"/>
                </a:solidFill>
                <a:hlinkClick r:id="rId3"/>
              </a:rPr>
              <a:t>https://medium.com/@sebastiannorena/finding-correlation-between-many-variables-multidimensional-dataset-with-python-5deb3f39ffb3</a:t>
            </a:r>
          </a:p>
          <a:p>
            <a:r>
              <a:rPr lang="en-US" sz="1700">
                <a:solidFill>
                  <a:srgbClr val="000000"/>
                </a:solidFill>
                <a:hlinkClick r:id="rId3"/>
              </a:rPr>
              <a:t>https://www.dataschool.io/simple-guide-to-confusion-matrix-terminology/</a:t>
            </a:r>
          </a:p>
          <a:p>
            <a:r>
              <a:rPr lang="en-US" sz="1700">
                <a:solidFill>
                  <a:srgbClr val="000000"/>
                </a:solidFill>
                <a:hlinkClick r:id="rId3"/>
              </a:rPr>
              <a:t>https://stackoverflow.com/questions/43075709/how-to-create-subplot-using-matplotlib-in-python</a:t>
            </a:r>
          </a:p>
          <a:p>
            <a:r>
              <a:rPr lang="en-US" sz="1700">
                <a:solidFill>
                  <a:srgbClr val="000000"/>
                </a:solidFill>
                <a:hlinkClick r:id="rId3"/>
              </a:rPr>
              <a:t>https://pandas.pydata.org/pandas-docs/stable/reference/api/pandas.get_dummies.html</a:t>
            </a:r>
          </a:p>
          <a:p>
            <a:r>
              <a:rPr lang="en-US" sz="1700">
                <a:solidFill>
                  <a:srgbClr val="000000"/>
                </a:solidFill>
                <a:hlinkClick r:id="rId3"/>
              </a:rPr>
              <a:t>https://stackoverflow.com/questions/35595766/matplotlib-line-magic-causes-syntaxerror-in-python-script</a:t>
            </a:r>
          </a:p>
          <a:p>
            <a:r>
              <a:rPr lang="en-US" sz="1700">
                <a:solidFill>
                  <a:srgbClr val="000000"/>
                </a:solidFill>
                <a:hlinkClick r:id="rId3"/>
              </a:rPr>
              <a:t>https://www.kaggle.com/bandiatindra/telecom-churn-prediction</a:t>
            </a:r>
            <a:endParaRPr lang="en-US" sz="1700">
              <a:solidFill>
                <a:srgbClr val="000000"/>
              </a:solidFill>
            </a:endParaRPr>
          </a:p>
          <a:p>
            <a:r>
              <a:rPr lang="en-US" sz="1700">
                <a:solidFill>
                  <a:srgbClr val="000000"/>
                </a:solidFill>
                <a:hlinkClick r:id="rId4"/>
              </a:rPr>
              <a:t>https://pandas.pydata.org/pandas-docs/stable/user_guide/visualization.html</a:t>
            </a:r>
            <a:endParaRPr lang="en-US" sz="1700">
              <a:solidFill>
                <a:srgbClr val="000000"/>
              </a:solidFill>
            </a:endParaRPr>
          </a:p>
          <a:p>
            <a:r>
              <a:rPr lang="en-US" sz="1700">
                <a:solidFill>
                  <a:srgbClr val="000000"/>
                </a:solidFill>
                <a:hlinkClick r:id="rId5"/>
              </a:rPr>
              <a:t>https://www.kaggle.com/hannahzhaouk/telcom-customer-churn-prediction/notebook</a:t>
            </a:r>
            <a:endParaRPr lang="en-US" sz="1700">
              <a:solidFill>
                <a:srgbClr val="000000"/>
              </a:solidFill>
            </a:endParaRPr>
          </a:p>
          <a:p>
            <a:endParaRPr 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A75D-0354-477E-8AE0-A772454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Data Insight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0A16-DD46-4C5A-A0C5-7BCA825F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Telcom Customer Churn Data from Kaggle</a:t>
            </a:r>
          </a:p>
          <a:p>
            <a:pPr lvl="1"/>
            <a:r>
              <a:rPr lang="en-US" sz="1800" dirty="0">
                <a:hlinkClick r:id="rId2"/>
              </a:rPr>
              <a:t>Link to Data </a:t>
            </a:r>
            <a:endParaRPr lang="en-US" sz="1800" dirty="0"/>
          </a:p>
          <a:p>
            <a:r>
              <a:rPr lang="en-US" sz="1800" dirty="0"/>
              <a:t>Data contains 7043 rows and 21 columns</a:t>
            </a:r>
          </a:p>
          <a:p>
            <a:r>
              <a:rPr lang="en-US" sz="1800" dirty="0"/>
              <a:t>20 variable columns </a:t>
            </a:r>
          </a:p>
          <a:p>
            <a:r>
              <a:rPr lang="en-US" sz="1800" dirty="0"/>
              <a:t>1 target column containing two class labels, “No” and “Yes”  </a:t>
            </a:r>
          </a:p>
          <a:p>
            <a:r>
              <a:rPr lang="en-US" sz="1800" dirty="0"/>
              <a:t> Imbalanced data </a:t>
            </a:r>
          </a:p>
          <a:p>
            <a:pPr lvl="1"/>
            <a:r>
              <a:rPr lang="en-US" sz="1800" dirty="0"/>
              <a:t> 73.4%  “No” values  and 26.6 % “Yes” values for the target column Churn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358B0-9952-4291-B8BB-F9AA3B8D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85" y="623916"/>
            <a:ext cx="2943333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0A8A-2149-43D3-BFAC-A1969EFE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/>
              <a:t>Data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7F2D-E395-46A1-9DA5-E2861709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No obvious outliers in the Data  </a:t>
            </a:r>
          </a:p>
          <a:p>
            <a:r>
              <a:rPr lang="en-US" sz="1800" dirty="0"/>
              <a:t>50.5 % of the customer in data set are male and 49.5% are female</a:t>
            </a:r>
          </a:p>
          <a:p>
            <a:r>
              <a:rPr lang="en-US" sz="1800" dirty="0"/>
              <a:t>Also only about 16.2 % are senior citizens, while 83.8 % of customer are younger people </a:t>
            </a:r>
          </a:p>
          <a:p>
            <a:r>
              <a:rPr lang="en-US" sz="1800" dirty="0"/>
              <a:t>48 % of customers have partner and 52% don’t have it </a:t>
            </a:r>
          </a:p>
          <a:p>
            <a:r>
              <a:rPr lang="en-US" sz="1800" dirty="0"/>
              <a:t>30 % of customers have dependents and  70 % haven't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4FC82-0BED-4591-8507-6887347F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827" y="244523"/>
            <a:ext cx="2580738" cy="258073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56830-08AC-4BF9-B539-E068F090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232" y="4782647"/>
            <a:ext cx="2394408" cy="18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7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28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0A953-3FF1-492D-AE68-1247D8F7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Correlation between variables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19E0D-3AC4-4960-9D7D-25EAB8981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" r="2846" b="-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5FD7-683D-4364-BF1F-0F89602A6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OnlineSecurity, OnlineBackup, DeviceProtection, TechSupport, StreamingTV, StreamingMovies have strong correlations between each other</a:t>
            </a:r>
          </a:p>
          <a:p>
            <a:r>
              <a:rPr lang="en-US" sz="2000">
                <a:solidFill>
                  <a:srgbClr val="FFFFFF"/>
                </a:solidFill>
              </a:rPr>
              <a:t> MultipleLines and PhoneService also have strong correlation.</a:t>
            </a:r>
          </a:p>
        </p:txBody>
      </p:sp>
    </p:spTree>
    <p:extLst>
      <p:ext uri="{BB962C8B-B14F-4D97-AF65-F5344CB8AC3E}">
        <p14:creationId xmlns:p14="http://schemas.microsoft.com/office/powerpoint/2010/main" val="427295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FA68-384F-4B77-88EB-5253595E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Correlation of variables with Churn (target Column)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D31DC-4896-4583-AEA2-CDCDCB56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81037"/>
            <a:ext cx="7088945" cy="40035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B76E-F975-4649-B36B-36A01DF5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300"/>
              <a:t>Month to month contract, No online security and tech support, fiber optic internet service, no online backup, no device protection, and  monthly charges  are positively correlated with churn. </a:t>
            </a:r>
          </a:p>
          <a:p>
            <a:r>
              <a:rPr lang="en-US" sz="1300"/>
              <a:t>Tenure, two year contracts and no internet service are negatively correlated with churn</a:t>
            </a:r>
          </a:p>
          <a:p>
            <a:r>
              <a:rPr lang="en-US" sz="1300"/>
              <a:t>Gender and Phone service seem to have no impact on Churn, because the correlation is pretty low  </a:t>
            </a:r>
          </a:p>
        </p:txBody>
      </p:sp>
    </p:spTree>
    <p:extLst>
      <p:ext uri="{BB962C8B-B14F-4D97-AF65-F5344CB8AC3E}">
        <p14:creationId xmlns:p14="http://schemas.microsoft.com/office/powerpoint/2010/main" val="315385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15E84-B406-44DA-86C5-65488DC4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66A44D-6139-4258-92A9-3DEA41F85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918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09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D2610-B618-4A9E-851B-815D43D4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Predictive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7BB98-ACFC-4CC8-839B-A27DEA7E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90" y="478232"/>
            <a:ext cx="3107521" cy="2789902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B86043-50E8-432F-BBA6-9B704BC3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642852"/>
            <a:ext cx="3662730" cy="2682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58B8-E241-4AC7-8232-98AA05DD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The goal is to develop a predictive model that can perform binary classification</a:t>
            </a:r>
          </a:p>
          <a:p>
            <a:r>
              <a:rPr lang="en-US" sz="1700">
                <a:solidFill>
                  <a:srgbClr val="FFFFFF"/>
                </a:solidFill>
              </a:rPr>
              <a:t>Models: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Logistic regression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Random forest </a:t>
            </a:r>
          </a:p>
          <a:p>
            <a:r>
              <a:rPr lang="en-US" sz="1700">
                <a:solidFill>
                  <a:srgbClr val="FFFFFF"/>
                </a:solidFill>
              </a:rPr>
              <a:t>Supervised learning with two class binary classification on Churn Column</a:t>
            </a:r>
          </a:p>
          <a:p>
            <a:r>
              <a:rPr lang="en-US" sz="1700">
                <a:solidFill>
                  <a:srgbClr val="FFFFFF"/>
                </a:solidFill>
              </a:rPr>
              <a:t> Stratified Cross-Validation: to ensure that samples percentage of both classes are preserved in training and testing datasets </a:t>
            </a:r>
          </a:p>
        </p:txBody>
      </p:sp>
    </p:spTree>
    <p:extLst>
      <p:ext uri="{BB962C8B-B14F-4D97-AF65-F5344CB8AC3E}">
        <p14:creationId xmlns:p14="http://schemas.microsoft.com/office/powerpoint/2010/main" val="404801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08B47-7746-4906-A2B4-6FE2FA5E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Models Performance </a:t>
            </a:r>
          </a:p>
        </p:txBody>
      </p:sp>
      <p:sp>
        <p:nvSpPr>
          <p:cNvPr id="1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6FD4D-CC6D-48F5-9957-7A1DEA23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6" y="653076"/>
            <a:ext cx="2532690" cy="481359"/>
          </a:xfrm>
          <a:prstGeom prst="rect">
            <a:avLst/>
          </a:prstGeom>
        </p:spPr>
      </p:pic>
      <p:sp>
        <p:nvSpPr>
          <p:cNvPr id="1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82B71-A866-4FB3-921C-14FC30DA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2" y="4183855"/>
            <a:ext cx="3759105" cy="2053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D548-E789-40AF-8F71-8A4BC291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70" y="1702192"/>
            <a:ext cx="5423282" cy="5317586"/>
          </a:xfrm>
        </p:spPr>
        <p:txBody>
          <a:bodyPr anchor="ctr">
            <a:norm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Random Forest: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Among 374 (160+214) actual Churn values(“Yes” value in data) the model predicted 253(160+93) values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Among 1,033 (940+93) actual Remain values(“No” value in data) the model predicted 1154(940+214) values to be remain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Precision= 160/(160+93) = 0.632411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Recall=160/(160+214)= 0.427808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Accuracy = ((940+160)/(940+93+214+160))*100=78.18%</a:t>
            </a:r>
          </a:p>
          <a:p>
            <a:r>
              <a:rPr lang="en-US" sz="1100" dirty="0">
                <a:solidFill>
                  <a:srgbClr val="000000"/>
                </a:solidFill>
              </a:rPr>
              <a:t>Logistic regression: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Among 374 (169+205) actual Churn values(“Yes” value in data) the model predicted 314(205+109) values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Among 1,033 (924+109) actual Remain values(“No” value in data) the model predicted 1093(924+169)values to be remain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Precision= 205/(205+109) = 0.652866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Recall=205/(205+169)= 0.548128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Accuracy = ((924+205)/(924+109+169+205))*100=80.24%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18C11-46B5-4075-A7B7-D8509135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Important Factors and Findings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85E91B0-7EED-4ADB-850D-EA7A3D23B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382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5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Predictive Model For Customer Churn</vt:lpstr>
      <vt:lpstr>Data Insight </vt:lpstr>
      <vt:lpstr>Data Insight</vt:lpstr>
      <vt:lpstr>Correlation between variables </vt:lpstr>
      <vt:lpstr>Correlation of variables with Churn (target Column)</vt:lpstr>
      <vt:lpstr>Data preprocessing </vt:lpstr>
      <vt:lpstr>Predictive Models </vt:lpstr>
      <vt:lpstr>Models Performance </vt:lpstr>
      <vt:lpstr>Important Factors and Findings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Customer Churn</dc:title>
  <dc:creator>syed shah</dc:creator>
  <cp:lastModifiedBy>syed shah</cp:lastModifiedBy>
  <cp:revision>2</cp:revision>
  <dcterms:created xsi:type="dcterms:W3CDTF">2019-03-08T04:21:03Z</dcterms:created>
  <dcterms:modified xsi:type="dcterms:W3CDTF">2019-03-08T04:22:58Z</dcterms:modified>
</cp:coreProperties>
</file>