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8" r:id="rId23"/>
    <p:sldId id="299" r:id="rId24"/>
    <p:sldId id="300" r:id="rId25"/>
    <p:sldId id="264" r:id="rId26"/>
    <p:sldId id="265" r:id="rId27"/>
    <p:sldId id="26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18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7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58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57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5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2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3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5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lblogdepicodev.blogspot.com/2012/11/como-crear-y-usar-sprites-en-pagina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to Front-End Development Bootcamp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Course Name: Front-End Development Bootcamp</a:t>
            </a:r>
          </a:p>
          <a:p>
            <a:r>
              <a:rPr dirty="0"/>
              <a:t>Instructor: </a:t>
            </a:r>
            <a:r>
              <a:rPr lang="en-US" dirty="0"/>
              <a:t>Syed Kifayat</a:t>
            </a:r>
            <a:endParaRPr dirty="0"/>
          </a:p>
          <a:p>
            <a:r>
              <a:rPr dirty="0"/>
              <a:t>Duration: </a:t>
            </a:r>
            <a:r>
              <a:rPr lang="en-US" dirty="0"/>
              <a:t>3 to 4 months</a:t>
            </a:r>
            <a:endParaRPr dirty="0"/>
          </a:p>
          <a:p>
            <a:r>
              <a:rPr lang="en-US" dirty="0"/>
              <a:t>Lecture No: 3</a:t>
            </a:r>
          </a:p>
          <a:p>
            <a:r>
              <a:rPr lang="en-US" dirty="0"/>
              <a:t>Week No: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3C26-A770-44FA-957F-50AC78B0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Elements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HTML5 Semantic Elements">
            <a:extLst>
              <a:ext uri="{FF2B5EF4-FFF2-40B4-BE49-F238E27FC236}">
                <a16:creationId xmlns:a16="http://schemas.microsoft.com/office/drawing/2014/main" id="{44D9B98E-1F71-4880-B4F9-F74C77F9AF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47" y="2523745"/>
            <a:ext cx="5462016" cy="3724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79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660D-AF80-44B2-B6AC-0E24967C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HTML Computer Code Elements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8C18-4A3F-44F4-B22A-D67EB9302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265484"/>
            <a:ext cx="6347714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HTML contains several elements for defining user input and computer code.</a:t>
            </a: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 HTML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kbd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 is used to define keyboard input. The content inside is displayed in the browser's default monospace font.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 HTML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samp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 is used to define sample output from a computer program. The content inside is displayed in the browser's default monospace font.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 HTML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&lt;code&gt;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  is used to define a piece of computer code. The content inside is displayed in the browser's default monospace font.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Notice that 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&lt;code&gt;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 does NOT preserve extra whitespace and line-breaks.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To preserve extra whitespace and line-breaks, you can put 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&lt;code&gt;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 inside a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&lt;pre&gt;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E2FB-0698-4E7C-80A4-0D89A503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HTML Semantic Elements</a:t>
            </a:r>
            <a:br>
              <a:rPr lang="en-US" b="1" dirty="0"/>
            </a:br>
            <a:endParaRPr lang="en-US" sz="3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F781-C181-4AC1-BA8D-CC8D2E06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elements = elements with a meaning.</a:t>
            </a:r>
          </a:p>
          <a:p>
            <a:r>
              <a:rPr lang="en-US" dirty="0"/>
              <a:t>A semantic element clearly describes its meaning to both the browser and the developer.</a:t>
            </a: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Examples of </a:t>
            </a: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non-semantic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elements: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&lt;div&gt;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and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&lt;span&gt;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- Tells nothing about its content.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Examples of </a:t>
            </a: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semantic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elements: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img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,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&lt;table&gt;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, and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&lt;article&gt;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- Clearly defines its content.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3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7B7D-E4AD-49B6-A4AD-A2AA7322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Elements in HTML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2A4F-187B-4659-897A-4671B75F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3389377" cy="355745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&lt;article&gt;</a:t>
            </a:r>
          </a:p>
          <a:p>
            <a:pPr lvl="0"/>
            <a:r>
              <a:rPr lang="en-US" dirty="0"/>
              <a:t>&lt;aside&gt;</a:t>
            </a:r>
          </a:p>
          <a:p>
            <a:pPr lvl="0"/>
            <a:r>
              <a:rPr lang="en-US" dirty="0"/>
              <a:t>&lt;details&gt;</a:t>
            </a:r>
          </a:p>
          <a:p>
            <a:pPr lvl="0"/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pPr lvl="0"/>
            <a:r>
              <a:rPr lang="en-US" dirty="0"/>
              <a:t>&lt;figure&gt;</a:t>
            </a:r>
          </a:p>
          <a:p>
            <a:pPr lvl="0"/>
            <a:r>
              <a:rPr lang="en-US" dirty="0"/>
              <a:t>&lt;footer&gt;</a:t>
            </a:r>
          </a:p>
          <a:p>
            <a:pPr lvl="0"/>
            <a:r>
              <a:rPr lang="en-US" dirty="0"/>
              <a:t>&lt;header&gt;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E85AD6-A888-4031-B8DC-4EFA85A0B6A5}"/>
              </a:ext>
            </a:extLst>
          </p:cNvPr>
          <p:cNvSpPr txBox="1">
            <a:spLocks/>
          </p:cNvSpPr>
          <p:nvPr/>
        </p:nvSpPr>
        <p:spPr>
          <a:xfrm>
            <a:off x="4572000" y="2160589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&lt;main&gt;</a:t>
            </a:r>
          </a:p>
          <a:p>
            <a:r>
              <a:rPr lang="en-US" dirty="0"/>
              <a:t>&lt;mark&gt;</a:t>
            </a:r>
          </a:p>
          <a:p>
            <a:r>
              <a:rPr lang="en-US" dirty="0"/>
              <a:t>&lt;nav&gt;</a:t>
            </a:r>
          </a:p>
          <a:p>
            <a:r>
              <a:rPr lang="en-US" dirty="0"/>
              <a:t>&lt;section&gt;</a:t>
            </a:r>
          </a:p>
          <a:p>
            <a:r>
              <a:rPr lang="en-US" dirty="0"/>
              <a:t>&lt;summary&gt;</a:t>
            </a:r>
          </a:p>
          <a:p>
            <a:r>
              <a:rPr lang="en-US" dirty="0"/>
              <a:t>&lt;time&gt;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4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68F1-DDB2-4725-A2D0-F6BD68B4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&lt;article&gt;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3C79-486C-485A-B68F-9D58B9766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&lt;article&gt; element specifies independent, self-contained content.</a:t>
            </a:r>
          </a:p>
          <a:p>
            <a:r>
              <a:rPr lang="en-US" dirty="0"/>
              <a:t>Examples of where the &lt;article&gt; element can be used: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Forum posts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Blog posts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User comments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Product cards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Newspaper articles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8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ED87-25CD-4C55-942F-0D24B811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 Forms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1DF8-B714-41DC-9EBF-A11010636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HTML form is used to collect user input. The user input is most often sent to a server for processing.</a:t>
            </a: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&lt;form&gt;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 is a container for different types of input elements, such as: text fields, checkboxes, radio buttons, submit buttons, etc.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b="1" dirty="0"/>
              <a:t>Note:</a:t>
            </a:r>
            <a:r>
              <a:rPr lang="en-US" dirty="0"/>
              <a:t> The form itself is not visible. Also note that the default width of an input field is 20 characters.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9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DF9F-2816-455E-948E-B3854B9F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 Forms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DF04-C0A8-434D-BA80-6498FC754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&lt;input&gt; Element</a:t>
            </a:r>
          </a:p>
          <a:p>
            <a:r>
              <a:rPr lang="en-US" dirty="0"/>
              <a:t>The &lt;label&gt; Element</a:t>
            </a:r>
            <a:endParaRPr lang="en-US" b="1" dirty="0"/>
          </a:p>
          <a:p>
            <a:r>
              <a:rPr lang="en-US" dirty="0"/>
              <a:t>Radio Buttons</a:t>
            </a:r>
            <a:endParaRPr lang="en-US" b="1" dirty="0"/>
          </a:p>
          <a:p>
            <a:r>
              <a:rPr lang="en-US" dirty="0"/>
              <a:t>Checkboxes</a:t>
            </a:r>
            <a:endParaRPr lang="en-US" b="1" dirty="0"/>
          </a:p>
          <a:p>
            <a:r>
              <a:rPr lang="en-US" dirty="0"/>
              <a:t>The Submit Button</a:t>
            </a:r>
            <a:endParaRPr lang="en-US" b="1" dirty="0"/>
          </a:p>
          <a:p>
            <a:r>
              <a:rPr lang="en-US" dirty="0"/>
              <a:t>The Name Attribute for &lt;input&gt;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43C0-0C54-48CB-B5B2-202E32A5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 Form Attributes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FE22E-1906-4CF5-85EB-F18A9491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99758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/>
              <a:t>The Action Attribute</a:t>
            </a:r>
            <a:endParaRPr lang="en-US" b="1" dirty="0"/>
          </a:p>
          <a:p>
            <a:pPr marL="400050" lvl="1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Tip: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If the </a:t>
            </a:r>
            <a:r>
              <a:rPr lang="en-US" altLang="en-US" sz="12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attribute is omitted, the action is set to the current page.</a:t>
            </a:r>
            <a:endParaRPr lang="en-US" altLang="en-US" sz="3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/>
              <a:t>The Target Attribute</a:t>
            </a:r>
            <a:endParaRPr lang="en-US" b="1" dirty="0"/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 default value is </a:t>
            </a:r>
            <a:r>
              <a:rPr lang="en-US" altLang="en-US" sz="12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_self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which means that the response will open in the current window.</a:t>
            </a:r>
            <a:endParaRPr lang="en-US" altLang="en-US" sz="3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/>
              <a:t>The Method Attribute</a:t>
            </a:r>
          </a:p>
          <a:p>
            <a:pPr marL="400050" lvl="1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altLang="en-US" sz="12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method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attribute specifies the HTTP method to be used when submitting the form data.</a:t>
            </a:r>
            <a:endParaRPr lang="en-US" b="1" dirty="0"/>
          </a:p>
          <a:p>
            <a:pPr marL="400050" lvl="1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 form-data can be sent as URL variables (with </a:t>
            </a:r>
            <a:r>
              <a:rPr lang="en-US" altLang="en-US" sz="12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method="get"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) or as HTTP post transaction (with </a:t>
            </a:r>
            <a:r>
              <a:rPr lang="en-US" altLang="en-US" sz="12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method="post"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).</a:t>
            </a:r>
            <a:endParaRPr lang="en-US" altLang="en-US" sz="3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15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E02A-E627-4D39-9179-FAEC881B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Attribute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E8A8AF-9784-4802-B1D8-ED4EEE6CA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110" y="1832864"/>
            <a:ext cx="6834554" cy="44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94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7326-4B9D-4E41-8371-DC7E9CF6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3964-4784-4D78-9086-7C9C3AECD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&lt;input type="button"&gt;</a:t>
            </a:r>
          </a:p>
          <a:p>
            <a:pPr lvl="0"/>
            <a:r>
              <a:rPr lang="en-US" dirty="0"/>
              <a:t>&lt;input type="checkbox"&gt;</a:t>
            </a:r>
          </a:p>
          <a:p>
            <a:pPr lvl="0"/>
            <a:r>
              <a:rPr lang="en-US" dirty="0"/>
              <a:t>&lt;input type="color"&gt;</a:t>
            </a:r>
          </a:p>
          <a:p>
            <a:pPr lvl="0"/>
            <a:r>
              <a:rPr lang="en-US" dirty="0"/>
              <a:t>&lt;input type="date"&gt;</a:t>
            </a:r>
          </a:p>
          <a:p>
            <a:pPr lvl="0"/>
            <a:r>
              <a:rPr lang="en-US" dirty="0"/>
              <a:t>&lt;input type="datetime-local"&gt;</a:t>
            </a:r>
          </a:p>
          <a:p>
            <a:pPr lvl="0"/>
            <a:r>
              <a:rPr lang="en-US" dirty="0"/>
              <a:t>&lt;input type="email"&gt;</a:t>
            </a:r>
          </a:p>
          <a:p>
            <a:pPr lvl="0"/>
            <a:r>
              <a:rPr lang="en-US" dirty="0"/>
              <a:t>&lt;input type="file"&gt;</a:t>
            </a:r>
          </a:p>
          <a:p>
            <a:pPr lvl="0"/>
            <a:r>
              <a:rPr lang="en-US" dirty="0"/>
              <a:t>&lt;input type="hidden"&gt;</a:t>
            </a:r>
          </a:p>
          <a:p>
            <a:pPr lvl="0"/>
            <a:r>
              <a:rPr lang="en-US" dirty="0"/>
              <a:t>&lt;input type="image"&gt;</a:t>
            </a:r>
          </a:p>
          <a:p>
            <a:pPr lvl="0"/>
            <a:r>
              <a:rPr lang="en-US" dirty="0"/>
              <a:t>&lt;input type="month"&gt;</a:t>
            </a:r>
          </a:p>
          <a:p>
            <a:pPr lvl="0"/>
            <a:r>
              <a:rPr lang="en-US" dirty="0"/>
              <a:t>&lt;input type="number"&gt;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67AD3B-73CB-4935-B49E-396510A832FA}"/>
              </a:ext>
            </a:extLst>
          </p:cNvPr>
          <p:cNvSpPr txBox="1">
            <a:spLocks/>
          </p:cNvSpPr>
          <p:nvPr/>
        </p:nvSpPr>
        <p:spPr>
          <a:xfrm>
            <a:off x="4608576" y="2160589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&lt;input type="password"&gt;</a:t>
            </a:r>
          </a:p>
          <a:p>
            <a:r>
              <a:rPr lang="en-US" dirty="0"/>
              <a:t>&lt;input type="radio"&gt;</a:t>
            </a:r>
          </a:p>
          <a:p>
            <a:r>
              <a:rPr lang="en-US" dirty="0"/>
              <a:t>&lt;input type="range"&gt;</a:t>
            </a:r>
          </a:p>
          <a:p>
            <a:r>
              <a:rPr lang="en-US" dirty="0"/>
              <a:t>&lt;input type="reset"&gt;</a:t>
            </a:r>
          </a:p>
          <a:p>
            <a:r>
              <a:rPr lang="en-US" dirty="0"/>
              <a:t>&lt;input type="search"&gt;</a:t>
            </a:r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&lt;input type="</a:t>
            </a:r>
            <a:r>
              <a:rPr lang="en-US" dirty="0" err="1"/>
              <a:t>tel</a:t>
            </a:r>
            <a:r>
              <a:rPr lang="en-US" dirty="0"/>
              <a:t>"&gt;</a:t>
            </a:r>
          </a:p>
          <a:p>
            <a:r>
              <a:rPr lang="en-US" dirty="0"/>
              <a:t>&lt;input type="text"&gt;</a:t>
            </a:r>
          </a:p>
          <a:p>
            <a:r>
              <a:rPr lang="en-US" dirty="0"/>
              <a:t>&lt;input type="time"&gt;</a:t>
            </a:r>
          </a:p>
          <a:p>
            <a:r>
              <a:rPr lang="en-US" dirty="0"/>
              <a:t>&lt;input type="</a:t>
            </a:r>
            <a:r>
              <a:rPr lang="en-US" dirty="0" err="1"/>
              <a:t>url</a:t>
            </a:r>
            <a:r>
              <a:rPr lang="en-US" dirty="0"/>
              <a:t>"&gt;</a:t>
            </a:r>
          </a:p>
          <a:p>
            <a:r>
              <a:rPr lang="en-US" dirty="0"/>
              <a:t>&lt;input type="week"&gt;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5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1D3E-AB43-4E28-8D47-F2254BC7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8E8A-A3C3-4623-8DCE-A189D6E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Table</a:t>
            </a:r>
          </a:p>
          <a:p>
            <a:r>
              <a:rPr lang="en-US" dirty="0"/>
              <a:t>HTML Lists</a:t>
            </a:r>
          </a:p>
          <a:p>
            <a:r>
              <a:rPr lang="en-US" dirty="0"/>
              <a:t>HTML Block and Inline Elements</a:t>
            </a:r>
          </a:p>
          <a:p>
            <a:r>
              <a:rPr lang="en-US" dirty="0"/>
              <a:t>HTML Class Attribute</a:t>
            </a:r>
          </a:p>
          <a:p>
            <a:r>
              <a:rPr lang="en-US" dirty="0"/>
              <a:t>HTML Id Attribute</a:t>
            </a:r>
          </a:p>
          <a:p>
            <a:r>
              <a:rPr lang="en-US" dirty="0"/>
              <a:t>HTML Iframes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38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130B-E53F-4AF9-9787-2B2D80D9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 Multimedia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9264-63F9-447C-A099-84DBBB89A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Multimedia comes in many different formats. It can be almost anything you can hear or see, like images, music, sound, videos, records, films, animations, and more.</a:t>
            </a:r>
          </a:p>
          <a:p>
            <a:r>
              <a:rPr lang="en-US" dirty="0"/>
              <a:t>Multimedia files have formats and different extensions like: .wav, .mp3, .mp4, .mpg, .</a:t>
            </a:r>
            <a:r>
              <a:rPr lang="en-US" dirty="0" err="1"/>
              <a:t>wmv</a:t>
            </a:r>
            <a:r>
              <a:rPr lang="en-US" dirty="0"/>
              <a:t>, and .</a:t>
            </a:r>
            <a:r>
              <a:rPr lang="en-US" dirty="0" err="1"/>
              <a:t>avi</a:t>
            </a:r>
            <a:r>
              <a:rPr lang="en-US" dirty="0"/>
              <a:t>.</a:t>
            </a:r>
          </a:p>
          <a:p>
            <a:r>
              <a:rPr lang="en-US" b="1" dirty="0"/>
              <a:t>Note:</a:t>
            </a:r>
            <a:r>
              <a:rPr lang="en-US" dirty="0"/>
              <a:t> Only MP4, </a:t>
            </a:r>
            <a:r>
              <a:rPr lang="en-US" dirty="0" err="1"/>
              <a:t>WebM</a:t>
            </a:r>
            <a:r>
              <a:rPr lang="en-US" dirty="0"/>
              <a:t>, and </a:t>
            </a:r>
            <a:r>
              <a:rPr lang="en-US" dirty="0" err="1"/>
              <a:t>Ogg</a:t>
            </a:r>
            <a:r>
              <a:rPr lang="en-US" dirty="0"/>
              <a:t> video are supported by the HTML standard.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11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B4C9-F07C-4463-8A5A-D47AE183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 Video/Audio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08FA-6245-4067-A433-7758383C8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660718"/>
            <a:ext cx="6681217" cy="4587682"/>
          </a:xfrm>
        </p:spPr>
        <p:txBody>
          <a:bodyPr>
            <a:noAutofit/>
          </a:bodyPr>
          <a:lstStyle/>
          <a:p>
            <a:r>
              <a:rPr lang="en-US" altLang="en-US" sz="15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 HTML </a:t>
            </a:r>
            <a:r>
              <a:rPr lang="en-US" altLang="en-US" sz="15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&lt;video&gt;/</a:t>
            </a:r>
            <a:r>
              <a:rPr lang="en-US" altLang="en-US" sz="16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&lt;audio&gt;</a:t>
            </a:r>
            <a:r>
              <a:rPr lang="en-US" altLang="en-US" sz="15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 is used to show a video/audio on a web page.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sz="15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altLang="en-US" sz="15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controls</a:t>
            </a:r>
            <a:r>
              <a:rPr lang="en-US" altLang="en-US" sz="15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attribute adds video/audio controls, like play, pause, and volume.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sz="15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It is a good idea to always include </a:t>
            </a:r>
            <a:r>
              <a:rPr lang="en-US" altLang="en-US" sz="15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width</a:t>
            </a:r>
            <a:r>
              <a:rPr lang="en-US" altLang="en-US" sz="15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and </a:t>
            </a:r>
            <a:r>
              <a:rPr lang="en-US" altLang="en-US" sz="15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height</a:t>
            </a:r>
            <a:r>
              <a:rPr lang="en-US" altLang="en-US" sz="15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attributes. If height and width are not set, the page might flicker while the video loads.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sz="15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altLang="en-US" sz="15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&lt;source&gt;</a:t>
            </a:r>
            <a:r>
              <a:rPr lang="en-US" altLang="en-US" sz="15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 allows you to specify alternative video files which the browser may choose from. The browser will use the first recognized format.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sz="15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 text between the </a:t>
            </a:r>
            <a:r>
              <a:rPr lang="en-US" altLang="en-US" sz="15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&lt;video&gt;/&lt;audio&gt;</a:t>
            </a:r>
            <a:r>
              <a:rPr lang="en-US" altLang="en-US" sz="15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and </a:t>
            </a:r>
            <a:r>
              <a:rPr lang="en-US" altLang="en-US" sz="15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&lt;/video&gt;/&lt;/audio&gt;</a:t>
            </a:r>
            <a:r>
              <a:rPr lang="en-US" altLang="en-US" sz="15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tags will only be displayed in browsers that do not support the </a:t>
            </a:r>
            <a:r>
              <a:rPr lang="en-US" altLang="en-US" sz="15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&lt;video&gt;/&lt;audio&gt;</a:t>
            </a:r>
            <a:r>
              <a:rPr lang="en-US" altLang="en-US" sz="15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element.</a:t>
            </a:r>
          </a:p>
          <a:p>
            <a:r>
              <a:rPr lang="en-US" altLang="en-US" sz="15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start a video automatically, use the </a:t>
            </a:r>
            <a:r>
              <a:rPr lang="en-US" altLang="en-US" sz="15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autoplay</a:t>
            </a:r>
            <a:r>
              <a:rPr lang="en-US" altLang="en-US" sz="15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attribute</a:t>
            </a:r>
            <a:r>
              <a:rPr lang="en-US" altLang="en-US" sz="1500" dirty="0">
                <a:solidFill>
                  <a:schemeClr val="tx1"/>
                </a:solidFill>
              </a:rPr>
              <a:t> 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500" b="1" dirty="0"/>
              <a:t>Note:</a:t>
            </a:r>
            <a:r>
              <a:rPr lang="en-US" sz="1500" dirty="0"/>
              <a:t> Chromium browsers do not allow </a:t>
            </a:r>
            <a:r>
              <a:rPr lang="en-US" sz="1500" dirty="0" err="1"/>
              <a:t>autoplay</a:t>
            </a:r>
            <a:r>
              <a:rPr lang="en-US" sz="1500" dirty="0"/>
              <a:t> in most cases. However, muted </a:t>
            </a:r>
            <a:r>
              <a:rPr lang="en-US" sz="1500" dirty="0" err="1"/>
              <a:t>autoplay</a:t>
            </a:r>
            <a:r>
              <a:rPr lang="en-US" sz="1500" dirty="0"/>
              <a:t> is always allowed.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53748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1B5A-7731-4326-A2F0-6BF9B3F0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 YouTube Videos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FE2D-BAD3-4335-A59C-F90908F6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way to play videos in HTML, is to use YouTube.</a:t>
            </a:r>
          </a:p>
          <a:p>
            <a:r>
              <a:rPr lang="en-US" dirty="0"/>
              <a:t>Converting videos to different formats can be difficult and time-consuming.</a:t>
            </a:r>
          </a:p>
          <a:p>
            <a:r>
              <a:rPr lang="en-US" dirty="0"/>
              <a:t>An easier solution is to let YouTube play the videos in your web page.</a:t>
            </a:r>
          </a:p>
          <a:p>
            <a:r>
              <a:rPr lang="en-US" dirty="0"/>
              <a:t>YouTube will display an id (like tgbNymZ7vqY), when you save (or play) a video.</a:t>
            </a:r>
          </a:p>
          <a:p>
            <a:r>
              <a:rPr lang="en-US" dirty="0"/>
              <a:t>You can use this id, and refer to your video in the HTML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51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6C1E-1544-400F-95BC-222F93CB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Playing a YouTube Video in HTML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4727-CEE0-4887-87A5-3A7DDE6BB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Upload the video to YouTube</a:t>
            </a:r>
          </a:p>
          <a:p>
            <a:r>
              <a:rPr lang="en-US" dirty="0"/>
              <a:t>Take a note of the video id</a:t>
            </a: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an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&lt;iframe&gt;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 in your web page.</a:t>
            </a: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 the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src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attribute point to the video URL</a:t>
            </a:r>
            <a:endParaRPr lang="en-US" altLang="en-US" sz="800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width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height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attributes to specify the dimension of the player</a:t>
            </a:r>
            <a:endParaRPr lang="en-US" altLang="en-US" sz="800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Add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mute=1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after </a:t>
            </a:r>
            <a:r>
              <a:rPr lang="en-US" altLang="en-US" sz="1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autoplay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=1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to let your video start playing automatically (but muted).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/>
              <a:t>Example:</a:t>
            </a:r>
          </a:p>
          <a:p>
            <a:pPr marL="400050" lvl="1" indent="0">
              <a:buNone/>
            </a:pPr>
            <a:r>
              <a:rPr lang="en-US" dirty="0"/>
              <a:t>&lt;iframe width="420" height="315"</a:t>
            </a:r>
            <a:br>
              <a:rPr lang="en-US" dirty="0"/>
            </a:br>
            <a:r>
              <a:rPr lang="en-US" dirty="0"/>
              <a:t>src="https://www.youtube.com/embed/tgbNymZ7vqY?autoplay=1&amp;mute=1"&gt;</a:t>
            </a:r>
            <a:br>
              <a:rPr lang="en-US" dirty="0"/>
            </a:br>
            <a:r>
              <a:rPr lang="en-US" dirty="0"/>
              <a:t>&lt;/iframe&gt;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2CF1C7-5EE0-4B1A-9ADA-0706568C9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9B0181-34BC-4C8F-993C-27501A7F6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18473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BA9C2F2-1E0D-45EC-BF32-71B3148D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18473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1419F2D-BFF9-47E2-8C39-42EDC158A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494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8CAA-978A-4F3C-B614-135DDC0D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Loop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5059-6C5F-4209-A067-55BBE037F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92224"/>
            <a:ext cx="6347714" cy="4249139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Add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playlist=</a:t>
            </a:r>
            <a:r>
              <a:rPr lang="en-US" altLang="en-US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videoID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and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loop=1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to let your video loop forever.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loop=0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(default) - The video will play only once.</a:t>
            </a:r>
            <a:endParaRPr lang="en-US" altLang="en-US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loop=1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- The video will loop (forever).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dirty="0"/>
              <a:t>&lt;iframe width="420" height="315"</a:t>
            </a:r>
            <a:br>
              <a:rPr lang="en-US" dirty="0"/>
            </a:br>
            <a:r>
              <a:rPr lang="en-US" dirty="0"/>
              <a:t>src="https://www.youtube.com/embed/tgbNymZ7vqY?playlist=tgbNymZ7vqY&amp;loop=1"&gt;</a:t>
            </a:r>
            <a:br>
              <a:rPr lang="en-US" dirty="0"/>
            </a:br>
            <a:r>
              <a:rPr lang="en-US" dirty="0"/>
              <a:t>&lt;/iframe&gt;</a:t>
            </a: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Add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controls=0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to NOT display controls in the video player.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controls=0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- Player controls does not display.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controls=1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(default) - Player controls is displayed.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/>
              <a:t>&lt;iframe width="420" height="315"</a:t>
            </a:r>
            <a:br>
              <a:rPr lang="en-US" dirty="0"/>
            </a:br>
            <a:r>
              <a:rPr lang="en-US" dirty="0"/>
              <a:t>src="https://www.youtube.com/embed/tgbNymZ7vqY?controls=0"&gt;</a:t>
            </a:r>
            <a:br>
              <a:rPr lang="en-US" dirty="0"/>
            </a:br>
            <a:r>
              <a:rPr lang="en-US" dirty="0"/>
              <a:t>&lt;/iframe&gt;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82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Next Class 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3DFBB-94ED-4D6C-BACD-35CEBB1E2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16608" y="1748060"/>
            <a:ext cx="4152868" cy="4152868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063" y="2464813"/>
            <a:ext cx="5510785" cy="1129793"/>
          </a:xfrm>
        </p:spPr>
        <p:txBody>
          <a:bodyPr>
            <a:normAutofit/>
          </a:bodyPr>
          <a:lstStyle/>
          <a:p>
            <a:pPr algn="ctr"/>
            <a:r>
              <a:rPr sz="4800" dirty="0"/>
              <a:t>Q&amp;A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063" y="3977928"/>
            <a:ext cx="6347714" cy="802066"/>
          </a:xfrm>
        </p:spPr>
        <p:txBody>
          <a:bodyPr/>
          <a:lstStyle/>
          <a:p>
            <a:r>
              <a:rPr dirty="0"/>
              <a:t>Q&amp;A: Ask any questions about today’s lesson.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12568"/>
            <a:ext cx="6347713" cy="1320800"/>
          </a:xfrm>
        </p:spPr>
        <p:txBody>
          <a:bodyPr/>
          <a:lstStyle/>
          <a:p>
            <a:pPr algn="ctr"/>
            <a:r>
              <a:rPr sz="4800" dirty="0"/>
              <a:t>Thank</a:t>
            </a:r>
            <a:r>
              <a:rPr dirty="0"/>
              <a:t>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646" y="4200143"/>
            <a:ext cx="6071618" cy="19141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dirty="0"/>
              <a:t>Happy Codi</a:t>
            </a:r>
            <a:r>
              <a:rPr lang="en-US" dirty="0"/>
              <a:t>ng! </a:t>
            </a:r>
          </a:p>
          <a:p>
            <a:pPr marL="0" indent="0" algn="ctr">
              <a:buNone/>
            </a:pPr>
            <a:r>
              <a:rPr lang="en-US" dirty="0"/>
              <a:t>(Design by Syed Kifayat)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248C-D9BD-413C-BBF7-BB3228BC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- The Head Element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3576E-6F4D-4F5A-8589-AA0DCF5D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 HTML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&lt;head&gt;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 is a container for the following elements: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&lt;title&gt;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,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&lt;style&gt;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,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&lt;meta&gt;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,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&lt;link&gt;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,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&lt;script&gt;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, and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&lt;base&gt;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.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/>
              <a:t>The &lt;head&gt; element is a container for metadata (data about data) and is placed between the &lt;html&gt; tag and the &lt;body&gt; tag.</a:t>
            </a:r>
          </a:p>
          <a:p>
            <a:r>
              <a:rPr lang="en-US" dirty="0"/>
              <a:t>HTML metadata is data about the HTML document. Metadata is not displayed on the page.</a:t>
            </a:r>
          </a:p>
          <a:p>
            <a:r>
              <a:rPr lang="en-US" dirty="0"/>
              <a:t>Metadata typically define the document title, character set, styles, scripts, and other meta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3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1805-340C-4BE9-90AC-6EEB3B42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&lt;title&gt;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BD887-90A8-44FE-BD7B-09D7FDC5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82496"/>
            <a:ext cx="6347714" cy="4358867"/>
          </a:xfrm>
        </p:spPr>
        <p:txBody>
          <a:bodyPr>
            <a:normAutofit/>
          </a:bodyPr>
          <a:lstStyle/>
          <a:p>
            <a:r>
              <a:rPr lang="en-US" dirty="0"/>
              <a:t>The &lt;title&gt; element defines the title of the document. The title must be text-only, and it is shown in the browser's title bar or in the page's tab.</a:t>
            </a:r>
          </a:p>
          <a:p>
            <a:r>
              <a:rPr lang="en-US" dirty="0"/>
              <a:t>The content of a page title is very important for search engine optimization (SEO)! The page title is used by search engine algorithms to decide the order when listing pages in search results.</a:t>
            </a:r>
          </a:p>
          <a:p>
            <a:r>
              <a:rPr lang="en-US" dirty="0"/>
              <a:t>defines a title in the browser toolbar</a:t>
            </a:r>
          </a:p>
          <a:p>
            <a:r>
              <a:rPr lang="en-US" dirty="0"/>
              <a:t>provides a title for the page when it is added to favorites</a:t>
            </a:r>
          </a:p>
          <a:p>
            <a:r>
              <a:rPr lang="en-US" dirty="0"/>
              <a:t>displays a title for the page in search engine-results</a:t>
            </a:r>
          </a:p>
          <a:p>
            <a:r>
              <a:rPr lang="en-US" dirty="0"/>
              <a:t>So, try to make the title as accurate and meaningful as possible!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1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AD83-52F0-4FC0-BA0C-CCECE347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77875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HTML &lt;style&gt;/&lt;link&gt;  Element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692C-95C8-4ABD-9512-62528BD5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&lt;style&gt;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 is used to define style information for a single HTML page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&lt;link&gt;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element defines the relationship between the current document and an external resource.</a:t>
            </a:r>
            <a:r>
              <a:rPr lang="en-US" altLang="en-US" sz="800" dirty="0">
                <a:solidFill>
                  <a:schemeClr val="tx1"/>
                </a:solidFill>
              </a:rPr>
              <a:t>  </a:t>
            </a: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&lt;link&gt;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tag is most often used to link to external style sheets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48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D87A-1CDC-4E7B-87F3-6292CBFB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&lt;meta&gt; Element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8864-42E9-43D0-BE0D-76CF1B48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&lt;meta&gt;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 is typically used to specify the character set, page description, keywords, author of the document, and viewport settings.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/>
              <a:t>The metadata will not be displayed on the page, but is used by browsers (how to display content or reload page), by search engines (keywords), and other web services.</a:t>
            </a:r>
          </a:p>
          <a:p>
            <a:r>
              <a:rPr lang="en-US" b="1" dirty="0"/>
              <a:t>Define the character set used: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&lt;meta charset="UTF-8"&gt;</a:t>
            </a:r>
          </a:p>
          <a:p>
            <a:r>
              <a:rPr lang="en-US" b="1" dirty="0"/>
              <a:t>Define keywords for search engines:</a:t>
            </a:r>
          </a:p>
          <a:p>
            <a:pPr marL="0" indent="0">
              <a:buNone/>
            </a:pPr>
            <a:r>
              <a:rPr lang="en-US" dirty="0"/>
              <a:t>     &lt;meta name="keywords" content="HTML, CSS, JavaScript"&gt;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9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4D61-FF03-41F3-B4E3-894C8AAD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&lt;meta&gt; Element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A435-FD23-4B2C-A6A9-74F6EB00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Define a description of your web page: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&lt;meta name="description" content="Free Web tutorials"&gt;</a:t>
            </a:r>
          </a:p>
          <a:p>
            <a:r>
              <a:rPr lang="en-US" b="1" dirty="0"/>
              <a:t>Define the author of a page:</a:t>
            </a:r>
          </a:p>
          <a:p>
            <a:pPr marL="400050" lvl="1" indent="0">
              <a:buNone/>
            </a:pPr>
            <a:r>
              <a:rPr lang="en-US" dirty="0"/>
              <a:t>&lt;meta name="author" content="John Doe"&gt;</a:t>
            </a:r>
          </a:p>
          <a:p>
            <a:r>
              <a:rPr lang="en-US" b="1" dirty="0"/>
              <a:t>Refresh document every 30 seconds: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&lt;meta http-</a:t>
            </a:r>
            <a:r>
              <a:rPr lang="en-US" dirty="0" err="1"/>
              <a:t>equiv</a:t>
            </a:r>
            <a:r>
              <a:rPr lang="en-US" dirty="0"/>
              <a:t>="refresh" content="30"&gt;</a:t>
            </a:r>
          </a:p>
          <a:p>
            <a:r>
              <a:rPr lang="en-US" b="1" dirty="0"/>
              <a:t>Setting the viewport to make your website look good on all devices:</a:t>
            </a:r>
          </a:p>
          <a:p>
            <a:pPr marL="400050" lvl="1" indent="0">
              <a:buNone/>
            </a:pPr>
            <a:r>
              <a:rPr lang="en-US" dirty="0"/>
              <a:t>&lt;meta name="viewport" content="width=device-width, initial-scale=1.0"&gt;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4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3BF6-D641-40A5-B90B-12AE07BB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Viewport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3DB7-9CF7-410E-A450-C416EFC9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41109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 viewport is the user's visible area of a web page. It varies with the device - it will be smaller on a mobile phone than on a computer screen.</a:t>
            </a:r>
            <a:endParaRPr lang="en-US" altLang="en-US" sz="20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You should include the following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&lt;meta&gt;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 in all your web pages:</a:t>
            </a:r>
            <a:endParaRPr lang="en-US" altLang="en-US" sz="20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en-US" altLang="en-US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dirty="0">
                <a:solidFill>
                  <a:srgbClr val="005CC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="viewport"</a:t>
            </a:r>
            <a:r>
              <a:rPr lang="en-US" altLang="en-US" dirty="0">
                <a:solidFill>
                  <a:srgbClr val="008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altLang="en-US" dirty="0">
                <a:solidFill>
                  <a:srgbClr val="005CC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="width=device-    width, initial-scale=1.0"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18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This gives the browser instructions on how to control the page's dimensions and scaling.</a:t>
            </a:r>
            <a:endParaRPr lang="en-US" altLang="en-US" sz="20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width=device-width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part sets the width of the page to follow the screen-width of the device (which will vary depending on the device).</a:t>
            </a:r>
            <a:endParaRPr lang="en-US" altLang="en-US" sz="20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initial-scale=1.0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part sets the initial zoom level when the page is first loaded by the browser.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6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E5FD-AD26-4AF0-BB80-FAE401B2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Elements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7D52-AA2B-4541-BAA1-B6E7E99E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43456"/>
            <a:ext cx="6347714" cy="4297907"/>
          </a:xfrm>
        </p:spPr>
        <p:txBody>
          <a:bodyPr>
            <a:noAutofit/>
          </a:bodyPr>
          <a:lstStyle/>
          <a:p>
            <a:r>
              <a:rPr lang="en-US" sz="1600" dirty="0"/>
              <a:t>HTML has several semantic elements that define the different parts of a web page:</a:t>
            </a:r>
          </a:p>
          <a:p>
            <a:r>
              <a:rPr lang="en-US" altLang="en-US" sz="1600" dirty="0">
                <a:solidFill>
                  <a:srgbClr val="DC143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&lt;header&gt;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Defines a header for a document or a section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DC143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&lt;nav&gt;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Defines a set of navigation links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DC143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&lt;section&gt;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Defines a section in a document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DC143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&lt;article&gt;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Defines independent, self-contained content</a:t>
            </a:r>
          </a:p>
          <a:p>
            <a:r>
              <a:rPr lang="en-US" altLang="en-US" sz="1600" dirty="0">
                <a:solidFill>
                  <a:srgbClr val="DC143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&lt;aside&gt;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Defines content aside from the content (like a sidebar)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DC143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&lt;footer&gt;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Defines a footer for a document or a section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rgbClr val="DC143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&lt;details&gt;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Defines additional details that the user can open and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close on demand</a:t>
            </a:r>
            <a:endParaRPr lang="en-US" altLang="en-US" sz="1600" dirty="0">
              <a:solidFill>
                <a:srgbClr val="DC143C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sz="1600" dirty="0">
                <a:solidFill>
                  <a:srgbClr val="DC143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&lt;summary&gt;</a:t>
            </a: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- Defines a heading for the </a:t>
            </a:r>
            <a:r>
              <a:rPr lang="en-US" altLang="en-US" sz="1600" dirty="0">
                <a:solidFill>
                  <a:srgbClr val="DC143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&lt;details&gt;</a:t>
            </a: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element 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19228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1350</TotalTime>
  <Words>636</Words>
  <Application>Microsoft Office PowerPoint</Application>
  <PresentationFormat>On-screen Show (4:3)</PresentationFormat>
  <Paragraphs>182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Times New Roman</vt:lpstr>
      <vt:lpstr>Trebuchet MS</vt:lpstr>
      <vt:lpstr>Verdana</vt:lpstr>
      <vt:lpstr>Wingdings 3</vt:lpstr>
      <vt:lpstr>Facet</vt:lpstr>
      <vt:lpstr>Welcome to Front-End Development Bootcamp</vt:lpstr>
      <vt:lpstr>Previous Lecture</vt:lpstr>
      <vt:lpstr>HTML - The Head Element </vt:lpstr>
      <vt:lpstr>The HTML &lt;title&gt; Element </vt:lpstr>
      <vt:lpstr>The HTML &lt;style&gt;/&lt;link&gt;  Element </vt:lpstr>
      <vt:lpstr>The HTML &lt;meta&gt; Element </vt:lpstr>
      <vt:lpstr>The HTML &lt;meta&gt; Element </vt:lpstr>
      <vt:lpstr>Setting The Viewport </vt:lpstr>
      <vt:lpstr>HTML Layout Elements </vt:lpstr>
      <vt:lpstr>HTML Layout Elements </vt:lpstr>
      <vt:lpstr>HTML Computer Code Elements </vt:lpstr>
      <vt:lpstr>HTML Semantic Elements </vt:lpstr>
      <vt:lpstr>Semantic Elements in HTML </vt:lpstr>
      <vt:lpstr>HTML &lt;article&gt; Element </vt:lpstr>
      <vt:lpstr>HTML Forms </vt:lpstr>
      <vt:lpstr>HTML Forms </vt:lpstr>
      <vt:lpstr>HTML Form Attributes </vt:lpstr>
      <vt:lpstr>Target Attribute</vt:lpstr>
      <vt:lpstr>HTML Input Types </vt:lpstr>
      <vt:lpstr>HTML Multimedia </vt:lpstr>
      <vt:lpstr>HTML Video/Audio</vt:lpstr>
      <vt:lpstr>HTML YouTube Videos </vt:lpstr>
      <vt:lpstr>Playing a YouTube Video in HTML </vt:lpstr>
      <vt:lpstr>YouTube Loop </vt:lpstr>
      <vt:lpstr>Next Class Preview</vt:lpstr>
      <vt:lpstr>Q&amp;A 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Front-End Development Bootcamp</dc:title>
  <dc:subject/>
  <dc:creator/>
  <cp:keywords/>
  <dc:description>generated using python-pptx</dc:description>
  <cp:lastModifiedBy>Syed Kifayat Ur Rahman</cp:lastModifiedBy>
  <cp:revision>48</cp:revision>
  <dcterms:created xsi:type="dcterms:W3CDTF">2013-01-27T09:14:16Z</dcterms:created>
  <dcterms:modified xsi:type="dcterms:W3CDTF">2025-02-23T13:57:01Z</dcterms:modified>
  <cp:category/>
</cp:coreProperties>
</file>