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7"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278" r:id="rId32"/>
    <p:sldId id="265" r:id="rId33"/>
    <p:sldId id="266"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1" d="100"/>
          <a:sy n="81" d="100"/>
        </p:scale>
        <p:origin x="149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19933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51960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7181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93847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9586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12809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82057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65435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94759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88161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3/8/2025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72756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3/8/2025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13729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3/8/2025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43832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81326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50059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06199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3/8/2025</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416156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Welcome to Front-End Development Bootcamp</a:t>
            </a:r>
          </a:p>
        </p:txBody>
      </p:sp>
      <p:sp>
        <p:nvSpPr>
          <p:cNvPr id="3" name="Content Placeholder 2"/>
          <p:cNvSpPr>
            <a:spLocks noGrp="1"/>
          </p:cNvSpPr>
          <p:nvPr>
            <p:ph idx="1"/>
          </p:nvPr>
        </p:nvSpPr>
        <p:spPr/>
        <p:txBody>
          <a:bodyPr/>
          <a:lstStyle/>
          <a:p>
            <a:r>
              <a:rPr dirty="0"/>
              <a:t>Course Name: Front-End Development Bootcamp</a:t>
            </a:r>
          </a:p>
          <a:p>
            <a:r>
              <a:rPr dirty="0"/>
              <a:t>Instructor: </a:t>
            </a:r>
            <a:r>
              <a:rPr lang="en-US" dirty="0"/>
              <a:t>Syed Kifayat</a:t>
            </a:r>
            <a:endParaRPr dirty="0"/>
          </a:p>
          <a:p>
            <a:r>
              <a:rPr dirty="0"/>
              <a:t>Duration: </a:t>
            </a:r>
            <a:r>
              <a:rPr lang="en-US" dirty="0"/>
              <a:t>3 to 4 months</a:t>
            </a:r>
            <a:endParaRPr dirty="0"/>
          </a:p>
          <a:p>
            <a:r>
              <a:rPr lang="en-US" dirty="0"/>
              <a:t>Lecture No: 5</a:t>
            </a:r>
          </a:p>
          <a:p>
            <a:r>
              <a:rPr lang="en-US" dirty="0"/>
              <a:t>Week No: 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2F60A-ECED-48A2-89F0-2A09C84E54F8}"/>
              </a:ext>
            </a:extLst>
          </p:cNvPr>
          <p:cNvSpPr>
            <a:spLocks noGrp="1"/>
          </p:cNvSpPr>
          <p:nvPr>
            <p:ph type="title"/>
          </p:nvPr>
        </p:nvSpPr>
        <p:spPr/>
        <p:txBody>
          <a:bodyPr/>
          <a:lstStyle/>
          <a:p>
            <a:r>
              <a:rPr lang="en-US" b="1" dirty="0"/>
              <a:t>CSS Borders</a:t>
            </a:r>
            <a:br>
              <a:rPr lang="en-US" b="1" dirty="0"/>
            </a:br>
            <a:endParaRPr lang="en-US" dirty="0"/>
          </a:p>
        </p:txBody>
      </p:sp>
      <p:sp>
        <p:nvSpPr>
          <p:cNvPr id="3" name="Content Placeholder 2">
            <a:extLst>
              <a:ext uri="{FF2B5EF4-FFF2-40B4-BE49-F238E27FC236}">
                <a16:creationId xmlns:a16="http://schemas.microsoft.com/office/drawing/2014/main" id="{F1101FDC-D5B5-4862-B5A4-000FBF42DA27}"/>
              </a:ext>
            </a:extLst>
          </p:cNvPr>
          <p:cNvSpPr>
            <a:spLocks noGrp="1"/>
          </p:cNvSpPr>
          <p:nvPr>
            <p:ph idx="1"/>
          </p:nvPr>
        </p:nvSpPr>
        <p:spPr>
          <a:xfrm>
            <a:off x="609598" y="1488613"/>
            <a:ext cx="6347714" cy="3880773"/>
          </a:xfrm>
        </p:spPr>
        <p:txBody>
          <a:bodyPr/>
          <a:lstStyle/>
          <a:p>
            <a:r>
              <a:rPr lang="en-US" dirty="0"/>
              <a:t>The CSS border properties allow you to specify the style, width, and color of an element's border.</a:t>
            </a:r>
          </a:p>
          <a:p>
            <a:r>
              <a:rPr lang="en-US" dirty="0"/>
              <a:t>The border-style property specifies what kind of border to display.</a:t>
            </a:r>
          </a:p>
          <a:p>
            <a:r>
              <a:rPr lang="en-US" dirty="0"/>
              <a:t>The border-style property can have from one to four values (for the top border, right border, bottom border, and the left border).</a:t>
            </a:r>
          </a:p>
          <a:p>
            <a:endParaRPr lang="en-US" dirty="0"/>
          </a:p>
          <a:p>
            <a:endParaRPr lang="en-US" dirty="0"/>
          </a:p>
        </p:txBody>
      </p:sp>
      <p:pic>
        <p:nvPicPr>
          <p:cNvPr id="4" name="Picture 3">
            <a:extLst>
              <a:ext uri="{FF2B5EF4-FFF2-40B4-BE49-F238E27FC236}">
                <a16:creationId xmlns:a16="http://schemas.microsoft.com/office/drawing/2014/main" id="{18147FFF-4C55-4F4F-B479-7842010FA40D}"/>
              </a:ext>
            </a:extLst>
          </p:cNvPr>
          <p:cNvPicPr>
            <a:picLocks noChangeAspect="1"/>
          </p:cNvPicPr>
          <p:nvPr/>
        </p:nvPicPr>
        <p:blipFill>
          <a:blip r:embed="rId2"/>
          <a:stretch>
            <a:fillRect/>
          </a:stretch>
        </p:blipFill>
        <p:spPr>
          <a:xfrm>
            <a:off x="921685" y="3710853"/>
            <a:ext cx="5905835" cy="2872827"/>
          </a:xfrm>
          <a:prstGeom prst="rect">
            <a:avLst/>
          </a:prstGeom>
        </p:spPr>
      </p:pic>
    </p:spTree>
    <p:extLst>
      <p:ext uri="{BB962C8B-B14F-4D97-AF65-F5344CB8AC3E}">
        <p14:creationId xmlns:p14="http://schemas.microsoft.com/office/powerpoint/2010/main" val="2383200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83FFF-4999-49C7-BE27-CF2071F740FD}"/>
              </a:ext>
            </a:extLst>
          </p:cNvPr>
          <p:cNvSpPr>
            <a:spLocks noGrp="1"/>
          </p:cNvSpPr>
          <p:nvPr>
            <p:ph type="title"/>
          </p:nvPr>
        </p:nvSpPr>
        <p:spPr/>
        <p:txBody>
          <a:bodyPr/>
          <a:lstStyle/>
          <a:p>
            <a:r>
              <a:rPr lang="en-US" dirty="0"/>
              <a:t>CSS Border Width</a:t>
            </a:r>
            <a:br>
              <a:rPr lang="en-US" b="1" dirty="0"/>
            </a:br>
            <a:endParaRPr lang="en-US" dirty="0"/>
          </a:p>
        </p:txBody>
      </p:sp>
      <p:sp>
        <p:nvSpPr>
          <p:cNvPr id="3" name="Content Placeholder 2">
            <a:extLst>
              <a:ext uri="{FF2B5EF4-FFF2-40B4-BE49-F238E27FC236}">
                <a16:creationId xmlns:a16="http://schemas.microsoft.com/office/drawing/2014/main" id="{83C1E90F-158D-4040-9457-FB2C8E8F6135}"/>
              </a:ext>
            </a:extLst>
          </p:cNvPr>
          <p:cNvSpPr>
            <a:spLocks noGrp="1"/>
          </p:cNvSpPr>
          <p:nvPr>
            <p:ph idx="1"/>
          </p:nvPr>
        </p:nvSpPr>
        <p:spPr/>
        <p:txBody>
          <a:bodyPr>
            <a:normAutofit lnSpcReduction="10000"/>
          </a:bodyPr>
          <a:lstStyle/>
          <a:p>
            <a:r>
              <a:rPr lang="en-US" altLang="en-US" dirty="0">
                <a:solidFill>
                  <a:srgbClr val="000000"/>
                </a:solidFill>
                <a:latin typeface="Verdana" panose="020B0604030504040204" pitchFamily="34" charset="0"/>
                <a:ea typeface="Times New Roman" panose="02020603050405020304" pitchFamily="18" charset="0"/>
              </a:rPr>
              <a:t>The </a:t>
            </a:r>
            <a:r>
              <a:rPr lang="en-US" altLang="en-US" sz="1400" dirty="0">
                <a:solidFill>
                  <a:srgbClr val="DC143C"/>
                </a:solidFill>
                <a:latin typeface="Consolas" panose="020B0609020204030204" pitchFamily="49" charset="0"/>
                <a:ea typeface="Times New Roman" panose="02020603050405020304" pitchFamily="18" charset="0"/>
                <a:cs typeface="Courier New" panose="02070309020205020404" pitchFamily="49" charset="0"/>
              </a:rPr>
              <a:t>border-width</a:t>
            </a:r>
            <a:r>
              <a:rPr lang="en-US" altLang="en-US" dirty="0">
                <a:solidFill>
                  <a:srgbClr val="000000"/>
                </a:solidFill>
                <a:latin typeface="Verdana" panose="020B0604030504040204" pitchFamily="34" charset="0"/>
                <a:ea typeface="Times New Roman" panose="02020603050405020304" pitchFamily="18" charset="0"/>
              </a:rPr>
              <a:t> property specifies the width of the four borders.</a:t>
            </a:r>
          </a:p>
          <a:p>
            <a:r>
              <a:rPr lang="en-US" altLang="en-US" dirty="0">
                <a:solidFill>
                  <a:srgbClr val="000000"/>
                </a:solidFill>
                <a:latin typeface="Verdana" panose="020B0604030504040204" pitchFamily="34" charset="0"/>
                <a:ea typeface="Times New Roman" panose="02020603050405020304" pitchFamily="18" charset="0"/>
              </a:rPr>
              <a:t>The width can be set as a specific size (in px, </a:t>
            </a:r>
            <a:r>
              <a:rPr lang="en-US" altLang="en-US" dirty="0" err="1">
                <a:solidFill>
                  <a:srgbClr val="000000"/>
                </a:solidFill>
                <a:latin typeface="Verdana" panose="020B0604030504040204" pitchFamily="34" charset="0"/>
                <a:ea typeface="Times New Roman" panose="02020603050405020304" pitchFamily="18" charset="0"/>
              </a:rPr>
              <a:t>pt</a:t>
            </a:r>
            <a:r>
              <a:rPr lang="en-US" altLang="en-US" dirty="0">
                <a:solidFill>
                  <a:srgbClr val="000000"/>
                </a:solidFill>
                <a:latin typeface="Verdana" panose="020B0604030504040204" pitchFamily="34" charset="0"/>
                <a:ea typeface="Times New Roman" panose="02020603050405020304" pitchFamily="18" charset="0"/>
              </a:rPr>
              <a:t>, cm, </a:t>
            </a:r>
            <a:r>
              <a:rPr lang="en-US" altLang="en-US" dirty="0" err="1">
                <a:solidFill>
                  <a:srgbClr val="000000"/>
                </a:solidFill>
                <a:latin typeface="Verdana" panose="020B0604030504040204" pitchFamily="34" charset="0"/>
                <a:ea typeface="Times New Roman" panose="02020603050405020304" pitchFamily="18" charset="0"/>
              </a:rPr>
              <a:t>em</a:t>
            </a:r>
            <a:r>
              <a:rPr lang="en-US" altLang="en-US" dirty="0">
                <a:solidFill>
                  <a:srgbClr val="000000"/>
                </a:solidFill>
                <a:latin typeface="Verdana" panose="020B0604030504040204" pitchFamily="34" charset="0"/>
                <a:ea typeface="Times New Roman" panose="02020603050405020304" pitchFamily="18" charset="0"/>
              </a:rPr>
              <a:t>, </a:t>
            </a:r>
            <a:r>
              <a:rPr lang="en-US" altLang="en-US" dirty="0" err="1">
                <a:solidFill>
                  <a:srgbClr val="000000"/>
                </a:solidFill>
                <a:latin typeface="Verdana" panose="020B0604030504040204" pitchFamily="34" charset="0"/>
                <a:ea typeface="Times New Roman" panose="02020603050405020304" pitchFamily="18" charset="0"/>
              </a:rPr>
              <a:t>etc</a:t>
            </a:r>
            <a:r>
              <a:rPr lang="en-US" altLang="en-US" dirty="0">
                <a:solidFill>
                  <a:srgbClr val="000000"/>
                </a:solidFill>
                <a:latin typeface="Verdana" panose="020B0604030504040204" pitchFamily="34" charset="0"/>
                <a:ea typeface="Times New Roman" panose="02020603050405020304" pitchFamily="18" charset="0"/>
              </a:rPr>
              <a:t>) or by using one of the three pre-defined values: thin, medium, or thick</a:t>
            </a:r>
            <a:endParaRPr lang="en-US" altLang="en-US" sz="3200" dirty="0">
              <a:solidFill>
                <a:schemeClr val="tx1"/>
              </a:solidFill>
              <a:latin typeface="Arial" panose="020B0604020202020204" pitchFamily="34" charset="0"/>
            </a:endParaRPr>
          </a:p>
          <a:p>
            <a:r>
              <a:rPr lang="en-US" altLang="en-US" dirty="0">
                <a:solidFill>
                  <a:srgbClr val="000000"/>
                </a:solidFill>
                <a:latin typeface="Verdana" panose="020B0604030504040204" pitchFamily="34" charset="0"/>
                <a:ea typeface="Times New Roman" panose="02020603050405020304" pitchFamily="18" charset="0"/>
              </a:rPr>
              <a:t>The </a:t>
            </a:r>
            <a:r>
              <a:rPr lang="en-US" altLang="en-US" sz="1400" dirty="0">
                <a:solidFill>
                  <a:srgbClr val="DC143C"/>
                </a:solidFill>
                <a:latin typeface="Consolas" panose="020B0609020204030204" pitchFamily="49" charset="0"/>
                <a:ea typeface="Times New Roman" panose="02020603050405020304" pitchFamily="18" charset="0"/>
                <a:cs typeface="Courier New" panose="02070309020205020404" pitchFamily="49" charset="0"/>
              </a:rPr>
              <a:t>border-width</a:t>
            </a:r>
            <a:r>
              <a:rPr lang="en-US" altLang="en-US" dirty="0">
                <a:solidFill>
                  <a:srgbClr val="000000"/>
                </a:solidFill>
                <a:latin typeface="Verdana" panose="020B0604030504040204" pitchFamily="34" charset="0"/>
                <a:ea typeface="Times New Roman" panose="02020603050405020304" pitchFamily="18" charset="0"/>
              </a:rPr>
              <a:t> property can have from one to four values (for the top border, right border, bottom border, and the left border)</a:t>
            </a:r>
            <a:endParaRPr lang="en-US" altLang="en-US" sz="3200" dirty="0">
              <a:solidFill>
                <a:schemeClr val="tx1"/>
              </a:solidFill>
              <a:latin typeface="Arial" panose="020B0604020202020204" pitchFamily="34" charset="0"/>
            </a:endParaRPr>
          </a:p>
          <a:p>
            <a:r>
              <a:rPr lang="en-US" dirty="0"/>
              <a:t>The border-color property is used to set the color of the four borders.</a:t>
            </a:r>
          </a:p>
          <a:p>
            <a:r>
              <a:rPr lang="en-US" b="1" dirty="0"/>
              <a:t>Note:</a:t>
            </a:r>
            <a:r>
              <a:rPr lang="en-US" dirty="0"/>
              <a:t> If border-color is not set, it inherits the color of the element.</a:t>
            </a:r>
          </a:p>
          <a:p>
            <a:endParaRPr lang="en-US" dirty="0"/>
          </a:p>
        </p:txBody>
      </p:sp>
    </p:spTree>
    <p:extLst>
      <p:ext uri="{BB962C8B-B14F-4D97-AF65-F5344CB8AC3E}">
        <p14:creationId xmlns:p14="http://schemas.microsoft.com/office/powerpoint/2010/main" val="734393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849D3-BAF4-432D-9F5D-E1281D960D8F}"/>
              </a:ext>
            </a:extLst>
          </p:cNvPr>
          <p:cNvSpPr>
            <a:spLocks noGrp="1"/>
          </p:cNvSpPr>
          <p:nvPr>
            <p:ph type="title"/>
          </p:nvPr>
        </p:nvSpPr>
        <p:spPr/>
        <p:txBody>
          <a:bodyPr/>
          <a:lstStyle/>
          <a:p>
            <a:r>
              <a:rPr lang="en-US" dirty="0"/>
              <a:t>CSS Border - Individual Sides</a:t>
            </a:r>
            <a:br>
              <a:rPr lang="en-US" b="1" dirty="0"/>
            </a:br>
            <a:endParaRPr lang="en-US" dirty="0"/>
          </a:p>
        </p:txBody>
      </p:sp>
      <p:sp>
        <p:nvSpPr>
          <p:cNvPr id="3" name="Content Placeholder 2">
            <a:extLst>
              <a:ext uri="{FF2B5EF4-FFF2-40B4-BE49-F238E27FC236}">
                <a16:creationId xmlns:a16="http://schemas.microsoft.com/office/drawing/2014/main" id="{2415A2A1-CB42-4C05-9A02-358169B9865A}"/>
              </a:ext>
            </a:extLst>
          </p:cNvPr>
          <p:cNvSpPr>
            <a:spLocks noGrp="1"/>
          </p:cNvSpPr>
          <p:nvPr>
            <p:ph idx="1"/>
          </p:nvPr>
        </p:nvSpPr>
        <p:spPr/>
        <p:txBody>
          <a:bodyPr/>
          <a:lstStyle/>
          <a:p>
            <a:r>
              <a:rPr lang="en-US" dirty="0"/>
              <a:t>In CSS, there are also properties for specifying each of the borders (top, right, bottom, and left)</a:t>
            </a:r>
          </a:p>
          <a:p>
            <a:pPr lvl="1"/>
            <a:r>
              <a:rPr lang="en-US" dirty="0"/>
              <a:t>border-top-style: dotted;</a:t>
            </a:r>
          </a:p>
          <a:p>
            <a:pPr lvl="1"/>
            <a:r>
              <a:rPr lang="en-US" dirty="0"/>
              <a:t>border-right-style: solid;</a:t>
            </a:r>
          </a:p>
          <a:p>
            <a:pPr lvl="1"/>
            <a:r>
              <a:rPr lang="en-US" dirty="0"/>
              <a:t>border-bottom-style: dotted;</a:t>
            </a:r>
          </a:p>
          <a:p>
            <a:pPr lvl="1"/>
            <a:r>
              <a:rPr lang="en-US" dirty="0"/>
              <a:t>border-left-style: solid;</a:t>
            </a:r>
          </a:p>
          <a:p>
            <a:endParaRPr lang="en-US" dirty="0"/>
          </a:p>
        </p:txBody>
      </p:sp>
    </p:spTree>
    <p:extLst>
      <p:ext uri="{BB962C8B-B14F-4D97-AF65-F5344CB8AC3E}">
        <p14:creationId xmlns:p14="http://schemas.microsoft.com/office/powerpoint/2010/main" val="3257417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66AC3-D591-4958-AF26-A96D438BE58A}"/>
              </a:ext>
            </a:extLst>
          </p:cNvPr>
          <p:cNvSpPr>
            <a:spLocks noGrp="1"/>
          </p:cNvSpPr>
          <p:nvPr>
            <p:ph type="title"/>
          </p:nvPr>
        </p:nvSpPr>
        <p:spPr/>
        <p:txBody>
          <a:bodyPr/>
          <a:lstStyle/>
          <a:p>
            <a:r>
              <a:rPr lang="en-US" dirty="0"/>
              <a:t>CSS Border Style</a:t>
            </a:r>
          </a:p>
        </p:txBody>
      </p:sp>
      <p:sp>
        <p:nvSpPr>
          <p:cNvPr id="3" name="Content Placeholder 2">
            <a:extLst>
              <a:ext uri="{FF2B5EF4-FFF2-40B4-BE49-F238E27FC236}">
                <a16:creationId xmlns:a16="http://schemas.microsoft.com/office/drawing/2014/main" id="{0AB9CBCE-CCCB-4CB7-A1C1-C2ED184FA6D1}"/>
              </a:ext>
            </a:extLst>
          </p:cNvPr>
          <p:cNvSpPr>
            <a:spLocks noGrp="1"/>
          </p:cNvSpPr>
          <p:nvPr>
            <p:ph idx="1"/>
          </p:nvPr>
        </p:nvSpPr>
        <p:spPr/>
        <p:txBody>
          <a:bodyPr/>
          <a:lstStyle/>
          <a:p>
            <a:pPr lvl="0"/>
            <a:r>
              <a:rPr lang="en-US" b="1" dirty="0"/>
              <a:t>border-style: dotted solid double dashed;</a:t>
            </a:r>
            <a:endParaRPr lang="en-US" sz="1600" dirty="0"/>
          </a:p>
          <a:p>
            <a:pPr lvl="1"/>
            <a:r>
              <a:rPr lang="en-US" dirty="0"/>
              <a:t>top border is dotted</a:t>
            </a:r>
            <a:endParaRPr lang="en-US" sz="1400" dirty="0"/>
          </a:p>
          <a:p>
            <a:pPr lvl="1"/>
            <a:r>
              <a:rPr lang="en-US" dirty="0"/>
              <a:t>right border is solid</a:t>
            </a:r>
            <a:endParaRPr lang="en-US" sz="1400" dirty="0"/>
          </a:p>
          <a:p>
            <a:pPr lvl="1"/>
            <a:r>
              <a:rPr lang="en-US" dirty="0"/>
              <a:t>bottom border is double</a:t>
            </a:r>
            <a:endParaRPr lang="en-US" sz="1400" dirty="0"/>
          </a:p>
          <a:p>
            <a:pPr lvl="1"/>
            <a:r>
              <a:rPr lang="en-US" dirty="0"/>
              <a:t>left border is dashed</a:t>
            </a:r>
            <a:endParaRPr lang="en-US" sz="1400" dirty="0"/>
          </a:p>
          <a:p>
            <a:pPr lvl="0"/>
            <a:r>
              <a:rPr lang="en-US" b="1" dirty="0"/>
              <a:t>border-style: dotted solid double;</a:t>
            </a:r>
            <a:endParaRPr lang="en-US" sz="1600" dirty="0"/>
          </a:p>
          <a:p>
            <a:pPr lvl="1"/>
            <a:r>
              <a:rPr lang="en-US" dirty="0"/>
              <a:t>top border is dotted</a:t>
            </a:r>
            <a:endParaRPr lang="en-US" sz="1400" dirty="0"/>
          </a:p>
          <a:p>
            <a:pPr lvl="1"/>
            <a:r>
              <a:rPr lang="en-US" dirty="0"/>
              <a:t>right and left borders are solid</a:t>
            </a:r>
            <a:endParaRPr lang="en-US" sz="1400" dirty="0"/>
          </a:p>
          <a:p>
            <a:pPr lvl="1"/>
            <a:r>
              <a:rPr lang="en-US" dirty="0"/>
              <a:t>bottom border is double</a:t>
            </a:r>
            <a:endParaRPr lang="en-US" sz="1400" dirty="0"/>
          </a:p>
          <a:p>
            <a:endParaRPr lang="en-US" dirty="0"/>
          </a:p>
        </p:txBody>
      </p:sp>
    </p:spTree>
    <p:extLst>
      <p:ext uri="{BB962C8B-B14F-4D97-AF65-F5344CB8AC3E}">
        <p14:creationId xmlns:p14="http://schemas.microsoft.com/office/powerpoint/2010/main" val="2676182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84EDD-C6C1-4354-A28A-E3ACA00B9DAD}"/>
              </a:ext>
            </a:extLst>
          </p:cNvPr>
          <p:cNvSpPr>
            <a:spLocks noGrp="1"/>
          </p:cNvSpPr>
          <p:nvPr>
            <p:ph type="title"/>
          </p:nvPr>
        </p:nvSpPr>
        <p:spPr/>
        <p:txBody>
          <a:bodyPr/>
          <a:lstStyle/>
          <a:p>
            <a:r>
              <a:rPr lang="en-US" dirty="0"/>
              <a:t>CSS Border Style</a:t>
            </a:r>
          </a:p>
        </p:txBody>
      </p:sp>
      <p:sp>
        <p:nvSpPr>
          <p:cNvPr id="3" name="Content Placeholder 2">
            <a:extLst>
              <a:ext uri="{FF2B5EF4-FFF2-40B4-BE49-F238E27FC236}">
                <a16:creationId xmlns:a16="http://schemas.microsoft.com/office/drawing/2014/main" id="{7AE5F442-D102-4E03-A5B1-3C58D53F642E}"/>
              </a:ext>
            </a:extLst>
          </p:cNvPr>
          <p:cNvSpPr>
            <a:spLocks noGrp="1"/>
          </p:cNvSpPr>
          <p:nvPr>
            <p:ph idx="1"/>
          </p:nvPr>
        </p:nvSpPr>
        <p:spPr/>
        <p:txBody>
          <a:bodyPr/>
          <a:lstStyle/>
          <a:p>
            <a:pPr lvl="0"/>
            <a:r>
              <a:rPr lang="en-US" b="1" dirty="0"/>
              <a:t>border-style: dotted solid;</a:t>
            </a:r>
            <a:endParaRPr lang="en-US" sz="1600" dirty="0"/>
          </a:p>
          <a:p>
            <a:pPr lvl="1"/>
            <a:r>
              <a:rPr lang="en-US" dirty="0"/>
              <a:t>top and bottom borders are dotted</a:t>
            </a:r>
            <a:endParaRPr lang="en-US" sz="1400" dirty="0"/>
          </a:p>
          <a:p>
            <a:pPr lvl="1"/>
            <a:r>
              <a:rPr lang="en-US" dirty="0"/>
              <a:t>right and left borders are solid</a:t>
            </a:r>
            <a:endParaRPr lang="en-US" sz="1400" dirty="0"/>
          </a:p>
          <a:p>
            <a:pPr lvl="0"/>
            <a:r>
              <a:rPr lang="en-US" b="1" dirty="0"/>
              <a:t>border-style: dotted;</a:t>
            </a:r>
            <a:endParaRPr lang="en-US" sz="1600" dirty="0"/>
          </a:p>
          <a:p>
            <a:pPr lvl="1"/>
            <a:r>
              <a:rPr lang="en-US" dirty="0"/>
              <a:t>all four borders are dotted</a:t>
            </a:r>
            <a:endParaRPr lang="en-US" sz="1400" dirty="0"/>
          </a:p>
          <a:p>
            <a:endParaRPr lang="en-US" dirty="0"/>
          </a:p>
        </p:txBody>
      </p:sp>
    </p:spTree>
    <p:extLst>
      <p:ext uri="{BB962C8B-B14F-4D97-AF65-F5344CB8AC3E}">
        <p14:creationId xmlns:p14="http://schemas.microsoft.com/office/powerpoint/2010/main" val="1630369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DB235-511C-48B0-B61A-ADA972C495EE}"/>
              </a:ext>
            </a:extLst>
          </p:cNvPr>
          <p:cNvSpPr>
            <a:spLocks noGrp="1"/>
          </p:cNvSpPr>
          <p:nvPr>
            <p:ph type="title"/>
          </p:nvPr>
        </p:nvSpPr>
        <p:spPr/>
        <p:txBody>
          <a:bodyPr>
            <a:normAutofit fontScale="90000"/>
          </a:bodyPr>
          <a:lstStyle/>
          <a:p>
            <a:r>
              <a:rPr lang="en-US" dirty="0"/>
              <a:t>CSS Border - Shorthand Property</a:t>
            </a:r>
            <a:br>
              <a:rPr lang="en-US" dirty="0"/>
            </a:br>
            <a:endParaRPr lang="en-US" dirty="0"/>
          </a:p>
        </p:txBody>
      </p:sp>
      <p:sp>
        <p:nvSpPr>
          <p:cNvPr id="3" name="Content Placeholder 2">
            <a:extLst>
              <a:ext uri="{FF2B5EF4-FFF2-40B4-BE49-F238E27FC236}">
                <a16:creationId xmlns:a16="http://schemas.microsoft.com/office/drawing/2014/main" id="{9F3BAE0C-F48E-459C-920A-676DABD4C54D}"/>
              </a:ext>
            </a:extLst>
          </p:cNvPr>
          <p:cNvSpPr>
            <a:spLocks noGrp="1"/>
          </p:cNvSpPr>
          <p:nvPr>
            <p:ph idx="1"/>
          </p:nvPr>
        </p:nvSpPr>
        <p:spPr/>
        <p:txBody>
          <a:bodyPr/>
          <a:lstStyle/>
          <a:p>
            <a:r>
              <a:rPr lang="en-US" dirty="0"/>
              <a:t>Like you saw in the previous page, there are many properties to consider when dealing with borders.</a:t>
            </a:r>
          </a:p>
          <a:p>
            <a:r>
              <a:rPr lang="en-US" dirty="0"/>
              <a:t>To shorten the code, it is also possible to specify all the individual border properties in one property.</a:t>
            </a:r>
          </a:p>
          <a:p>
            <a:r>
              <a:rPr lang="en-US" dirty="0"/>
              <a:t>The border property is a shorthand property for the following individual border properties:</a:t>
            </a:r>
          </a:p>
          <a:p>
            <a:pPr lvl="1"/>
            <a:r>
              <a:rPr lang="en-US" dirty="0"/>
              <a:t>border-width</a:t>
            </a:r>
          </a:p>
          <a:p>
            <a:pPr lvl="1"/>
            <a:r>
              <a:rPr lang="en-US" dirty="0"/>
              <a:t>border-style (required)</a:t>
            </a:r>
          </a:p>
          <a:p>
            <a:pPr lvl="1"/>
            <a:r>
              <a:rPr lang="en-US" dirty="0"/>
              <a:t>border-color</a:t>
            </a:r>
          </a:p>
          <a:p>
            <a:r>
              <a:rPr lang="en-US" dirty="0"/>
              <a:t>border: 5px solid red;</a:t>
            </a:r>
          </a:p>
          <a:p>
            <a:endParaRPr lang="en-US" dirty="0"/>
          </a:p>
        </p:txBody>
      </p:sp>
    </p:spTree>
    <p:extLst>
      <p:ext uri="{BB962C8B-B14F-4D97-AF65-F5344CB8AC3E}">
        <p14:creationId xmlns:p14="http://schemas.microsoft.com/office/powerpoint/2010/main" val="3911510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C617F-353D-4572-9F26-28B2DC76216C}"/>
              </a:ext>
            </a:extLst>
          </p:cNvPr>
          <p:cNvSpPr>
            <a:spLocks noGrp="1"/>
          </p:cNvSpPr>
          <p:nvPr>
            <p:ph type="title"/>
          </p:nvPr>
        </p:nvSpPr>
        <p:spPr/>
        <p:txBody>
          <a:bodyPr/>
          <a:lstStyle/>
          <a:p>
            <a:r>
              <a:rPr lang="en-US" dirty="0"/>
              <a:t>CSS Rounded Borders</a:t>
            </a:r>
            <a:br>
              <a:rPr lang="en-US" b="1" dirty="0"/>
            </a:br>
            <a:endParaRPr lang="en-US" dirty="0"/>
          </a:p>
        </p:txBody>
      </p:sp>
      <p:sp>
        <p:nvSpPr>
          <p:cNvPr id="3" name="Content Placeholder 2">
            <a:extLst>
              <a:ext uri="{FF2B5EF4-FFF2-40B4-BE49-F238E27FC236}">
                <a16:creationId xmlns:a16="http://schemas.microsoft.com/office/drawing/2014/main" id="{F09EB4CE-549A-4EC6-BBC0-C5F717F49F71}"/>
              </a:ext>
            </a:extLst>
          </p:cNvPr>
          <p:cNvSpPr>
            <a:spLocks noGrp="1"/>
          </p:cNvSpPr>
          <p:nvPr>
            <p:ph idx="1"/>
          </p:nvPr>
        </p:nvSpPr>
        <p:spPr/>
        <p:txBody>
          <a:bodyPr/>
          <a:lstStyle/>
          <a:p>
            <a:r>
              <a:rPr lang="en-US" altLang="en-US" dirty="0">
                <a:solidFill>
                  <a:srgbClr val="000000"/>
                </a:solidFill>
                <a:latin typeface="Verdana" panose="020B0604030504040204" pitchFamily="34" charset="0"/>
                <a:ea typeface="Times New Roman" panose="02020603050405020304" pitchFamily="18" charset="0"/>
              </a:rPr>
              <a:t>The </a:t>
            </a:r>
            <a:r>
              <a:rPr lang="en-US" altLang="en-US" sz="1400" dirty="0">
                <a:solidFill>
                  <a:srgbClr val="DC143C"/>
                </a:solidFill>
                <a:latin typeface="Consolas" panose="020B0609020204030204" pitchFamily="49" charset="0"/>
                <a:ea typeface="Times New Roman" panose="02020603050405020304" pitchFamily="18" charset="0"/>
                <a:cs typeface="Courier New" panose="02070309020205020404" pitchFamily="49" charset="0"/>
              </a:rPr>
              <a:t>border-radius</a:t>
            </a:r>
            <a:r>
              <a:rPr lang="en-US" altLang="en-US" dirty="0">
                <a:solidFill>
                  <a:srgbClr val="000000"/>
                </a:solidFill>
                <a:latin typeface="Verdana" panose="020B0604030504040204" pitchFamily="34" charset="0"/>
                <a:ea typeface="Times New Roman" panose="02020603050405020304" pitchFamily="18" charset="0"/>
              </a:rPr>
              <a:t> property is used to add rounded borders to an element</a:t>
            </a:r>
          </a:p>
          <a:p>
            <a:r>
              <a:rPr lang="en-US" altLang="en-US" dirty="0">
                <a:solidFill>
                  <a:srgbClr val="D73A49"/>
                </a:solidFill>
                <a:latin typeface="Consolas" panose="020B0609020204030204" pitchFamily="49" charset="0"/>
                <a:ea typeface="Times New Roman" panose="02020603050405020304" pitchFamily="18" charset="0"/>
              </a:rPr>
              <a:t>border</a:t>
            </a:r>
            <a:r>
              <a:rPr lang="en-US" altLang="en-US" dirty="0">
                <a:solidFill>
                  <a:srgbClr val="999999"/>
                </a:solidFill>
                <a:latin typeface="Consolas" panose="020B0609020204030204" pitchFamily="49" charset="0"/>
                <a:ea typeface="Times New Roman" panose="02020603050405020304" pitchFamily="18" charset="0"/>
              </a:rPr>
              <a:t>:</a:t>
            </a:r>
            <a:r>
              <a:rPr lang="en-US" altLang="en-US" dirty="0">
                <a:solidFill>
                  <a:srgbClr val="005CC5"/>
                </a:solidFill>
                <a:latin typeface="Consolas" panose="020B0609020204030204" pitchFamily="49" charset="0"/>
                <a:ea typeface="Times New Roman" panose="02020603050405020304" pitchFamily="18" charset="0"/>
              </a:rPr>
              <a:t> 2px solid red</a:t>
            </a:r>
            <a:r>
              <a:rPr lang="en-US" altLang="en-US" dirty="0">
                <a:solidFill>
                  <a:srgbClr val="999999"/>
                </a:solidFill>
                <a:latin typeface="Consolas" panose="020B0609020204030204" pitchFamily="49" charset="0"/>
                <a:ea typeface="Times New Roman" panose="02020603050405020304" pitchFamily="18" charset="0"/>
              </a:rPr>
              <a:t>;</a:t>
            </a:r>
          </a:p>
          <a:p>
            <a:r>
              <a:rPr lang="en-US" altLang="en-US" dirty="0">
                <a:solidFill>
                  <a:srgbClr val="D73A49"/>
                </a:solidFill>
                <a:latin typeface="Consolas" panose="020B0609020204030204" pitchFamily="49" charset="0"/>
                <a:ea typeface="Times New Roman" panose="02020603050405020304" pitchFamily="18" charset="0"/>
              </a:rPr>
              <a:t>border-radius</a:t>
            </a:r>
            <a:r>
              <a:rPr lang="en-US" altLang="en-US" dirty="0">
                <a:solidFill>
                  <a:srgbClr val="999999"/>
                </a:solidFill>
                <a:latin typeface="Consolas" panose="020B0609020204030204" pitchFamily="49" charset="0"/>
                <a:ea typeface="Times New Roman" panose="02020603050405020304" pitchFamily="18" charset="0"/>
              </a:rPr>
              <a:t>:</a:t>
            </a:r>
            <a:r>
              <a:rPr lang="en-US" altLang="en-US" dirty="0">
                <a:solidFill>
                  <a:srgbClr val="005CC5"/>
                </a:solidFill>
                <a:latin typeface="Consolas" panose="020B0609020204030204" pitchFamily="49" charset="0"/>
                <a:ea typeface="Times New Roman" panose="02020603050405020304" pitchFamily="18" charset="0"/>
              </a:rPr>
              <a:t> 5px</a:t>
            </a:r>
            <a:r>
              <a:rPr lang="en-US" altLang="en-US" dirty="0">
                <a:solidFill>
                  <a:srgbClr val="999999"/>
                </a:solidFill>
                <a:latin typeface="Consolas" panose="020B0609020204030204" pitchFamily="49" charset="0"/>
                <a:ea typeface="Times New Roman" panose="02020603050405020304" pitchFamily="18" charset="0"/>
              </a:rPr>
              <a:t>;</a:t>
            </a:r>
            <a:endParaRPr lang="en-US" altLang="en-US" sz="3200" dirty="0">
              <a:solidFill>
                <a:schemeClr val="tx1"/>
              </a:solidFill>
              <a:latin typeface="Arial" panose="020B0604020202020204" pitchFamily="34" charset="0"/>
            </a:endParaRPr>
          </a:p>
          <a:p>
            <a:endParaRPr lang="en-US" dirty="0"/>
          </a:p>
        </p:txBody>
      </p:sp>
    </p:spTree>
    <p:extLst>
      <p:ext uri="{BB962C8B-B14F-4D97-AF65-F5344CB8AC3E}">
        <p14:creationId xmlns:p14="http://schemas.microsoft.com/office/powerpoint/2010/main" val="2935779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4D900-D12A-4233-8211-72BDBB928717}"/>
              </a:ext>
            </a:extLst>
          </p:cNvPr>
          <p:cNvSpPr>
            <a:spLocks noGrp="1"/>
          </p:cNvSpPr>
          <p:nvPr>
            <p:ph type="title"/>
          </p:nvPr>
        </p:nvSpPr>
        <p:spPr/>
        <p:txBody>
          <a:bodyPr/>
          <a:lstStyle/>
          <a:p>
            <a:r>
              <a:rPr lang="en-US" b="1" dirty="0"/>
              <a:t>CSS Margins</a:t>
            </a:r>
            <a:br>
              <a:rPr lang="en-US" b="1" dirty="0"/>
            </a:br>
            <a:endParaRPr lang="en-US" dirty="0"/>
          </a:p>
        </p:txBody>
      </p:sp>
      <p:sp>
        <p:nvSpPr>
          <p:cNvPr id="3" name="Content Placeholder 2">
            <a:extLst>
              <a:ext uri="{FF2B5EF4-FFF2-40B4-BE49-F238E27FC236}">
                <a16:creationId xmlns:a16="http://schemas.microsoft.com/office/drawing/2014/main" id="{C9B13A60-D6E3-49F0-9BBD-A786BF221306}"/>
              </a:ext>
            </a:extLst>
          </p:cNvPr>
          <p:cNvSpPr>
            <a:spLocks noGrp="1"/>
          </p:cNvSpPr>
          <p:nvPr>
            <p:ph idx="1"/>
          </p:nvPr>
        </p:nvSpPr>
        <p:spPr>
          <a:xfrm>
            <a:off x="609598" y="1584960"/>
            <a:ext cx="6754369" cy="5035296"/>
          </a:xfrm>
        </p:spPr>
        <p:txBody>
          <a:bodyPr>
            <a:normAutofit fontScale="92500" lnSpcReduction="10000"/>
          </a:bodyPr>
          <a:lstStyle/>
          <a:p>
            <a:r>
              <a:rPr lang="en-US" dirty="0"/>
              <a:t>The CSS margin properties are used to create space around elements, outside of any defined borders.</a:t>
            </a:r>
          </a:p>
          <a:p>
            <a:r>
              <a:rPr lang="en-US" dirty="0"/>
              <a:t>With CSS, you have full control over the margins. There are properties for setting the margin for each side of an element (top, right, bottom, and left).</a:t>
            </a:r>
          </a:p>
          <a:p>
            <a:pPr lvl="1"/>
            <a:r>
              <a:rPr lang="en-US" dirty="0"/>
              <a:t>margin-top</a:t>
            </a:r>
          </a:p>
          <a:p>
            <a:pPr lvl="1"/>
            <a:r>
              <a:rPr lang="en-US" dirty="0"/>
              <a:t>margin-right</a:t>
            </a:r>
          </a:p>
          <a:p>
            <a:pPr lvl="1"/>
            <a:r>
              <a:rPr lang="en-US" dirty="0"/>
              <a:t>margin-bottom</a:t>
            </a:r>
          </a:p>
          <a:p>
            <a:pPr lvl="1"/>
            <a:r>
              <a:rPr lang="en-US" dirty="0"/>
              <a:t>margin-left</a:t>
            </a:r>
          </a:p>
          <a:p>
            <a:pPr lvl="0"/>
            <a:r>
              <a:rPr lang="en-US" dirty="0"/>
              <a:t>auto - the browser calculates the margin</a:t>
            </a:r>
          </a:p>
          <a:p>
            <a:pPr lvl="0"/>
            <a:r>
              <a:rPr lang="en-US" i="1" dirty="0"/>
              <a:t>length</a:t>
            </a:r>
            <a:r>
              <a:rPr lang="en-US" dirty="0"/>
              <a:t> - specifies a margin in px, </a:t>
            </a:r>
            <a:r>
              <a:rPr lang="en-US" dirty="0" err="1"/>
              <a:t>pt</a:t>
            </a:r>
            <a:r>
              <a:rPr lang="en-US" dirty="0"/>
              <a:t>, cm, etc.</a:t>
            </a:r>
          </a:p>
          <a:p>
            <a:pPr lvl="0"/>
            <a:r>
              <a:rPr lang="en-US" i="1" dirty="0"/>
              <a:t>%</a:t>
            </a:r>
            <a:r>
              <a:rPr lang="en-US" dirty="0"/>
              <a:t> - specifies a margin in % of the width of the containing element</a:t>
            </a:r>
          </a:p>
          <a:p>
            <a:pPr lvl="0"/>
            <a:r>
              <a:rPr lang="en-US" dirty="0"/>
              <a:t>inherit - specifies that the margin should be inherited from the parent element</a:t>
            </a:r>
          </a:p>
          <a:p>
            <a:r>
              <a:rPr lang="en-US" b="1" dirty="0"/>
              <a:t>Tip:</a:t>
            </a:r>
            <a:r>
              <a:rPr lang="en-US" dirty="0"/>
              <a:t> Negative values are allowed.</a:t>
            </a:r>
          </a:p>
        </p:txBody>
      </p:sp>
    </p:spTree>
    <p:extLst>
      <p:ext uri="{BB962C8B-B14F-4D97-AF65-F5344CB8AC3E}">
        <p14:creationId xmlns:p14="http://schemas.microsoft.com/office/powerpoint/2010/main" val="2671809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87816-8BFA-48DB-A044-18A152D0B3C2}"/>
              </a:ext>
            </a:extLst>
          </p:cNvPr>
          <p:cNvSpPr>
            <a:spLocks noGrp="1"/>
          </p:cNvSpPr>
          <p:nvPr>
            <p:ph type="title"/>
          </p:nvPr>
        </p:nvSpPr>
        <p:spPr/>
        <p:txBody>
          <a:bodyPr/>
          <a:lstStyle/>
          <a:p>
            <a:r>
              <a:rPr lang="en-US" dirty="0"/>
              <a:t>Margin - Shorthand Property</a:t>
            </a:r>
            <a:br>
              <a:rPr lang="en-US" dirty="0"/>
            </a:br>
            <a:endParaRPr lang="en-US" dirty="0"/>
          </a:p>
        </p:txBody>
      </p:sp>
      <p:sp>
        <p:nvSpPr>
          <p:cNvPr id="3" name="Content Placeholder 2">
            <a:extLst>
              <a:ext uri="{FF2B5EF4-FFF2-40B4-BE49-F238E27FC236}">
                <a16:creationId xmlns:a16="http://schemas.microsoft.com/office/drawing/2014/main" id="{8B3605F5-D01E-4BCE-8C60-4712CD48EAC5}"/>
              </a:ext>
            </a:extLst>
          </p:cNvPr>
          <p:cNvSpPr>
            <a:spLocks noGrp="1"/>
          </p:cNvSpPr>
          <p:nvPr>
            <p:ph idx="1"/>
          </p:nvPr>
        </p:nvSpPr>
        <p:spPr/>
        <p:txBody>
          <a:bodyPr>
            <a:normAutofit/>
          </a:bodyPr>
          <a:lstStyle/>
          <a:p>
            <a:r>
              <a:rPr lang="en-US" dirty="0"/>
              <a:t>To shorten the code, it is possible to specify all the margin properties in one property.</a:t>
            </a:r>
          </a:p>
          <a:p>
            <a:r>
              <a:rPr lang="en-US" dirty="0"/>
              <a:t>The </a:t>
            </a:r>
            <a:r>
              <a:rPr lang="en-US" sz="1200" dirty="0"/>
              <a:t>margin</a:t>
            </a:r>
            <a:r>
              <a:rPr lang="en-US" dirty="0"/>
              <a:t> property is a shorthand property for the following individual margin properties:</a:t>
            </a:r>
            <a:endParaRPr lang="en-US" sz="1600" dirty="0"/>
          </a:p>
          <a:p>
            <a:pPr lvl="1"/>
            <a:r>
              <a:rPr lang="en-US" dirty="0"/>
              <a:t>margin-top</a:t>
            </a:r>
            <a:endParaRPr lang="en-US" sz="2200" dirty="0"/>
          </a:p>
          <a:p>
            <a:pPr lvl="1"/>
            <a:r>
              <a:rPr lang="en-US" dirty="0"/>
              <a:t>margin-right</a:t>
            </a:r>
            <a:endParaRPr lang="en-US" sz="2200" dirty="0"/>
          </a:p>
          <a:p>
            <a:pPr lvl="1"/>
            <a:r>
              <a:rPr lang="en-US" dirty="0"/>
              <a:t>margin-bottom</a:t>
            </a:r>
            <a:endParaRPr lang="en-US" sz="2200" dirty="0"/>
          </a:p>
          <a:p>
            <a:pPr lvl="1"/>
            <a:r>
              <a:rPr lang="en-US" dirty="0"/>
              <a:t>margin-left</a:t>
            </a:r>
          </a:p>
          <a:p>
            <a:r>
              <a:rPr lang="en-US" b="1" dirty="0"/>
              <a:t>margin: 25px 50px 75px 100px;</a:t>
            </a:r>
            <a:endParaRPr lang="en-US" dirty="0"/>
          </a:p>
          <a:p>
            <a:endParaRPr lang="en-US" sz="2400" dirty="0"/>
          </a:p>
        </p:txBody>
      </p:sp>
    </p:spTree>
    <p:extLst>
      <p:ext uri="{BB962C8B-B14F-4D97-AF65-F5344CB8AC3E}">
        <p14:creationId xmlns:p14="http://schemas.microsoft.com/office/powerpoint/2010/main" val="1845819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FAC7-08B4-4659-BB8D-90CD5D8BCF4D}"/>
              </a:ext>
            </a:extLst>
          </p:cNvPr>
          <p:cNvSpPr>
            <a:spLocks noGrp="1"/>
          </p:cNvSpPr>
          <p:nvPr>
            <p:ph type="title"/>
          </p:nvPr>
        </p:nvSpPr>
        <p:spPr/>
        <p:txBody>
          <a:bodyPr/>
          <a:lstStyle/>
          <a:p>
            <a:r>
              <a:rPr lang="en-US" dirty="0"/>
              <a:t>The auto Value</a:t>
            </a:r>
            <a:br>
              <a:rPr lang="en-US" b="1" dirty="0"/>
            </a:br>
            <a:endParaRPr lang="en-US" dirty="0"/>
          </a:p>
        </p:txBody>
      </p:sp>
      <p:sp>
        <p:nvSpPr>
          <p:cNvPr id="3" name="Content Placeholder 2">
            <a:extLst>
              <a:ext uri="{FF2B5EF4-FFF2-40B4-BE49-F238E27FC236}">
                <a16:creationId xmlns:a16="http://schemas.microsoft.com/office/drawing/2014/main" id="{CD154D62-B2D3-4F1D-9C75-A9A817F743AB}"/>
              </a:ext>
            </a:extLst>
          </p:cNvPr>
          <p:cNvSpPr>
            <a:spLocks noGrp="1"/>
          </p:cNvSpPr>
          <p:nvPr>
            <p:ph idx="1"/>
          </p:nvPr>
        </p:nvSpPr>
        <p:spPr/>
        <p:txBody>
          <a:bodyPr/>
          <a:lstStyle/>
          <a:p>
            <a:r>
              <a:rPr lang="en-US" altLang="en-US" dirty="0">
                <a:solidFill>
                  <a:srgbClr val="000000"/>
                </a:solidFill>
                <a:latin typeface="Verdana" panose="020B0604030504040204" pitchFamily="34" charset="0"/>
                <a:ea typeface="Times New Roman" panose="02020603050405020304" pitchFamily="18" charset="0"/>
              </a:rPr>
              <a:t>You can set the margin property to </a:t>
            </a:r>
            <a:r>
              <a:rPr lang="en-US" altLang="en-US" sz="1400" dirty="0">
                <a:solidFill>
                  <a:srgbClr val="DC143C"/>
                </a:solidFill>
                <a:latin typeface="Consolas" panose="020B0609020204030204" pitchFamily="49" charset="0"/>
                <a:ea typeface="Times New Roman" panose="02020603050405020304" pitchFamily="18" charset="0"/>
                <a:cs typeface="Courier New" panose="02070309020205020404" pitchFamily="49" charset="0"/>
              </a:rPr>
              <a:t>auto</a:t>
            </a:r>
            <a:r>
              <a:rPr lang="en-US" altLang="en-US" dirty="0">
                <a:solidFill>
                  <a:srgbClr val="000000"/>
                </a:solidFill>
                <a:latin typeface="Verdana" panose="020B0604030504040204" pitchFamily="34" charset="0"/>
                <a:ea typeface="Times New Roman" panose="02020603050405020304" pitchFamily="18" charset="0"/>
              </a:rPr>
              <a:t> to horizontally center the element within its container.</a:t>
            </a:r>
          </a:p>
          <a:p>
            <a:r>
              <a:rPr lang="en-US" altLang="en-US" dirty="0">
                <a:solidFill>
                  <a:srgbClr val="000000"/>
                </a:solidFill>
                <a:latin typeface="Verdana" panose="020B0604030504040204" pitchFamily="34" charset="0"/>
                <a:ea typeface="Times New Roman" panose="02020603050405020304" pitchFamily="18" charset="0"/>
              </a:rPr>
              <a:t>The element will then take up the specified width, and the remaining space will be split equally between the left and right margins.</a:t>
            </a:r>
            <a:endParaRPr lang="en-US" altLang="en-US" sz="3200" dirty="0">
              <a:solidFill>
                <a:schemeClr val="tx1"/>
              </a:solidFill>
              <a:latin typeface="Arial" panose="020B0604020202020204" pitchFamily="34" charset="0"/>
            </a:endParaRPr>
          </a:p>
          <a:p>
            <a:endParaRPr lang="en-US" dirty="0"/>
          </a:p>
        </p:txBody>
      </p:sp>
    </p:spTree>
    <p:extLst>
      <p:ext uri="{BB962C8B-B14F-4D97-AF65-F5344CB8AC3E}">
        <p14:creationId xmlns:p14="http://schemas.microsoft.com/office/powerpoint/2010/main" val="3658271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1D3E-AB43-4E28-8D47-F2254BC7D5B1}"/>
              </a:ext>
            </a:extLst>
          </p:cNvPr>
          <p:cNvSpPr>
            <a:spLocks noGrp="1"/>
          </p:cNvSpPr>
          <p:nvPr>
            <p:ph type="title"/>
          </p:nvPr>
        </p:nvSpPr>
        <p:spPr/>
        <p:txBody>
          <a:bodyPr/>
          <a:lstStyle/>
          <a:p>
            <a:r>
              <a:rPr lang="en-US" dirty="0"/>
              <a:t>Previous Lecture</a:t>
            </a:r>
          </a:p>
        </p:txBody>
      </p:sp>
      <p:sp>
        <p:nvSpPr>
          <p:cNvPr id="3" name="Content Placeholder 2">
            <a:extLst>
              <a:ext uri="{FF2B5EF4-FFF2-40B4-BE49-F238E27FC236}">
                <a16:creationId xmlns:a16="http://schemas.microsoft.com/office/drawing/2014/main" id="{47328E8A-A3C3-4623-8DCE-A189D6EC5751}"/>
              </a:ext>
            </a:extLst>
          </p:cNvPr>
          <p:cNvSpPr>
            <a:spLocks noGrp="1"/>
          </p:cNvSpPr>
          <p:nvPr>
            <p:ph idx="1"/>
          </p:nvPr>
        </p:nvSpPr>
        <p:spPr/>
        <p:txBody>
          <a:bodyPr/>
          <a:lstStyle/>
          <a:p>
            <a:r>
              <a:rPr lang="en-US" dirty="0"/>
              <a:t>CSS Intro</a:t>
            </a:r>
          </a:p>
          <a:p>
            <a:r>
              <a:rPr lang="en-US" dirty="0"/>
              <a:t>CSS Syntax</a:t>
            </a:r>
          </a:p>
          <a:p>
            <a:r>
              <a:rPr lang="en-US" dirty="0"/>
              <a:t>CSS Selectors</a:t>
            </a:r>
          </a:p>
          <a:p>
            <a:r>
              <a:rPr lang="en-US" dirty="0"/>
              <a:t>Ways to Insert CSS</a:t>
            </a:r>
          </a:p>
          <a:p>
            <a:r>
              <a:rPr lang="en-US" dirty="0"/>
              <a:t>CSS Colors</a:t>
            </a:r>
          </a:p>
          <a:p>
            <a:endParaRPr lang="en-US" dirty="0"/>
          </a:p>
          <a:p>
            <a:endParaRPr lang="en-US" dirty="0"/>
          </a:p>
        </p:txBody>
      </p:sp>
    </p:spTree>
    <p:extLst>
      <p:ext uri="{BB962C8B-B14F-4D97-AF65-F5344CB8AC3E}">
        <p14:creationId xmlns:p14="http://schemas.microsoft.com/office/powerpoint/2010/main" val="478638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1E946-9E29-421E-A3F1-16F3878A94B9}"/>
              </a:ext>
            </a:extLst>
          </p:cNvPr>
          <p:cNvSpPr>
            <a:spLocks noGrp="1"/>
          </p:cNvSpPr>
          <p:nvPr>
            <p:ph type="title"/>
          </p:nvPr>
        </p:nvSpPr>
        <p:spPr/>
        <p:txBody>
          <a:bodyPr/>
          <a:lstStyle/>
          <a:p>
            <a:r>
              <a:rPr lang="en-US" dirty="0"/>
              <a:t>The inherit Value</a:t>
            </a:r>
            <a:br>
              <a:rPr lang="en-US" b="1" dirty="0"/>
            </a:br>
            <a:endParaRPr lang="en-US" dirty="0"/>
          </a:p>
        </p:txBody>
      </p:sp>
      <p:sp>
        <p:nvSpPr>
          <p:cNvPr id="3" name="Content Placeholder 2">
            <a:extLst>
              <a:ext uri="{FF2B5EF4-FFF2-40B4-BE49-F238E27FC236}">
                <a16:creationId xmlns:a16="http://schemas.microsoft.com/office/drawing/2014/main" id="{AE083EB0-12C5-4197-93FF-864CAF42A31D}"/>
              </a:ext>
            </a:extLst>
          </p:cNvPr>
          <p:cNvSpPr>
            <a:spLocks noGrp="1"/>
          </p:cNvSpPr>
          <p:nvPr>
            <p:ph idx="1"/>
          </p:nvPr>
        </p:nvSpPr>
        <p:spPr/>
        <p:txBody>
          <a:bodyPr/>
          <a:lstStyle/>
          <a:p>
            <a:r>
              <a:rPr lang="en-US" dirty="0"/>
              <a:t>This example lets the left margin of the &lt;p class="ex1"&gt; element be inherited from the parent element (&lt;div&gt;)</a:t>
            </a:r>
          </a:p>
          <a:p>
            <a:pPr lvl="1"/>
            <a:r>
              <a:rPr lang="en-US" dirty="0"/>
              <a:t>border: 1px solid red;</a:t>
            </a:r>
          </a:p>
          <a:p>
            <a:pPr lvl="1"/>
            <a:r>
              <a:rPr lang="en-US" dirty="0"/>
              <a:t>margin-left: 100px;</a:t>
            </a:r>
          </a:p>
          <a:p>
            <a:pPr lvl="1"/>
            <a:r>
              <a:rPr lang="en-US" dirty="0"/>
              <a:t>margin-left: inherit;</a:t>
            </a:r>
          </a:p>
          <a:p>
            <a:endParaRPr lang="en-US" dirty="0"/>
          </a:p>
        </p:txBody>
      </p:sp>
      <p:pic>
        <p:nvPicPr>
          <p:cNvPr id="4" name="Picture 3">
            <a:extLst>
              <a:ext uri="{FF2B5EF4-FFF2-40B4-BE49-F238E27FC236}">
                <a16:creationId xmlns:a16="http://schemas.microsoft.com/office/drawing/2014/main" id="{6B6CEAAF-4EF5-4E97-88CF-30DEA93A6544}"/>
              </a:ext>
            </a:extLst>
          </p:cNvPr>
          <p:cNvPicPr>
            <a:picLocks noChangeAspect="1"/>
          </p:cNvPicPr>
          <p:nvPr/>
        </p:nvPicPr>
        <p:blipFill>
          <a:blip r:embed="rId2"/>
          <a:stretch>
            <a:fillRect/>
          </a:stretch>
        </p:blipFill>
        <p:spPr>
          <a:xfrm>
            <a:off x="855077" y="3942480"/>
            <a:ext cx="6102235" cy="2505425"/>
          </a:xfrm>
          <a:prstGeom prst="rect">
            <a:avLst/>
          </a:prstGeom>
        </p:spPr>
      </p:pic>
    </p:spTree>
    <p:extLst>
      <p:ext uri="{BB962C8B-B14F-4D97-AF65-F5344CB8AC3E}">
        <p14:creationId xmlns:p14="http://schemas.microsoft.com/office/powerpoint/2010/main" val="1595388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889D3-7CBE-4175-A2F1-98DB1F3D276C}"/>
              </a:ext>
            </a:extLst>
          </p:cNvPr>
          <p:cNvSpPr>
            <a:spLocks noGrp="1"/>
          </p:cNvSpPr>
          <p:nvPr>
            <p:ph type="title"/>
          </p:nvPr>
        </p:nvSpPr>
        <p:spPr/>
        <p:txBody>
          <a:bodyPr/>
          <a:lstStyle/>
          <a:p>
            <a:r>
              <a:rPr lang="en-US" b="1" dirty="0"/>
              <a:t>CSS Margin Collapse</a:t>
            </a:r>
            <a:br>
              <a:rPr lang="en-US" b="1" dirty="0"/>
            </a:br>
            <a:endParaRPr lang="en-US" dirty="0"/>
          </a:p>
        </p:txBody>
      </p:sp>
      <p:sp>
        <p:nvSpPr>
          <p:cNvPr id="3" name="Content Placeholder 2">
            <a:extLst>
              <a:ext uri="{FF2B5EF4-FFF2-40B4-BE49-F238E27FC236}">
                <a16:creationId xmlns:a16="http://schemas.microsoft.com/office/drawing/2014/main" id="{A36F692F-9AFB-448B-8290-7E1E7806C991}"/>
              </a:ext>
            </a:extLst>
          </p:cNvPr>
          <p:cNvSpPr>
            <a:spLocks noGrp="1"/>
          </p:cNvSpPr>
          <p:nvPr>
            <p:ph idx="1"/>
          </p:nvPr>
        </p:nvSpPr>
        <p:spPr/>
        <p:txBody>
          <a:bodyPr>
            <a:normAutofit/>
          </a:bodyPr>
          <a:lstStyle/>
          <a:p>
            <a:r>
              <a:rPr lang="en-US" dirty="0"/>
              <a:t>Top and bottom margins of elements are sometimes collapsed into a single margin that is equal to the largest of the two margins.</a:t>
            </a:r>
          </a:p>
          <a:p>
            <a:r>
              <a:rPr lang="en-US" dirty="0"/>
              <a:t>This does not happen on left and right margins! Only top and bottom margins!</a:t>
            </a:r>
          </a:p>
          <a:p>
            <a:r>
              <a:rPr lang="en-US" dirty="0"/>
              <a:t>Demonstration of margin collapse:</a:t>
            </a:r>
          </a:p>
          <a:p>
            <a:pPr lvl="1"/>
            <a:r>
              <a:rPr lang="en-US" dirty="0"/>
              <a:t>h1 {</a:t>
            </a:r>
            <a:br>
              <a:rPr lang="en-US" dirty="0"/>
            </a:br>
            <a:r>
              <a:rPr lang="en-US" dirty="0"/>
              <a:t>  margin: 0 0 50px 0;</a:t>
            </a:r>
            <a:br>
              <a:rPr lang="en-US" dirty="0"/>
            </a:br>
            <a:r>
              <a:rPr lang="en-US" dirty="0"/>
              <a:t>}</a:t>
            </a:r>
            <a:br>
              <a:rPr lang="en-US" dirty="0"/>
            </a:br>
            <a:br>
              <a:rPr lang="en-US" dirty="0"/>
            </a:br>
            <a:r>
              <a:rPr lang="en-US" dirty="0"/>
              <a:t>h2 {</a:t>
            </a:r>
            <a:br>
              <a:rPr lang="en-US" dirty="0"/>
            </a:br>
            <a:r>
              <a:rPr lang="en-US" dirty="0"/>
              <a:t>  margin: 20px 0 0 0;</a:t>
            </a:r>
            <a:br>
              <a:rPr lang="en-US" dirty="0"/>
            </a:br>
            <a:r>
              <a:rPr lang="en-US" dirty="0"/>
              <a:t>}</a:t>
            </a:r>
          </a:p>
          <a:p>
            <a:endParaRPr lang="en-US" dirty="0"/>
          </a:p>
        </p:txBody>
      </p:sp>
    </p:spTree>
    <p:extLst>
      <p:ext uri="{BB962C8B-B14F-4D97-AF65-F5344CB8AC3E}">
        <p14:creationId xmlns:p14="http://schemas.microsoft.com/office/powerpoint/2010/main" val="2057841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62345-0678-4C57-983D-BE9F66BDB97F}"/>
              </a:ext>
            </a:extLst>
          </p:cNvPr>
          <p:cNvSpPr>
            <a:spLocks noGrp="1"/>
          </p:cNvSpPr>
          <p:nvPr>
            <p:ph type="title"/>
          </p:nvPr>
        </p:nvSpPr>
        <p:spPr/>
        <p:txBody>
          <a:bodyPr/>
          <a:lstStyle/>
          <a:p>
            <a:r>
              <a:rPr lang="en-US" b="1" dirty="0"/>
              <a:t>CSS Margin Collapse</a:t>
            </a:r>
            <a:br>
              <a:rPr lang="en-US" b="1" dirty="0"/>
            </a:br>
            <a:endParaRPr lang="en-US" dirty="0"/>
          </a:p>
        </p:txBody>
      </p:sp>
      <p:sp>
        <p:nvSpPr>
          <p:cNvPr id="3" name="Content Placeholder 2">
            <a:extLst>
              <a:ext uri="{FF2B5EF4-FFF2-40B4-BE49-F238E27FC236}">
                <a16:creationId xmlns:a16="http://schemas.microsoft.com/office/drawing/2014/main" id="{028487E0-181E-4477-88B2-1627CAA7D3E8}"/>
              </a:ext>
            </a:extLst>
          </p:cNvPr>
          <p:cNvSpPr>
            <a:spLocks noGrp="1"/>
          </p:cNvSpPr>
          <p:nvPr>
            <p:ph idx="1"/>
          </p:nvPr>
        </p:nvSpPr>
        <p:spPr/>
        <p:txBody>
          <a:bodyPr/>
          <a:lstStyle/>
          <a:p>
            <a:r>
              <a:rPr lang="en-US" dirty="0"/>
              <a:t>In the example above, the &lt;h1&gt; element has a bottom margin of 50px and the &lt;h2&gt; element has a top margin set to 20px.</a:t>
            </a:r>
          </a:p>
          <a:p>
            <a:r>
              <a:rPr lang="en-US" dirty="0"/>
              <a:t>Common sense would seem to suggest that the vertical margin between the &lt;h1&gt; and the &lt;h2&gt; would be a total of 70px (50px + 20px). But due to margin collapse, the actual margin ends up being 50px.</a:t>
            </a:r>
          </a:p>
          <a:p>
            <a:endParaRPr lang="en-US" dirty="0"/>
          </a:p>
        </p:txBody>
      </p:sp>
    </p:spTree>
    <p:extLst>
      <p:ext uri="{BB962C8B-B14F-4D97-AF65-F5344CB8AC3E}">
        <p14:creationId xmlns:p14="http://schemas.microsoft.com/office/powerpoint/2010/main" val="3117404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7BE2C-A61B-4F60-8EE4-8F72202E99AC}"/>
              </a:ext>
            </a:extLst>
          </p:cNvPr>
          <p:cNvSpPr>
            <a:spLocks noGrp="1"/>
          </p:cNvSpPr>
          <p:nvPr>
            <p:ph type="title"/>
          </p:nvPr>
        </p:nvSpPr>
        <p:spPr/>
        <p:txBody>
          <a:bodyPr/>
          <a:lstStyle/>
          <a:p>
            <a:r>
              <a:rPr lang="en-US" b="1" dirty="0"/>
              <a:t>CSS Padding</a:t>
            </a:r>
            <a:br>
              <a:rPr lang="en-US" b="1" dirty="0"/>
            </a:br>
            <a:endParaRPr lang="en-US" dirty="0"/>
          </a:p>
        </p:txBody>
      </p:sp>
      <p:sp>
        <p:nvSpPr>
          <p:cNvPr id="3" name="Content Placeholder 2">
            <a:extLst>
              <a:ext uri="{FF2B5EF4-FFF2-40B4-BE49-F238E27FC236}">
                <a16:creationId xmlns:a16="http://schemas.microsoft.com/office/drawing/2014/main" id="{16EE487C-655F-4D0E-9F10-7F6772C08EE6}"/>
              </a:ext>
            </a:extLst>
          </p:cNvPr>
          <p:cNvSpPr>
            <a:spLocks noGrp="1"/>
          </p:cNvSpPr>
          <p:nvPr>
            <p:ph idx="1"/>
          </p:nvPr>
        </p:nvSpPr>
        <p:spPr/>
        <p:txBody>
          <a:bodyPr/>
          <a:lstStyle/>
          <a:p>
            <a:r>
              <a:rPr lang="en-US" dirty="0"/>
              <a:t>Padding is used to create space around an element's content, inside of any defined borders.</a:t>
            </a:r>
          </a:p>
          <a:p>
            <a:r>
              <a:rPr lang="en-US" dirty="0"/>
              <a:t>The CSS padding properties are used to generate space around an element's content, inside of any defined borders.</a:t>
            </a:r>
          </a:p>
          <a:p>
            <a:r>
              <a:rPr lang="en-US" dirty="0"/>
              <a:t>With CSS, you have full control over the padding. There are properties for setting the padding for each side of an element (top, right, bottom, and left).</a:t>
            </a:r>
          </a:p>
          <a:p>
            <a:endParaRPr lang="en-US" dirty="0"/>
          </a:p>
        </p:txBody>
      </p:sp>
    </p:spTree>
    <p:extLst>
      <p:ext uri="{BB962C8B-B14F-4D97-AF65-F5344CB8AC3E}">
        <p14:creationId xmlns:p14="http://schemas.microsoft.com/office/powerpoint/2010/main" val="1476545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7B8F-A164-48D4-9292-576FE65A4F72}"/>
              </a:ext>
            </a:extLst>
          </p:cNvPr>
          <p:cNvSpPr>
            <a:spLocks noGrp="1"/>
          </p:cNvSpPr>
          <p:nvPr>
            <p:ph type="title"/>
          </p:nvPr>
        </p:nvSpPr>
        <p:spPr/>
        <p:txBody>
          <a:bodyPr/>
          <a:lstStyle/>
          <a:p>
            <a:r>
              <a:rPr lang="en-US" dirty="0"/>
              <a:t>Padding - Individual Sides</a:t>
            </a:r>
            <a:br>
              <a:rPr lang="en-US" dirty="0"/>
            </a:br>
            <a:endParaRPr lang="en-US" dirty="0"/>
          </a:p>
        </p:txBody>
      </p:sp>
      <p:sp>
        <p:nvSpPr>
          <p:cNvPr id="3" name="Content Placeholder 2">
            <a:extLst>
              <a:ext uri="{FF2B5EF4-FFF2-40B4-BE49-F238E27FC236}">
                <a16:creationId xmlns:a16="http://schemas.microsoft.com/office/drawing/2014/main" id="{B1BE9633-7620-46F3-AADF-2812AA874FB9}"/>
              </a:ext>
            </a:extLst>
          </p:cNvPr>
          <p:cNvSpPr>
            <a:spLocks noGrp="1"/>
          </p:cNvSpPr>
          <p:nvPr>
            <p:ph idx="1"/>
          </p:nvPr>
        </p:nvSpPr>
        <p:spPr>
          <a:xfrm>
            <a:off x="609598" y="1792224"/>
            <a:ext cx="6790945" cy="4547616"/>
          </a:xfrm>
        </p:spPr>
        <p:txBody>
          <a:bodyPr>
            <a:normAutofit/>
          </a:bodyPr>
          <a:lstStyle/>
          <a:p>
            <a:r>
              <a:rPr lang="en-US" dirty="0"/>
              <a:t>CSS has properties for specifying the padding for each side of an element:</a:t>
            </a:r>
          </a:p>
          <a:p>
            <a:pPr lvl="1"/>
            <a:r>
              <a:rPr lang="en-US" dirty="0"/>
              <a:t>padding-top</a:t>
            </a:r>
          </a:p>
          <a:p>
            <a:pPr lvl="1"/>
            <a:r>
              <a:rPr lang="en-US" dirty="0"/>
              <a:t>padding-right</a:t>
            </a:r>
          </a:p>
          <a:p>
            <a:pPr lvl="1"/>
            <a:r>
              <a:rPr lang="en-US" dirty="0"/>
              <a:t>padding-bottom</a:t>
            </a:r>
          </a:p>
          <a:p>
            <a:pPr lvl="1"/>
            <a:r>
              <a:rPr lang="en-US" dirty="0"/>
              <a:t>padding-left</a:t>
            </a:r>
          </a:p>
          <a:p>
            <a:r>
              <a:rPr lang="en-US" dirty="0"/>
              <a:t>All the padding properties can have the following values:</a:t>
            </a:r>
          </a:p>
          <a:p>
            <a:pPr lvl="1"/>
            <a:r>
              <a:rPr lang="en-US" i="1" dirty="0"/>
              <a:t>length</a:t>
            </a:r>
            <a:r>
              <a:rPr lang="en-US" dirty="0"/>
              <a:t> - specifies a padding in px, </a:t>
            </a:r>
            <a:r>
              <a:rPr lang="en-US" dirty="0" err="1"/>
              <a:t>pt</a:t>
            </a:r>
            <a:r>
              <a:rPr lang="en-US" dirty="0"/>
              <a:t>, cm, etc.</a:t>
            </a:r>
          </a:p>
          <a:p>
            <a:pPr lvl="1"/>
            <a:r>
              <a:rPr lang="en-US" i="1" dirty="0"/>
              <a:t>%</a:t>
            </a:r>
            <a:r>
              <a:rPr lang="en-US" dirty="0"/>
              <a:t> - specifies a padding in % of the width of the containing element</a:t>
            </a:r>
          </a:p>
          <a:p>
            <a:pPr lvl="1"/>
            <a:r>
              <a:rPr lang="en-US" dirty="0"/>
              <a:t>inherit - specifies that the padding should be inherited from the parent element</a:t>
            </a:r>
          </a:p>
          <a:p>
            <a:r>
              <a:rPr lang="en-US" b="1" dirty="0"/>
              <a:t>Note:</a:t>
            </a:r>
            <a:r>
              <a:rPr lang="en-US" dirty="0"/>
              <a:t> Negative values are not allowed.</a:t>
            </a:r>
          </a:p>
          <a:p>
            <a:endParaRPr lang="en-US" dirty="0"/>
          </a:p>
        </p:txBody>
      </p:sp>
    </p:spTree>
    <p:extLst>
      <p:ext uri="{BB962C8B-B14F-4D97-AF65-F5344CB8AC3E}">
        <p14:creationId xmlns:p14="http://schemas.microsoft.com/office/powerpoint/2010/main" val="4239894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C0869-1156-42DC-BF5B-F4DBC89D1CA0}"/>
              </a:ext>
            </a:extLst>
          </p:cNvPr>
          <p:cNvSpPr>
            <a:spLocks noGrp="1"/>
          </p:cNvSpPr>
          <p:nvPr>
            <p:ph type="title"/>
          </p:nvPr>
        </p:nvSpPr>
        <p:spPr/>
        <p:txBody>
          <a:bodyPr/>
          <a:lstStyle/>
          <a:p>
            <a:r>
              <a:rPr lang="en-US" dirty="0"/>
              <a:t>Padding - Shorthand Property</a:t>
            </a:r>
            <a:br>
              <a:rPr lang="en-US" dirty="0"/>
            </a:br>
            <a:endParaRPr lang="en-US" dirty="0"/>
          </a:p>
        </p:txBody>
      </p:sp>
      <p:sp>
        <p:nvSpPr>
          <p:cNvPr id="3" name="Content Placeholder 2">
            <a:extLst>
              <a:ext uri="{FF2B5EF4-FFF2-40B4-BE49-F238E27FC236}">
                <a16:creationId xmlns:a16="http://schemas.microsoft.com/office/drawing/2014/main" id="{89E20D13-CD21-4744-928E-C002C776D7F7}"/>
              </a:ext>
            </a:extLst>
          </p:cNvPr>
          <p:cNvSpPr>
            <a:spLocks noGrp="1"/>
          </p:cNvSpPr>
          <p:nvPr>
            <p:ph idx="1"/>
          </p:nvPr>
        </p:nvSpPr>
        <p:spPr>
          <a:xfrm>
            <a:off x="609598" y="1706880"/>
            <a:ext cx="6839713" cy="4645152"/>
          </a:xfrm>
        </p:spPr>
        <p:txBody>
          <a:bodyPr>
            <a:normAutofit/>
          </a:bodyPr>
          <a:lstStyle/>
          <a:p>
            <a:r>
              <a:rPr lang="en-US" dirty="0"/>
              <a:t>To shorten the code, it is possible to specify all the padding properties in one property.</a:t>
            </a:r>
          </a:p>
          <a:p>
            <a:r>
              <a:rPr lang="en-US" dirty="0"/>
              <a:t>The padding property is a shorthand property for the following individual padding properties:</a:t>
            </a:r>
          </a:p>
          <a:p>
            <a:pPr lvl="1"/>
            <a:r>
              <a:rPr lang="en-US" dirty="0"/>
              <a:t>padding-top</a:t>
            </a:r>
          </a:p>
          <a:p>
            <a:pPr lvl="1"/>
            <a:r>
              <a:rPr lang="en-US" dirty="0"/>
              <a:t>padding-right</a:t>
            </a:r>
          </a:p>
          <a:p>
            <a:pPr lvl="1"/>
            <a:r>
              <a:rPr lang="en-US" dirty="0"/>
              <a:t>padding-bottom</a:t>
            </a:r>
          </a:p>
          <a:p>
            <a:pPr lvl="1"/>
            <a:r>
              <a:rPr lang="en-US" dirty="0"/>
              <a:t>padding-left</a:t>
            </a:r>
          </a:p>
          <a:p>
            <a:r>
              <a:rPr lang="en-US" b="1" dirty="0"/>
              <a:t>padding: 25px 50px 75px 100px;</a:t>
            </a:r>
            <a:endParaRPr lang="en-US" dirty="0"/>
          </a:p>
          <a:p>
            <a:r>
              <a:rPr lang="en-US" b="1" dirty="0"/>
              <a:t>padding: 25px 50px 75px;</a:t>
            </a:r>
            <a:endParaRPr lang="en-US" dirty="0"/>
          </a:p>
          <a:p>
            <a:r>
              <a:rPr lang="en-US" b="1" dirty="0"/>
              <a:t>padding: 25px 50px;</a:t>
            </a:r>
            <a:endParaRPr lang="en-US" dirty="0"/>
          </a:p>
          <a:p>
            <a:r>
              <a:rPr lang="en-US" b="1" dirty="0"/>
              <a:t>padding: 25px;</a:t>
            </a:r>
            <a:endParaRPr lang="en-US" dirty="0"/>
          </a:p>
        </p:txBody>
      </p:sp>
    </p:spTree>
    <p:extLst>
      <p:ext uri="{BB962C8B-B14F-4D97-AF65-F5344CB8AC3E}">
        <p14:creationId xmlns:p14="http://schemas.microsoft.com/office/powerpoint/2010/main" val="3237621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4A1A8-C7F5-4187-B329-025DB9986216}"/>
              </a:ext>
            </a:extLst>
          </p:cNvPr>
          <p:cNvSpPr>
            <a:spLocks noGrp="1"/>
          </p:cNvSpPr>
          <p:nvPr>
            <p:ph type="title"/>
          </p:nvPr>
        </p:nvSpPr>
        <p:spPr/>
        <p:txBody>
          <a:bodyPr>
            <a:normAutofit fontScale="90000"/>
          </a:bodyPr>
          <a:lstStyle/>
          <a:p>
            <a:r>
              <a:rPr lang="en-US" b="1" dirty="0"/>
              <a:t>CSS Height, Width and Max-width</a:t>
            </a:r>
            <a:br>
              <a:rPr lang="en-US" b="1" dirty="0"/>
            </a:br>
            <a:endParaRPr lang="en-US" dirty="0"/>
          </a:p>
        </p:txBody>
      </p:sp>
      <p:sp>
        <p:nvSpPr>
          <p:cNvPr id="3" name="Content Placeholder 2">
            <a:extLst>
              <a:ext uri="{FF2B5EF4-FFF2-40B4-BE49-F238E27FC236}">
                <a16:creationId xmlns:a16="http://schemas.microsoft.com/office/drawing/2014/main" id="{EED6FC65-5992-4D34-A45D-EC493C5B48AE}"/>
              </a:ext>
            </a:extLst>
          </p:cNvPr>
          <p:cNvSpPr>
            <a:spLocks noGrp="1"/>
          </p:cNvSpPr>
          <p:nvPr>
            <p:ph idx="1"/>
          </p:nvPr>
        </p:nvSpPr>
        <p:spPr/>
        <p:txBody>
          <a:bodyPr/>
          <a:lstStyle/>
          <a:p>
            <a:r>
              <a:rPr lang="en-US" dirty="0"/>
              <a:t>The CSS height and width properties are used to set the height and width of an element.</a:t>
            </a:r>
          </a:p>
          <a:p>
            <a:r>
              <a:rPr lang="en-US" dirty="0"/>
              <a:t>The CSS max-width property is used to set the maximum width of an element.</a:t>
            </a:r>
          </a:p>
          <a:p>
            <a:r>
              <a:rPr lang="en-US" dirty="0"/>
              <a:t>The height and width properties do not include padding, borders, or margins. It sets the height/width of the area inside the padding, border, and margin of the element.</a:t>
            </a:r>
          </a:p>
          <a:p>
            <a:endParaRPr lang="en-US" dirty="0"/>
          </a:p>
        </p:txBody>
      </p:sp>
    </p:spTree>
    <p:extLst>
      <p:ext uri="{BB962C8B-B14F-4D97-AF65-F5344CB8AC3E}">
        <p14:creationId xmlns:p14="http://schemas.microsoft.com/office/powerpoint/2010/main" val="1965455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3ED82-419D-4F8D-814C-8C10E0017A46}"/>
              </a:ext>
            </a:extLst>
          </p:cNvPr>
          <p:cNvSpPr>
            <a:spLocks noGrp="1"/>
          </p:cNvSpPr>
          <p:nvPr>
            <p:ph type="title"/>
          </p:nvPr>
        </p:nvSpPr>
        <p:spPr/>
        <p:txBody>
          <a:bodyPr/>
          <a:lstStyle/>
          <a:p>
            <a:r>
              <a:rPr lang="en-US" dirty="0"/>
              <a:t>CSS height and width Values</a:t>
            </a:r>
            <a:br>
              <a:rPr lang="en-US" dirty="0"/>
            </a:br>
            <a:endParaRPr lang="en-US" dirty="0"/>
          </a:p>
        </p:txBody>
      </p:sp>
      <p:sp>
        <p:nvSpPr>
          <p:cNvPr id="3" name="Content Placeholder 2">
            <a:extLst>
              <a:ext uri="{FF2B5EF4-FFF2-40B4-BE49-F238E27FC236}">
                <a16:creationId xmlns:a16="http://schemas.microsoft.com/office/drawing/2014/main" id="{A12C292D-0837-46F6-BC00-D348CAA35587}"/>
              </a:ext>
            </a:extLst>
          </p:cNvPr>
          <p:cNvSpPr>
            <a:spLocks noGrp="1"/>
          </p:cNvSpPr>
          <p:nvPr>
            <p:ph idx="1"/>
          </p:nvPr>
        </p:nvSpPr>
        <p:spPr/>
        <p:txBody>
          <a:bodyPr>
            <a:normAutofit fontScale="92500" lnSpcReduction="20000"/>
          </a:bodyPr>
          <a:lstStyle/>
          <a:p>
            <a:r>
              <a:rPr lang="en-US" alt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The</a:t>
            </a:r>
            <a:r>
              <a:rPr lang="en-US" altLang="en-US"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altLang="en-US" sz="1400" dirty="0">
                <a:solidFill>
                  <a:srgbClr val="DC143C"/>
                </a:solidFill>
                <a:latin typeface="Consolas" panose="020B0609020204030204" pitchFamily="49" charset="0"/>
                <a:ea typeface="Times New Roman" panose="02020603050405020304" pitchFamily="18" charset="0"/>
                <a:cs typeface="Courier New" panose="02070309020205020404" pitchFamily="49" charset="0"/>
              </a:rPr>
              <a:t>height</a:t>
            </a:r>
            <a:r>
              <a:rPr lang="en-US" altLang="en-US"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alt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and</a:t>
            </a:r>
            <a:r>
              <a:rPr lang="en-US" altLang="en-US"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altLang="en-US" sz="1400" dirty="0">
                <a:solidFill>
                  <a:srgbClr val="DC143C"/>
                </a:solidFill>
                <a:latin typeface="Consolas" panose="020B0609020204030204" pitchFamily="49" charset="0"/>
                <a:ea typeface="Times New Roman" panose="02020603050405020304" pitchFamily="18" charset="0"/>
                <a:cs typeface="Courier New" panose="02070309020205020404" pitchFamily="49" charset="0"/>
              </a:rPr>
              <a:t>width</a:t>
            </a:r>
            <a:r>
              <a:rPr lang="en-US" altLang="en-US"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alt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properties may have the following values:</a:t>
            </a:r>
          </a:p>
          <a:p>
            <a:pPr lvl="1"/>
            <a:r>
              <a:rPr lang="en-US" altLang="en-US" sz="1700" dirty="0">
                <a:solidFill>
                  <a:srgbClr val="DC143C"/>
                </a:solidFill>
                <a:latin typeface="Consolas" panose="020B0609020204030204" pitchFamily="49" charset="0"/>
                <a:ea typeface="Times New Roman" panose="02020603050405020304" pitchFamily="18" charset="0"/>
                <a:cs typeface="Courier New" panose="02070309020205020404" pitchFamily="49" charset="0"/>
              </a:rPr>
              <a:t>auto</a:t>
            </a:r>
            <a:r>
              <a:rPr lang="en-US" altLang="en-US"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alt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This is default. The browser calculates the height and width</a:t>
            </a:r>
          </a:p>
          <a:p>
            <a:pPr lvl="1"/>
            <a:r>
              <a:rPr lang="en-US" altLang="en-US" sz="1200" dirty="0">
                <a:solidFill>
                  <a:srgbClr val="DC143C"/>
                </a:solidFill>
                <a:latin typeface="Consolas" panose="020B0609020204030204" pitchFamily="49" charset="0"/>
                <a:ea typeface="Times New Roman" panose="02020603050405020304" pitchFamily="18" charset="0"/>
                <a:cs typeface="Courier New" panose="02070309020205020404" pitchFamily="49" charset="0"/>
              </a:rPr>
              <a:t>length</a:t>
            </a:r>
            <a:r>
              <a:rPr lang="en-US" altLang="en-US"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alt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Defines the height/width in px, cm, etc.</a:t>
            </a:r>
          </a:p>
          <a:p>
            <a:pPr lvl="1"/>
            <a:r>
              <a:rPr lang="en-US" altLang="en-US" sz="1200" dirty="0">
                <a:solidFill>
                  <a:srgbClr val="DC143C"/>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alt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Defines the height/width in percent of the containing block</a:t>
            </a:r>
          </a:p>
          <a:p>
            <a:pPr lvl="1"/>
            <a:r>
              <a:rPr lang="en-US" altLang="en-US" sz="1200" dirty="0">
                <a:solidFill>
                  <a:srgbClr val="DC143C"/>
                </a:solidFill>
                <a:latin typeface="Consolas" panose="020B0609020204030204" pitchFamily="49" charset="0"/>
                <a:ea typeface="Times New Roman" panose="02020603050405020304" pitchFamily="18" charset="0"/>
                <a:cs typeface="Courier New" panose="02070309020205020404" pitchFamily="49" charset="0"/>
              </a:rPr>
              <a:t>initial</a:t>
            </a:r>
            <a:r>
              <a:rPr lang="en-US" altLang="en-US"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alt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Sets the height/width to its default value</a:t>
            </a:r>
          </a:p>
          <a:p>
            <a:pPr lvl="1"/>
            <a:r>
              <a:rPr lang="en-US" altLang="en-US" sz="1200" dirty="0">
                <a:solidFill>
                  <a:srgbClr val="DC143C"/>
                </a:solidFill>
                <a:latin typeface="Consolas" panose="020B0609020204030204" pitchFamily="49" charset="0"/>
                <a:ea typeface="Times New Roman" panose="02020603050405020304" pitchFamily="18" charset="0"/>
                <a:cs typeface="Courier New" panose="02070309020205020404" pitchFamily="49" charset="0"/>
              </a:rPr>
              <a:t>inherit</a:t>
            </a:r>
            <a:r>
              <a:rPr lang="en-US" altLang="en-US"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alt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The height/width will be inherited from its parent value</a:t>
            </a:r>
          </a:p>
          <a:p>
            <a:r>
              <a:rPr lang="en-US" altLang="en-US"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Note:</a:t>
            </a:r>
            <a:r>
              <a:rPr lang="en-US" alt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altLang="en-US" dirty="0">
                <a:solidFill>
                  <a:srgbClr val="000000"/>
                </a:solidFill>
                <a:latin typeface="Verdana" panose="020B0604030504040204" pitchFamily="34" charset="0"/>
                <a:ea typeface="Calibri" panose="020F0502020204030204" pitchFamily="34" charset="0"/>
                <a:cs typeface="Times New Roman" panose="02020603050405020304" pitchFamily="18" charset="0"/>
              </a:rPr>
              <a:t>Remember that the</a:t>
            </a:r>
            <a:r>
              <a:rPr lang="en-US" alt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altLang="en-US" sz="2000" dirty="0">
                <a:solidFill>
                  <a:srgbClr val="DC143C"/>
                </a:solidFill>
                <a:latin typeface="Consolas" panose="020B0609020204030204" pitchFamily="49" charset="0"/>
                <a:ea typeface="Calibri" panose="020F0502020204030204" pitchFamily="34" charset="0"/>
                <a:cs typeface="Courier New" panose="02070309020205020404" pitchFamily="49" charset="0"/>
              </a:rPr>
              <a:t>height</a:t>
            </a:r>
            <a:r>
              <a:rPr lang="en-US" alt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altLang="en-US" dirty="0">
                <a:solidFill>
                  <a:srgbClr val="000000"/>
                </a:solidFill>
                <a:latin typeface="Verdana" panose="020B0604030504040204" pitchFamily="34" charset="0"/>
                <a:ea typeface="Calibri" panose="020F0502020204030204" pitchFamily="34" charset="0"/>
                <a:cs typeface="Times New Roman" panose="02020603050405020304" pitchFamily="18" charset="0"/>
              </a:rPr>
              <a:t>and</a:t>
            </a:r>
            <a:r>
              <a:rPr lang="en-US" alt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altLang="en-US" sz="2000" dirty="0">
                <a:solidFill>
                  <a:srgbClr val="DC143C"/>
                </a:solidFill>
                <a:latin typeface="Consolas" panose="020B0609020204030204" pitchFamily="49" charset="0"/>
                <a:ea typeface="Calibri" panose="020F0502020204030204" pitchFamily="34" charset="0"/>
                <a:cs typeface="Courier New" panose="02070309020205020404" pitchFamily="49" charset="0"/>
              </a:rPr>
              <a:t>width</a:t>
            </a:r>
            <a:r>
              <a:rPr lang="en-US" alt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altLang="en-US" dirty="0">
                <a:solidFill>
                  <a:srgbClr val="000000"/>
                </a:solidFill>
                <a:latin typeface="Verdana" panose="020B0604030504040204" pitchFamily="34" charset="0"/>
                <a:ea typeface="Calibri" panose="020F0502020204030204" pitchFamily="34" charset="0"/>
                <a:cs typeface="Times New Roman" panose="02020603050405020304" pitchFamily="18" charset="0"/>
              </a:rPr>
              <a:t>properties do not include padding, borders, or margins! They set the height/width of the area inside the padding, border, and margin of the element!</a:t>
            </a:r>
            <a:endParaRPr lang="en-US" altLang="en-US" sz="3200" dirty="0">
              <a:solidFill>
                <a:schemeClr val="tx1"/>
              </a:solidFill>
              <a:latin typeface="Arial" panose="020B0604020202020204" pitchFamily="34" charset="0"/>
            </a:endParaRPr>
          </a:p>
          <a:p>
            <a:endParaRPr lang="en-US" dirty="0"/>
          </a:p>
        </p:txBody>
      </p:sp>
    </p:spTree>
    <p:extLst>
      <p:ext uri="{BB962C8B-B14F-4D97-AF65-F5344CB8AC3E}">
        <p14:creationId xmlns:p14="http://schemas.microsoft.com/office/powerpoint/2010/main" val="165506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A1FCA-2D6F-4392-8D9D-FB6CBA2A6171}"/>
              </a:ext>
            </a:extLst>
          </p:cNvPr>
          <p:cNvSpPr>
            <a:spLocks noGrp="1"/>
          </p:cNvSpPr>
          <p:nvPr>
            <p:ph type="title"/>
          </p:nvPr>
        </p:nvSpPr>
        <p:spPr/>
        <p:txBody>
          <a:bodyPr/>
          <a:lstStyle/>
          <a:p>
            <a:r>
              <a:rPr lang="en-US" dirty="0"/>
              <a:t>Setting max-width</a:t>
            </a:r>
          </a:p>
        </p:txBody>
      </p:sp>
      <p:sp>
        <p:nvSpPr>
          <p:cNvPr id="3" name="Content Placeholder 2">
            <a:extLst>
              <a:ext uri="{FF2B5EF4-FFF2-40B4-BE49-F238E27FC236}">
                <a16:creationId xmlns:a16="http://schemas.microsoft.com/office/drawing/2014/main" id="{96419170-DFD6-405F-9170-9D2E1E704199}"/>
              </a:ext>
            </a:extLst>
          </p:cNvPr>
          <p:cNvSpPr>
            <a:spLocks noGrp="1"/>
          </p:cNvSpPr>
          <p:nvPr>
            <p:ph idx="1"/>
          </p:nvPr>
        </p:nvSpPr>
        <p:spPr>
          <a:xfrm>
            <a:off x="609598" y="1524000"/>
            <a:ext cx="6937249" cy="4724400"/>
          </a:xfrm>
        </p:spPr>
        <p:txBody>
          <a:bodyPr>
            <a:normAutofit fontScale="92500" lnSpcReduction="20000"/>
          </a:bodyPr>
          <a:lstStyle/>
          <a:p>
            <a:r>
              <a:rPr lang="en-US" altLang="en-US" dirty="0">
                <a:solidFill>
                  <a:srgbClr val="000000"/>
                </a:solidFill>
                <a:latin typeface="Verdana" panose="020B0604030504040204" pitchFamily="34" charset="0"/>
                <a:ea typeface="Times New Roman" panose="02020603050405020304" pitchFamily="18" charset="0"/>
              </a:rPr>
              <a:t>The </a:t>
            </a:r>
            <a:r>
              <a:rPr lang="en-US" altLang="en-US" sz="1400" dirty="0">
                <a:solidFill>
                  <a:srgbClr val="DC143C"/>
                </a:solidFill>
                <a:latin typeface="Consolas" panose="020B0609020204030204" pitchFamily="49" charset="0"/>
                <a:ea typeface="Times New Roman" panose="02020603050405020304" pitchFamily="18" charset="0"/>
                <a:cs typeface="Courier New" panose="02070309020205020404" pitchFamily="49" charset="0"/>
              </a:rPr>
              <a:t>max-width</a:t>
            </a:r>
            <a:r>
              <a:rPr lang="en-US" altLang="en-US" dirty="0">
                <a:solidFill>
                  <a:srgbClr val="000000"/>
                </a:solidFill>
                <a:latin typeface="Verdana" panose="020B0604030504040204" pitchFamily="34" charset="0"/>
                <a:ea typeface="Times New Roman" panose="02020603050405020304" pitchFamily="18" charset="0"/>
              </a:rPr>
              <a:t> property is used to set the maximum width of an element.</a:t>
            </a:r>
            <a:endParaRPr lang="en-US" altLang="en-US" sz="3200" dirty="0">
              <a:solidFill>
                <a:schemeClr val="tx1"/>
              </a:solidFill>
              <a:latin typeface="Arial" panose="020B0604020202020204" pitchFamily="34" charset="0"/>
            </a:endParaRPr>
          </a:p>
          <a:p>
            <a:r>
              <a:rPr lang="en-US" altLang="en-US" dirty="0">
                <a:solidFill>
                  <a:srgbClr val="000000"/>
                </a:solidFill>
                <a:latin typeface="Verdana" panose="020B0604030504040204" pitchFamily="34" charset="0"/>
                <a:ea typeface="Times New Roman" panose="02020603050405020304" pitchFamily="18" charset="0"/>
              </a:rPr>
              <a:t>The </a:t>
            </a:r>
            <a:r>
              <a:rPr lang="en-US" altLang="en-US" sz="1400" dirty="0">
                <a:solidFill>
                  <a:srgbClr val="DC143C"/>
                </a:solidFill>
                <a:latin typeface="Consolas" panose="020B0609020204030204" pitchFamily="49" charset="0"/>
                <a:ea typeface="Times New Roman" panose="02020603050405020304" pitchFamily="18" charset="0"/>
                <a:cs typeface="Courier New" panose="02070309020205020404" pitchFamily="49" charset="0"/>
              </a:rPr>
              <a:t>max-width</a:t>
            </a:r>
            <a:r>
              <a:rPr lang="en-US" altLang="en-US" dirty="0">
                <a:solidFill>
                  <a:srgbClr val="000000"/>
                </a:solidFill>
                <a:latin typeface="Verdana" panose="020B0604030504040204" pitchFamily="34" charset="0"/>
                <a:ea typeface="Times New Roman" panose="02020603050405020304" pitchFamily="18" charset="0"/>
              </a:rPr>
              <a:t> can be specified in </a:t>
            </a:r>
            <a:r>
              <a:rPr lang="en-US" altLang="en-US" i="1" dirty="0">
                <a:solidFill>
                  <a:srgbClr val="000000"/>
                </a:solidFill>
                <a:latin typeface="Verdana" panose="020B0604030504040204" pitchFamily="34" charset="0"/>
                <a:ea typeface="Times New Roman" panose="02020603050405020304" pitchFamily="18" charset="0"/>
              </a:rPr>
              <a:t>length values</a:t>
            </a:r>
            <a:r>
              <a:rPr lang="en-US" altLang="en-US" dirty="0">
                <a:solidFill>
                  <a:srgbClr val="000000"/>
                </a:solidFill>
                <a:latin typeface="Verdana" panose="020B0604030504040204" pitchFamily="34" charset="0"/>
                <a:ea typeface="Times New Roman" panose="02020603050405020304" pitchFamily="18" charset="0"/>
              </a:rPr>
              <a:t>, like px, cm, etc., or in percent (%) of the containing block, or set to none (this is default. Means that there is no maximum width).</a:t>
            </a:r>
            <a:endParaRPr lang="en-US" altLang="en-US" sz="3200" dirty="0">
              <a:solidFill>
                <a:schemeClr val="tx1"/>
              </a:solidFill>
              <a:latin typeface="Arial" panose="020B0604020202020204" pitchFamily="34" charset="0"/>
            </a:endParaRPr>
          </a:p>
          <a:p>
            <a:r>
              <a:rPr lang="en-US" altLang="en-US" dirty="0">
                <a:solidFill>
                  <a:srgbClr val="000000"/>
                </a:solidFill>
                <a:latin typeface="Verdana" panose="020B0604030504040204" pitchFamily="34" charset="0"/>
                <a:ea typeface="Times New Roman" panose="02020603050405020304" pitchFamily="18" charset="0"/>
              </a:rPr>
              <a:t>The problem with the </a:t>
            </a:r>
            <a:r>
              <a:rPr lang="en-US" altLang="en-US" sz="1400" dirty="0">
                <a:solidFill>
                  <a:srgbClr val="DC143C"/>
                </a:solidFill>
                <a:latin typeface="Consolas" panose="020B0609020204030204" pitchFamily="49" charset="0"/>
                <a:ea typeface="Times New Roman" panose="02020603050405020304" pitchFamily="18" charset="0"/>
                <a:cs typeface="Courier New" panose="02070309020205020404" pitchFamily="49" charset="0"/>
              </a:rPr>
              <a:t>&lt;div&gt;</a:t>
            </a:r>
            <a:r>
              <a:rPr lang="en-US" altLang="en-US" dirty="0">
                <a:solidFill>
                  <a:srgbClr val="000000"/>
                </a:solidFill>
                <a:latin typeface="Verdana" panose="020B0604030504040204" pitchFamily="34" charset="0"/>
                <a:ea typeface="Times New Roman" panose="02020603050405020304" pitchFamily="18" charset="0"/>
              </a:rPr>
              <a:t> above occurs when the browser window is smaller than the width of the element (500px). The browser then adds a horizontal scrollbar to the page.</a:t>
            </a:r>
          </a:p>
          <a:p>
            <a:r>
              <a:rPr lang="en-US" altLang="en-US" dirty="0">
                <a:solidFill>
                  <a:srgbClr val="000000"/>
                </a:solidFill>
                <a:latin typeface="Verdana" panose="020B0604030504040204" pitchFamily="34" charset="0"/>
                <a:ea typeface="Times New Roman" panose="02020603050405020304" pitchFamily="18" charset="0"/>
              </a:rPr>
              <a:t>In this situation, using </a:t>
            </a:r>
            <a:r>
              <a:rPr lang="en-US" altLang="en-US" sz="1400" dirty="0">
                <a:solidFill>
                  <a:srgbClr val="DC143C"/>
                </a:solidFill>
                <a:latin typeface="Consolas" panose="020B0609020204030204" pitchFamily="49" charset="0"/>
                <a:ea typeface="Times New Roman" panose="02020603050405020304" pitchFamily="18" charset="0"/>
                <a:cs typeface="Courier New" panose="02070309020205020404" pitchFamily="49" charset="0"/>
              </a:rPr>
              <a:t>max-width</a:t>
            </a:r>
            <a:r>
              <a:rPr lang="en-US" altLang="en-US" dirty="0">
                <a:solidFill>
                  <a:srgbClr val="000000"/>
                </a:solidFill>
                <a:latin typeface="Verdana" panose="020B0604030504040204" pitchFamily="34" charset="0"/>
                <a:ea typeface="Times New Roman" panose="02020603050405020304" pitchFamily="18" charset="0"/>
              </a:rPr>
              <a:t> will improve the browser's handling of small windows.</a:t>
            </a:r>
          </a:p>
          <a:p>
            <a:r>
              <a:rPr lang="en-US" altLang="en-US" b="1" dirty="0">
                <a:solidFill>
                  <a:srgbClr val="000000"/>
                </a:solidFill>
                <a:latin typeface="Verdana" panose="020B0604030504040204" pitchFamily="34" charset="0"/>
                <a:ea typeface="Times New Roman" panose="02020603050405020304" pitchFamily="18" charset="0"/>
              </a:rPr>
              <a:t>Tip:</a:t>
            </a:r>
            <a:r>
              <a:rPr lang="en-US" altLang="en-US" dirty="0">
                <a:solidFill>
                  <a:srgbClr val="000000"/>
                </a:solidFill>
                <a:latin typeface="Verdana" panose="020B0604030504040204" pitchFamily="34" charset="0"/>
                <a:ea typeface="Times New Roman" panose="02020603050405020304" pitchFamily="18" charset="0"/>
              </a:rPr>
              <a:t> Drag the browser window to smaller than 500px wide, to see the difference between the two </a:t>
            </a:r>
            <a:r>
              <a:rPr lang="en-US" altLang="en-US" dirty="0" err="1">
                <a:solidFill>
                  <a:srgbClr val="000000"/>
                </a:solidFill>
                <a:latin typeface="Verdana" panose="020B0604030504040204" pitchFamily="34" charset="0"/>
                <a:ea typeface="Times New Roman" panose="02020603050405020304" pitchFamily="18" charset="0"/>
              </a:rPr>
              <a:t>divs</a:t>
            </a:r>
            <a:r>
              <a:rPr lang="en-US" altLang="en-US" dirty="0">
                <a:solidFill>
                  <a:srgbClr val="000000"/>
                </a:solidFill>
                <a:latin typeface="Verdana" panose="020B0604030504040204" pitchFamily="34" charset="0"/>
                <a:ea typeface="Times New Roman" panose="02020603050405020304" pitchFamily="18" charset="0"/>
              </a:rPr>
              <a:t>!</a:t>
            </a:r>
          </a:p>
          <a:p>
            <a:r>
              <a:rPr lang="en-US" altLang="en-US" b="1"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Note:</a:t>
            </a:r>
            <a:r>
              <a:rPr lang="en-US" altLang="en-US"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alt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If you for some reason use both the</a:t>
            </a:r>
            <a:r>
              <a:rPr lang="en-US" altLang="en-US"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altLang="en-US" sz="2000" dirty="0">
                <a:solidFill>
                  <a:srgbClr val="DC143C"/>
                </a:solidFill>
                <a:latin typeface="Consolas" panose="020B0609020204030204" pitchFamily="49" charset="0"/>
                <a:ea typeface="Calibri" panose="020F0502020204030204" pitchFamily="34" charset="0"/>
                <a:cs typeface="Courier New" panose="02070309020205020404" pitchFamily="49" charset="0"/>
              </a:rPr>
              <a:t>width</a:t>
            </a:r>
            <a:r>
              <a:rPr lang="en-US" altLang="en-US"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alt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property and the</a:t>
            </a:r>
            <a:r>
              <a:rPr lang="en-US" altLang="en-US"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altLang="en-US" sz="2000" dirty="0">
                <a:solidFill>
                  <a:srgbClr val="DC143C"/>
                </a:solidFill>
                <a:latin typeface="Consolas" panose="020B0609020204030204" pitchFamily="49" charset="0"/>
                <a:ea typeface="Calibri" panose="020F0502020204030204" pitchFamily="34" charset="0"/>
                <a:cs typeface="Courier New" panose="02070309020205020404" pitchFamily="49" charset="0"/>
              </a:rPr>
              <a:t>max-width</a:t>
            </a:r>
            <a:r>
              <a:rPr lang="en-US" altLang="en-US"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alt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property on the same element, and the value of the</a:t>
            </a:r>
            <a:r>
              <a:rPr lang="en-US" altLang="en-US"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altLang="en-US" sz="2000" dirty="0">
                <a:solidFill>
                  <a:srgbClr val="DC143C"/>
                </a:solidFill>
                <a:latin typeface="Consolas" panose="020B0609020204030204" pitchFamily="49" charset="0"/>
                <a:ea typeface="Calibri" panose="020F0502020204030204" pitchFamily="34" charset="0"/>
                <a:cs typeface="Courier New" panose="02070309020205020404" pitchFamily="49" charset="0"/>
              </a:rPr>
              <a:t>width</a:t>
            </a:r>
            <a:r>
              <a:rPr lang="en-US" altLang="en-US"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alt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property is larger than the</a:t>
            </a:r>
            <a:r>
              <a:rPr lang="en-US" altLang="en-US"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altLang="en-US" sz="2000" dirty="0">
                <a:solidFill>
                  <a:srgbClr val="DC143C"/>
                </a:solidFill>
                <a:latin typeface="Consolas" panose="020B0609020204030204" pitchFamily="49" charset="0"/>
                <a:ea typeface="Calibri" panose="020F0502020204030204" pitchFamily="34" charset="0"/>
                <a:cs typeface="Courier New" panose="02070309020205020404" pitchFamily="49" charset="0"/>
              </a:rPr>
              <a:t>max-width</a:t>
            </a:r>
            <a:r>
              <a:rPr lang="en-US" altLang="en-US"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alt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property; the</a:t>
            </a:r>
            <a:r>
              <a:rPr lang="en-US" altLang="en-US"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altLang="en-US" sz="2000" dirty="0">
                <a:solidFill>
                  <a:srgbClr val="DC143C"/>
                </a:solidFill>
                <a:latin typeface="Consolas" panose="020B0609020204030204" pitchFamily="49" charset="0"/>
                <a:ea typeface="Calibri" panose="020F0502020204030204" pitchFamily="34" charset="0"/>
                <a:cs typeface="Courier New" panose="02070309020205020404" pitchFamily="49" charset="0"/>
              </a:rPr>
              <a:t>max-width</a:t>
            </a:r>
            <a:r>
              <a:rPr lang="en-US" altLang="en-US"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alt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property will be used (and the</a:t>
            </a:r>
            <a:r>
              <a:rPr lang="en-US" altLang="en-US"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altLang="en-US" sz="2000" dirty="0">
                <a:solidFill>
                  <a:srgbClr val="DC143C"/>
                </a:solidFill>
                <a:latin typeface="Consolas" panose="020B0609020204030204" pitchFamily="49" charset="0"/>
                <a:ea typeface="Calibri" panose="020F0502020204030204" pitchFamily="34" charset="0"/>
                <a:cs typeface="Courier New" panose="02070309020205020404" pitchFamily="49" charset="0"/>
              </a:rPr>
              <a:t>width</a:t>
            </a:r>
            <a:r>
              <a:rPr lang="en-US" altLang="en-US"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alt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property will be ignored).</a:t>
            </a:r>
            <a:endParaRPr lang="en-US" altLang="en-US" sz="3200" dirty="0">
              <a:solidFill>
                <a:schemeClr val="tx1"/>
              </a:solidFill>
              <a:latin typeface="Arial" panose="020B0604020202020204" pitchFamily="34" charset="0"/>
            </a:endParaRPr>
          </a:p>
          <a:p>
            <a:endParaRPr lang="en-US" dirty="0"/>
          </a:p>
        </p:txBody>
      </p:sp>
    </p:spTree>
    <p:extLst>
      <p:ext uri="{BB962C8B-B14F-4D97-AF65-F5344CB8AC3E}">
        <p14:creationId xmlns:p14="http://schemas.microsoft.com/office/powerpoint/2010/main" val="2347325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62C91-DE40-48FA-A9AD-C7A0AC10C5D2}"/>
              </a:ext>
            </a:extLst>
          </p:cNvPr>
          <p:cNvSpPr>
            <a:spLocks noGrp="1"/>
          </p:cNvSpPr>
          <p:nvPr>
            <p:ph type="title"/>
          </p:nvPr>
        </p:nvSpPr>
        <p:spPr/>
        <p:txBody>
          <a:bodyPr/>
          <a:lstStyle/>
          <a:p>
            <a:r>
              <a:rPr lang="en-US" dirty="0"/>
              <a:t>The CSS Box Model</a:t>
            </a:r>
            <a:br>
              <a:rPr lang="en-US" b="1" dirty="0"/>
            </a:br>
            <a:endParaRPr lang="en-US" dirty="0"/>
          </a:p>
        </p:txBody>
      </p:sp>
      <p:sp>
        <p:nvSpPr>
          <p:cNvPr id="3" name="Content Placeholder 2">
            <a:extLst>
              <a:ext uri="{FF2B5EF4-FFF2-40B4-BE49-F238E27FC236}">
                <a16:creationId xmlns:a16="http://schemas.microsoft.com/office/drawing/2014/main" id="{C0B7A1F3-D6DA-4CA2-AEC3-B18ECCC46FEB}"/>
              </a:ext>
            </a:extLst>
          </p:cNvPr>
          <p:cNvSpPr>
            <a:spLocks noGrp="1"/>
          </p:cNvSpPr>
          <p:nvPr>
            <p:ph idx="1"/>
          </p:nvPr>
        </p:nvSpPr>
        <p:spPr/>
        <p:txBody>
          <a:bodyPr>
            <a:normAutofit fontScale="85000" lnSpcReduction="10000"/>
          </a:bodyPr>
          <a:lstStyle/>
          <a:p>
            <a:r>
              <a:rPr lang="en-US" dirty="0"/>
              <a:t>In CSS, the term "box model" is used when talking about design and layout.</a:t>
            </a:r>
          </a:p>
          <a:p>
            <a:r>
              <a:rPr lang="en-US" dirty="0"/>
              <a:t>The CSS box model is essentially a box that wraps around every HTML element. It consists of: content, padding, borders and margins. The image below illustrates the box model</a:t>
            </a:r>
          </a:p>
          <a:p>
            <a:r>
              <a:rPr lang="en-US" dirty="0"/>
              <a:t>Explanation of the different parts:</a:t>
            </a:r>
          </a:p>
          <a:p>
            <a:pPr lvl="1"/>
            <a:r>
              <a:rPr lang="en-US" b="1" dirty="0"/>
              <a:t>Content</a:t>
            </a:r>
            <a:r>
              <a:rPr lang="en-US" dirty="0"/>
              <a:t> - The content of the box, where text and images appear</a:t>
            </a:r>
          </a:p>
          <a:p>
            <a:pPr lvl="1"/>
            <a:r>
              <a:rPr lang="en-US" b="1" dirty="0"/>
              <a:t>Padding</a:t>
            </a:r>
            <a:r>
              <a:rPr lang="en-US" dirty="0"/>
              <a:t> - Clears an area around the content. The padding is transparent</a:t>
            </a:r>
          </a:p>
          <a:p>
            <a:pPr lvl="1"/>
            <a:r>
              <a:rPr lang="en-US" b="1" dirty="0"/>
              <a:t>Border</a:t>
            </a:r>
            <a:r>
              <a:rPr lang="en-US" dirty="0"/>
              <a:t> - A border that goes around the padding and content</a:t>
            </a:r>
          </a:p>
          <a:p>
            <a:pPr lvl="1"/>
            <a:r>
              <a:rPr lang="en-US" b="1" dirty="0"/>
              <a:t>Margin</a:t>
            </a:r>
            <a:r>
              <a:rPr lang="en-US" dirty="0"/>
              <a:t> - Clears an area outside the border. The margin is transparent</a:t>
            </a:r>
          </a:p>
          <a:p>
            <a:r>
              <a:rPr lang="en-US" dirty="0"/>
              <a:t>The box model allows us to add a border around elements, and to define space between elements. </a:t>
            </a:r>
          </a:p>
          <a:p>
            <a:endParaRPr lang="en-US" dirty="0"/>
          </a:p>
        </p:txBody>
      </p:sp>
    </p:spTree>
    <p:extLst>
      <p:ext uri="{BB962C8B-B14F-4D97-AF65-F5344CB8AC3E}">
        <p14:creationId xmlns:p14="http://schemas.microsoft.com/office/powerpoint/2010/main" val="1532793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42860-F320-47AB-9488-68BA72509F36}"/>
              </a:ext>
            </a:extLst>
          </p:cNvPr>
          <p:cNvSpPr>
            <a:spLocks noGrp="1"/>
          </p:cNvSpPr>
          <p:nvPr>
            <p:ph type="title"/>
          </p:nvPr>
        </p:nvSpPr>
        <p:spPr/>
        <p:txBody>
          <a:bodyPr/>
          <a:lstStyle/>
          <a:p>
            <a:r>
              <a:rPr lang="en-US" b="1" dirty="0"/>
              <a:t>CSS Backgrounds</a:t>
            </a:r>
          </a:p>
        </p:txBody>
      </p:sp>
      <p:sp>
        <p:nvSpPr>
          <p:cNvPr id="3" name="Content Placeholder 2">
            <a:extLst>
              <a:ext uri="{FF2B5EF4-FFF2-40B4-BE49-F238E27FC236}">
                <a16:creationId xmlns:a16="http://schemas.microsoft.com/office/drawing/2014/main" id="{04734C5B-9A91-4BF0-92C9-C792CE8174FF}"/>
              </a:ext>
            </a:extLst>
          </p:cNvPr>
          <p:cNvSpPr>
            <a:spLocks noGrp="1"/>
          </p:cNvSpPr>
          <p:nvPr>
            <p:ph idx="1"/>
          </p:nvPr>
        </p:nvSpPr>
        <p:spPr/>
        <p:txBody>
          <a:bodyPr/>
          <a:lstStyle/>
          <a:p>
            <a:r>
              <a:rPr lang="en-US" dirty="0"/>
              <a:t>The CSS background properties are used to add background effects for elements.</a:t>
            </a:r>
          </a:p>
          <a:p>
            <a:r>
              <a:rPr lang="en-US" dirty="0"/>
              <a:t>Background Properties:</a:t>
            </a:r>
          </a:p>
          <a:p>
            <a:pPr lvl="1"/>
            <a:r>
              <a:rPr lang="en-US" dirty="0"/>
              <a:t>background-color</a:t>
            </a:r>
          </a:p>
          <a:p>
            <a:pPr lvl="1"/>
            <a:r>
              <a:rPr lang="en-US" dirty="0"/>
              <a:t>background-image</a:t>
            </a:r>
          </a:p>
          <a:p>
            <a:pPr lvl="1"/>
            <a:r>
              <a:rPr lang="en-US" dirty="0"/>
              <a:t>background-repeat</a:t>
            </a:r>
          </a:p>
          <a:p>
            <a:pPr lvl="1"/>
            <a:r>
              <a:rPr lang="en-US" dirty="0"/>
              <a:t>background-attachment</a:t>
            </a:r>
          </a:p>
          <a:p>
            <a:pPr lvl="1"/>
            <a:r>
              <a:rPr lang="en-US" dirty="0"/>
              <a:t>background-position</a:t>
            </a:r>
          </a:p>
          <a:p>
            <a:pPr lvl="1"/>
            <a:r>
              <a:rPr lang="en-US" dirty="0"/>
              <a:t>background (shorthand property)</a:t>
            </a:r>
          </a:p>
          <a:p>
            <a:endParaRPr lang="en-US" dirty="0"/>
          </a:p>
        </p:txBody>
      </p:sp>
    </p:spTree>
    <p:extLst>
      <p:ext uri="{BB962C8B-B14F-4D97-AF65-F5344CB8AC3E}">
        <p14:creationId xmlns:p14="http://schemas.microsoft.com/office/powerpoint/2010/main" val="12834120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AEE18-8107-4BF6-9606-76537BE6D1BF}"/>
              </a:ext>
            </a:extLst>
          </p:cNvPr>
          <p:cNvSpPr>
            <a:spLocks noGrp="1"/>
          </p:cNvSpPr>
          <p:nvPr>
            <p:ph type="title"/>
          </p:nvPr>
        </p:nvSpPr>
        <p:spPr/>
        <p:txBody>
          <a:bodyPr>
            <a:normAutofit fontScale="90000"/>
          </a:bodyPr>
          <a:lstStyle/>
          <a:p>
            <a:r>
              <a:rPr lang="en-US" dirty="0"/>
              <a:t>Width and Height of an Element</a:t>
            </a:r>
            <a:br>
              <a:rPr lang="en-US" b="1" dirty="0"/>
            </a:br>
            <a:endParaRPr lang="en-US" dirty="0"/>
          </a:p>
        </p:txBody>
      </p:sp>
      <p:sp>
        <p:nvSpPr>
          <p:cNvPr id="3" name="Content Placeholder 2">
            <a:extLst>
              <a:ext uri="{FF2B5EF4-FFF2-40B4-BE49-F238E27FC236}">
                <a16:creationId xmlns:a16="http://schemas.microsoft.com/office/drawing/2014/main" id="{051A2486-5CE2-4A11-9437-C51281E58483}"/>
              </a:ext>
            </a:extLst>
          </p:cNvPr>
          <p:cNvSpPr>
            <a:spLocks noGrp="1"/>
          </p:cNvSpPr>
          <p:nvPr>
            <p:ph idx="1"/>
          </p:nvPr>
        </p:nvSpPr>
        <p:spPr>
          <a:xfrm>
            <a:off x="609599" y="1487424"/>
            <a:ext cx="6611333" cy="4876800"/>
          </a:xfrm>
        </p:spPr>
        <p:txBody>
          <a:bodyPr>
            <a:normAutofit fontScale="85000" lnSpcReduction="20000"/>
          </a:bodyPr>
          <a:lstStyle/>
          <a:p>
            <a:r>
              <a:rPr lang="en-US" dirty="0"/>
              <a:t>In order to set the width and height of an element correctly in all browsers, you need to know how the box model works.</a:t>
            </a:r>
          </a:p>
          <a:p>
            <a:r>
              <a:rPr lang="en-US" b="1" dirty="0"/>
              <a:t>Important:</a:t>
            </a:r>
            <a:r>
              <a:rPr lang="en-US" dirty="0"/>
              <a:t> When you set the width and height properties of an element with CSS, you just set the width and height of the </a:t>
            </a:r>
            <a:r>
              <a:rPr lang="en-US" b="1" dirty="0"/>
              <a:t>content area</a:t>
            </a:r>
            <a:r>
              <a:rPr lang="en-US" dirty="0"/>
              <a:t>. To calculate the total width and height of an element, you must also include the padding and borders.</a:t>
            </a:r>
          </a:p>
          <a:p>
            <a:pPr lvl="1"/>
            <a:r>
              <a:rPr lang="en-US" dirty="0"/>
              <a:t>320px (width of content area)</a:t>
            </a:r>
            <a:br>
              <a:rPr lang="en-US" dirty="0"/>
            </a:br>
            <a:r>
              <a:rPr lang="en-US" dirty="0"/>
              <a:t>+ 20px (left padding + right padding)</a:t>
            </a:r>
            <a:br>
              <a:rPr lang="en-US" dirty="0"/>
            </a:br>
            <a:r>
              <a:rPr lang="en-US" dirty="0"/>
              <a:t>+ 10px (left border + right border)</a:t>
            </a:r>
            <a:br>
              <a:rPr lang="en-US" dirty="0"/>
            </a:br>
            <a:r>
              <a:rPr lang="en-US" b="1" dirty="0"/>
              <a:t>= 350px (total width)</a:t>
            </a:r>
            <a:br>
              <a:rPr lang="en-US" dirty="0"/>
            </a:br>
            <a:br>
              <a:rPr lang="en-US" dirty="0"/>
            </a:br>
            <a:r>
              <a:rPr lang="en-US" dirty="0"/>
              <a:t>  50px (height of content area)</a:t>
            </a:r>
            <a:br>
              <a:rPr lang="en-US" dirty="0"/>
            </a:br>
            <a:r>
              <a:rPr lang="en-US" dirty="0"/>
              <a:t>+ 20px (top padding + bottom padding)</a:t>
            </a:r>
            <a:br>
              <a:rPr lang="en-US" dirty="0"/>
            </a:br>
            <a:r>
              <a:rPr lang="en-US" dirty="0"/>
              <a:t>+ 10px (top border + bottom border)</a:t>
            </a:r>
            <a:br>
              <a:rPr lang="en-US" dirty="0"/>
            </a:br>
            <a:r>
              <a:rPr lang="en-US" b="1" dirty="0"/>
              <a:t>= 80px (total height)</a:t>
            </a:r>
            <a:r>
              <a:rPr lang="en-US" dirty="0"/>
              <a:t> </a:t>
            </a:r>
          </a:p>
          <a:p>
            <a:r>
              <a:rPr lang="en-US" dirty="0"/>
              <a:t>Total element width = width + left padding + right padding + left border + right border</a:t>
            </a:r>
          </a:p>
          <a:p>
            <a:r>
              <a:rPr lang="en-US" dirty="0"/>
              <a:t>Total element height = height + top padding + bottom padding + top border + bottom border</a:t>
            </a:r>
          </a:p>
          <a:p>
            <a:r>
              <a:rPr lang="en-US" b="1" dirty="0"/>
              <a:t>Note:</a:t>
            </a:r>
            <a:r>
              <a:rPr lang="en-US" dirty="0"/>
              <a:t> The margin property also affects the total space that the box will take up on the page, but the margin is not included in the actual size of the box. The box's total width and height stops at the border.</a:t>
            </a:r>
          </a:p>
          <a:p>
            <a:endParaRPr lang="en-US" dirty="0"/>
          </a:p>
        </p:txBody>
      </p:sp>
    </p:spTree>
    <p:extLst>
      <p:ext uri="{BB962C8B-B14F-4D97-AF65-F5344CB8AC3E}">
        <p14:creationId xmlns:p14="http://schemas.microsoft.com/office/powerpoint/2010/main" val="10926068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1D3E-AB43-4E28-8D47-F2254BC7D5B1}"/>
              </a:ext>
            </a:extLst>
          </p:cNvPr>
          <p:cNvSpPr>
            <a:spLocks noGrp="1"/>
          </p:cNvSpPr>
          <p:nvPr>
            <p:ph type="title"/>
          </p:nvPr>
        </p:nvSpPr>
        <p:spPr/>
        <p:txBody>
          <a:bodyPr/>
          <a:lstStyle/>
          <a:p>
            <a:r>
              <a:rPr lang="en-US" dirty="0"/>
              <a:t>Next Lecture</a:t>
            </a:r>
          </a:p>
        </p:txBody>
      </p:sp>
      <p:sp>
        <p:nvSpPr>
          <p:cNvPr id="3" name="Content Placeholder 2">
            <a:extLst>
              <a:ext uri="{FF2B5EF4-FFF2-40B4-BE49-F238E27FC236}">
                <a16:creationId xmlns:a16="http://schemas.microsoft.com/office/drawing/2014/main" id="{47328E8A-A3C3-4623-8DCE-A189D6EC5751}"/>
              </a:ext>
            </a:extLst>
          </p:cNvPr>
          <p:cNvSpPr>
            <a:spLocks noGrp="1"/>
          </p:cNvSpPr>
          <p:nvPr>
            <p:ph idx="1"/>
          </p:nvPr>
        </p:nvSpPr>
        <p:spPr/>
        <p:txBody>
          <a:bodyPr/>
          <a:lstStyle/>
          <a:p>
            <a:r>
              <a:rPr lang="en-US" dirty="0"/>
              <a:t>CSS Outline</a:t>
            </a:r>
          </a:p>
          <a:p>
            <a:r>
              <a:rPr lang="en-US" dirty="0"/>
              <a:t>CSS Text </a:t>
            </a:r>
          </a:p>
          <a:p>
            <a:r>
              <a:rPr lang="en-US" dirty="0"/>
              <a:t>CSS Fonts</a:t>
            </a:r>
          </a:p>
          <a:p>
            <a:r>
              <a:rPr lang="en-US" dirty="0"/>
              <a:t>CSS Icon</a:t>
            </a:r>
          </a:p>
          <a:p>
            <a:r>
              <a:rPr lang="en-US" dirty="0"/>
              <a:t>CSS Links</a:t>
            </a:r>
          </a:p>
          <a:p>
            <a:endParaRPr lang="en-US" dirty="0"/>
          </a:p>
        </p:txBody>
      </p:sp>
    </p:spTree>
    <p:extLst>
      <p:ext uri="{BB962C8B-B14F-4D97-AF65-F5344CB8AC3E}">
        <p14:creationId xmlns:p14="http://schemas.microsoft.com/office/powerpoint/2010/main" val="2537947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063" y="2464813"/>
            <a:ext cx="5510785" cy="1129793"/>
          </a:xfrm>
        </p:spPr>
        <p:txBody>
          <a:bodyPr>
            <a:normAutofit/>
          </a:bodyPr>
          <a:lstStyle/>
          <a:p>
            <a:pPr algn="ctr"/>
            <a:r>
              <a:rPr sz="4800" dirty="0"/>
              <a:t>Q&amp;A </a:t>
            </a:r>
          </a:p>
        </p:txBody>
      </p:sp>
      <p:sp>
        <p:nvSpPr>
          <p:cNvPr id="3" name="Content Placeholder 2"/>
          <p:cNvSpPr>
            <a:spLocks noGrp="1"/>
          </p:cNvSpPr>
          <p:nvPr>
            <p:ph idx="1"/>
          </p:nvPr>
        </p:nvSpPr>
        <p:spPr>
          <a:xfrm>
            <a:off x="1028063" y="3977928"/>
            <a:ext cx="6347714" cy="802066"/>
          </a:xfrm>
        </p:spPr>
        <p:txBody>
          <a:bodyPr/>
          <a:lstStyle/>
          <a:p>
            <a:r>
              <a:rPr dirty="0"/>
              <a:t>Q&amp;A: Ask any questions about today’s lesson.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2512568"/>
            <a:ext cx="6347713" cy="1320800"/>
          </a:xfrm>
        </p:spPr>
        <p:txBody>
          <a:bodyPr/>
          <a:lstStyle/>
          <a:p>
            <a:pPr algn="ctr"/>
            <a:r>
              <a:rPr sz="4800" dirty="0"/>
              <a:t>Thank</a:t>
            </a:r>
            <a:r>
              <a:rPr dirty="0"/>
              <a:t> You!</a:t>
            </a:r>
          </a:p>
        </p:txBody>
      </p:sp>
      <p:sp>
        <p:nvSpPr>
          <p:cNvPr id="3" name="Content Placeholder 2"/>
          <p:cNvSpPr>
            <a:spLocks noGrp="1"/>
          </p:cNvSpPr>
          <p:nvPr>
            <p:ph idx="1"/>
          </p:nvPr>
        </p:nvSpPr>
        <p:spPr>
          <a:xfrm>
            <a:off x="747646" y="4200143"/>
            <a:ext cx="6071618" cy="1914143"/>
          </a:xfrm>
        </p:spPr>
        <p:txBody>
          <a:bodyPr>
            <a:normAutofit/>
          </a:bodyPr>
          <a:lstStyle/>
          <a:p>
            <a:pPr marL="0" indent="0" algn="ctr">
              <a:buNone/>
            </a:pPr>
            <a:r>
              <a:rPr dirty="0"/>
              <a:t>Happy Codi</a:t>
            </a:r>
            <a:r>
              <a:rPr lang="en-US" dirty="0"/>
              <a:t>ng! </a:t>
            </a:r>
          </a:p>
          <a:p>
            <a:pPr marL="0" indent="0" algn="ctr">
              <a:buNone/>
            </a:pPr>
            <a:r>
              <a:rPr lang="en-US" dirty="0"/>
              <a:t>(Design by Syed Kifayat)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E5C08-6F02-40A6-BC99-88C6CD3A0639}"/>
              </a:ext>
            </a:extLst>
          </p:cNvPr>
          <p:cNvSpPr>
            <a:spLocks noGrp="1"/>
          </p:cNvSpPr>
          <p:nvPr>
            <p:ph type="title"/>
          </p:nvPr>
        </p:nvSpPr>
        <p:spPr/>
        <p:txBody>
          <a:bodyPr/>
          <a:lstStyle/>
          <a:p>
            <a:r>
              <a:rPr lang="en-US" dirty="0"/>
              <a:t>CSS background-color</a:t>
            </a:r>
            <a:endParaRPr lang="en-US" b="1" dirty="0"/>
          </a:p>
        </p:txBody>
      </p:sp>
      <p:sp>
        <p:nvSpPr>
          <p:cNvPr id="3" name="Content Placeholder 2">
            <a:extLst>
              <a:ext uri="{FF2B5EF4-FFF2-40B4-BE49-F238E27FC236}">
                <a16:creationId xmlns:a16="http://schemas.microsoft.com/office/drawing/2014/main" id="{C36B5693-F768-4148-A098-3FD0C8A04350}"/>
              </a:ext>
            </a:extLst>
          </p:cNvPr>
          <p:cNvSpPr>
            <a:spLocks noGrp="1"/>
          </p:cNvSpPr>
          <p:nvPr>
            <p:ph idx="1"/>
          </p:nvPr>
        </p:nvSpPr>
        <p:spPr/>
        <p:txBody>
          <a:bodyPr/>
          <a:lstStyle/>
          <a:p>
            <a:r>
              <a:rPr lang="en-US" altLang="en-US" dirty="0">
                <a:solidFill>
                  <a:srgbClr val="000000"/>
                </a:solidFill>
                <a:latin typeface="Verdana" panose="020B0604030504040204" pitchFamily="34" charset="0"/>
                <a:ea typeface="Times New Roman" panose="02020603050405020304" pitchFamily="18" charset="0"/>
              </a:rPr>
              <a:t>The </a:t>
            </a:r>
            <a:r>
              <a:rPr lang="en-US" altLang="en-US" sz="1400" dirty="0">
                <a:solidFill>
                  <a:srgbClr val="DC143C"/>
                </a:solidFill>
                <a:latin typeface="Consolas" panose="020B0609020204030204" pitchFamily="49" charset="0"/>
                <a:ea typeface="Times New Roman" panose="02020603050405020304" pitchFamily="18" charset="0"/>
                <a:cs typeface="Courier New" panose="02070309020205020404" pitchFamily="49" charset="0"/>
              </a:rPr>
              <a:t>background-color</a:t>
            </a:r>
            <a:r>
              <a:rPr lang="en-US" altLang="en-US" dirty="0">
                <a:solidFill>
                  <a:srgbClr val="000000"/>
                </a:solidFill>
                <a:latin typeface="Verdana" panose="020B0604030504040204" pitchFamily="34" charset="0"/>
                <a:ea typeface="Times New Roman" panose="02020603050405020304" pitchFamily="18" charset="0"/>
              </a:rPr>
              <a:t> property specifies the background color of an element.</a:t>
            </a:r>
          </a:p>
          <a:p>
            <a:r>
              <a:rPr lang="en-US" alt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With CSS, a color is most often specified by:</a:t>
            </a:r>
            <a:endParaRPr lang="en-US" altLang="en-US" sz="800" dirty="0">
              <a:solidFill>
                <a:schemeClr val="tx1"/>
              </a:solidFill>
            </a:endParaRPr>
          </a:p>
          <a:p>
            <a:pPr lvl="1"/>
            <a:r>
              <a:rPr lang="en-US" alt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a valid color name - like "red“</a:t>
            </a:r>
            <a:endParaRPr lang="en-US" alt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lvl="1"/>
            <a:r>
              <a:rPr lang="en-US" alt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a HEX value - like "#ff0000“</a:t>
            </a:r>
            <a:endParaRPr lang="en-US" alt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lvl="1"/>
            <a:r>
              <a:rPr lang="en-US" alt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an RGB value - like "</a:t>
            </a:r>
            <a:r>
              <a:rPr lang="en-US" altLang="en-US"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rgb</a:t>
            </a:r>
            <a:r>
              <a:rPr lang="en-US" alt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(255,0,0)"</a:t>
            </a:r>
            <a:endParaRPr lang="en-US" altLang="en-US" sz="400" dirty="0">
              <a:solidFill>
                <a:schemeClr val="tx1"/>
              </a:solidFill>
            </a:endParaRPr>
          </a:p>
          <a:p>
            <a:r>
              <a:rPr lang="en-US" dirty="0"/>
              <a:t>Opacity / Transparency</a:t>
            </a:r>
            <a:endParaRPr lang="en-US" b="1" dirty="0"/>
          </a:p>
          <a:p>
            <a:pPr lvl="1"/>
            <a:r>
              <a:rPr lang="en-US" altLang="en-US" dirty="0">
                <a:solidFill>
                  <a:srgbClr val="000000"/>
                </a:solidFill>
                <a:latin typeface="Verdana" panose="020B0604030504040204" pitchFamily="34" charset="0"/>
                <a:ea typeface="Times New Roman" panose="02020603050405020304" pitchFamily="18" charset="0"/>
              </a:rPr>
              <a:t>The </a:t>
            </a:r>
            <a:r>
              <a:rPr lang="en-US" altLang="en-US" sz="1200" dirty="0">
                <a:solidFill>
                  <a:srgbClr val="DC143C"/>
                </a:solidFill>
                <a:latin typeface="Consolas" panose="020B0609020204030204" pitchFamily="49" charset="0"/>
                <a:ea typeface="Times New Roman" panose="02020603050405020304" pitchFamily="18" charset="0"/>
                <a:cs typeface="Courier New" panose="02070309020205020404" pitchFamily="49" charset="0"/>
              </a:rPr>
              <a:t>opacity</a:t>
            </a:r>
            <a:r>
              <a:rPr lang="en-US" altLang="en-US" dirty="0">
                <a:solidFill>
                  <a:srgbClr val="000000"/>
                </a:solidFill>
                <a:latin typeface="Verdana" panose="020B0604030504040204" pitchFamily="34" charset="0"/>
                <a:ea typeface="Times New Roman" panose="02020603050405020304" pitchFamily="18" charset="0"/>
              </a:rPr>
              <a:t> property specifies the opacity/transparency of an element. It can take a value from 0.0 - 1.0. The lower value, the more transparent</a:t>
            </a:r>
            <a:endParaRPr lang="en-US" altLang="en-US" sz="3000" dirty="0">
              <a:solidFill>
                <a:schemeClr val="tx1"/>
              </a:solidFill>
              <a:latin typeface="Arial" panose="020B0604020202020204" pitchFamily="34" charset="0"/>
            </a:endParaRPr>
          </a:p>
          <a:p>
            <a:endParaRPr lang="en-US" dirty="0"/>
          </a:p>
        </p:txBody>
      </p:sp>
      <p:sp>
        <p:nvSpPr>
          <p:cNvPr id="4" name="Rectangle 1">
            <a:extLst>
              <a:ext uri="{FF2B5EF4-FFF2-40B4-BE49-F238E27FC236}">
                <a16:creationId xmlns:a16="http://schemas.microsoft.com/office/drawing/2014/main" id="{8D505383-E657-41C2-B318-FA37D571845E}"/>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9819F0B4-EDC6-4321-B18B-36ED7C92B94B}"/>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7012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704C9-37FA-4792-8D94-381144A2748C}"/>
              </a:ext>
            </a:extLst>
          </p:cNvPr>
          <p:cNvSpPr>
            <a:spLocks noGrp="1"/>
          </p:cNvSpPr>
          <p:nvPr>
            <p:ph type="title"/>
          </p:nvPr>
        </p:nvSpPr>
        <p:spPr/>
        <p:txBody>
          <a:bodyPr/>
          <a:lstStyle/>
          <a:p>
            <a:r>
              <a:rPr lang="en-US" dirty="0"/>
              <a:t>CSS background-image</a:t>
            </a:r>
            <a:br>
              <a:rPr lang="en-US" b="1" dirty="0"/>
            </a:br>
            <a:endParaRPr lang="en-US" dirty="0"/>
          </a:p>
        </p:txBody>
      </p:sp>
      <p:sp>
        <p:nvSpPr>
          <p:cNvPr id="3" name="Content Placeholder 2">
            <a:extLst>
              <a:ext uri="{FF2B5EF4-FFF2-40B4-BE49-F238E27FC236}">
                <a16:creationId xmlns:a16="http://schemas.microsoft.com/office/drawing/2014/main" id="{717ABB89-FBEC-4484-B3A2-E6DD4C4A82C6}"/>
              </a:ext>
            </a:extLst>
          </p:cNvPr>
          <p:cNvSpPr>
            <a:spLocks noGrp="1"/>
          </p:cNvSpPr>
          <p:nvPr>
            <p:ph idx="1"/>
          </p:nvPr>
        </p:nvSpPr>
        <p:spPr/>
        <p:txBody>
          <a:bodyPr/>
          <a:lstStyle/>
          <a:p>
            <a:r>
              <a:rPr lang="en-US" altLang="en-US" dirty="0">
                <a:solidFill>
                  <a:srgbClr val="000000"/>
                </a:solidFill>
                <a:latin typeface="Verdana" panose="020B0604030504040204" pitchFamily="34" charset="0"/>
                <a:ea typeface="Times New Roman" panose="02020603050405020304" pitchFamily="18" charset="0"/>
              </a:rPr>
              <a:t>The </a:t>
            </a:r>
            <a:r>
              <a:rPr lang="en-US" altLang="en-US" sz="1400" dirty="0">
                <a:solidFill>
                  <a:srgbClr val="DC143C"/>
                </a:solidFill>
                <a:latin typeface="Consolas" panose="020B0609020204030204" pitchFamily="49" charset="0"/>
                <a:ea typeface="Times New Roman" panose="02020603050405020304" pitchFamily="18" charset="0"/>
                <a:cs typeface="Courier New" panose="02070309020205020404" pitchFamily="49" charset="0"/>
              </a:rPr>
              <a:t>background-image</a:t>
            </a:r>
            <a:r>
              <a:rPr lang="en-US" altLang="en-US" dirty="0">
                <a:solidFill>
                  <a:srgbClr val="000000"/>
                </a:solidFill>
                <a:latin typeface="Verdana" panose="020B0604030504040204" pitchFamily="34" charset="0"/>
                <a:ea typeface="Times New Roman" panose="02020603050405020304" pitchFamily="18" charset="0"/>
              </a:rPr>
              <a:t> property specifies an image to use as the background of an element.</a:t>
            </a:r>
            <a:endParaRPr lang="en-US" altLang="en-US" sz="3200" dirty="0">
              <a:solidFill>
                <a:schemeClr val="tx1"/>
              </a:solidFill>
              <a:latin typeface="Arial" panose="020B0604020202020204" pitchFamily="34" charset="0"/>
            </a:endParaRPr>
          </a:p>
          <a:p>
            <a:r>
              <a:rPr lang="en-US" dirty="0"/>
              <a:t>By default, the image is repeated so it covers the entire element.</a:t>
            </a:r>
          </a:p>
          <a:p>
            <a:r>
              <a:rPr lang="en-US" b="1" dirty="0"/>
              <a:t>Note:</a:t>
            </a:r>
            <a:r>
              <a:rPr lang="en-US" dirty="0"/>
              <a:t> When using a background image, use an image that does not disturb the text.</a:t>
            </a:r>
          </a:p>
          <a:p>
            <a:endParaRPr lang="en-US" dirty="0"/>
          </a:p>
        </p:txBody>
      </p:sp>
    </p:spTree>
    <p:extLst>
      <p:ext uri="{BB962C8B-B14F-4D97-AF65-F5344CB8AC3E}">
        <p14:creationId xmlns:p14="http://schemas.microsoft.com/office/powerpoint/2010/main" val="1895669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067AB-0DB3-49B9-85AD-6AD9514B3302}"/>
              </a:ext>
            </a:extLst>
          </p:cNvPr>
          <p:cNvSpPr>
            <a:spLocks noGrp="1"/>
          </p:cNvSpPr>
          <p:nvPr>
            <p:ph type="title"/>
          </p:nvPr>
        </p:nvSpPr>
        <p:spPr/>
        <p:txBody>
          <a:bodyPr/>
          <a:lstStyle/>
          <a:p>
            <a:r>
              <a:rPr lang="en-US" dirty="0"/>
              <a:t>CSS background-repeat</a:t>
            </a:r>
            <a:br>
              <a:rPr lang="en-US" b="1" dirty="0"/>
            </a:br>
            <a:endParaRPr lang="en-US" dirty="0"/>
          </a:p>
        </p:txBody>
      </p:sp>
      <p:sp>
        <p:nvSpPr>
          <p:cNvPr id="3" name="Content Placeholder 2">
            <a:extLst>
              <a:ext uri="{FF2B5EF4-FFF2-40B4-BE49-F238E27FC236}">
                <a16:creationId xmlns:a16="http://schemas.microsoft.com/office/drawing/2014/main" id="{1A37984F-AE80-427D-B560-604F0A81796B}"/>
              </a:ext>
            </a:extLst>
          </p:cNvPr>
          <p:cNvSpPr>
            <a:spLocks noGrp="1"/>
          </p:cNvSpPr>
          <p:nvPr>
            <p:ph idx="1"/>
          </p:nvPr>
        </p:nvSpPr>
        <p:spPr/>
        <p:txBody>
          <a:bodyPr/>
          <a:lstStyle/>
          <a:p>
            <a:r>
              <a:rPr lang="en-US" altLang="en-US" dirty="0">
                <a:solidFill>
                  <a:srgbClr val="000000"/>
                </a:solidFill>
                <a:latin typeface="Verdana" panose="020B0604030504040204" pitchFamily="34" charset="0"/>
                <a:ea typeface="Calibri" panose="020F0502020204030204" pitchFamily="34" charset="0"/>
                <a:cs typeface="Times New Roman" panose="02020603050405020304" pitchFamily="18" charset="0"/>
              </a:rPr>
              <a:t>By default, the </a:t>
            </a:r>
            <a:r>
              <a:rPr lang="en-US" altLang="en-US" sz="2000" dirty="0">
                <a:solidFill>
                  <a:srgbClr val="DC143C"/>
                </a:solidFill>
                <a:latin typeface="Consolas" panose="020B0609020204030204" pitchFamily="49" charset="0"/>
                <a:ea typeface="Times New Roman" panose="02020603050405020304" pitchFamily="18" charset="0"/>
                <a:cs typeface="Courier New" panose="02070309020205020404" pitchFamily="49" charset="0"/>
              </a:rPr>
              <a:t>background-image</a:t>
            </a:r>
            <a:r>
              <a:rPr lang="en-US" altLang="en-US" dirty="0">
                <a:solidFill>
                  <a:srgbClr val="000000"/>
                </a:solidFill>
                <a:latin typeface="Verdana" panose="020B0604030504040204" pitchFamily="34" charset="0"/>
                <a:ea typeface="Calibri" panose="020F0502020204030204" pitchFamily="34" charset="0"/>
                <a:cs typeface="Times New Roman" panose="02020603050405020304" pitchFamily="18" charset="0"/>
              </a:rPr>
              <a:t> property repeats an image both horizontally and vertically.</a:t>
            </a:r>
            <a:r>
              <a:rPr lang="en-US" altLang="en-US" sz="800" dirty="0">
                <a:solidFill>
                  <a:schemeClr val="tx1"/>
                </a:solidFill>
              </a:rPr>
              <a:t> </a:t>
            </a:r>
            <a:endParaRPr lang="en-US" altLang="en-US" sz="3200" dirty="0">
              <a:solidFill>
                <a:schemeClr val="tx1"/>
              </a:solidFill>
              <a:latin typeface="Arial" panose="020B0604020202020204" pitchFamily="34" charset="0"/>
            </a:endParaRPr>
          </a:p>
          <a:p>
            <a:r>
              <a:rPr lang="en-US" altLang="en-US"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Tip:</a:t>
            </a:r>
            <a:r>
              <a:rPr lang="en-US" alt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altLang="en-US" dirty="0">
                <a:solidFill>
                  <a:srgbClr val="000000"/>
                </a:solidFill>
                <a:latin typeface="Verdana" panose="020B0604030504040204" pitchFamily="34" charset="0"/>
                <a:ea typeface="Calibri" panose="020F0502020204030204" pitchFamily="34" charset="0"/>
                <a:cs typeface="Times New Roman" panose="02020603050405020304" pitchFamily="18" charset="0"/>
              </a:rPr>
              <a:t>To repeat an image vertically, set</a:t>
            </a:r>
            <a:r>
              <a:rPr lang="en-US" alt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altLang="en-US" sz="2000" dirty="0">
                <a:solidFill>
                  <a:srgbClr val="DC143C"/>
                </a:solidFill>
                <a:latin typeface="Consolas" panose="020B0609020204030204" pitchFamily="49" charset="0"/>
                <a:ea typeface="Calibri" panose="020F0502020204030204" pitchFamily="34" charset="0"/>
                <a:cs typeface="Courier New" panose="02070309020205020404" pitchFamily="49" charset="0"/>
              </a:rPr>
              <a:t>background-repeat: repeat-y;</a:t>
            </a:r>
            <a:endParaRPr lang="en-US" altLang="en-US" sz="3200" dirty="0">
              <a:solidFill>
                <a:schemeClr val="tx1"/>
              </a:solidFill>
              <a:latin typeface="Arial" panose="020B0604020202020204" pitchFamily="34" charset="0"/>
            </a:endParaRPr>
          </a:p>
          <a:p>
            <a:r>
              <a:rPr lang="en-US" altLang="en-US" sz="2000" b="1" dirty="0">
                <a:solidFill>
                  <a:srgbClr val="000000"/>
                </a:solidFill>
                <a:latin typeface="Segoe UI" panose="020B0502040204020203" pitchFamily="34" charset="0"/>
                <a:ea typeface="Times New Roman" panose="02020603050405020304" pitchFamily="18" charset="0"/>
                <a:cs typeface="Segoe UI" panose="020B0502040204020203" pitchFamily="34" charset="0"/>
              </a:rPr>
              <a:t>CSS background-repeat: no-repeat</a:t>
            </a:r>
            <a:endParaRPr lang="en-US" altLang="en-US" sz="2000" b="1" dirty="0">
              <a:solidFill>
                <a:schemeClr val="tx1"/>
              </a:solidFill>
              <a:ea typeface="Times New Roman" panose="02020603050405020304" pitchFamily="18" charset="0"/>
              <a:cs typeface="Segoe UI" panose="020B0502040204020203" pitchFamily="34" charset="0"/>
            </a:endParaRPr>
          </a:p>
          <a:p>
            <a:pPr lvl="1"/>
            <a:r>
              <a:rPr lang="en-US" altLang="en-US" dirty="0">
                <a:solidFill>
                  <a:srgbClr val="000000"/>
                </a:solidFill>
                <a:latin typeface="Verdana" panose="020B0604030504040204" pitchFamily="34" charset="0"/>
                <a:ea typeface="Times New Roman" panose="02020603050405020304" pitchFamily="18" charset="0"/>
              </a:rPr>
              <a:t>Showing the background image only once is also specified by the </a:t>
            </a:r>
            <a:r>
              <a:rPr lang="en-US" altLang="en-US" sz="1200" dirty="0">
                <a:solidFill>
                  <a:srgbClr val="DC143C"/>
                </a:solidFill>
                <a:latin typeface="Consolas" panose="020B0609020204030204" pitchFamily="49" charset="0"/>
                <a:ea typeface="Times New Roman" panose="02020603050405020304" pitchFamily="18" charset="0"/>
                <a:cs typeface="Courier New" panose="02070309020205020404" pitchFamily="49" charset="0"/>
              </a:rPr>
              <a:t>background-repeat</a:t>
            </a:r>
            <a:r>
              <a:rPr lang="en-US" altLang="en-US" dirty="0">
                <a:solidFill>
                  <a:srgbClr val="000000"/>
                </a:solidFill>
                <a:latin typeface="Verdana" panose="020B0604030504040204" pitchFamily="34" charset="0"/>
                <a:ea typeface="Times New Roman" panose="02020603050405020304" pitchFamily="18" charset="0"/>
              </a:rPr>
              <a:t> property</a:t>
            </a:r>
            <a:endParaRPr lang="en-US" altLang="en-US" sz="3000" dirty="0">
              <a:solidFill>
                <a:schemeClr val="tx1"/>
              </a:solidFill>
              <a:latin typeface="Arial" panose="020B0604020202020204" pitchFamily="34" charset="0"/>
            </a:endParaRPr>
          </a:p>
          <a:p>
            <a:endParaRPr lang="en-US" dirty="0"/>
          </a:p>
        </p:txBody>
      </p:sp>
      <p:sp>
        <p:nvSpPr>
          <p:cNvPr id="6" name="Rectangle 3">
            <a:extLst>
              <a:ext uri="{FF2B5EF4-FFF2-40B4-BE49-F238E27FC236}">
                <a16:creationId xmlns:a16="http://schemas.microsoft.com/office/drawing/2014/main" id="{0595D14C-0610-459D-A52C-FCD8AD691661}"/>
              </a:ext>
            </a:extLst>
          </p:cNvPr>
          <p:cNvSpPr>
            <a:spLocks noChangeArrowheads="1"/>
          </p:cNvSpPr>
          <p:nvPr/>
        </p:nvSpPr>
        <p:spPr bwMode="auto">
          <a:xfrm>
            <a:off x="0" y="-6049"/>
            <a:ext cx="65" cy="4692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7473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CD009-9926-433B-B865-AE7A5A3EF5E1}"/>
              </a:ext>
            </a:extLst>
          </p:cNvPr>
          <p:cNvSpPr>
            <a:spLocks noGrp="1"/>
          </p:cNvSpPr>
          <p:nvPr>
            <p:ph type="title"/>
          </p:nvPr>
        </p:nvSpPr>
        <p:spPr>
          <a:xfrm>
            <a:off x="609598" y="349504"/>
            <a:ext cx="6347713" cy="1320800"/>
          </a:xfrm>
        </p:spPr>
        <p:txBody>
          <a:bodyPr>
            <a:normAutofit fontScale="90000"/>
          </a:bodyPr>
          <a:lstStyle/>
          <a:p>
            <a:r>
              <a:rPr lang="en-US" dirty="0"/>
              <a:t>CSS Background and background - Shorthand property</a:t>
            </a:r>
            <a:br>
              <a:rPr lang="en-US" b="1" dirty="0"/>
            </a:br>
            <a:endParaRPr lang="en-US" dirty="0"/>
          </a:p>
        </p:txBody>
      </p:sp>
      <p:sp>
        <p:nvSpPr>
          <p:cNvPr id="3" name="Content Placeholder 2">
            <a:extLst>
              <a:ext uri="{FF2B5EF4-FFF2-40B4-BE49-F238E27FC236}">
                <a16:creationId xmlns:a16="http://schemas.microsoft.com/office/drawing/2014/main" id="{2C7485FF-2607-458F-885F-7DC2BFDBD701}"/>
              </a:ext>
            </a:extLst>
          </p:cNvPr>
          <p:cNvSpPr>
            <a:spLocks noGrp="1"/>
          </p:cNvSpPr>
          <p:nvPr>
            <p:ph idx="1"/>
          </p:nvPr>
        </p:nvSpPr>
        <p:spPr>
          <a:xfrm>
            <a:off x="609598" y="1645920"/>
            <a:ext cx="6973825" cy="4395443"/>
          </a:xfrm>
        </p:spPr>
        <p:txBody>
          <a:bodyPr>
            <a:normAutofit fontScale="92500" lnSpcReduction="10000"/>
          </a:bodyPr>
          <a:lstStyle/>
          <a:p>
            <a:r>
              <a:rPr lang="en-US" altLang="en-US" dirty="0">
                <a:solidFill>
                  <a:srgbClr val="000000"/>
                </a:solidFill>
                <a:latin typeface="Verdana" panose="020B0604030504040204" pitchFamily="34" charset="0"/>
                <a:ea typeface="Times New Roman" panose="02020603050405020304" pitchFamily="18" charset="0"/>
              </a:rPr>
              <a:t>The </a:t>
            </a:r>
            <a:r>
              <a:rPr lang="en-US" altLang="en-US" sz="1400" dirty="0">
                <a:solidFill>
                  <a:srgbClr val="DC143C"/>
                </a:solidFill>
                <a:latin typeface="Consolas" panose="020B0609020204030204" pitchFamily="49" charset="0"/>
                <a:ea typeface="Times New Roman" panose="02020603050405020304" pitchFamily="18" charset="0"/>
                <a:cs typeface="Courier New" panose="02070309020205020404" pitchFamily="49" charset="0"/>
              </a:rPr>
              <a:t>background-position</a:t>
            </a:r>
            <a:r>
              <a:rPr lang="en-US" altLang="en-US" dirty="0">
                <a:solidFill>
                  <a:srgbClr val="000000"/>
                </a:solidFill>
                <a:latin typeface="Verdana" panose="020B0604030504040204" pitchFamily="34" charset="0"/>
                <a:ea typeface="Times New Roman" panose="02020603050405020304" pitchFamily="18" charset="0"/>
              </a:rPr>
              <a:t> property is used to specify the position of the background image.</a:t>
            </a:r>
            <a:endParaRPr lang="en-US" altLang="en-US" sz="3200" dirty="0">
              <a:solidFill>
                <a:schemeClr val="tx1"/>
              </a:solidFill>
              <a:latin typeface="Arial" panose="020B0604020202020204" pitchFamily="34" charset="0"/>
            </a:endParaRPr>
          </a:p>
          <a:p>
            <a:r>
              <a:rPr lang="en-US" altLang="en-US" dirty="0">
                <a:solidFill>
                  <a:srgbClr val="000000"/>
                </a:solidFill>
                <a:latin typeface="Verdana" panose="020B0604030504040204" pitchFamily="34" charset="0"/>
                <a:ea typeface="Times New Roman" panose="02020603050405020304" pitchFamily="18" charset="0"/>
              </a:rPr>
              <a:t>The </a:t>
            </a:r>
            <a:r>
              <a:rPr lang="en-US" altLang="en-US" sz="1400" dirty="0">
                <a:solidFill>
                  <a:srgbClr val="DC143C"/>
                </a:solidFill>
                <a:latin typeface="Consolas" panose="020B0609020204030204" pitchFamily="49" charset="0"/>
                <a:ea typeface="Times New Roman" panose="02020603050405020304" pitchFamily="18" charset="0"/>
                <a:cs typeface="Courier New" panose="02070309020205020404" pitchFamily="49" charset="0"/>
              </a:rPr>
              <a:t>background-attachment</a:t>
            </a:r>
            <a:r>
              <a:rPr lang="en-US" altLang="en-US" dirty="0">
                <a:solidFill>
                  <a:srgbClr val="000000"/>
                </a:solidFill>
                <a:latin typeface="Verdana" panose="020B0604030504040204" pitchFamily="34" charset="0"/>
                <a:ea typeface="Times New Roman" panose="02020603050405020304" pitchFamily="18" charset="0"/>
              </a:rPr>
              <a:t> property specifies whether the background image should scroll or be fixed (will not scroll with the rest of the page)</a:t>
            </a:r>
            <a:endParaRPr lang="en-US" altLang="en-US" sz="3200" dirty="0">
              <a:solidFill>
                <a:schemeClr val="tx1"/>
              </a:solidFill>
              <a:latin typeface="Arial" panose="020B0604020202020204" pitchFamily="34" charset="0"/>
            </a:endParaRPr>
          </a:p>
          <a:p>
            <a:r>
              <a:rPr lang="en-US" dirty="0"/>
              <a:t>To shorten the code, it is also possible to specify all the background properties in one single property. This is called a shorthand property.</a:t>
            </a:r>
          </a:p>
          <a:p>
            <a:pPr lvl="1"/>
            <a:r>
              <a:rPr lang="en-US" dirty="0"/>
              <a:t>body {</a:t>
            </a:r>
            <a:br>
              <a:rPr lang="en-US" dirty="0"/>
            </a:br>
            <a:r>
              <a:rPr lang="en-US" dirty="0"/>
              <a:t>  background-color: #</a:t>
            </a:r>
            <a:r>
              <a:rPr lang="en-US" dirty="0" err="1"/>
              <a:t>ffffff</a:t>
            </a:r>
            <a:r>
              <a:rPr lang="en-US" dirty="0"/>
              <a:t>;</a:t>
            </a:r>
            <a:br>
              <a:rPr lang="en-US" dirty="0"/>
            </a:br>
            <a:r>
              <a:rPr lang="en-US" dirty="0"/>
              <a:t>  background-image: </a:t>
            </a:r>
            <a:r>
              <a:rPr lang="en-US" dirty="0" err="1"/>
              <a:t>url</a:t>
            </a:r>
            <a:r>
              <a:rPr lang="en-US" dirty="0"/>
              <a:t>("img_tree.png");</a:t>
            </a:r>
            <a:br>
              <a:rPr lang="en-US" dirty="0"/>
            </a:br>
            <a:r>
              <a:rPr lang="en-US" dirty="0"/>
              <a:t>  background-repeat: no-repeat;</a:t>
            </a:r>
            <a:br>
              <a:rPr lang="en-US" dirty="0"/>
            </a:br>
            <a:r>
              <a:rPr lang="en-US" dirty="0"/>
              <a:t>  background-position: right top;</a:t>
            </a:r>
            <a:br>
              <a:rPr lang="en-US" dirty="0"/>
            </a:br>
            <a:r>
              <a:rPr lang="en-US" dirty="0"/>
              <a:t>}</a:t>
            </a:r>
          </a:p>
          <a:p>
            <a:pPr lvl="1"/>
            <a:r>
              <a:rPr lang="en-US" dirty="0"/>
              <a:t>body {</a:t>
            </a:r>
            <a:br>
              <a:rPr lang="en-US" dirty="0"/>
            </a:br>
            <a:r>
              <a:rPr lang="en-US" dirty="0"/>
              <a:t>  background: #</a:t>
            </a:r>
            <a:r>
              <a:rPr lang="en-US" dirty="0" err="1"/>
              <a:t>ffffff</a:t>
            </a:r>
            <a:r>
              <a:rPr lang="en-US" dirty="0"/>
              <a:t> </a:t>
            </a:r>
            <a:r>
              <a:rPr lang="en-US" dirty="0" err="1"/>
              <a:t>url</a:t>
            </a:r>
            <a:r>
              <a:rPr lang="en-US" dirty="0"/>
              <a:t>("img_tree.png") no-repeat right top;</a:t>
            </a:r>
            <a:br>
              <a:rPr lang="en-US" dirty="0"/>
            </a:br>
            <a:r>
              <a:rPr lang="en-US" dirty="0"/>
              <a:t>}</a:t>
            </a:r>
          </a:p>
          <a:p>
            <a:endParaRPr lang="en-US" dirty="0"/>
          </a:p>
        </p:txBody>
      </p:sp>
    </p:spTree>
    <p:extLst>
      <p:ext uri="{BB962C8B-B14F-4D97-AF65-F5344CB8AC3E}">
        <p14:creationId xmlns:p14="http://schemas.microsoft.com/office/powerpoint/2010/main" val="579923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689F-45AE-4145-A76A-973B2A82732A}"/>
              </a:ext>
            </a:extLst>
          </p:cNvPr>
          <p:cNvSpPr>
            <a:spLocks noGrp="1"/>
          </p:cNvSpPr>
          <p:nvPr>
            <p:ph type="title"/>
          </p:nvPr>
        </p:nvSpPr>
        <p:spPr/>
        <p:txBody>
          <a:bodyPr>
            <a:normAutofit fontScale="90000"/>
          </a:bodyPr>
          <a:lstStyle/>
          <a:p>
            <a:r>
              <a:rPr lang="en-US" dirty="0"/>
              <a:t>CSS background - Shorthand property</a:t>
            </a:r>
            <a:br>
              <a:rPr lang="en-US" b="1" dirty="0"/>
            </a:br>
            <a:endParaRPr lang="en-US" dirty="0"/>
          </a:p>
        </p:txBody>
      </p:sp>
      <p:sp>
        <p:nvSpPr>
          <p:cNvPr id="3" name="Content Placeholder 2">
            <a:extLst>
              <a:ext uri="{FF2B5EF4-FFF2-40B4-BE49-F238E27FC236}">
                <a16:creationId xmlns:a16="http://schemas.microsoft.com/office/drawing/2014/main" id="{E5383077-29D6-45B8-80D9-14220F46108A}"/>
              </a:ext>
            </a:extLst>
          </p:cNvPr>
          <p:cNvSpPr>
            <a:spLocks noGrp="1"/>
          </p:cNvSpPr>
          <p:nvPr>
            <p:ph idx="1"/>
          </p:nvPr>
        </p:nvSpPr>
        <p:spPr/>
        <p:txBody>
          <a:bodyPr/>
          <a:lstStyle/>
          <a:p>
            <a:r>
              <a:rPr lang="en-US" dirty="0"/>
              <a:t>When using the shorthand property the order of the property values is:</a:t>
            </a:r>
          </a:p>
          <a:p>
            <a:pPr lvl="1"/>
            <a:r>
              <a:rPr lang="en-US" dirty="0"/>
              <a:t>background-color</a:t>
            </a:r>
          </a:p>
          <a:p>
            <a:pPr lvl="1"/>
            <a:r>
              <a:rPr lang="en-US" dirty="0"/>
              <a:t>background-image</a:t>
            </a:r>
          </a:p>
          <a:p>
            <a:pPr lvl="1"/>
            <a:r>
              <a:rPr lang="en-US" dirty="0"/>
              <a:t>background-repeat</a:t>
            </a:r>
          </a:p>
          <a:p>
            <a:pPr lvl="1"/>
            <a:r>
              <a:rPr lang="en-US" dirty="0"/>
              <a:t>background-attachment</a:t>
            </a:r>
          </a:p>
          <a:p>
            <a:pPr lvl="1"/>
            <a:r>
              <a:rPr lang="en-US" dirty="0"/>
              <a:t>background-position</a:t>
            </a:r>
          </a:p>
          <a:p>
            <a:r>
              <a:rPr lang="en-US" dirty="0"/>
              <a:t>It does not matter if one of the property values is missing, as long as the other ones are in this order. Note that we do not use the background-attachment property in the examples above, as it does not have a value.</a:t>
            </a:r>
          </a:p>
          <a:p>
            <a:endParaRPr lang="en-US" dirty="0"/>
          </a:p>
        </p:txBody>
      </p:sp>
    </p:spTree>
    <p:extLst>
      <p:ext uri="{BB962C8B-B14F-4D97-AF65-F5344CB8AC3E}">
        <p14:creationId xmlns:p14="http://schemas.microsoft.com/office/powerpoint/2010/main" val="2017710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FD14E-4492-40F6-A8FD-0EA35C63C9C7}"/>
              </a:ext>
            </a:extLst>
          </p:cNvPr>
          <p:cNvSpPr>
            <a:spLocks noGrp="1"/>
          </p:cNvSpPr>
          <p:nvPr>
            <p:ph type="title"/>
          </p:nvPr>
        </p:nvSpPr>
        <p:spPr/>
        <p:txBody>
          <a:bodyPr>
            <a:normAutofit fontScale="90000"/>
          </a:bodyPr>
          <a:lstStyle/>
          <a:p>
            <a:r>
              <a:rPr lang="en-US" dirty="0"/>
              <a:t>CSS background - Shorthand property</a:t>
            </a:r>
            <a:br>
              <a:rPr lang="en-US" b="1" dirty="0"/>
            </a:br>
            <a:endParaRPr lang="en-US" dirty="0"/>
          </a:p>
        </p:txBody>
      </p:sp>
      <p:pic>
        <p:nvPicPr>
          <p:cNvPr id="4" name="Content Placeholder 3">
            <a:extLst>
              <a:ext uri="{FF2B5EF4-FFF2-40B4-BE49-F238E27FC236}">
                <a16:creationId xmlns:a16="http://schemas.microsoft.com/office/drawing/2014/main" id="{63104DCF-142A-4E0E-9405-3CAAB08E837D}"/>
              </a:ext>
            </a:extLst>
          </p:cNvPr>
          <p:cNvPicPr>
            <a:picLocks noGrp="1" noChangeAspect="1"/>
          </p:cNvPicPr>
          <p:nvPr>
            <p:ph idx="1"/>
          </p:nvPr>
        </p:nvPicPr>
        <p:blipFill>
          <a:blip r:embed="rId2"/>
          <a:stretch>
            <a:fillRect/>
          </a:stretch>
        </p:blipFill>
        <p:spPr>
          <a:xfrm>
            <a:off x="609600" y="1930400"/>
            <a:ext cx="6559296" cy="4318000"/>
          </a:xfrm>
          <a:prstGeom prst="rect">
            <a:avLst/>
          </a:prstGeom>
        </p:spPr>
      </p:pic>
    </p:spTree>
    <p:extLst>
      <p:ext uri="{BB962C8B-B14F-4D97-AF65-F5344CB8AC3E}">
        <p14:creationId xmlns:p14="http://schemas.microsoft.com/office/powerpoint/2010/main" val="39787209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1801</TotalTime>
  <Words>752</Words>
  <Application>Microsoft Office PowerPoint</Application>
  <PresentationFormat>On-screen Show (4:3)</PresentationFormat>
  <Paragraphs>205</Paragraphs>
  <Slides>33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Calibri</vt:lpstr>
      <vt:lpstr>Consolas</vt:lpstr>
      <vt:lpstr>Courier New</vt:lpstr>
      <vt:lpstr>Segoe UI</vt:lpstr>
      <vt:lpstr>Times New Roman</vt:lpstr>
      <vt:lpstr>Trebuchet MS</vt:lpstr>
      <vt:lpstr>Verdana</vt:lpstr>
      <vt:lpstr>Wingdings 3</vt:lpstr>
      <vt:lpstr>Facet</vt:lpstr>
      <vt:lpstr>Welcome to Front-End Development Bootcamp</vt:lpstr>
      <vt:lpstr>Previous Lecture</vt:lpstr>
      <vt:lpstr>CSS Backgrounds</vt:lpstr>
      <vt:lpstr>CSS background-color</vt:lpstr>
      <vt:lpstr>CSS background-image </vt:lpstr>
      <vt:lpstr>CSS background-repeat </vt:lpstr>
      <vt:lpstr>CSS Background and background - Shorthand property </vt:lpstr>
      <vt:lpstr>CSS background - Shorthand property </vt:lpstr>
      <vt:lpstr>CSS background - Shorthand property </vt:lpstr>
      <vt:lpstr>CSS Borders </vt:lpstr>
      <vt:lpstr>CSS Border Width </vt:lpstr>
      <vt:lpstr>CSS Border - Individual Sides </vt:lpstr>
      <vt:lpstr>CSS Border Style</vt:lpstr>
      <vt:lpstr>CSS Border Style</vt:lpstr>
      <vt:lpstr>CSS Border - Shorthand Property </vt:lpstr>
      <vt:lpstr>CSS Rounded Borders </vt:lpstr>
      <vt:lpstr>CSS Margins </vt:lpstr>
      <vt:lpstr>Margin - Shorthand Property </vt:lpstr>
      <vt:lpstr>The auto Value </vt:lpstr>
      <vt:lpstr>The inherit Value </vt:lpstr>
      <vt:lpstr>CSS Margin Collapse </vt:lpstr>
      <vt:lpstr>CSS Margin Collapse </vt:lpstr>
      <vt:lpstr>CSS Padding </vt:lpstr>
      <vt:lpstr>Padding - Individual Sides </vt:lpstr>
      <vt:lpstr>Padding - Shorthand Property </vt:lpstr>
      <vt:lpstr>CSS Height, Width and Max-width </vt:lpstr>
      <vt:lpstr>CSS height and width Values </vt:lpstr>
      <vt:lpstr>Setting max-width</vt:lpstr>
      <vt:lpstr>The CSS Box Model </vt:lpstr>
      <vt:lpstr>Width and Height of an Element </vt:lpstr>
      <vt:lpstr>Next Lecture</vt:lpstr>
      <vt:lpstr>Q&amp;A </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Front-End Development Bootcamp</dc:title>
  <dc:subject/>
  <dc:creator/>
  <cp:keywords/>
  <dc:description>generated using python-pptx</dc:description>
  <cp:lastModifiedBy>Syed Kifayat Ur Rahman</cp:lastModifiedBy>
  <cp:revision>68</cp:revision>
  <dcterms:created xsi:type="dcterms:W3CDTF">2013-01-27T09:14:16Z</dcterms:created>
  <dcterms:modified xsi:type="dcterms:W3CDTF">2025-03-08T13:39:34Z</dcterms:modified>
  <cp:category/>
</cp:coreProperties>
</file>