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278" r:id="rId25"/>
    <p:sldId id="265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18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58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class.php" TargetMode="External"/><Relationship Id="rId2" Type="http://schemas.openxmlformats.org/officeDocument/2006/relationships/hyperlink" Target="https://www.w3schools.com/cssref/sel_id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lement_comma.php" TargetMode="External"/><Relationship Id="rId5" Type="http://schemas.openxmlformats.org/officeDocument/2006/relationships/hyperlink" Target="https://www.w3schools.com/cssref/sel_element.php" TargetMode="External"/><Relationship Id="rId4" Type="http://schemas.openxmlformats.org/officeDocument/2006/relationships/hyperlink" Target="https://www.w3schools.com/cssref/sel_all.ph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attribute_selectors.asp" TargetMode="External"/><Relationship Id="rId4" Type="http://schemas.openxmlformats.org/officeDocument/2006/relationships/hyperlink" Target="https://www.w3schools.com/css/css_pseudo_elements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Welcome to Front-End Development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Course Name: Front-End Development Bootcamp</a:t>
            </a:r>
          </a:p>
          <a:p>
            <a:r>
              <a:rPr dirty="0"/>
              <a:t>Instructor: </a:t>
            </a:r>
            <a:r>
              <a:rPr lang="en-US" dirty="0"/>
              <a:t>Syed Kifayat</a:t>
            </a:r>
            <a:endParaRPr dirty="0"/>
          </a:p>
          <a:p>
            <a:r>
              <a:rPr dirty="0"/>
              <a:t>Duration: </a:t>
            </a:r>
            <a:r>
              <a:rPr lang="en-US" dirty="0"/>
              <a:t>3 to 4 months</a:t>
            </a:r>
            <a:endParaRPr dirty="0"/>
          </a:p>
          <a:p>
            <a:r>
              <a:rPr lang="en-US" dirty="0"/>
              <a:t>Lecture No: 4</a:t>
            </a:r>
          </a:p>
          <a:p>
            <a:r>
              <a:rPr lang="en-US" dirty="0"/>
              <a:t>Week No: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4095-3BC3-4402-969A-6D556A0A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6C4C-22F7-42B2-9B6E-8FB79C99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Universal Selector</a:t>
            </a:r>
            <a:endParaRPr lang="en-US" b="1" dirty="0"/>
          </a:p>
          <a:p>
            <a:pPr lvl="1"/>
            <a:r>
              <a:rPr lang="en-US" dirty="0"/>
              <a:t>The universal selector (*) selects all HTML elements on the page.</a:t>
            </a:r>
          </a:p>
          <a:p>
            <a:r>
              <a:rPr lang="en-US" dirty="0"/>
              <a:t>The CSS Grouping Selector</a:t>
            </a:r>
            <a:endParaRPr lang="en-US" b="1" dirty="0"/>
          </a:p>
          <a:p>
            <a:pPr lvl="1"/>
            <a:r>
              <a:rPr lang="en-US" dirty="0"/>
              <a:t>The grouping selector selects all the HTML elements with the same style definitions.</a:t>
            </a:r>
          </a:p>
          <a:p>
            <a:pPr lvl="1"/>
            <a:r>
              <a:rPr lang="en-US" dirty="0"/>
              <a:t>It will be better to group the selectors, to minimize the code.</a:t>
            </a:r>
          </a:p>
          <a:p>
            <a:pPr lvl="1"/>
            <a:r>
              <a:rPr lang="en-US" dirty="0"/>
              <a:t>To group selectors, separate each selector with a comma.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8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B78D-214C-4923-8799-F2763B42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414272"/>
          </a:xfrm>
        </p:spPr>
        <p:txBody>
          <a:bodyPr>
            <a:normAutofit/>
          </a:bodyPr>
          <a:lstStyle/>
          <a:p>
            <a:r>
              <a:rPr lang="en-US" dirty="0"/>
              <a:t>All CSS Simple Selectors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D5878B-DDDC-426F-9085-B463036E0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944845"/>
              </p:ext>
            </p:extLst>
          </p:nvPr>
        </p:nvGraphicFramePr>
        <p:xfrm>
          <a:off x="609599" y="1780032"/>
          <a:ext cx="6630068" cy="3755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217">
                  <a:extLst>
                    <a:ext uri="{9D8B030D-6E8A-4147-A177-3AD203B41FA5}">
                      <a16:colId xmlns:a16="http://schemas.microsoft.com/office/drawing/2014/main" val="418302602"/>
                    </a:ext>
                  </a:extLst>
                </a:gridCol>
                <a:gridCol w="1365504">
                  <a:extLst>
                    <a:ext uri="{9D8B030D-6E8A-4147-A177-3AD203B41FA5}">
                      <a16:colId xmlns:a16="http://schemas.microsoft.com/office/drawing/2014/main" val="2423663980"/>
                    </a:ext>
                  </a:extLst>
                </a:gridCol>
                <a:gridCol w="3155347">
                  <a:extLst>
                    <a:ext uri="{9D8B030D-6E8A-4147-A177-3AD203B41FA5}">
                      <a16:colId xmlns:a16="http://schemas.microsoft.com/office/drawing/2014/main" val="1591786100"/>
                    </a:ext>
                  </a:extLst>
                </a:gridCol>
              </a:tblGrid>
              <a:tr h="454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Selector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Example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Example 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08308028"/>
                  </a:ext>
                </a:extLst>
              </a:tr>
              <a:tr h="7066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#id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#firstname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Selects the element with id="firstname"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75473602"/>
                  </a:ext>
                </a:extLst>
              </a:tr>
              <a:tr h="7066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.class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.intro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Selects all elements with class="intro"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7870937"/>
                  </a:ext>
                </a:extLst>
              </a:tr>
              <a:tr h="454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*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Selects all elements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76729425"/>
                  </a:ext>
                </a:extLst>
              </a:tr>
              <a:tr h="4542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element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>
                          <a:effectLst/>
                        </a:rPr>
                        <a:t>Selects all &lt;p&gt; elements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13936483"/>
                  </a:ext>
                </a:extLst>
              </a:tr>
              <a:tr h="9791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u="sng" dirty="0" err="1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element,element</a:t>
                      </a: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,..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div, 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Selects all &lt;div&gt; elements and all &lt;p&gt; elements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6426955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7F87C1C-A1D5-4E5D-9FBD-6247C91B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44549"/>
            <a:ext cx="10066501" cy="7462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3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8F0-AC3D-4F6E-8317-E68CD738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Add CSS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151E-C39F-46EB-B714-6A8BE803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Insert CSS</a:t>
            </a:r>
          </a:p>
          <a:p>
            <a:pPr lvl="1"/>
            <a:r>
              <a:rPr lang="en-US" dirty="0"/>
              <a:t>External CSS</a:t>
            </a:r>
          </a:p>
          <a:p>
            <a:pPr lvl="1"/>
            <a:r>
              <a:rPr lang="en-US" dirty="0"/>
              <a:t>Internal CSS</a:t>
            </a:r>
          </a:p>
          <a:p>
            <a:pPr lvl="1"/>
            <a:r>
              <a:rPr lang="en-US" dirty="0"/>
              <a:t>Inline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DF2B-B465-4A67-A09D-7458E180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246C-655D-4086-BA1F-CEB1869D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60576"/>
            <a:ext cx="6754369" cy="4480787"/>
          </a:xfrm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external style sheet, you can change the look of an entire website by changing just one file!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HTML page must include a reference to the external style sheet file inside the &lt;link&gt; element, inside the head section.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external style sheet can be written in any text editor, and must be saved with a .</a:t>
            </a:r>
            <a:r>
              <a:rPr lang="en-US" alt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external .</a:t>
            </a:r>
            <a:r>
              <a:rPr lang="en-US" altLang="en-US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should not contain any HTML tags.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add a space between the property value (20) and the unit (px):</a:t>
            </a:r>
          </a:p>
          <a:p>
            <a:pPr lvl="1"/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Incorrect (space):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margin-left: 20 px;</a:t>
            </a:r>
            <a:endParaRPr lang="en-US" altLang="en-US" sz="1800" dirty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18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 (no space):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en-US" sz="1800" dirty="0">
                <a:solidFill>
                  <a:srgbClr val="DC143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margin-left: 20px;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5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C283-3E49-4327-A672-FDCDDCEE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B14E-61B4-4AF1-B8BD-0D54AF9B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internal style sheet may be used if one single HTML page has a unique style.</a:t>
            </a:r>
          </a:p>
          <a:p>
            <a:r>
              <a:rPr lang="en-US" dirty="0"/>
              <a:t>The internal style is defined inside the &lt;style&gt; element, inside the head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8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7863-31B5-40DA-B683-194E715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7E3B-0297-4D5A-BBDA-68DC36FA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inline style may be used to apply a unique style for a single element.</a:t>
            </a:r>
          </a:p>
          <a:p>
            <a:r>
              <a:rPr lang="en-US" dirty="0"/>
              <a:t>To use inline styles, add the style attribute to the relevant element. The style attribute can contain any CSS property.</a:t>
            </a:r>
          </a:p>
          <a:p>
            <a:r>
              <a:rPr lang="en-US" b="1" dirty="0"/>
              <a:t>Tip:</a:t>
            </a:r>
            <a:r>
              <a:rPr lang="en-US" dirty="0"/>
              <a:t> An inline style loses many of the advantages of a style sheet (by mixing content with presentation). Use this method sparingly.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9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6806-7696-44C6-BCBB-16863BEC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Style Sheets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20AD-9056-4035-AF45-E180D8CE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804416"/>
            <a:ext cx="6717793" cy="42369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some properties have been defined for the same selector (element) in different style sheets, the value from the last read style sheet will be used. </a:t>
            </a:r>
          </a:p>
          <a:p>
            <a:r>
              <a:rPr lang="en-US" dirty="0"/>
              <a:t>Cascading Order</a:t>
            </a:r>
          </a:p>
          <a:p>
            <a:r>
              <a:rPr lang="en-US" dirty="0"/>
              <a:t>What style will be used when there is more than one style specified for an HTML element?</a:t>
            </a:r>
          </a:p>
          <a:p>
            <a:r>
              <a:rPr lang="en-US" dirty="0"/>
              <a:t>All the styles in a page will "cascade" into a new "virtual" style sheet by the following rules, where number one has the highest priority:</a:t>
            </a:r>
          </a:p>
          <a:p>
            <a:pPr lvl="1"/>
            <a:r>
              <a:rPr lang="en-US" dirty="0"/>
              <a:t>Inline style (inside an HTML element)</a:t>
            </a:r>
          </a:p>
          <a:p>
            <a:pPr lvl="1"/>
            <a:r>
              <a:rPr lang="en-US" dirty="0"/>
              <a:t>External and internal style sheets (in the head section)</a:t>
            </a:r>
          </a:p>
          <a:p>
            <a:pPr lvl="1"/>
            <a:r>
              <a:rPr lang="en-US" dirty="0"/>
              <a:t>Browser default</a:t>
            </a:r>
          </a:p>
          <a:p>
            <a:r>
              <a:rPr lang="en-US" dirty="0"/>
              <a:t>So, an inline style has the highest priority, and will override external and internal styles and browser defaults.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1C27-C3A6-433F-BE97-AEC85BAA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Colors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D051-4C09-4646-A117-ADDF0CA8B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Colors are specified using predefined color names, or RGB, HEX, HSL, RGBA, HSLA values.</a:t>
            </a:r>
          </a:p>
          <a:p>
            <a:r>
              <a:rPr lang="en-US" dirty="0"/>
              <a:t>CSS Background Color</a:t>
            </a:r>
            <a:endParaRPr lang="en-US" b="1" dirty="0"/>
          </a:p>
          <a:p>
            <a:r>
              <a:rPr lang="en-US" dirty="0"/>
              <a:t>CSS Text Color</a:t>
            </a:r>
            <a:endParaRPr lang="en-US" b="1" dirty="0"/>
          </a:p>
          <a:p>
            <a:r>
              <a:rPr lang="en-US" dirty="0"/>
              <a:t>CSS Border Color</a:t>
            </a:r>
            <a:endParaRPr lang="en-US" b="1" dirty="0"/>
          </a:p>
          <a:p>
            <a:r>
              <a:rPr lang="en-US" dirty="0"/>
              <a:t>RGB Value</a:t>
            </a:r>
            <a:endParaRPr lang="en-US" b="1" dirty="0"/>
          </a:p>
          <a:p>
            <a:pPr lvl="1"/>
            <a:r>
              <a:rPr lang="en-US" dirty="0"/>
              <a:t>In CSS, a color can be specified as an RGB value, using this formula:</a:t>
            </a:r>
          </a:p>
          <a:p>
            <a:pPr lvl="1"/>
            <a:r>
              <a:rPr lang="en-US" b="1" dirty="0" err="1"/>
              <a:t>rgb</a:t>
            </a:r>
            <a:r>
              <a:rPr lang="en-US" b="1" dirty="0"/>
              <a:t>(</a:t>
            </a:r>
            <a:r>
              <a:rPr lang="en-US" b="1" i="1" dirty="0"/>
              <a:t>red,</a:t>
            </a:r>
            <a:r>
              <a:rPr lang="en-US" b="1" dirty="0"/>
              <a:t> </a:t>
            </a:r>
            <a:r>
              <a:rPr lang="en-US" b="1" i="1" dirty="0"/>
              <a:t>green</a:t>
            </a:r>
            <a:r>
              <a:rPr lang="en-US" b="1" dirty="0"/>
              <a:t>, </a:t>
            </a:r>
            <a:r>
              <a:rPr lang="en-US" b="1" i="1" dirty="0"/>
              <a:t>blue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Each parameter (red, green, and blue) defines the intensity of the color between 0 and 255.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4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FD1B-7E91-4F56-A4A5-92F609CB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Colors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DE26-8660-4792-8BE7-8E8A66BCB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RGBA Value</a:t>
            </a:r>
            <a:endParaRPr lang="en-US" b="1" dirty="0"/>
          </a:p>
          <a:p>
            <a:pPr lvl="1"/>
            <a:r>
              <a:rPr lang="en-US" dirty="0"/>
              <a:t>RGBA color values are an extension of RGB color values with an alpha channel - which specifies the opacity for a color.</a:t>
            </a:r>
          </a:p>
          <a:p>
            <a:pPr lvl="1"/>
            <a:r>
              <a:rPr lang="en-US" dirty="0"/>
              <a:t>An RGBA color value is specified with:</a:t>
            </a:r>
          </a:p>
          <a:p>
            <a:pPr lvl="1"/>
            <a:r>
              <a:rPr lang="en-US" b="1" dirty="0" err="1"/>
              <a:t>rgba</a:t>
            </a:r>
            <a:r>
              <a:rPr lang="en-US" b="1" dirty="0"/>
              <a:t>(</a:t>
            </a:r>
            <a:r>
              <a:rPr lang="en-US" b="1" i="1" dirty="0"/>
              <a:t>red,</a:t>
            </a:r>
            <a:r>
              <a:rPr lang="en-US" b="1" dirty="0"/>
              <a:t> </a:t>
            </a:r>
            <a:r>
              <a:rPr lang="en-US" b="1" i="1" dirty="0"/>
              <a:t>green</a:t>
            </a:r>
            <a:r>
              <a:rPr lang="en-US" b="1" dirty="0"/>
              <a:t>, </a:t>
            </a:r>
            <a:r>
              <a:rPr lang="en-US" b="1" i="1" dirty="0"/>
              <a:t>blue, alpha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The alpha parameter is a number between 0.0 (fully transparent) and 1.0 (not transparent at 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72B4-C071-473D-9239-DE168A7A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55F6-632D-4FE6-809D-86C06414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6961633" cy="3880773"/>
          </a:xfrm>
        </p:spPr>
        <p:txBody>
          <a:bodyPr>
            <a:normAutofit/>
          </a:bodyPr>
          <a:lstStyle/>
          <a:p>
            <a:r>
              <a:rPr lang="en-US" b="1" dirty="0"/>
              <a:t>CSS HEX Colors</a:t>
            </a:r>
          </a:p>
          <a:p>
            <a:r>
              <a:rPr lang="en-US" dirty="0"/>
              <a:t>A hexadecimal color is specified with: #RRGGBB, where the RR (red), GG (green) and BB (blue) hexadecimal integers specify the components of the color.</a:t>
            </a:r>
          </a:p>
          <a:p>
            <a:r>
              <a:rPr lang="en-US" b="1" dirty="0"/>
              <a:t>#</a:t>
            </a:r>
            <a:r>
              <a:rPr lang="en-US" b="1" i="1" dirty="0" err="1"/>
              <a:t>rrggbb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rr</a:t>
            </a:r>
            <a:r>
              <a:rPr lang="en-US" dirty="0"/>
              <a:t> (red), gg (green) and bb (blue) are hexadecimal values between 00 and ff (same as decimal 0-255).</a:t>
            </a:r>
          </a:p>
          <a:p>
            <a:r>
              <a:rPr lang="en-US" dirty="0"/>
              <a:t>For example, #ff0000 is displayed as red, because red is set to its highest value (ff) and the others are set to the lowest value (00).</a:t>
            </a:r>
          </a:p>
          <a:p>
            <a:r>
              <a:rPr lang="en-US" dirty="0"/>
              <a:t>To display black, set all values to 00, like this: #000000.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0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D3E-AB43-4E28-8D47-F2254BC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E8A-A3C3-4623-8DCE-A189D6E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Head Element</a:t>
            </a:r>
          </a:p>
          <a:p>
            <a:r>
              <a:rPr lang="en-US" dirty="0"/>
              <a:t>HTML Layout Element</a:t>
            </a:r>
          </a:p>
          <a:p>
            <a:r>
              <a:rPr lang="en-US" dirty="0"/>
              <a:t>HTML Computer Code Element</a:t>
            </a:r>
          </a:p>
          <a:p>
            <a:r>
              <a:rPr lang="en-US" dirty="0"/>
              <a:t>HTML Semantic Element</a:t>
            </a:r>
          </a:p>
          <a:p>
            <a:r>
              <a:rPr lang="en-US" dirty="0"/>
              <a:t>HTML Form</a:t>
            </a:r>
          </a:p>
          <a:p>
            <a:r>
              <a:rPr lang="en-US" dirty="0"/>
              <a:t>HTML Video/Audio</a:t>
            </a:r>
          </a:p>
          <a:p>
            <a:r>
              <a:rPr lang="en-US" dirty="0"/>
              <a:t>HTML YouTube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3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F733-0513-4875-BB5E-B6242780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5BAD-3F7E-4DB0-B2B7-E55E1807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Digit HEX Value</a:t>
            </a:r>
            <a:endParaRPr lang="en-US" b="1" dirty="0"/>
          </a:p>
          <a:p>
            <a:r>
              <a:rPr lang="en-US" dirty="0"/>
              <a:t>The 3-digit hex code is a shorthand for some 6-digit hex codes.</a:t>
            </a:r>
          </a:p>
          <a:p>
            <a:r>
              <a:rPr lang="en-US" dirty="0"/>
              <a:t>The 3-digit hex code has the following form:</a:t>
            </a:r>
          </a:p>
          <a:p>
            <a:r>
              <a:rPr lang="en-US" b="1" dirty="0"/>
              <a:t>#</a:t>
            </a:r>
            <a:r>
              <a:rPr lang="en-US" b="1" i="1" dirty="0" err="1"/>
              <a:t>rgb</a:t>
            </a:r>
            <a:endParaRPr lang="en-US" dirty="0"/>
          </a:p>
          <a:p>
            <a:r>
              <a:rPr lang="en-US" dirty="0"/>
              <a:t>Where r, g, and b represent the red, green, and blue components with values between 0 and f.</a:t>
            </a:r>
          </a:p>
          <a:p>
            <a:r>
              <a:rPr lang="en-US" dirty="0"/>
              <a:t>The 3-digit hex code can only be used when both the values (RR, GG, and BB) are the same for each component. So, if we have #ff00cc, it can be written like this: #f0c.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86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C355-ED13-442E-8D8E-10B832CD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C443-E7B4-4DC6-B4D2-B1E735B7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 HSL Colors</a:t>
            </a:r>
          </a:p>
          <a:p>
            <a:r>
              <a:rPr lang="en-US" dirty="0"/>
              <a:t>HSL stands for hue, saturation, and lightness.</a:t>
            </a:r>
          </a:p>
          <a:p>
            <a:r>
              <a:rPr lang="en-US" b="1" dirty="0" err="1"/>
              <a:t>hsl</a:t>
            </a:r>
            <a:r>
              <a:rPr lang="en-US" b="1" dirty="0"/>
              <a:t>(</a:t>
            </a:r>
            <a:r>
              <a:rPr lang="en-US" b="1" i="1" dirty="0"/>
              <a:t>hue</a:t>
            </a:r>
            <a:r>
              <a:rPr lang="en-US" b="1" dirty="0"/>
              <a:t>, </a:t>
            </a:r>
            <a:r>
              <a:rPr lang="en-US" b="1" i="1" dirty="0"/>
              <a:t>saturation</a:t>
            </a:r>
            <a:r>
              <a:rPr lang="en-US" b="1" dirty="0"/>
              <a:t>, </a:t>
            </a:r>
            <a:r>
              <a:rPr lang="en-US" b="1" i="1" dirty="0"/>
              <a:t>lightness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Hue is a degree on the color wheel from 0 to 360. 0 is red, 120 is green, and 240 is blue.</a:t>
            </a:r>
          </a:p>
          <a:p>
            <a:r>
              <a:rPr lang="en-US" dirty="0"/>
              <a:t>Saturation is a percentage value. 0% means a shade of gray, and 100% is the full color.</a:t>
            </a:r>
          </a:p>
          <a:p>
            <a:r>
              <a:rPr lang="en-US" dirty="0"/>
              <a:t>Lightness is also a percentage. 0% is black, 50% is neither light or dark, 100% is white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93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1358-2702-450B-A55B-BD9348E4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B218-D11A-4480-839A-D90D178B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06880"/>
            <a:ext cx="6986018" cy="43344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Saturation</a:t>
            </a:r>
          </a:p>
          <a:p>
            <a:pPr lvl="1"/>
            <a:r>
              <a:rPr lang="en-US" dirty="0"/>
              <a:t>Saturation can be described as the intensity of a color.</a:t>
            </a:r>
          </a:p>
          <a:p>
            <a:pPr lvl="1"/>
            <a:r>
              <a:rPr lang="en-US" dirty="0"/>
              <a:t>100% is pure color, no shades of gray.</a:t>
            </a:r>
          </a:p>
          <a:p>
            <a:pPr lvl="1"/>
            <a:r>
              <a:rPr lang="en-US" dirty="0"/>
              <a:t>50% is 50% gray, but you can still see the color.</a:t>
            </a:r>
          </a:p>
          <a:p>
            <a:pPr lvl="1"/>
            <a:r>
              <a:rPr lang="en-US" dirty="0"/>
              <a:t>0% is completely gray; you can no longer see the color.</a:t>
            </a:r>
          </a:p>
          <a:p>
            <a:r>
              <a:rPr lang="en-US" b="1" dirty="0"/>
              <a:t>Lightness</a:t>
            </a:r>
          </a:p>
          <a:p>
            <a:pPr lvl="1"/>
            <a:r>
              <a:rPr lang="en-US" dirty="0"/>
              <a:t>The lightness of a color can be described as how much light you want to give the color, where 0% means no light (black), 50% means 50% light (neither dark nor light) and 100% means full lightness (white).</a:t>
            </a:r>
          </a:p>
          <a:p>
            <a:r>
              <a:rPr lang="en-US" b="1" dirty="0"/>
              <a:t>Shades of Gray</a:t>
            </a:r>
          </a:p>
          <a:p>
            <a:pPr lvl="1"/>
            <a:r>
              <a:rPr lang="en-US" dirty="0"/>
              <a:t>Shades of gray are often defined by setting the hue and saturation to 0, and adjust the lightness from 0% to 100% to get darker/lighter shades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61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1B7D-38F6-46B1-8783-BED2861D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0A6D-7448-4E05-8C38-B650806C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HSLA Value</a:t>
            </a:r>
            <a:endParaRPr lang="en-US" b="1" dirty="0"/>
          </a:p>
          <a:p>
            <a:pPr lvl="1"/>
            <a:r>
              <a:rPr lang="en-US" dirty="0"/>
              <a:t>HSLA color values are an extension of HSL color values with an alpha channel - which specifies the opacity for a color.</a:t>
            </a:r>
          </a:p>
          <a:p>
            <a:pPr lvl="1"/>
            <a:r>
              <a:rPr lang="en-US" dirty="0"/>
              <a:t>An HSLA color value is specified with:</a:t>
            </a:r>
          </a:p>
          <a:p>
            <a:pPr lvl="1"/>
            <a:r>
              <a:rPr lang="en-US" b="1" dirty="0" err="1"/>
              <a:t>hsla</a:t>
            </a:r>
            <a:r>
              <a:rPr lang="en-US" b="1" dirty="0"/>
              <a:t>(</a:t>
            </a:r>
            <a:r>
              <a:rPr lang="en-US" b="1" i="1" dirty="0"/>
              <a:t>hue,</a:t>
            </a:r>
            <a:r>
              <a:rPr lang="en-US" b="1" dirty="0"/>
              <a:t> </a:t>
            </a:r>
            <a:r>
              <a:rPr lang="en-US" b="1" i="1" dirty="0"/>
              <a:t>saturation</a:t>
            </a:r>
            <a:r>
              <a:rPr lang="en-US" b="1" dirty="0"/>
              <a:t>, </a:t>
            </a:r>
            <a:r>
              <a:rPr lang="en-US" b="1" i="1" dirty="0"/>
              <a:t>lightness, alpha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The alpha parameter is a number between 0.0 (fully transparent) and 1.0 (not transparent at all)</a:t>
            </a:r>
          </a:p>
        </p:txBody>
      </p:sp>
    </p:spTree>
    <p:extLst>
      <p:ext uri="{BB962C8B-B14F-4D97-AF65-F5344CB8AC3E}">
        <p14:creationId xmlns:p14="http://schemas.microsoft.com/office/powerpoint/2010/main" val="141507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D3E-AB43-4E28-8D47-F2254BC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E8A-A3C3-4623-8DCE-A189D6E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Background</a:t>
            </a:r>
          </a:p>
          <a:p>
            <a:r>
              <a:rPr lang="en-US" dirty="0"/>
              <a:t>CSS Border</a:t>
            </a:r>
          </a:p>
          <a:p>
            <a:r>
              <a:rPr lang="en-US" dirty="0"/>
              <a:t>CSS Margin</a:t>
            </a:r>
          </a:p>
          <a:p>
            <a:r>
              <a:rPr lang="en-US" dirty="0"/>
              <a:t>CSS Padding</a:t>
            </a:r>
          </a:p>
          <a:p>
            <a:r>
              <a:rPr lang="en-US" dirty="0"/>
              <a:t>CSS Height, Width and Max-width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4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63" y="2464813"/>
            <a:ext cx="5510785" cy="1129793"/>
          </a:xfrm>
        </p:spPr>
        <p:txBody>
          <a:bodyPr>
            <a:normAutofit/>
          </a:bodyPr>
          <a:lstStyle/>
          <a:p>
            <a:pPr algn="ctr"/>
            <a:r>
              <a:rPr sz="4800" dirty="0"/>
              <a:t>Q&amp;A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063" y="3977928"/>
            <a:ext cx="6347714" cy="802066"/>
          </a:xfrm>
        </p:spPr>
        <p:txBody>
          <a:bodyPr/>
          <a:lstStyle/>
          <a:p>
            <a:r>
              <a:rPr dirty="0"/>
              <a:t>Q&amp;A: Ask any questions about today’s lesson.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2568"/>
            <a:ext cx="6347713" cy="1320800"/>
          </a:xfrm>
        </p:spPr>
        <p:txBody>
          <a:bodyPr/>
          <a:lstStyle/>
          <a:p>
            <a:pPr algn="ctr"/>
            <a:r>
              <a:rPr sz="4800" dirty="0"/>
              <a:t>Thank</a:t>
            </a:r>
            <a:r>
              <a:rPr dirty="0"/>
              <a:t>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46" y="4200143"/>
            <a:ext cx="6071618" cy="1914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Happy Codi</a:t>
            </a:r>
            <a:r>
              <a:rPr lang="en-US" dirty="0"/>
              <a:t>ng! </a:t>
            </a:r>
          </a:p>
          <a:p>
            <a:pPr marL="0" indent="0" algn="ctr">
              <a:buNone/>
            </a:pPr>
            <a:r>
              <a:rPr lang="en-US" dirty="0"/>
              <a:t>(Design by Syed Kifayat)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2860-F320-47AB-9488-68BA7250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4C5B-9A91-4BF0-92C9-C792CE81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CSS stands for Cascading Style Sheets</a:t>
            </a:r>
          </a:p>
          <a:p>
            <a:pPr lvl="0"/>
            <a:r>
              <a:rPr lang="en-US" dirty="0"/>
              <a:t>CSS describes how HTML elements are to be displayed on screen, paper, or in other media</a:t>
            </a:r>
          </a:p>
          <a:p>
            <a:pPr lvl="0"/>
            <a:r>
              <a:rPr lang="en-US" dirty="0"/>
              <a:t>CSS saves a lot of work. It can control the layout of multiple web pages all at once</a:t>
            </a:r>
          </a:p>
          <a:p>
            <a:pPr lvl="0"/>
            <a:r>
              <a:rPr lang="en-US" dirty="0"/>
              <a:t>External stylesheets are stored in CSS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1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5C08-6F02-40A6-BC99-88C6CD3A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CSS?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5693-F768-4148-A098-3FD0C8A0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used to define styles for your web pages, including the design, layout and variations in display for different devices and screen sizes.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D7F4-056E-4E35-B641-B982EB28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Solved a Big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AFDF-0C4A-4D8F-ABC8-DC4AD56A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43456"/>
            <a:ext cx="6888481" cy="4297907"/>
          </a:xfrm>
        </p:spPr>
        <p:txBody>
          <a:bodyPr>
            <a:normAutofit fontScale="92500"/>
          </a:bodyPr>
          <a:lstStyle/>
          <a:p>
            <a:r>
              <a:rPr lang="en-US" dirty="0"/>
              <a:t>HTML was NEVER intended to contain tags for formatting a web page!</a:t>
            </a:r>
          </a:p>
          <a:p>
            <a:r>
              <a:rPr lang="en-US" dirty="0"/>
              <a:t>HTML was created to describe the content of a web page, like:</a:t>
            </a:r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&lt;p&gt;This is a paragraph.&lt;/p&gt;</a:t>
            </a:r>
          </a:p>
          <a:p>
            <a:r>
              <a:rPr lang="en-US" dirty="0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</a:p>
          <a:p>
            <a:r>
              <a:rPr lang="en-US" dirty="0"/>
              <a:t>To solve this problem, the World Wide Web Consortium (W3C) created CSS.</a:t>
            </a:r>
          </a:p>
          <a:p>
            <a:r>
              <a:rPr lang="en-US" dirty="0"/>
              <a:t>CSS removed the style formatting from the HTML page!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5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D5CA-655D-46C3-A790-0B850718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Syntax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DA30-FF60-4C4E-AF77-81A88B49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84960"/>
            <a:ext cx="6347714" cy="4456403"/>
          </a:xfrm>
        </p:spPr>
        <p:txBody>
          <a:bodyPr>
            <a:normAutofit fontScale="92500"/>
          </a:bodyPr>
          <a:lstStyle/>
          <a:p>
            <a:r>
              <a:rPr lang="en-US" dirty="0"/>
              <a:t>A CSS rule consists of a selector and a declaration block.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selector points to the HTML element you want to style.</a:t>
            </a:r>
          </a:p>
          <a:p>
            <a:r>
              <a:rPr lang="en-US" dirty="0"/>
              <a:t>The declaration block contains one or more declarations separated by semicolons.</a:t>
            </a:r>
          </a:p>
          <a:p>
            <a:r>
              <a:rPr lang="en-US" dirty="0"/>
              <a:t>Each declaration includes a CSS property name and a value, separated by a colon.</a:t>
            </a:r>
          </a:p>
          <a:p>
            <a:r>
              <a:rPr lang="en-US" dirty="0"/>
              <a:t>Multiple CSS declarations are separated with semicolons, and declaration blocks are surrounded by curly braces.</a:t>
            </a:r>
          </a:p>
          <a:p>
            <a:endParaRPr lang="en-US" dirty="0"/>
          </a:p>
        </p:txBody>
      </p:sp>
      <p:pic>
        <p:nvPicPr>
          <p:cNvPr id="4" name="Picture 3" descr="CSS selector">
            <a:extLst>
              <a:ext uri="{FF2B5EF4-FFF2-40B4-BE49-F238E27FC236}">
                <a16:creationId xmlns:a16="http://schemas.microsoft.com/office/drawing/2014/main" id="{4831E5CD-6DB7-4AA5-BD9B-55421E32D1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3" y="2044446"/>
            <a:ext cx="5417820" cy="1135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50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6881-9BFF-40F7-9B78-BB5DCC6E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Selectors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C084-F531-4C88-A672-66D6BD47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CSS selectors are used to "find" (or select) the HTML elements you want to style.</a:t>
            </a:r>
          </a:p>
          <a:p>
            <a:r>
              <a:rPr lang="en-US" dirty="0"/>
              <a:t>We can divide CSS selectors into five categories:</a:t>
            </a:r>
          </a:p>
          <a:p>
            <a:pPr lvl="1"/>
            <a:r>
              <a:rPr lang="en-US" dirty="0"/>
              <a:t>Simple selectors (select elements based on name, id, class)</a:t>
            </a:r>
          </a:p>
          <a:p>
            <a:pPr lvl="1"/>
            <a:r>
              <a:rPr lang="en-US" u="sng" dirty="0">
                <a:hlinkClick r:id="rId2"/>
              </a:rPr>
              <a:t>Combinator selectors</a:t>
            </a:r>
            <a:r>
              <a:rPr lang="en-US" dirty="0"/>
              <a:t> (select elements based on a specific relationship between them)</a:t>
            </a:r>
          </a:p>
          <a:p>
            <a:pPr lvl="1"/>
            <a:r>
              <a:rPr lang="en-US" u="sng" dirty="0">
                <a:hlinkClick r:id="rId3"/>
              </a:rPr>
              <a:t>Pseudo-class selectors</a:t>
            </a:r>
            <a:r>
              <a:rPr lang="en-US" dirty="0"/>
              <a:t> (select elements based on a certain state)</a:t>
            </a:r>
          </a:p>
          <a:p>
            <a:pPr lvl="1"/>
            <a:r>
              <a:rPr lang="en-US" u="sng" dirty="0">
                <a:hlinkClick r:id="rId4"/>
              </a:rPr>
              <a:t>Pseudo-elements selectors</a:t>
            </a:r>
            <a:r>
              <a:rPr lang="en-US" dirty="0"/>
              <a:t> (select and style a part of an element)</a:t>
            </a:r>
          </a:p>
          <a:p>
            <a:pPr lvl="1"/>
            <a:r>
              <a:rPr lang="en-US" u="sng" dirty="0">
                <a:hlinkClick r:id="rId5"/>
              </a:rPr>
              <a:t>Attribute selectors</a:t>
            </a:r>
            <a:r>
              <a:rPr lang="en-US" dirty="0"/>
              <a:t> (select elements based on an attribute or attribute 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1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C279-EA1B-410E-88B3-0C3CE847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Selectors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5EABF-80ED-4256-A7D0-BAE7F094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element Selector</a:t>
            </a:r>
          </a:p>
          <a:p>
            <a:pPr lvl="1"/>
            <a:r>
              <a:rPr lang="en-US" dirty="0"/>
              <a:t>The element selector selects HTML elements based on the element name.</a:t>
            </a:r>
          </a:p>
          <a:p>
            <a:r>
              <a:rPr lang="en-US" dirty="0"/>
              <a:t>The CSS id Selector</a:t>
            </a:r>
            <a:endParaRPr lang="en-US" b="1" dirty="0"/>
          </a:p>
          <a:p>
            <a:pPr lvl="1"/>
            <a:r>
              <a:rPr lang="en-US" dirty="0"/>
              <a:t>The id selector uses the id attribute of an HTML element to select a specific element.</a:t>
            </a:r>
          </a:p>
          <a:p>
            <a:pPr lvl="1"/>
            <a:r>
              <a:rPr lang="en-US" dirty="0"/>
              <a:t>The id of an element is unique within a page, so the id selector is used to select one unique element!</a:t>
            </a:r>
          </a:p>
          <a:p>
            <a:pPr lvl="1"/>
            <a:r>
              <a:rPr lang="en-US" dirty="0"/>
              <a:t>To select an element with a specific id, write a hash (#) character, followed by the id of the element.</a:t>
            </a:r>
          </a:p>
          <a:p>
            <a:r>
              <a:rPr lang="en-US" b="1" dirty="0"/>
              <a:t>Note:</a:t>
            </a:r>
            <a:r>
              <a:rPr lang="en-US" dirty="0"/>
              <a:t> An id name cannot start with a number!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9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B83D-FFFB-4CCA-B53A-175AC423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 Selectors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9878-133C-42B6-88E6-E9768024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CSS class Selector</a:t>
            </a:r>
          </a:p>
          <a:p>
            <a:pPr lvl="1"/>
            <a:r>
              <a:rPr lang="en-US" dirty="0"/>
              <a:t>The class selector selects HTML elements with a specific class attribute.</a:t>
            </a:r>
          </a:p>
          <a:p>
            <a:pPr lvl="1"/>
            <a:r>
              <a:rPr lang="en-US" dirty="0"/>
              <a:t>To select elements with a specific class, write a period (.) character, followed by the class name.</a:t>
            </a:r>
          </a:p>
          <a:p>
            <a:pPr lvl="1"/>
            <a:r>
              <a:rPr lang="en-US" dirty="0"/>
              <a:t>You can also specify that only specific HTML elements should be affected by a class.</a:t>
            </a:r>
          </a:p>
          <a:p>
            <a:pPr lvl="1"/>
            <a:r>
              <a:rPr lang="en-US" dirty="0"/>
              <a:t>HTML elements can also refer to more than one class.</a:t>
            </a:r>
          </a:p>
          <a:p>
            <a:r>
              <a:rPr lang="en-US" b="1" dirty="0"/>
              <a:t>Note:</a:t>
            </a:r>
            <a:r>
              <a:rPr lang="en-US" dirty="0"/>
              <a:t> A class name cannot start with a number!</a:t>
            </a:r>
          </a:p>
        </p:txBody>
      </p:sp>
    </p:spTree>
    <p:extLst>
      <p:ext uri="{BB962C8B-B14F-4D97-AF65-F5344CB8AC3E}">
        <p14:creationId xmlns:p14="http://schemas.microsoft.com/office/powerpoint/2010/main" val="4014667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1404</TotalTime>
  <Words>1283</Words>
  <Application>Microsoft Office PowerPoint</Application>
  <PresentationFormat>On-screen Show (4:3)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Times New Roman</vt:lpstr>
      <vt:lpstr>Trebuchet MS</vt:lpstr>
      <vt:lpstr>Verdana</vt:lpstr>
      <vt:lpstr>Wingdings 3</vt:lpstr>
      <vt:lpstr>Facet</vt:lpstr>
      <vt:lpstr>Welcome to Front-End Development Bootcamp</vt:lpstr>
      <vt:lpstr>Previous Lecture</vt:lpstr>
      <vt:lpstr>What is CSS? </vt:lpstr>
      <vt:lpstr>Why Use CSS? </vt:lpstr>
      <vt:lpstr>CSS Solved a Big Problem </vt:lpstr>
      <vt:lpstr>CSS Syntax </vt:lpstr>
      <vt:lpstr>CSS Selectors </vt:lpstr>
      <vt:lpstr>CSS Selectors </vt:lpstr>
      <vt:lpstr>CSS Selectors </vt:lpstr>
      <vt:lpstr>CSS Selector</vt:lpstr>
      <vt:lpstr>All CSS Simple Selectors </vt:lpstr>
      <vt:lpstr>How To Add CSS </vt:lpstr>
      <vt:lpstr>External CSS </vt:lpstr>
      <vt:lpstr>Internal CSS </vt:lpstr>
      <vt:lpstr>Inline CSS </vt:lpstr>
      <vt:lpstr>Multiple Style Sheets </vt:lpstr>
      <vt:lpstr>CSS Colors </vt:lpstr>
      <vt:lpstr>CSS Colors </vt:lpstr>
      <vt:lpstr>CSS Colors</vt:lpstr>
      <vt:lpstr>CSS Color</vt:lpstr>
      <vt:lpstr>CSS Color</vt:lpstr>
      <vt:lpstr>CSS Color</vt:lpstr>
      <vt:lpstr>CSS Color</vt:lpstr>
      <vt:lpstr>Next Lecture</vt:lpstr>
      <vt:lpstr>Q&amp;A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Front-End Development Bootcamp</dc:title>
  <dc:subject/>
  <dc:creator/>
  <cp:keywords/>
  <dc:description>generated using python-pptx</dc:description>
  <cp:lastModifiedBy>Syed Kifayat Ur Rahman</cp:lastModifiedBy>
  <cp:revision>57</cp:revision>
  <dcterms:created xsi:type="dcterms:W3CDTF">2013-01-27T09:14:16Z</dcterms:created>
  <dcterms:modified xsi:type="dcterms:W3CDTF">2025-03-01T07:04:33Z</dcterms:modified>
  <cp:category/>
</cp:coreProperties>
</file>