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92" r:id="rId12"/>
    <p:sldId id="286" r:id="rId13"/>
    <p:sldId id="287" r:id="rId14"/>
    <p:sldId id="288" r:id="rId15"/>
    <p:sldId id="290" r:id="rId16"/>
    <p:sldId id="289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264" r:id="rId34"/>
    <p:sldId id="265" r:id="rId35"/>
    <p:sldId id="266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33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96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1819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7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9586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9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57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35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7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61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2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32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5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99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table_colgroup.asp#legalcs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pr_class_visibility.php" TargetMode="External"/><Relationship Id="rId2" Type="http://schemas.openxmlformats.org/officeDocument/2006/relationships/hyperlink" Target="https://www.w3schools.com/cssref/pr_dim_width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cssref/pr_border.php" TargetMode="External"/><Relationship Id="rId4" Type="http://schemas.openxmlformats.org/officeDocument/2006/relationships/hyperlink" Target="https://www.w3schools.com/cssref/css3_pr_background.php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tags/tag_div.asp" TargetMode="External"/><Relationship Id="rId13" Type="http://schemas.openxmlformats.org/officeDocument/2006/relationships/hyperlink" Target="https://www.w3schools.com/tags/tag_video.asp" TargetMode="External"/><Relationship Id="rId18" Type="http://schemas.openxmlformats.org/officeDocument/2006/relationships/hyperlink" Target="https://www.w3schools.com/tags/tag_hn.asp" TargetMode="External"/><Relationship Id="rId26" Type="http://schemas.openxmlformats.org/officeDocument/2006/relationships/hyperlink" Target="https://www.w3schools.com/tags/tag_pre.asp" TargetMode="External"/><Relationship Id="rId3" Type="http://schemas.openxmlformats.org/officeDocument/2006/relationships/hyperlink" Target="https://www.w3schools.com/tags/tag_article.asp" TargetMode="External"/><Relationship Id="rId21" Type="http://schemas.openxmlformats.org/officeDocument/2006/relationships/hyperlink" Target="https://www.w3schools.com/tags/tag_li.asp" TargetMode="External"/><Relationship Id="rId7" Type="http://schemas.openxmlformats.org/officeDocument/2006/relationships/hyperlink" Target="https://www.w3schools.com/tags/tag_dd.asp" TargetMode="External"/><Relationship Id="rId12" Type="http://schemas.openxmlformats.org/officeDocument/2006/relationships/hyperlink" Target="https://www.w3schools.com/tags/tag_ul.asp" TargetMode="External"/><Relationship Id="rId17" Type="http://schemas.openxmlformats.org/officeDocument/2006/relationships/hyperlink" Target="https://www.w3schools.com/tags/tag_form.asp" TargetMode="External"/><Relationship Id="rId25" Type="http://schemas.openxmlformats.org/officeDocument/2006/relationships/hyperlink" Target="https://www.w3schools.com/tags/tag_ol.asp" TargetMode="External"/><Relationship Id="rId2" Type="http://schemas.openxmlformats.org/officeDocument/2006/relationships/hyperlink" Target="https://www.w3schools.com/tags/tag_address.asp" TargetMode="External"/><Relationship Id="rId16" Type="http://schemas.openxmlformats.org/officeDocument/2006/relationships/hyperlink" Target="https://www.w3schools.com/tags/tag_footer.asp" TargetMode="External"/><Relationship Id="rId20" Type="http://schemas.openxmlformats.org/officeDocument/2006/relationships/hyperlink" Target="https://www.w3schools.com/tags/tag_hr.asp" TargetMode="External"/><Relationship Id="rId29" Type="http://schemas.openxmlformats.org/officeDocument/2006/relationships/hyperlink" Target="https://www.w3schools.com/tags/tag_tfoot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canvas.asp" TargetMode="External"/><Relationship Id="rId11" Type="http://schemas.openxmlformats.org/officeDocument/2006/relationships/hyperlink" Target="https://www.w3schools.com/tags/tag_fieldset.asp" TargetMode="External"/><Relationship Id="rId24" Type="http://schemas.openxmlformats.org/officeDocument/2006/relationships/hyperlink" Target="https://www.w3schools.com/tags/tag_noscript.asp" TargetMode="External"/><Relationship Id="rId5" Type="http://schemas.openxmlformats.org/officeDocument/2006/relationships/hyperlink" Target="https://www.w3schools.com/tags/tag_blockquote.asp" TargetMode="External"/><Relationship Id="rId15" Type="http://schemas.openxmlformats.org/officeDocument/2006/relationships/hyperlink" Target="https://www.w3schools.com/tags/tag_figure.asp" TargetMode="External"/><Relationship Id="rId23" Type="http://schemas.openxmlformats.org/officeDocument/2006/relationships/hyperlink" Target="https://www.w3schools.com/tags/tag_nav.asp" TargetMode="External"/><Relationship Id="rId28" Type="http://schemas.openxmlformats.org/officeDocument/2006/relationships/hyperlink" Target="https://www.w3schools.com/tags/tag_table.asp" TargetMode="External"/><Relationship Id="rId10" Type="http://schemas.openxmlformats.org/officeDocument/2006/relationships/hyperlink" Target="https://www.w3schools.com/tags/tag_dt.asp" TargetMode="External"/><Relationship Id="rId19" Type="http://schemas.openxmlformats.org/officeDocument/2006/relationships/hyperlink" Target="https://www.w3schools.com/tags/tag_header.asp" TargetMode="External"/><Relationship Id="rId4" Type="http://schemas.openxmlformats.org/officeDocument/2006/relationships/hyperlink" Target="https://www.w3schools.com/tags/tag_aside.asp" TargetMode="External"/><Relationship Id="rId9" Type="http://schemas.openxmlformats.org/officeDocument/2006/relationships/hyperlink" Target="https://www.w3schools.com/tags/tag_dl.asp" TargetMode="External"/><Relationship Id="rId14" Type="http://schemas.openxmlformats.org/officeDocument/2006/relationships/hyperlink" Target="https://www.w3schools.com/tags/tag_figcaption.asp" TargetMode="External"/><Relationship Id="rId22" Type="http://schemas.openxmlformats.org/officeDocument/2006/relationships/hyperlink" Target="https://www.w3schools.com/tags/tag_main.asp" TargetMode="External"/><Relationship Id="rId27" Type="http://schemas.openxmlformats.org/officeDocument/2006/relationships/hyperlink" Target="https://www.w3schools.com/tags/tag_section.asp" TargetMode="External"/><Relationship Id="rId30" Type="http://schemas.openxmlformats.org/officeDocument/2006/relationships/hyperlink" Target="https://www.w3schools.com/tags/tag_p.asp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hyperlink" Target="https://www.w3schools.com/tags/tag_a.asp" TargetMode="External"/><Relationship Id="rId18" Type="http://schemas.openxmlformats.org/officeDocument/2006/relationships/hyperlink" Target="https://www.w3schools.com/tags/tag_big.asp" TargetMode="External"/><Relationship Id="rId26" Type="http://schemas.openxmlformats.org/officeDocument/2006/relationships/hyperlink" Target="https://www.w3schools.com/tags/tag_img.asp" TargetMode="External"/><Relationship Id="rId3" Type="http://schemas.openxmlformats.org/officeDocument/2006/relationships/hyperlink" Target="https://www.w3schools.com/tags/tag_samp.asp" TargetMode="External"/><Relationship Id="rId21" Type="http://schemas.openxmlformats.org/officeDocument/2006/relationships/hyperlink" Target="https://www.w3schools.com/tags/tag_cite.asp" TargetMode="External"/><Relationship Id="rId34" Type="http://schemas.openxmlformats.org/officeDocument/2006/relationships/hyperlink" Target="https://www.w3schools.com/tags/tag_var.asp" TargetMode="External"/><Relationship Id="rId7" Type="http://schemas.openxmlformats.org/officeDocument/2006/relationships/hyperlink" Target="https://www.w3schools.com/tags/tag_span.asp" TargetMode="External"/><Relationship Id="rId12" Type="http://schemas.openxmlformats.org/officeDocument/2006/relationships/hyperlink" Target="https://www.w3schools.com/tags/tag_time.asp" TargetMode="External"/><Relationship Id="rId17" Type="http://schemas.openxmlformats.org/officeDocument/2006/relationships/hyperlink" Target="https://www.w3schools.com/tags/tag_bdo.asp" TargetMode="External"/><Relationship Id="rId25" Type="http://schemas.openxmlformats.org/officeDocument/2006/relationships/hyperlink" Target="https://www.w3schools.com/tags/tag_i.asp" TargetMode="External"/><Relationship Id="rId33" Type="http://schemas.openxmlformats.org/officeDocument/2006/relationships/hyperlink" Target="https://www.w3schools.com/tags/tag_tt.asp" TargetMode="External"/><Relationship Id="rId2" Type="http://schemas.openxmlformats.org/officeDocument/2006/relationships/hyperlink" Target="https://www.w3schools.com/tags/tag_q.asp" TargetMode="External"/><Relationship Id="rId16" Type="http://schemas.openxmlformats.org/officeDocument/2006/relationships/hyperlink" Target="https://www.w3schools.com/tags/tag_b.asp" TargetMode="External"/><Relationship Id="rId20" Type="http://schemas.openxmlformats.org/officeDocument/2006/relationships/hyperlink" Target="https://www.w3schools.com/tags/tag_button.asp" TargetMode="External"/><Relationship Id="rId29" Type="http://schemas.openxmlformats.org/officeDocument/2006/relationships/hyperlink" Target="https://www.w3schools.com/tags/tag_label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tags/tag_small.asp" TargetMode="External"/><Relationship Id="rId11" Type="http://schemas.openxmlformats.org/officeDocument/2006/relationships/hyperlink" Target="https://www.w3schools.com/tags/tag_textarea.asp" TargetMode="External"/><Relationship Id="rId24" Type="http://schemas.openxmlformats.org/officeDocument/2006/relationships/hyperlink" Target="https://www.w3schools.com/tags/tag_em.asp" TargetMode="External"/><Relationship Id="rId32" Type="http://schemas.openxmlformats.org/officeDocument/2006/relationships/hyperlink" Target="https://www.w3schools.com/tags/tag_output.asp" TargetMode="External"/><Relationship Id="rId5" Type="http://schemas.openxmlformats.org/officeDocument/2006/relationships/hyperlink" Target="https://www.w3schools.com/tags/tag_select.asp" TargetMode="External"/><Relationship Id="rId15" Type="http://schemas.openxmlformats.org/officeDocument/2006/relationships/hyperlink" Target="https://www.w3schools.com/tags/tag_acronym.asp" TargetMode="External"/><Relationship Id="rId23" Type="http://schemas.openxmlformats.org/officeDocument/2006/relationships/hyperlink" Target="https://www.w3schools.com/tags/tag_dfn.asp" TargetMode="External"/><Relationship Id="rId28" Type="http://schemas.openxmlformats.org/officeDocument/2006/relationships/hyperlink" Target="https://www.w3schools.com/tags/tag_kbd.asp" TargetMode="External"/><Relationship Id="rId10" Type="http://schemas.openxmlformats.org/officeDocument/2006/relationships/hyperlink" Target="https://www.w3schools.com/tags/tag_sup.asp" TargetMode="External"/><Relationship Id="rId19" Type="http://schemas.openxmlformats.org/officeDocument/2006/relationships/hyperlink" Target="https://www.w3schools.com/tags/tag_br.asp" TargetMode="External"/><Relationship Id="rId31" Type="http://schemas.openxmlformats.org/officeDocument/2006/relationships/hyperlink" Target="https://www.w3schools.com/tags/tag_object.asp" TargetMode="External"/><Relationship Id="rId4" Type="http://schemas.openxmlformats.org/officeDocument/2006/relationships/hyperlink" Target="https://www.w3schools.com/tags/tag_script.asp" TargetMode="External"/><Relationship Id="rId9" Type="http://schemas.openxmlformats.org/officeDocument/2006/relationships/hyperlink" Target="https://www.w3schools.com/tags/tag_sub.asp" TargetMode="External"/><Relationship Id="rId14" Type="http://schemas.openxmlformats.org/officeDocument/2006/relationships/hyperlink" Target="https://www.w3schools.com/tags/tag_abbr.asp" TargetMode="External"/><Relationship Id="rId22" Type="http://schemas.openxmlformats.org/officeDocument/2006/relationships/hyperlink" Target="https://www.w3schools.com/tags/tag_code.asp" TargetMode="External"/><Relationship Id="rId27" Type="http://schemas.openxmlformats.org/officeDocument/2006/relationships/hyperlink" Target="https://www.w3schools.com/tags/tag_input.asp" TargetMode="External"/><Relationship Id="rId30" Type="http://schemas.openxmlformats.org/officeDocument/2006/relationships/hyperlink" Target="https://www.w3schools.com/tags/tag_map.asp" TargetMode="External"/><Relationship Id="rId8" Type="http://schemas.openxmlformats.org/officeDocument/2006/relationships/hyperlink" Target="https://www.w3schools.com/tags/tag_strong.asp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Front-End Development Bootcamp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Course Name: Front-End Development Bootcamp</a:t>
            </a:r>
          </a:p>
          <a:p>
            <a:r>
              <a:rPr dirty="0"/>
              <a:t>Instructor: </a:t>
            </a:r>
            <a:r>
              <a:rPr lang="en-US" dirty="0"/>
              <a:t>Syed Kifayat</a:t>
            </a:r>
            <a:endParaRPr dirty="0"/>
          </a:p>
          <a:p>
            <a:r>
              <a:rPr dirty="0"/>
              <a:t>Duration: </a:t>
            </a:r>
            <a:r>
              <a:rPr lang="en-US" dirty="0"/>
              <a:t>3 to 4 months</a:t>
            </a:r>
            <a:endParaRPr dirty="0"/>
          </a:p>
          <a:p>
            <a:r>
              <a:rPr lang="en-US" dirty="0"/>
              <a:t>Lecture No: 2</a:t>
            </a:r>
          </a:p>
          <a:p>
            <a:r>
              <a:rPr lang="en-US" dirty="0"/>
              <a:t>Week No: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26174-3CC7-4A75-B981-596DC4DA7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HTML Table – Colspan/Rowspan</a:t>
            </a:r>
            <a:br>
              <a:rPr lang="en-US" b="1" dirty="0"/>
            </a:b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0E2D-154F-4347-990B-0A2F93B93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cell span over multiple columns, use the </a:t>
            </a:r>
            <a:r>
              <a:rPr lang="en-US" dirty="0" err="1"/>
              <a:t>colspan</a:t>
            </a:r>
            <a:r>
              <a:rPr lang="en-US" dirty="0"/>
              <a:t> attribute.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Note: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The value of the 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colspan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represents the number of columns to span.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make a cell span over multiple rows, use the 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rowspan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attribute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value of the 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rowspan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attribute represents the number of rows to span.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55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DC99-18A1-4105-A383-BE99C1C6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Colspan/Rowspan in HTML Table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E365FC-C574-4980-8952-5E0B30D77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3872"/>
            <a:ext cx="6693408" cy="3486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84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909C-10AB-443F-9298-63C9C5DD2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</a:t>
            </a:r>
            <a:r>
              <a:rPr lang="en-US" dirty="0" err="1"/>
              <a:t>Colgroup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FF11-1750-4106-993D-1DF6BB071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style the first two columns of a table, use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colgroup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colgroup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should be used as a container for the column specifications.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group is specified with a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</a:t>
            </a:r>
            <a:r>
              <a:rPr lang="en-US" altLang="en-US" sz="800" dirty="0">
                <a:solidFill>
                  <a:schemeClr val="tx1"/>
                </a:solidFill>
              </a:rPr>
              <a:t> 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span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specifies how many columns get the style.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1" dirty="0"/>
              <a:t>Note:</a:t>
            </a:r>
            <a:r>
              <a:rPr lang="en-US" dirty="0"/>
              <a:t> There is a very limited selection of </a:t>
            </a:r>
            <a:r>
              <a:rPr lang="en-US" u="sng" dirty="0">
                <a:hlinkClick r:id="rId2"/>
              </a:rPr>
              <a:t>legal CSS properties for </a:t>
            </a:r>
            <a:r>
              <a:rPr lang="en-US" u="sng" dirty="0" err="1">
                <a:hlinkClick r:id="rId2"/>
              </a:rPr>
              <a:t>colgroups</a:t>
            </a:r>
            <a:r>
              <a:rPr lang="en-US" u="sng" dirty="0"/>
              <a:t>.</a:t>
            </a: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colgroup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tag must be a child of a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&lt;table&gt;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 and should be placed before any other table elements, like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thead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&lt;tr&gt;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&lt;td&gt;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etc., but after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&lt;caption&gt;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element, if present.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203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4ED0-2A60-4C14-92E4-06A69D62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CSS Properties</a:t>
            </a:r>
            <a:r>
              <a:rPr lang="en-US" b="1" dirty="0"/>
              <a:t> for </a:t>
            </a:r>
            <a:r>
              <a:rPr lang="en-US" b="1" dirty="0" err="1"/>
              <a:t>colgroup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2644-C90F-443C-853D-1A8B0AC21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only a very limited selection of CSS properties that are allowed to be used in the </a:t>
            </a:r>
            <a:r>
              <a:rPr lang="en-US" dirty="0" err="1"/>
              <a:t>colgroup</a:t>
            </a:r>
            <a:r>
              <a:rPr lang="en-US" dirty="0"/>
              <a:t>:</a:t>
            </a:r>
          </a:p>
          <a:p>
            <a:r>
              <a:rPr lang="en-US" u="sng" dirty="0">
                <a:hlinkClick r:id="rId2"/>
              </a:rPr>
              <a:t>width</a:t>
            </a:r>
            <a:r>
              <a:rPr lang="en-US" dirty="0"/>
              <a:t> property</a:t>
            </a:r>
          </a:p>
          <a:p>
            <a:r>
              <a:rPr lang="en-US" u="sng" dirty="0">
                <a:hlinkClick r:id="rId3"/>
              </a:rPr>
              <a:t>visibility</a:t>
            </a:r>
            <a:r>
              <a:rPr lang="en-US" dirty="0"/>
              <a:t> property</a:t>
            </a:r>
          </a:p>
          <a:p>
            <a:r>
              <a:rPr lang="en-US" u="sng" dirty="0">
                <a:hlinkClick r:id="rId4"/>
              </a:rPr>
              <a:t>background</a:t>
            </a:r>
            <a:r>
              <a:rPr lang="en-US" dirty="0"/>
              <a:t> properties</a:t>
            </a:r>
          </a:p>
          <a:p>
            <a:r>
              <a:rPr lang="en-US" u="sng" dirty="0">
                <a:hlinkClick r:id="rId5"/>
              </a:rPr>
              <a:t>border</a:t>
            </a:r>
            <a:r>
              <a:rPr lang="en-US" dirty="0"/>
              <a:t> properties</a:t>
            </a:r>
          </a:p>
          <a:p>
            <a:r>
              <a:rPr lang="en-US" dirty="0"/>
              <a:t>All other CSS properties will have no effect on your tables.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80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9DAE8-D9B3-4385-B3CC-0BE36A4F6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Multiple/Empty Col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06473-A81D-4599-8EA8-5B821FC0E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If you want to style multiple columns with different styles, use more than one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inside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colgroup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want to style columns in the middle of a table, insert an "empty"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&lt;col&gt;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element (with no styles) for the columns before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hide columns with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visibility: collapse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property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3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A1EB7-3B1F-4257-8A56-04FD33D05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Multiple/Empty Col Elements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1D43049-3AA0-49E0-AED7-8D904DED8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53056"/>
            <a:ext cx="6348413" cy="30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76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E985-6FFA-4418-964E-6138076E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6216-7104-4D8D-B14F-73B8491DD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lists allow web developers to group a set of related items in lists.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88825-52C8-44E6-B310-189F3707A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938968"/>
            <a:ext cx="5744297" cy="310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176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342EB-CA3F-4125-8BC2-543EBF8F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Unordered/Ordered HTML List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DB0A-91E6-40AB-AEE9-A163F8729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unordered list starts with the &lt;ul&gt; tag. Each list item starts with the &lt;li&gt; tag.</a:t>
            </a:r>
          </a:p>
          <a:p>
            <a:pPr eaLnBrk="0" fontAlgn="base" hangingPunct="0"/>
            <a:r>
              <a:rPr lang="en-US" dirty="0"/>
              <a:t>The list items will be marked with bullets (small black circles) by default.</a:t>
            </a:r>
          </a:p>
          <a:p>
            <a:pPr eaLnBrk="0" fontAlgn="base" hangingPunct="0"/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 ordered list starts with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</a:t>
            </a:r>
            <a:r>
              <a:rPr lang="en-US" altLang="en-US" sz="1400" dirty="0" err="1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ol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tag. Each list item starts with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&lt;li&gt;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tag.</a:t>
            </a:r>
          </a:p>
          <a:p>
            <a:pPr eaLnBrk="0" fontAlgn="base" hangingPunct="0"/>
            <a:r>
              <a:rPr lang="en-US" dirty="0"/>
              <a:t>The list items will be marked with numbers by default </a:t>
            </a:r>
          </a:p>
          <a:p>
            <a:pPr eaLnBrk="0" fontAlgn="base" hangingPunct="0"/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    </a:t>
            </a:r>
            <a:endParaRPr lang="en-US" altLang="en-US" dirty="0">
              <a:solidFill>
                <a:srgbClr val="000000"/>
              </a:solidFill>
              <a:latin typeface="Verdana" panose="020B060403050404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eaLnBrk="0" fontAlgn="base" hangingPunct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423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5D43-8C7D-4A8F-AA53-2D76F5CA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Description Lists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04448-DBFE-40BF-89E9-C837BAF6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HTML also supports description lists.</a:t>
            </a:r>
            <a:endParaRPr lang="en-US" altLang="en-US" sz="2000" dirty="0">
              <a:solidFill>
                <a:schemeClr val="tx1"/>
              </a:solidFill>
              <a:ea typeface="Times New Roman" panose="02020603050405020304" pitchFamily="18" charset="0"/>
            </a:endParaRPr>
          </a:p>
          <a:p>
            <a:r>
              <a:rPr lang="en-US" dirty="0"/>
              <a:t>A description list is a list of terms, with a description of each term.</a:t>
            </a:r>
          </a:p>
          <a:p>
            <a:r>
              <a:rPr lang="en-US" dirty="0"/>
              <a:t>The &lt;dl&gt; tag defines the description list, the &lt;dt&gt; tag defines the term (name), and the &lt;dd&gt; tag describes each term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64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E228-138C-4A6D-B1B2-48CE06150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 Block and 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3F0A3-2A09-496F-9BBC-E383F791A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HTML element has a default display value, depending on what type of element it is.</a:t>
            </a:r>
          </a:p>
          <a:p>
            <a:r>
              <a:rPr lang="en-US" dirty="0"/>
              <a:t>The two most common display values are block and inline.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55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1D3E-AB43-4E28-8D47-F2254BC7D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8E8A-A3C3-4623-8DCE-A189D6EC5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Front-End Development</a:t>
            </a:r>
          </a:p>
          <a:p>
            <a:r>
              <a:rPr lang="en-US" dirty="0"/>
              <a:t>Front-End Technologies</a:t>
            </a:r>
          </a:p>
          <a:p>
            <a:r>
              <a:rPr lang="en-US" dirty="0"/>
              <a:t>Tags and Element in html </a:t>
            </a:r>
          </a:p>
          <a:p>
            <a:r>
              <a:rPr lang="en-US" dirty="0"/>
              <a:t>Formatting Elements</a:t>
            </a:r>
          </a:p>
          <a:p>
            <a:r>
              <a:rPr lang="en-US" dirty="0"/>
              <a:t>Quotation and citation Elements</a:t>
            </a:r>
          </a:p>
          <a:p>
            <a:r>
              <a:rPr lang="en-US" dirty="0"/>
              <a:t>Absolute and Relative URL’s</a:t>
            </a:r>
          </a:p>
          <a:p>
            <a:r>
              <a:rPr lang="en-US" dirty="0"/>
              <a:t>HTML Attributes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63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1C43-61CA-4F64-8841-6C8BAF1F9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A6D64-FB37-42D4-8B00-3796199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block-level element always starts on a new line, and the browsers automatically add some space (a margin) before and after the element.</a:t>
            </a:r>
          </a:p>
          <a:p>
            <a:r>
              <a:rPr lang="en-US" dirty="0"/>
              <a:t>A block-level element always takes up the full width available (stretches out to the left and right as far as it can).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Two commonly used block elements are: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&lt;div&gt;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&lt;p&gt;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defines a paragraph in an HTML document.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&lt;div&gt;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element defines a division or a section in an HTML document.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B547B9-2248-4B30-B6DC-6BD723B0C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29FEB03-02B8-4282-BE33-2619AD536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2C5D32-6252-4347-A4A9-E1B409B8E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228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3C99-3EA8-4FF8-9E9D-A6872822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Block-level Elements</a:t>
            </a:r>
            <a:r>
              <a:rPr lang="en-US" b="1" dirty="0"/>
              <a:t>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6758E-7218-43B6-BC3E-E5AF7D9F8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3123415" cy="388077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&lt;address&gt;</a:t>
            </a:r>
            <a:endParaRPr lang="en-US" dirty="0"/>
          </a:p>
          <a:p>
            <a:r>
              <a:rPr lang="en-US" dirty="0">
                <a:hlinkClick r:id="rId3"/>
              </a:rPr>
              <a:t>&lt;article&gt;</a:t>
            </a:r>
            <a:endParaRPr lang="en-US" dirty="0"/>
          </a:p>
          <a:p>
            <a:r>
              <a:rPr lang="en-US" dirty="0">
                <a:hlinkClick r:id="rId4"/>
              </a:rPr>
              <a:t>&lt;aside&gt;</a:t>
            </a:r>
            <a:endParaRPr lang="en-US" dirty="0"/>
          </a:p>
          <a:p>
            <a:r>
              <a:rPr lang="en-US" dirty="0">
                <a:hlinkClick r:id="rId5"/>
              </a:rPr>
              <a:t>&lt;blockquote&gt;</a:t>
            </a:r>
            <a:endParaRPr lang="en-US" dirty="0"/>
          </a:p>
          <a:p>
            <a:r>
              <a:rPr lang="en-US" dirty="0">
                <a:hlinkClick r:id="rId6"/>
              </a:rPr>
              <a:t>&lt;canvas&gt;</a:t>
            </a:r>
            <a:endParaRPr lang="en-US" dirty="0"/>
          </a:p>
          <a:p>
            <a:r>
              <a:rPr lang="en-US" dirty="0">
                <a:hlinkClick r:id="rId7"/>
              </a:rPr>
              <a:t>&lt;dd&gt;</a:t>
            </a:r>
            <a:endParaRPr lang="en-US" dirty="0"/>
          </a:p>
          <a:p>
            <a:r>
              <a:rPr lang="en-US" dirty="0">
                <a:hlinkClick r:id="rId8"/>
              </a:rPr>
              <a:t>&lt;div&gt;</a:t>
            </a:r>
            <a:endParaRPr lang="en-US" dirty="0"/>
          </a:p>
          <a:p>
            <a:r>
              <a:rPr lang="en-US" dirty="0">
                <a:hlinkClick r:id="rId9"/>
              </a:rPr>
              <a:t>&lt;dl&gt;</a:t>
            </a:r>
            <a:endParaRPr lang="en-US" dirty="0"/>
          </a:p>
          <a:p>
            <a:r>
              <a:rPr lang="en-US" dirty="0">
                <a:hlinkClick r:id="rId10"/>
              </a:rPr>
              <a:t>&lt;dt&gt;</a:t>
            </a:r>
            <a:endParaRPr lang="en-US" dirty="0"/>
          </a:p>
          <a:p>
            <a:r>
              <a:rPr lang="en-US" dirty="0">
                <a:hlinkClick r:id="rId11"/>
              </a:rPr>
              <a:t>&lt;</a:t>
            </a:r>
            <a:r>
              <a:rPr lang="en-US" dirty="0" err="1">
                <a:hlinkClick r:id="rId11"/>
              </a:rPr>
              <a:t>fieldset</a:t>
            </a:r>
            <a:r>
              <a:rPr lang="en-US" dirty="0">
                <a:hlinkClick r:id="rId11"/>
              </a:rPr>
              <a:t>&gt;</a:t>
            </a:r>
            <a:endParaRPr lang="en-US" dirty="0"/>
          </a:p>
          <a:p>
            <a:r>
              <a:rPr lang="en-US" dirty="0">
                <a:hlinkClick r:id="rId12"/>
              </a:rPr>
              <a:t>&lt;ul&gt;</a:t>
            </a:r>
            <a:endParaRPr lang="en-US" dirty="0"/>
          </a:p>
          <a:p>
            <a:r>
              <a:rPr lang="en-US" dirty="0">
                <a:hlinkClick r:id="rId13"/>
              </a:rPr>
              <a:t>&lt;video&gt;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76F6EF5-C72F-4265-B7C3-044020BFDA05}"/>
              </a:ext>
            </a:extLst>
          </p:cNvPr>
          <p:cNvSpPr txBox="1">
            <a:spLocks/>
          </p:cNvSpPr>
          <p:nvPr/>
        </p:nvSpPr>
        <p:spPr>
          <a:xfrm>
            <a:off x="2543665" y="2160589"/>
            <a:ext cx="3123415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4"/>
              </a:rPr>
              <a:t>&lt;</a:t>
            </a:r>
            <a:r>
              <a:rPr lang="en-US" dirty="0" err="1">
                <a:hlinkClick r:id="rId14"/>
              </a:rPr>
              <a:t>figcaption</a:t>
            </a:r>
            <a:r>
              <a:rPr lang="en-US" dirty="0">
                <a:hlinkClick r:id="rId14"/>
              </a:rPr>
              <a:t>&gt;</a:t>
            </a:r>
            <a:endParaRPr lang="en-US" dirty="0"/>
          </a:p>
          <a:p>
            <a:r>
              <a:rPr lang="en-US" dirty="0">
                <a:hlinkClick r:id="rId15"/>
              </a:rPr>
              <a:t>&lt;figure&gt;</a:t>
            </a:r>
            <a:endParaRPr lang="en-US" dirty="0"/>
          </a:p>
          <a:p>
            <a:r>
              <a:rPr lang="en-US" dirty="0">
                <a:hlinkClick r:id="rId16"/>
              </a:rPr>
              <a:t>&lt;footer&gt;</a:t>
            </a:r>
            <a:endParaRPr lang="en-US" dirty="0"/>
          </a:p>
          <a:p>
            <a:r>
              <a:rPr lang="en-US" dirty="0">
                <a:hlinkClick r:id="rId17"/>
              </a:rPr>
              <a:t>&lt;form&gt;</a:t>
            </a:r>
            <a:endParaRPr lang="en-US" dirty="0"/>
          </a:p>
          <a:p>
            <a:r>
              <a:rPr lang="en-US" dirty="0">
                <a:hlinkClick r:id="rId18"/>
              </a:rPr>
              <a:t>&lt;h1&gt;</a:t>
            </a:r>
            <a:r>
              <a:rPr lang="en-US" u="sng" dirty="0">
                <a:hlinkClick r:id="rId18"/>
              </a:rPr>
              <a:t>-</a:t>
            </a:r>
            <a:r>
              <a:rPr lang="en-US" dirty="0">
                <a:hlinkClick r:id="rId18"/>
              </a:rPr>
              <a:t>&lt;h6&gt;</a:t>
            </a:r>
            <a:endParaRPr lang="en-US" dirty="0"/>
          </a:p>
          <a:p>
            <a:r>
              <a:rPr lang="en-US" dirty="0">
                <a:hlinkClick r:id="rId19"/>
              </a:rPr>
              <a:t>&lt;header&gt;</a:t>
            </a:r>
            <a:endParaRPr lang="en-US" dirty="0"/>
          </a:p>
          <a:p>
            <a:r>
              <a:rPr lang="en-US" dirty="0">
                <a:hlinkClick r:id="rId20"/>
              </a:rPr>
              <a:t>&lt;</a:t>
            </a:r>
            <a:r>
              <a:rPr lang="en-US" dirty="0" err="1">
                <a:hlinkClick r:id="rId20"/>
              </a:rPr>
              <a:t>hr</a:t>
            </a:r>
            <a:r>
              <a:rPr lang="en-US" dirty="0">
                <a:hlinkClick r:id="rId20"/>
              </a:rPr>
              <a:t>&gt;</a:t>
            </a:r>
            <a:endParaRPr lang="en-US" dirty="0"/>
          </a:p>
          <a:p>
            <a:r>
              <a:rPr lang="en-US" dirty="0">
                <a:hlinkClick r:id="rId21"/>
              </a:rPr>
              <a:t>&lt;li&gt;</a:t>
            </a:r>
            <a:endParaRPr lang="en-US" dirty="0"/>
          </a:p>
          <a:p>
            <a:r>
              <a:rPr lang="en-US" dirty="0">
                <a:hlinkClick r:id="rId22"/>
              </a:rPr>
              <a:t>&lt;main&gt;</a:t>
            </a:r>
            <a:endParaRPr lang="en-US" dirty="0"/>
          </a:p>
          <a:p>
            <a:r>
              <a:rPr lang="en-US" dirty="0">
                <a:hlinkClick r:id="rId23"/>
              </a:rPr>
              <a:t>&lt;nav&gt;</a:t>
            </a:r>
            <a:endParaRPr lang="en-US" dirty="0"/>
          </a:p>
          <a:p>
            <a:r>
              <a:rPr lang="en-US" dirty="0">
                <a:hlinkClick r:id="rId24"/>
              </a:rPr>
              <a:t>&lt;</a:t>
            </a:r>
            <a:r>
              <a:rPr lang="en-US" dirty="0" err="1">
                <a:hlinkClick r:id="rId24"/>
              </a:rPr>
              <a:t>noscript</a:t>
            </a:r>
            <a:r>
              <a:rPr lang="en-US" dirty="0">
                <a:hlinkClick r:id="rId24"/>
              </a:rPr>
              <a:t>&gt;</a:t>
            </a:r>
            <a:endParaRPr lang="en-US" dirty="0"/>
          </a:p>
          <a:p>
            <a:r>
              <a:rPr lang="en-US" dirty="0">
                <a:hlinkClick r:id="rId25"/>
              </a:rPr>
              <a:t>&lt;</a:t>
            </a:r>
            <a:r>
              <a:rPr lang="en-US" dirty="0" err="1">
                <a:hlinkClick r:id="rId25"/>
              </a:rPr>
              <a:t>ol</a:t>
            </a:r>
            <a:r>
              <a:rPr lang="en-US" dirty="0">
                <a:hlinkClick r:id="rId25"/>
              </a:rPr>
              <a:t>&gt;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C05312E-B18E-4E57-AD6D-5153B5AD6BAF}"/>
              </a:ext>
            </a:extLst>
          </p:cNvPr>
          <p:cNvSpPr txBox="1">
            <a:spLocks/>
          </p:cNvSpPr>
          <p:nvPr/>
        </p:nvSpPr>
        <p:spPr>
          <a:xfrm>
            <a:off x="4713402" y="2160588"/>
            <a:ext cx="312341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hlinkClick r:id="rId26"/>
              </a:rPr>
              <a:t>&lt;pre&gt;</a:t>
            </a:r>
            <a:endParaRPr lang="en-US" sz="1500" dirty="0"/>
          </a:p>
          <a:p>
            <a:r>
              <a:rPr lang="en-US" sz="1500" dirty="0">
                <a:hlinkClick r:id="rId27"/>
              </a:rPr>
              <a:t>&lt;section&gt;</a:t>
            </a:r>
            <a:endParaRPr lang="en-US" sz="1500" dirty="0"/>
          </a:p>
          <a:p>
            <a:r>
              <a:rPr lang="en-US" sz="1500" dirty="0">
                <a:hlinkClick r:id="rId28"/>
              </a:rPr>
              <a:t>&lt;table&gt;</a:t>
            </a:r>
            <a:endParaRPr lang="en-US" sz="1500" dirty="0"/>
          </a:p>
          <a:p>
            <a:r>
              <a:rPr lang="en-US" sz="1500" dirty="0">
                <a:hlinkClick r:id="rId29"/>
              </a:rPr>
              <a:t>&lt;</a:t>
            </a:r>
            <a:r>
              <a:rPr lang="en-US" sz="1500" dirty="0" err="1">
                <a:hlinkClick r:id="rId29"/>
              </a:rPr>
              <a:t>tfoot</a:t>
            </a:r>
            <a:r>
              <a:rPr lang="en-US" sz="1500" dirty="0">
                <a:hlinkClick r:id="rId29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30"/>
              </a:rPr>
              <a:t>&lt;p&gt;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153588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95E9-8F80-4AB2-9273-C882BA55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824AA-2203-45F2-B2EF-750FC23BF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inline element does not start on a new line.</a:t>
            </a:r>
          </a:p>
          <a:p>
            <a:r>
              <a:rPr lang="en-US" dirty="0"/>
              <a:t>An inline element only takes up as much width as necessary.</a:t>
            </a:r>
          </a:p>
          <a:p>
            <a:r>
              <a:rPr lang="en-US" dirty="0"/>
              <a:t>This is a &lt;span&gt; element inside a paragraph.</a:t>
            </a:r>
          </a:p>
          <a:p>
            <a:r>
              <a:rPr lang="en-US" b="1" dirty="0"/>
              <a:t>Note:</a:t>
            </a:r>
            <a:r>
              <a:rPr lang="en-US" dirty="0"/>
              <a:t> An inline element cannot contain a block-level element!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241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609A-83C3-4890-92D5-7AC56C84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Elements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C3E8-F522-4C36-9BF0-85609D47C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4" y="1930400"/>
            <a:ext cx="2623795" cy="3880773"/>
          </a:xfrm>
        </p:spPr>
        <p:txBody>
          <a:bodyPr>
            <a:normAutofit/>
          </a:bodyPr>
          <a:lstStyle/>
          <a:p>
            <a:r>
              <a:rPr lang="en-US" sz="1500" dirty="0">
                <a:hlinkClick r:id="rId2"/>
              </a:rPr>
              <a:t>&lt;q&gt;</a:t>
            </a:r>
            <a:endParaRPr lang="en-US" sz="1500" dirty="0"/>
          </a:p>
          <a:p>
            <a:r>
              <a:rPr lang="en-US" sz="1500" dirty="0">
                <a:hlinkClick r:id="rId3"/>
              </a:rPr>
              <a:t>&lt;</a:t>
            </a:r>
            <a:r>
              <a:rPr lang="en-US" sz="1500" dirty="0" err="1">
                <a:hlinkClick r:id="rId3"/>
              </a:rPr>
              <a:t>samp</a:t>
            </a:r>
            <a:r>
              <a:rPr lang="en-US" sz="1500" dirty="0">
                <a:hlinkClick r:id="rId3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4"/>
              </a:rPr>
              <a:t>&lt;script&gt;</a:t>
            </a:r>
            <a:endParaRPr lang="en-US" sz="1500" dirty="0"/>
          </a:p>
          <a:p>
            <a:r>
              <a:rPr lang="en-US" sz="1500" dirty="0">
                <a:hlinkClick r:id="rId5"/>
              </a:rPr>
              <a:t>&lt;select&gt;</a:t>
            </a:r>
            <a:endParaRPr lang="en-US" sz="1500" dirty="0"/>
          </a:p>
          <a:p>
            <a:r>
              <a:rPr lang="en-US" sz="1500" dirty="0">
                <a:hlinkClick r:id="rId6"/>
              </a:rPr>
              <a:t>&lt;small&gt;</a:t>
            </a:r>
            <a:endParaRPr lang="en-US" sz="1500" dirty="0"/>
          </a:p>
          <a:p>
            <a:r>
              <a:rPr lang="en-US" sz="1500" dirty="0">
                <a:hlinkClick r:id="rId7"/>
              </a:rPr>
              <a:t>&lt;span&gt;</a:t>
            </a:r>
            <a:endParaRPr lang="en-US" sz="1500" dirty="0"/>
          </a:p>
          <a:p>
            <a:r>
              <a:rPr lang="en-US" sz="1500" dirty="0">
                <a:hlinkClick r:id="rId8"/>
              </a:rPr>
              <a:t>&lt;strong&gt;</a:t>
            </a:r>
            <a:endParaRPr lang="en-US" sz="1500" dirty="0"/>
          </a:p>
          <a:p>
            <a:r>
              <a:rPr lang="en-US" sz="1500" dirty="0">
                <a:hlinkClick r:id="rId9"/>
              </a:rPr>
              <a:t>&lt;sub&gt;</a:t>
            </a:r>
            <a:endParaRPr lang="en-US" sz="1500" dirty="0"/>
          </a:p>
          <a:p>
            <a:r>
              <a:rPr lang="en-US" sz="1500" dirty="0">
                <a:hlinkClick r:id="rId10"/>
              </a:rPr>
              <a:t>&lt;sup&gt;</a:t>
            </a:r>
            <a:endParaRPr lang="en-US" sz="1500" dirty="0"/>
          </a:p>
          <a:p>
            <a:r>
              <a:rPr lang="en-US" sz="1500" dirty="0">
                <a:hlinkClick r:id="rId11"/>
              </a:rPr>
              <a:t>&lt;</a:t>
            </a:r>
            <a:r>
              <a:rPr lang="en-US" sz="1500" dirty="0" err="1">
                <a:hlinkClick r:id="rId11"/>
              </a:rPr>
              <a:t>textarea</a:t>
            </a:r>
            <a:r>
              <a:rPr lang="en-US" sz="1500" dirty="0">
                <a:hlinkClick r:id="rId11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12"/>
              </a:rPr>
              <a:t>&lt;time&gt;</a:t>
            </a:r>
            <a:endParaRPr lang="en-US" sz="15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602F48A-24DA-4EA5-A39E-FD85E1B24B02}"/>
              </a:ext>
            </a:extLst>
          </p:cNvPr>
          <p:cNvSpPr txBox="1">
            <a:spLocks/>
          </p:cNvSpPr>
          <p:nvPr/>
        </p:nvSpPr>
        <p:spPr>
          <a:xfrm>
            <a:off x="3402290" y="1930399"/>
            <a:ext cx="2339420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13"/>
              </a:rPr>
              <a:t>&lt;a&gt;</a:t>
            </a:r>
            <a:endParaRPr lang="en-US" dirty="0"/>
          </a:p>
          <a:p>
            <a:r>
              <a:rPr lang="en-US" dirty="0">
                <a:hlinkClick r:id="rId14"/>
              </a:rPr>
              <a:t>&lt;</a:t>
            </a:r>
            <a:r>
              <a:rPr lang="en-US" dirty="0" err="1">
                <a:hlinkClick r:id="rId14"/>
              </a:rPr>
              <a:t>abbr</a:t>
            </a:r>
            <a:r>
              <a:rPr lang="en-US" dirty="0">
                <a:hlinkClick r:id="rId14"/>
              </a:rPr>
              <a:t>&gt;</a:t>
            </a:r>
            <a:endParaRPr lang="en-US" dirty="0"/>
          </a:p>
          <a:p>
            <a:r>
              <a:rPr lang="en-US" dirty="0">
                <a:hlinkClick r:id="rId15"/>
              </a:rPr>
              <a:t>&lt;acronym&gt;</a:t>
            </a:r>
            <a:endParaRPr lang="en-US" dirty="0"/>
          </a:p>
          <a:p>
            <a:r>
              <a:rPr lang="en-US" dirty="0">
                <a:hlinkClick r:id="rId16"/>
              </a:rPr>
              <a:t>&lt;b&gt;</a:t>
            </a:r>
            <a:endParaRPr lang="en-US" dirty="0"/>
          </a:p>
          <a:p>
            <a:r>
              <a:rPr lang="en-US" dirty="0">
                <a:hlinkClick r:id="rId17"/>
              </a:rPr>
              <a:t>&lt;</a:t>
            </a:r>
            <a:r>
              <a:rPr lang="en-US" dirty="0" err="1">
                <a:hlinkClick r:id="rId17"/>
              </a:rPr>
              <a:t>bdo</a:t>
            </a:r>
            <a:r>
              <a:rPr lang="en-US" dirty="0">
                <a:hlinkClick r:id="rId17"/>
              </a:rPr>
              <a:t>&gt;</a:t>
            </a:r>
            <a:endParaRPr lang="en-US" dirty="0"/>
          </a:p>
          <a:p>
            <a:r>
              <a:rPr lang="en-US" dirty="0">
                <a:hlinkClick r:id="rId18"/>
              </a:rPr>
              <a:t>&lt;big&gt;</a:t>
            </a:r>
            <a:endParaRPr lang="en-US" dirty="0"/>
          </a:p>
          <a:p>
            <a:r>
              <a:rPr lang="en-US" dirty="0">
                <a:hlinkClick r:id="rId19"/>
              </a:rPr>
              <a:t>&lt;</a:t>
            </a:r>
            <a:r>
              <a:rPr lang="en-US" dirty="0" err="1">
                <a:hlinkClick r:id="rId19"/>
              </a:rPr>
              <a:t>br</a:t>
            </a:r>
            <a:r>
              <a:rPr lang="en-US" dirty="0">
                <a:hlinkClick r:id="rId19"/>
              </a:rPr>
              <a:t>&gt;</a:t>
            </a:r>
            <a:endParaRPr lang="en-US" dirty="0"/>
          </a:p>
          <a:p>
            <a:r>
              <a:rPr lang="en-US" dirty="0">
                <a:hlinkClick r:id="rId20"/>
              </a:rPr>
              <a:t>&lt;button&gt;</a:t>
            </a:r>
            <a:endParaRPr lang="en-US" dirty="0"/>
          </a:p>
          <a:p>
            <a:r>
              <a:rPr lang="en-US" dirty="0">
                <a:hlinkClick r:id="rId21"/>
              </a:rPr>
              <a:t>&lt;cite&gt;</a:t>
            </a:r>
            <a:endParaRPr lang="en-US" dirty="0"/>
          </a:p>
          <a:p>
            <a:r>
              <a:rPr lang="en-US" dirty="0">
                <a:hlinkClick r:id="rId22"/>
              </a:rPr>
              <a:t>&lt;code&gt;</a:t>
            </a:r>
            <a:endParaRPr lang="en-US" dirty="0"/>
          </a:p>
          <a:p>
            <a:r>
              <a:rPr lang="en-US" dirty="0">
                <a:hlinkClick r:id="rId23"/>
              </a:rPr>
              <a:t>&lt;</a:t>
            </a:r>
            <a:r>
              <a:rPr lang="en-US" dirty="0" err="1">
                <a:hlinkClick r:id="rId23"/>
              </a:rPr>
              <a:t>dfn</a:t>
            </a:r>
            <a:r>
              <a:rPr lang="en-US" dirty="0">
                <a:hlinkClick r:id="rId23"/>
              </a:rPr>
              <a:t>&gt;</a:t>
            </a:r>
            <a:endParaRPr lang="en-US" dirty="0"/>
          </a:p>
          <a:p>
            <a:r>
              <a:rPr lang="en-US" dirty="0">
                <a:hlinkClick r:id="rId24"/>
              </a:rPr>
              <a:t>&lt;</a:t>
            </a:r>
            <a:r>
              <a:rPr lang="en-US" dirty="0" err="1">
                <a:hlinkClick r:id="rId24"/>
              </a:rPr>
              <a:t>em</a:t>
            </a:r>
            <a:r>
              <a:rPr lang="en-US" dirty="0">
                <a:hlinkClick r:id="rId24"/>
              </a:rPr>
              <a:t>&gt;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87E341A-9EE2-460A-A345-B94DF4F48C6D}"/>
              </a:ext>
            </a:extLst>
          </p:cNvPr>
          <p:cNvSpPr txBox="1">
            <a:spLocks/>
          </p:cNvSpPr>
          <p:nvPr/>
        </p:nvSpPr>
        <p:spPr>
          <a:xfrm>
            <a:off x="5520963" y="1930398"/>
            <a:ext cx="2623795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hlinkClick r:id="rId25"/>
              </a:rPr>
              <a:t>&lt;</a:t>
            </a:r>
            <a:r>
              <a:rPr lang="en-US" sz="1500" dirty="0" err="1">
                <a:hlinkClick r:id="rId25"/>
              </a:rPr>
              <a:t>i</a:t>
            </a:r>
            <a:r>
              <a:rPr lang="en-US" sz="1500" dirty="0">
                <a:hlinkClick r:id="rId25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26"/>
              </a:rPr>
              <a:t>&lt;</a:t>
            </a:r>
            <a:r>
              <a:rPr lang="en-US" sz="1500" dirty="0" err="1">
                <a:hlinkClick r:id="rId26"/>
              </a:rPr>
              <a:t>img</a:t>
            </a:r>
            <a:r>
              <a:rPr lang="en-US" sz="1500" dirty="0">
                <a:hlinkClick r:id="rId26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27"/>
              </a:rPr>
              <a:t>&lt;input&gt;</a:t>
            </a:r>
            <a:endParaRPr lang="en-US" sz="1500" dirty="0"/>
          </a:p>
          <a:p>
            <a:r>
              <a:rPr lang="en-US" sz="1500" dirty="0">
                <a:hlinkClick r:id="rId28"/>
              </a:rPr>
              <a:t>&lt;</a:t>
            </a:r>
            <a:r>
              <a:rPr lang="en-US" sz="1500" dirty="0" err="1">
                <a:hlinkClick r:id="rId28"/>
              </a:rPr>
              <a:t>kbd</a:t>
            </a:r>
            <a:r>
              <a:rPr lang="en-US" sz="1500" dirty="0">
                <a:hlinkClick r:id="rId28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29"/>
              </a:rPr>
              <a:t>&lt;label&gt;</a:t>
            </a:r>
            <a:endParaRPr lang="en-US" sz="1500" dirty="0"/>
          </a:p>
          <a:p>
            <a:r>
              <a:rPr lang="en-US" sz="1500" dirty="0">
                <a:hlinkClick r:id="rId30"/>
              </a:rPr>
              <a:t>&lt;map&gt;</a:t>
            </a:r>
            <a:endParaRPr lang="en-US" sz="1500" dirty="0"/>
          </a:p>
          <a:p>
            <a:r>
              <a:rPr lang="en-US" sz="1500" dirty="0">
                <a:hlinkClick r:id="rId31"/>
              </a:rPr>
              <a:t>&lt;object&gt;</a:t>
            </a:r>
            <a:endParaRPr lang="en-US" sz="1500" dirty="0"/>
          </a:p>
          <a:p>
            <a:r>
              <a:rPr lang="en-US" sz="1500" dirty="0">
                <a:hlinkClick r:id="rId32"/>
              </a:rPr>
              <a:t>&lt;output&gt;</a:t>
            </a:r>
            <a:endParaRPr lang="en-US" sz="1500" dirty="0"/>
          </a:p>
          <a:p>
            <a:r>
              <a:rPr lang="en-US" sz="1500" dirty="0">
                <a:hlinkClick r:id="rId33"/>
              </a:rPr>
              <a:t>&lt;</a:t>
            </a:r>
            <a:r>
              <a:rPr lang="en-US" sz="1500" dirty="0" err="1">
                <a:hlinkClick r:id="rId33"/>
              </a:rPr>
              <a:t>tt</a:t>
            </a:r>
            <a:r>
              <a:rPr lang="en-US" sz="1500" dirty="0">
                <a:hlinkClick r:id="rId33"/>
              </a:rPr>
              <a:t>&gt;</a:t>
            </a:r>
            <a:endParaRPr lang="en-US" sz="1500" dirty="0"/>
          </a:p>
          <a:p>
            <a:r>
              <a:rPr lang="en-US" sz="1500" dirty="0">
                <a:hlinkClick r:id="rId34"/>
              </a:rPr>
              <a:t>&lt;var&gt;</a:t>
            </a:r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318448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C4E0-B7A1-4840-B9E1-7F2F9F67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class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DF445-CD44-4B10-A74A-6E9E59483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706252"/>
            <a:ext cx="6347714" cy="4335111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is used to specify a class for an HTML element.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Multiple HTML elements can share the same class.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is often used to point to a class name in a style sheet. It can also be used by a JavaScript to access and manipulate elements with the specific class name.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Tip: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can be used on </a:t>
            </a:r>
            <a:r>
              <a:rPr lang="en-US" altLang="en-US" b="1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any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HTML element.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b="1" dirty="0"/>
              <a:t>Note:</a:t>
            </a:r>
            <a:r>
              <a:rPr lang="en-US" dirty="0"/>
              <a:t> The class name is case sensitive! </a:t>
            </a:r>
          </a:p>
          <a:p>
            <a:r>
              <a:rPr lang="en-US" dirty="0"/>
              <a:t>To create a class; write a period (.) character, followed by a class name. Then, define the CSS properties within curly braces {}</a:t>
            </a:r>
          </a:p>
          <a:p>
            <a:r>
              <a:rPr lang="en-US" dirty="0"/>
              <a:t>HTML elements can belong to more than one class.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FDED6C-F649-4659-A45D-8F2749CD1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2A6A78E-9345-4DCA-9CB5-2AF473CDB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089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82EB-036C-4154-BBCE-7FFE2EED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id Attribute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B7AA-1310-431D-9A9A-72FACAF1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645920"/>
            <a:ext cx="6681217" cy="487070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is used to specify a unique id for an HTML element.</a:t>
            </a: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You cannot have more than one element with the same id in an HTML document.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attribute specifies a unique id for an HTML element. The value of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attribute must be unique within the HTML document.</a:t>
            </a:r>
            <a:r>
              <a:rPr lang="en-US" altLang="en-US" sz="800" dirty="0">
                <a:solidFill>
                  <a:schemeClr val="tx1"/>
                </a:solidFill>
              </a:rPr>
              <a:t> 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id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is used to point to a specific style declaration in a style sheet. It is also used by JavaScript to access and manipulate the element with the specific id.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syntax for id is: write a hash character (#), followed by an id name. Then, define the CSS properties within curly braces {}</a:t>
            </a:r>
          </a:p>
          <a:p>
            <a:r>
              <a:rPr lang="en-US" b="1" dirty="0"/>
              <a:t>Note:</a:t>
            </a:r>
            <a:r>
              <a:rPr lang="en-US" dirty="0"/>
              <a:t> The id name is case sensitive!</a:t>
            </a:r>
          </a:p>
          <a:p>
            <a:r>
              <a:rPr lang="en-US" b="1" dirty="0"/>
              <a:t>Note:</a:t>
            </a:r>
            <a:r>
              <a:rPr lang="en-US" dirty="0"/>
              <a:t> The id name must contain at least one character, cannot start with a number, and must not contain whitespaces (spaces, tabs, etc.).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721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0401-3AE3-4DF3-8A69-C4846B67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Class and ID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C4A5-0E12-47DF-BD3A-9378F57B2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name can be used by multiple HTML elements, while an id name must only be used by one HTML element within the page</a:t>
            </a:r>
          </a:p>
          <a:p>
            <a:r>
              <a:rPr lang="en-US" dirty="0"/>
              <a:t>HTML bookmarks are used to allow readers to jump to specific parts of a webpage.</a:t>
            </a:r>
          </a:p>
          <a:p>
            <a:r>
              <a:rPr lang="en-US" dirty="0"/>
              <a:t>Bookmarks can be useful if your page is very long.</a:t>
            </a:r>
          </a:p>
          <a:p>
            <a:r>
              <a:rPr lang="en-US" dirty="0"/>
              <a:t>To use a bookmark, you must first create it, and then add a link to it.</a:t>
            </a:r>
          </a:p>
          <a:p>
            <a:r>
              <a:rPr lang="en-US" dirty="0"/>
              <a:t>Then, when the link is clicked, the page will scroll to the location with the bookmark.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99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77DAA-BB02-41EE-AF20-2473D380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Iframes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4F7D9-26B5-44CB-AA76-02950C90B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HTML iframe is used to display a web page within a web page.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 HTML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&lt;iframe&gt;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tag specifies an inline frame.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&lt;iframe src="</a:t>
            </a:r>
            <a:r>
              <a:rPr lang="en-US" i="1" dirty="0" err="1"/>
              <a:t>url</a:t>
            </a:r>
            <a:r>
              <a:rPr lang="en-US" dirty="0"/>
              <a:t>" title="</a:t>
            </a:r>
            <a:r>
              <a:rPr lang="en-US" i="1" dirty="0"/>
              <a:t>description</a:t>
            </a:r>
            <a:r>
              <a:rPr lang="en-US" dirty="0"/>
              <a:t>"&gt;&lt;/iframe&gt;</a:t>
            </a:r>
          </a:p>
          <a:p>
            <a:r>
              <a:rPr lang="en-US" b="1" dirty="0"/>
              <a:t>Tip:</a:t>
            </a:r>
            <a:r>
              <a:rPr lang="en-US" dirty="0"/>
              <a:t> It is a good practice to always include a title attribute for the &lt;iframe&gt;. This is used by screen readers to read out what the content of the iframe is.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Use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height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and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width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attributes to specify the size of the iframe.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The height and width are specified in pixels by default</a:t>
            </a:r>
          </a:p>
          <a:p>
            <a:r>
              <a:rPr lang="en-US" dirty="0"/>
              <a:t>By default, an iframe has a border around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6146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B2BF-9BD6-4897-93E2-B46A57BB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Iframes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CAD3-E8A9-43A5-A909-E36189E6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iframe can be used as the target frame for a link.</a:t>
            </a:r>
          </a:p>
          <a:p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target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of the link must refer to the </a:t>
            </a:r>
            <a:r>
              <a:rPr lang="en-US" altLang="en-US" sz="1400" dirty="0">
                <a:solidFill>
                  <a:srgbClr val="DC143C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name</a:t>
            </a:r>
            <a:r>
              <a:rPr lang="en-US" altLang="en-US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attribute of the iframe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Use </a:t>
            </a:r>
            <a:r>
              <a:rPr lang="en-US" dirty="0" err="1"/>
              <a:t>border:none</a:t>
            </a:r>
            <a:r>
              <a:rPr lang="en-US" dirty="0"/>
              <a:t>; to remove the border around the iframe</a:t>
            </a:r>
          </a:p>
          <a:p>
            <a:r>
              <a:rPr lang="en-US" dirty="0"/>
              <a:t>Always include a title attribute (for screen readers)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520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F5AB8-F496-40F9-A28F-3DB4D41BD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498337" cy="1320800"/>
          </a:xfrm>
        </p:spPr>
        <p:txBody>
          <a:bodyPr/>
          <a:lstStyle/>
          <a:p>
            <a:pPr algn="ctr"/>
            <a:r>
              <a:rPr lang="en-US" dirty="0"/>
              <a:t>💡 Activity 1</a:t>
            </a:r>
            <a:br>
              <a:rPr lang="en-US" dirty="0"/>
            </a:br>
            <a:r>
              <a:rPr lang="en-US" dirty="0"/>
              <a:t>Create a Simple HTML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90902-62A3-4A01-8017-D3F6B089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2160590"/>
            <a:ext cx="6864097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Learn how to create an HTML table with rows, columns, and headers.</a:t>
            </a:r>
          </a:p>
          <a:p>
            <a:pPr marL="0" indent="0">
              <a:buNone/>
            </a:pPr>
            <a:r>
              <a:rPr lang="en-US" dirty="0"/>
              <a:t>Task: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table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3 columns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Product Name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Price</a:t>
            </a:r>
            <a:r>
              <a:rPr lang="en-US" altLang="en-US" sz="1400" dirty="0">
                <a:solidFill>
                  <a:schemeClr val="tx1"/>
                </a:solidFill>
              </a:rPr>
              <a:t>, </a:t>
            </a:r>
            <a:r>
              <a:rPr lang="en-US" altLang="en-US" sz="1400" dirty="0">
                <a:solidFill>
                  <a:schemeClr val="tx1"/>
                </a:solidFill>
                <a:latin typeface="Arial Unicode MS"/>
              </a:rPr>
              <a:t>Category</a:t>
            </a:r>
            <a:r>
              <a:rPr lang="en-US" altLang="en-US" sz="1400" dirty="0">
                <a:solidFill>
                  <a:schemeClr val="tx1"/>
                </a:solidFill>
              </a:rPr>
              <a:t>. </a:t>
            </a: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Add </a:t>
            </a:r>
            <a:r>
              <a:rPr lang="en-US" b="1" dirty="0"/>
              <a:t>3 rows</a:t>
            </a:r>
            <a:r>
              <a:rPr lang="en-US" dirty="0"/>
              <a:t> with sample product data.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 the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&lt;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th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&gt;</a:t>
            </a:r>
            <a:r>
              <a:rPr lang="en-US" altLang="en-US" dirty="0">
                <a:solidFill>
                  <a:schemeClr val="tx1"/>
                </a:solidFill>
              </a:rPr>
              <a:t> tag for headers and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&lt;td&gt;</a:t>
            </a:r>
            <a:r>
              <a:rPr lang="en-US" altLang="en-US" dirty="0">
                <a:solidFill>
                  <a:schemeClr val="tx1"/>
                </a:solidFill>
              </a:rPr>
              <a:t> for data.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Add a </a:t>
            </a:r>
            <a:r>
              <a:rPr lang="en-US" b="1" dirty="0"/>
              <a:t>table caption</a:t>
            </a:r>
            <a:r>
              <a:rPr lang="en-US" dirty="0"/>
              <a:t> and apply </a:t>
            </a:r>
            <a:r>
              <a:rPr lang="en-US" b="1" dirty="0"/>
              <a:t>border-collapse</a:t>
            </a:r>
            <a:r>
              <a:rPr lang="en-US" dirty="0"/>
              <a:t> using CSS.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6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4A3B6-F081-44C7-AE07-E68550583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Tables </a:t>
            </a:r>
            <a:r>
              <a:rPr lang="en-US" sz="2400" b="1" dirty="0"/>
              <a:t>(table cell)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FA1DD-4F52-40BC-8596-FD527E41E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tables allow web developers to arrange data into rows and columns.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table in HTML consists of table cells inside rows and columns.</a:t>
            </a:r>
          </a:p>
          <a:p>
            <a:r>
              <a:rPr lang="en-US" dirty="0"/>
              <a:t>Each table cell is defined by a &lt;td&gt; and a &lt;/td&gt; tag.</a:t>
            </a:r>
          </a:p>
          <a:p>
            <a:r>
              <a:rPr lang="en-US" dirty="0"/>
              <a:t>td stand for table data.</a:t>
            </a:r>
          </a:p>
          <a:p>
            <a:r>
              <a:rPr lang="en-US" dirty="0"/>
              <a:t>Everything between &lt;td&gt; and &lt;/td&gt; is the content of a table cell.</a:t>
            </a:r>
          </a:p>
          <a:p>
            <a:r>
              <a:rPr lang="en-US" b="1" dirty="0"/>
              <a:t>Note:</a:t>
            </a:r>
            <a:r>
              <a:rPr lang="en-US" dirty="0"/>
              <a:t> A table cell can contain all sorts of HTML elements: text, images, lists, links, other tables, etc.</a:t>
            </a:r>
          </a:p>
        </p:txBody>
      </p:sp>
    </p:spTree>
    <p:extLst>
      <p:ext uri="{BB962C8B-B14F-4D97-AF65-F5344CB8AC3E}">
        <p14:creationId xmlns:p14="http://schemas.microsoft.com/office/powerpoint/2010/main" val="1496106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DC84-9ED5-476B-9A74-051BAF91B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💡 Activity 2</a:t>
            </a:r>
            <a:br>
              <a:rPr lang="en-US" dirty="0"/>
            </a:br>
            <a:r>
              <a:rPr lang="en-US" dirty="0"/>
              <a:t> Create HTML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0FE6A-89B1-49C0-9560-F0C8567B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Understand different types of HTML lists.</a:t>
            </a:r>
          </a:p>
          <a:p>
            <a:pPr marL="0" indent="0">
              <a:buNone/>
            </a:pPr>
            <a:r>
              <a:rPr lang="en-US" dirty="0"/>
              <a:t>Task:</a:t>
            </a:r>
          </a:p>
          <a:p>
            <a:r>
              <a:rPr lang="en-US" dirty="0"/>
              <a:t>Create an </a:t>
            </a:r>
            <a:r>
              <a:rPr lang="en-US" b="1" dirty="0"/>
              <a:t>unordered list</a:t>
            </a:r>
            <a:r>
              <a:rPr lang="en-US" dirty="0"/>
              <a:t> of your 5 favorite foods.</a:t>
            </a:r>
          </a:p>
          <a:p>
            <a:r>
              <a:rPr lang="en-US" dirty="0"/>
              <a:t>Create an </a:t>
            </a:r>
            <a:r>
              <a:rPr lang="en-US" b="1" dirty="0"/>
              <a:t>ordered list</a:t>
            </a:r>
            <a:r>
              <a:rPr lang="en-US" dirty="0"/>
              <a:t> of your daily routine (morning to night).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description list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explaining 3 programming languages (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HTML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CSS</a:t>
            </a:r>
            <a:r>
              <a:rPr lang="en-US" altLang="en-US" dirty="0">
                <a:solidFill>
                  <a:schemeClr val="tx1"/>
                </a:solidFill>
              </a:rPr>
              <a:t>,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JavaScript).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619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10E78-6918-40B0-9A87-C6671FD3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💡 Activity 3 </a:t>
            </a:r>
            <a:br>
              <a:rPr lang="en-US" dirty="0"/>
            </a:br>
            <a:r>
              <a:rPr lang="en-US" dirty="0"/>
              <a:t>Use Class &amp; ID in HTML and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3B53-37F3-438A-91F6-E536C28F1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Objective:</a:t>
            </a:r>
            <a:r>
              <a:rPr lang="en-US" dirty="0"/>
              <a:t> Learn how to use class and ID for styling.</a:t>
            </a:r>
          </a:p>
          <a:p>
            <a:pPr marL="0" indent="0">
              <a:buNone/>
            </a:pPr>
            <a:r>
              <a:rPr lang="en-US" dirty="0"/>
              <a:t>Task: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Create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div container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a class called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box</a:t>
            </a:r>
            <a:r>
              <a:rPr lang="en-US" altLang="en-US" dirty="0">
                <a:solidFill>
                  <a:schemeClr val="tx1"/>
                </a:solidFill>
              </a:rPr>
              <a:t> and an ID called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unique-box</a:t>
            </a:r>
            <a:r>
              <a:rPr lang="en-US" altLang="en-US" sz="600" dirty="0">
                <a:solidFill>
                  <a:schemeClr val="tx1"/>
                </a:solidFill>
              </a:rPr>
              <a:t>. </a:t>
            </a:r>
            <a:endParaRPr lang="en-US" altLang="en-US" sz="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Apply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CSS styles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the class (background color, padding, border).</a:t>
            </a:r>
          </a:p>
          <a:p>
            <a:r>
              <a:rPr lang="en-US" dirty="0"/>
              <a:t>Apply </a:t>
            </a:r>
            <a:r>
              <a:rPr lang="en-US" b="1" dirty="0"/>
              <a:t>different styles</a:t>
            </a:r>
            <a:r>
              <a:rPr lang="en-US" dirty="0"/>
              <a:t> to the ID (font size, text color).</a:t>
            </a:r>
          </a:p>
        </p:txBody>
      </p:sp>
    </p:spTree>
    <p:extLst>
      <p:ext uri="{BB962C8B-B14F-4D97-AF65-F5344CB8AC3E}">
        <p14:creationId xmlns:p14="http://schemas.microsoft.com/office/powerpoint/2010/main" val="171544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7C36-4AA0-4071-A8D6-01862B6A1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💡 Activity</a:t>
            </a:r>
            <a:br>
              <a:rPr lang="en-US" dirty="0"/>
            </a:br>
            <a:r>
              <a:rPr lang="en-US" dirty="0"/>
              <a:t> Embed a Website Using Iframe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9D5A-630A-4C74-B663-EA3449287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Objective: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Learn how to use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&lt;iframe&gt;</a:t>
            </a:r>
            <a:r>
              <a:rPr lang="en-US" altLang="en-US" dirty="0">
                <a:solidFill>
                  <a:schemeClr val="tx1"/>
                </a:solidFill>
              </a:rPr>
              <a:t> to embed external content.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Embed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Google Maps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your city inside an </a:t>
            </a:r>
            <a:r>
              <a:rPr lang="en-US" altLang="en-US" dirty="0">
                <a:solidFill>
                  <a:schemeClr val="tx1"/>
                </a:solidFill>
                <a:latin typeface="Arial Unicode MS"/>
              </a:rPr>
              <a:t>&lt;iframe&gt;</a:t>
            </a:r>
            <a:r>
              <a:rPr lang="en-US" altLang="en-US" dirty="0">
                <a:solidFill>
                  <a:schemeClr val="tx1"/>
                </a:solidFill>
              </a:rPr>
              <a:t>. 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dirty="0"/>
              <a:t>Embed a </a:t>
            </a:r>
            <a:r>
              <a:rPr lang="en-US" b="1" dirty="0"/>
              <a:t>YouTube video</a:t>
            </a:r>
            <a:r>
              <a:rPr lang="en-US" dirty="0"/>
              <a:t> of your favorite tutorial.</a:t>
            </a:r>
          </a:p>
          <a:p>
            <a:r>
              <a:rPr lang="en-US" dirty="0"/>
              <a:t>Adjust the </a:t>
            </a:r>
            <a:r>
              <a:rPr lang="en-US" b="1" dirty="0"/>
              <a:t>width and height</a:t>
            </a:r>
            <a:r>
              <a:rPr lang="en-US" dirty="0"/>
              <a:t> of the iframe.</a:t>
            </a:r>
          </a:p>
          <a:p>
            <a:r>
              <a:rPr lang="en-US" dirty="0"/>
              <a:t>Remove the iframe </a:t>
            </a:r>
            <a:r>
              <a:rPr lang="en-US" b="1" dirty="0"/>
              <a:t>border</a:t>
            </a:r>
            <a:r>
              <a:rPr lang="en-US" dirty="0"/>
              <a:t> using CSS.</a:t>
            </a:r>
          </a:p>
        </p:txBody>
      </p:sp>
    </p:spTree>
    <p:extLst>
      <p:ext uri="{BB962C8B-B14F-4D97-AF65-F5344CB8AC3E}">
        <p14:creationId xmlns:p14="http://schemas.microsoft.com/office/powerpoint/2010/main" val="25243635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Class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816608"/>
            <a:ext cx="6347714" cy="4431792"/>
          </a:xfrm>
        </p:spPr>
        <p:txBody>
          <a:bodyPr>
            <a:normAutofit/>
          </a:bodyPr>
          <a:lstStyle/>
          <a:p>
            <a:r>
              <a:rPr lang="en-US" dirty="0"/>
              <a:t>HTML Head Element</a:t>
            </a:r>
          </a:p>
          <a:p>
            <a:r>
              <a:rPr lang="en-US" dirty="0"/>
              <a:t>HTML Layout Elements</a:t>
            </a:r>
            <a:endParaRPr lang="en-US" b="1" dirty="0"/>
          </a:p>
          <a:p>
            <a:r>
              <a:rPr lang="en-US" b="1" dirty="0"/>
              <a:t>HTML Responsive Web Design</a:t>
            </a:r>
          </a:p>
          <a:p>
            <a:r>
              <a:rPr lang="en-US" b="1" dirty="0"/>
              <a:t>HTML Computer Code Elements</a:t>
            </a:r>
          </a:p>
          <a:p>
            <a:r>
              <a:rPr lang="en-US" b="1" dirty="0"/>
              <a:t>HTML Semantic Elements</a:t>
            </a:r>
          </a:p>
          <a:p>
            <a:r>
              <a:rPr lang="en-US" b="1" dirty="0"/>
              <a:t>HTML Forms</a:t>
            </a:r>
          </a:p>
          <a:p>
            <a:r>
              <a:rPr lang="en-US" b="1" dirty="0"/>
              <a:t>HTML Multimedia</a:t>
            </a:r>
          </a:p>
          <a:p>
            <a:r>
              <a:rPr lang="en-US" b="1" dirty="0"/>
              <a:t>HTML Video</a:t>
            </a:r>
          </a:p>
          <a:p>
            <a:r>
              <a:rPr lang="en-US" b="1" dirty="0"/>
              <a:t>HTML Audio</a:t>
            </a:r>
          </a:p>
          <a:p>
            <a:r>
              <a:rPr lang="en-US" b="1" dirty="0"/>
              <a:t>HTML YouTube Videos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63" y="2464813"/>
            <a:ext cx="5510785" cy="1129793"/>
          </a:xfrm>
        </p:spPr>
        <p:txBody>
          <a:bodyPr>
            <a:normAutofit/>
          </a:bodyPr>
          <a:lstStyle/>
          <a:p>
            <a:pPr algn="ctr"/>
            <a:r>
              <a:rPr sz="4800" dirty="0"/>
              <a:t>Q&amp;A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063" y="3977928"/>
            <a:ext cx="6347714" cy="802066"/>
          </a:xfrm>
        </p:spPr>
        <p:txBody>
          <a:bodyPr/>
          <a:lstStyle/>
          <a:p>
            <a:r>
              <a:rPr dirty="0"/>
              <a:t>Q&amp;A: Ask any questions about today’s lesson.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512568"/>
            <a:ext cx="6347713" cy="1320800"/>
          </a:xfrm>
        </p:spPr>
        <p:txBody>
          <a:bodyPr/>
          <a:lstStyle/>
          <a:p>
            <a:pPr algn="ctr"/>
            <a:r>
              <a:rPr sz="4800" dirty="0"/>
              <a:t>Thank</a:t>
            </a:r>
            <a:r>
              <a:rPr dirty="0"/>
              <a:t>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646" y="4200143"/>
            <a:ext cx="6071618" cy="191414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dirty="0"/>
              <a:t>Happy Codi</a:t>
            </a:r>
            <a:r>
              <a:rPr lang="en-US" dirty="0"/>
              <a:t>ng! </a:t>
            </a:r>
          </a:p>
          <a:p>
            <a:pPr marL="0" indent="0" algn="ctr">
              <a:buNone/>
            </a:pPr>
            <a:r>
              <a:rPr lang="en-US" dirty="0"/>
              <a:t>(Design by Syed Kifayat)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6887-8C8A-4610-8538-DF0A90121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Tables </a:t>
            </a:r>
            <a:r>
              <a:rPr lang="en-US" sz="2400" b="1" dirty="0"/>
              <a:t>(table row)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CFD6E-DF32-478E-A614-F250CC4DA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table row starts with a &lt;tr&gt; and end with a &lt;/tr&gt; tag.</a:t>
            </a:r>
          </a:p>
          <a:p>
            <a:r>
              <a:rPr lang="en-US" dirty="0"/>
              <a:t>tr stand for table row.</a:t>
            </a:r>
          </a:p>
          <a:p>
            <a:r>
              <a:rPr lang="en-US" dirty="0"/>
              <a:t>You can have as many rows as you like in a table; just make sure that the number of cells are the same in each row.</a:t>
            </a:r>
          </a:p>
          <a:p>
            <a:r>
              <a:rPr lang="en-US" b="1" dirty="0"/>
              <a:t>Note:</a:t>
            </a:r>
            <a:r>
              <a:rPr lang="en-US" dirty="0"/>
              <a:t> There are times when a row can have less or more cells than another. You will learn about that in a later chapter.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19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0936-ECD4-45A5-BB01-305CF53E4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Tables </a:t>
            </a:r>
            <a:r>
              <a:rPr lang="en-US" sz="2400" b="1" dirty="0"/>
              <a:t>(table header)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61C2-5F7F-4C8E-A6FB-5F7CE6721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you want your cells to be table header cells. In those cases use the &lt;</a:t>
            </a:r>
            <a:r>
              <a:rPr lang="en-US" dirty="0" err="1"/>
              <a:t>th</a:t>
            </a:r>
            <a:r>
              <a:rPr lang="en-US" dirty="0"/>
              <a:t>&gt; tab instead of the &lt;td&gt; tag.</a:t>
            </a:r>
          </a:p>
          <a:p>
            <a:r>
              <a:rPr lang="en-US" dirty="0" err="1"/>
              <a:t>th</a:t>
            </a:r>
            <a:r>
              <a:rPr lang="en-US" dirty="0"/>
              <a:t> stands for table header.</a:t>
            </a:r>
          </a:p>
          <a:p>
            <a:r>
              <a:rPr lang="en-US" dirty="0"/>
              <a:t>By default, the text in &lt;</a:t>
            </a:r>
            <a:r>
              <a:rPr lang="en-US" dirty="0" err="1"/>
              <a:t>th</a:t>
            </a:r>
            <a:r>
              <a:rPr lang="en-US" dirty="0"/>
              <a:t>&gt; elements are bold and centered, but you can change that with CSS.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720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ABA15-A2DD-4381-A589-15F1BE82A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Table tags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CE7F84-9C97-4C06-A4A9-8B399B902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218945"/>
            <a:ext cx="6348413" cy="387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16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F199-5A4F-4A22-9EF3-0DB532D5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 Tables </a:t>
            </a:r>
            <a:r>
              <a:rPr lang="en-US" sz="2400" b="1" dirty="0"/>
              <a:t>(table border)</a:t>
            </a:r>
            <a:br>
              <a:rPr lang="en-US" sz="2400" b="1" dirty="0"/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5697-8816-4BF0-B40E-45DA37B3B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tables can have borders of different styles and shapes.</a:t>
            </a:r>
          </a:p>
          <a:p>
            <a:r>
              <a:rPr lang="en-US" dirty="0"/>
              <a:t>To add a border, use the CSS border property on table, </a:t>
            </a:r>
            <a:r>
              <a:rPr lang="en-US" dirty="0" err="1"/>
              <a:t>th</a:t>
            </a:r>
            <a:r>
              <a:rPr lang="en-US" dirty="0"/>
              <a:t> and td elements.</a:t>
            </a:r>
          </a:p>
          <a:p>
            <a:r>
              <a:rPr lang="en-US" dirty="0"/>
              <a:t>To avoid having double borders like in the example above, set the CSS border-collapse property to collapse.</a:t>
            </a:r>
          </a:p>
          <a:p>
            <a:r>
              <a:rPr lang="en-US" dirty="0"/>
              <a:t>This will make the borders collapse into a single border.</a:t>
            </a:r>
          </a:p>
          <a:p>
            <a:r>
              <a:rPr lang="en-US" dirty="0"/>
              <a:t>With the border-radius property, the borders get rounded corners.</a:t>
            </a:r>
          </a:p>
          <a:p>
            <a:r>
              <a:rPr lang="en-US" dirty="0"/>
              <a:t>border-style property: dotted, dashed, solid, double, groove, ridge, inset, outset, none and hidden.</a:t>
            </a:r>
          </a:p>
        </p:txBody>
      </p:sp>
    </p:spTree>
    <p:extLst>
      <p:ext uri="{BB962C8B-B14F-4D97-AF65-F5344CB8AC3E}">
        <p14:creationId xmlns:p14="http://schemas.microsoft.com/office/powerpoint/2010/main" val="161843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EB39-100A-4B4D-9B4C-DB0A9265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Header for Multiple Columns</a:t>
            </a:r>
            <a:br>
              <a:rPr lang="en-US" b="1" dirty="0"/>
            </a:br>
            <a:r>
              <a:rPr lang="en-US" b="1" dirty="0"/>
              <a:t>and Caption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6338-F93F-42FA-9346-28FB899D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have a header that spans over two or more columns.</a:t>
            </a:r>
          </a:p>
          <a:p>
            <a:r>
              <a:rPr lang="en-US" dirty="0"/>
              <a:t>To do, this use the </a:t>
            </a:r>
            <a:r>
              <a:rPr lang="en-US" dirty="0" err="1"/>
              <a:t>colspan</a:t>
            </a:r>
            <a:r>
              <a:rPr lang="en-US" dirty="0"/>
              <a:t> attribute on the &lt;</a:t>
            </a:r>
            <a:r>
              <a:rPr lang="en-US" dirty="0" err="1"/>
              <a:t>th</a:t>
            </a:r>
            <a:r>
              <a:rPr lang="en-US" dirty="0"/>
              <a:t>&gt; element.</a:t>
            </a:r>
          </a:p>
          <a:p>
            <a:r>
              <a:rPr lang="en-US" dirty="0"/>
              <a:t>You can add a caption that serves as a heading for the entire table.</a:t>
            </a:r>
          </a:p>
          <a:p>
            <a:r>
              <a:rPr lang="en-US" dirty="0"/>
              <a:t>To add a caption to a table, use the &lt;caption&gt; tag.</a:t>
            </a:r>
          </a:p>
          <a:p>
            <a:r>
              <a:rPr lang="en-US" dirty="0"/>
              <a:t>Note: The &lt;caption&gt; tag should be inserted immediately after the &lt;table&gt; tag.</a:t>
            </a:r>
          </a:p>
        </p:txBody>
      </p:sp>
    </p:spTree>
    <p:extLst>
      <p:ext uri="{BB962C8B-B14F-4D97-AF65-F5344CB8AC3E}">
        <p14:creationId xmlns:p14="http://schemas.microsoft.com/office/powerpoint/2010/main" val="1741243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967C-A2B2-4279-8DFC-6E64BA8F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HTML Table Padding &amp; Spacing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4CE09-B860-4F30-88DD-0935DF8DA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tables can adjust the padding inside the cells, and also the space between the cells.</a:t>
            </a:r>
          </a:p>
          <a:p>
            <a:r>
              <a:rPr lang="en-US" dirty="0"/>
              <a:t>Cell padding is the space between the cell edges and the cell content.</a:t>
            </a:r>
          </a:p>
          <a:p>
            <a:r>
              <a:rPr lang="en-US" dirty="0"/>
              <a:t>By default the padding is set to 0.</a:t>
            </a:r>
          </a:p>
          <a:p>
            <a:r>
              <a:rPr lang="en-US" dirty="0"/>
              <a:t>Padding properties: padding, padding-top, padding-left, padding-right and padding-bottom.</a:t>
            </a:r>
          </a:p>
          <a:p>
            <a:r>
              <a:rPr lang="en-US" dirty="0"/>
              <a:t>Cell spacing is the space between each cell.</a:t>
            </a:r>
          </a:p>
          <a:p>
            <a:r>
              <a:rPr lang="en-US" dirty="0"/>
              <a:t>By default the space is set to 2 pixels.</a:t>
            </a:r>
          </a:p>
          <a:p>
            <a:r>
              <a:rPr lang="en-US" dirty="0"/>
              <a:t>To change the space between table cells, use the CSS border-spacing property on the table element.</a:t>
            </a:r>
          </a:p>
        </p:txBody>
      </p:sp>
    </p:spTree>
    <p:extLst>
      <p:ext uri="{BB962C8B-B14F-4D97-AF65-F5344CB8AC3E}">
        <p14:creationId xmlns:p14="http://schemas.microsoft.com/office/powerpoint/2010/main" val="17690211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1002</TotalTime>
  <Words>1347</Words>
  <Application>Microsoft Office PowerPoint</Application>
  <PresentationFormat>On-screen Show (4:3)</PresentationFormat>
  <Paragraphs>245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Arial Unicode MS</vt:lpstr>
      <vt:lpstr>Calibri</vt:lpstr>
      <vt:lpstr>Consolas</vt:lpstr>
      <vt:lpstr>Courier New</vt:lpstr>
      <vt:lpstr>Times New Roman</vt:lpstr>
      <vt:lpstr>Trebuchet MS</vt:lpstr>
      <vt:lpstr>Verdana</vt:lpstr>
      <vt:lpstr>Wingdings 3</vt:lpstr>
      <vt:lpstr>Facet</vt:lpstr>
      <vt:lpstr>Welcome to Front-End Development Bootcamp</vt:lpstr>
      <vt:lpstr>Previous Lecture</vt:lpstr>
      <vt:lpstr>HTML Tables (table cell) </vt:lpstr>
      <vt:lpstr>HTML Tables (table row) </vt:lpstr>
      <vt:lpstr>HTML Tables (table header) </vt:lpstr>
      <vt:lpstr>HTML Table tags</vt:lpstr>
      <vt:lpstr>HTML Tables (table border) </vt:lpstr>
      <vt:lpstr>Header for Multiple Columns and Caption</vt:lpstr>
      <vt:lpstr>HTML Table Padding &amp; Spacing </vt:lpstr>
      <vt:lpstr>HTML Table – Colspan/Rowspan  </vt:lpstr>
      <vt:lpstr>Colspan/Rowspan in HTML Table</vt:lpstr>
      <vt:lpstr>HTML Table Colgroup </vt:lpstr>
      <vt:lpstr>Legal CSS Properties for colgroup</vt:lpstr>
      <vt:lpstr>Multiple/Empty Col Elements </vt:lpstr>
      <vt:lpstr>Multiple/Empty Col Elements </vt:lpstr>
      <vt:lpstr>HTML Lists </vt:lpstr>
      <vt:lpstr>Unordered/Ordered HTML List </vt:lpstr>
      <vt:lpstr>HTML Description Lists </vt:lpstr>
      <vt:lpstr>HTML Block and Inline Elements </vt:lpstr>
      <vt:lpstr>Block-level Elements </vt:lpstr>
      <vt:lpstr>Block-level Elements List</vt:lpstr>
      <vt:lpstr>Inline Elements </vt:lpstr>
      <vt:lpstr>Inline Elements </vt:lpstr>
      <vt:lpstr>HTML class Attribute </vt:lpstr>
      <vt:lpstr>HTML id Attribute </vt:lpstr>
      <vt:lpstr>Difference Between Class and ID </vt:lpstr>
      <vt:lpstr>HTML Iframes </vt:lpstr>
      <vt:lpstr>HTML Iframes </vt:lpstr>
      <vt:lpstr>💡 Activity 1 Create a Simple HTML Table</vt:lpstr>
      <vt:lpstr>💡 Activity 2  Create HTML Listing</vt:lpstr>
      <vt:lpstr>💡 Activity 3  Use Class &amp; ID in HTML and CSS</vt:lpstr>
      <vt:lpstr>💡 Activity  Embed a Website Using Iframe</vt:lpstr>
      <vt:lpstr>Next Class Preview</vt:lpstr>
      <vt:lpstr>Q&amp;A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Front-End Development Bootcamp</dc:title>
  <dc:subject/>
  <dc:creator/>
  <cp:keywords/>
  <dc:description>generated using python-pptx</dc:description>
  <cp:lastModifiedBy>Syed Kifayat Ur Rahman</cp:lastModifiedBy>
  <cp:revision>31</cp:revision>
  <dcterms:created xsi:type="dcterms:W3CDTF">2013-01-27T09:14:16Z</dcterms:created>
  <dcterms:modified xsi:type="dcterms:W3CDTF">2025-02-21T22:40:57Z</dcterms:modified>
  <cp:category/>
</cp:coreProperties>
</file>