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sldIdLst>
    <p:sldId id="264" r:id="rId5"/>
    <p:sldId id="313" r:id="rId6"/>
    <p:sldId id="315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7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49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05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09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644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1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www.django-rest-framework.org/" TargetMode="External"/><Relationship Id="rId5" Type="http://schemas.openxmlformats.org/officeDocument/2006/relationships/hyperlink" Target="https://www.djangoproject.com/" TargetMode="Externa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docker-py.readthedocs.io/en/stable/" TargetMode="External"/><Relationship Id="rId5" Type="http://schemas.openxmlformats.org/officeDocument/2006/relationships/hyperlink" Target="https://www.docker.com/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docker-py.readthedocs.io/en/stable/" TargetMode="External"/><Relationship Id="rId5" Type="http://schemas.openxmlformats.org/officeDocument/2006/relationships/hyperlink" Target="https://www.docker.com/" TargetMode="Externa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18" y="-145473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1" y="2500660"/>
            <a:ext cx="8649738" cy="2590800"/>
          </a:xfrm>
        </p:spPr>
        <p:txBody>
          <a:bodyPr>
            <a:noAutofit/>
          </a:bodyPr>
          <a:lstStyle/>
          <a:p>
            <a:pPr fontAlgn="base"/>
            <a:r>
              <a:rPr lang="en-US" sz="5400" dirty="0"/>
              <a:t>Secure software development using Python</a:t>
            </a:r>
            <a:br>
              <a:rPr lang="en-US" sz="5400" dirty="0"/>
            </a:br>
            <a:r>
              <a:rPr lang="en-US" sz="5400" dirty="0"/>
              <a:t>-Syed Laheeq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EBDA-36BB-49CD-91A9-2006963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9809"/>
            <a:ext cx="10058400" cy="424384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800" dirty="0"/>
              <a:t>Solution For							</a:t>
            </a:r>
            <a:br>
              <a:rPr lang="en-US" altLang="en-US" sz="4800" dirty="0">
                <a:solidFill>
                  <a:srgbClr val="FFFFFF"/>
                </a:solidFill>
                <a:latin typeface="Open Sans"/>
              </a:rPr>
            </a:br>
            <a:r>
              <a:rPr lang="en-US" altLang="en-US" sz="3100" dirty="0">
                <a:solidFill>
                  <a:srgbClr val="FFFFFF"/>
                </a:solidFill>
                <a:latin typeface="Open Sans"/>
              </a:rPr>
              <a:t>Prevent side-effects of the solution</a:t>
            </a:r>
            <a:br>
              <a:rPr lang="en-US" sz="4800" dirty="0"/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0C00-EB7F-45E6-BC14-81CC327C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9000" dirty="0"/>
              <a:t>CODE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/>
              <a:t>import requests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/>
              <a:t>...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/>
              <a:t>MAX_SECONDS_TO_RUN = 10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/>
              <a:t>try: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/>
              <a:t>    </a:t>
            </a:r>
            <a:r>
              <a:rPr lang="en-US" sz="3600" dirty="0" err="1"/>
              <a:t>container.wait</a:t>
            </a:r>
            <a:r>
              <a:rPr lang="en-US" sz="3600" dirty="0"/>
              <a:t>(timeout=MAX_SECONDS_TO_RUN)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/>
              <a:t>except </a:t>
            </a:r>
            <a:r>
              <a:rPr lang="en-US" sz="3600" dirty="0" err="1"/>
              <a:t>requests.exceptions.ConnectionError</a:t>
            </a:r>
            <a:r>
              <a:rPr lang="en-US" sz="3600" dirty="0"/>
              <a:t>: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/>
              <a:t>    </a:t>
            </a:r>
            <a:r>
              <a:rPr lang="en-US" sz="3600" dirty="0" err="1"/>
              <a:t>container.stop</a:t>
            </a:r>
            <a:r>
              <a:rPr lang="en-US" sz="3600" dirty="0"/>
              <a:t>(timeout=0)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/>
              <a:t># process container output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/>
              <a:t>...   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 err="1"/>
              <a:t>container.remove</a:t>
            </a:r>
            <a:r>
              <a:rPr lang="en-US" sz="3600" dirty="0"/>
              <a:t>()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4553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3518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1" y="2051694"/>
            <a:ext cx="8649738" cy="2935941"/>
          </a:xfrm>
        </p:spPr>
        <p:txBody>
          <a:bodyPr>
            <a:noAutofit/>
          </a:bodyPr>
          <a:lstStyle/>
          <a:p>
            <a:pPr fontAlgn="base"/>
            <a:r>
              <a:rPr lang="en-US" sz="6600" dirty="0"/>
              <a:t>Testing to ensure security guarantees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88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3518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1" y="2051694"/>
            <a:ext cx="8649738" cy="2935941"/>
          </a:xfrm>
        </p:spPr>
        <p:txBody>
          <a:bodyPr>
            <a:noAutofit/>
          </a:bodyPr>
          <a:lstStyle/>
          <a:p>
            <a:pPr fontAlgn="base"/>
            <a:r>
              <a:rPr lang="en-US" sz="4800" dirty="0">
                <a:hlinkClick r:id="rId5"/>
              </a:rPr>
              <a:t>Django</a:t>
            </a:r>
            <a:r>
              <a:rPr lang="en-US" sz="4800" dirty="0"/>
              <a:t> + </a:t>
            </a:r>
            <a:r>
              <a:rPr lang="en-US" sz="4800" dirty="0">
                <a:hlinkClick r:id="rId6"/>
              </a:rPr>
              <a:t>DRF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Let's create an app where</a:t>
            </a:r>
            <a:br>
              <a:rPr lang="en-US" sz="4800" dirty="0"/>
            </a:br>
            <a:r>
              <a:rPr lang="en-US" sz="4800" dirty="0"/>
              <a:t>a user have orders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44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EBDA-36BB-49CD-91A9-2006963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9809"/>
            <a:ext cx="10058400" cy="424384"/>
          </a:xfrm>
        </p:spPr>
        <p:txBody>
          <a:bodyPr>
            <a:normAutofit fontScale="90000"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IN" dirty="0"/>
              <a:t>Defining an Order model</a:t>
            </a:r>
            <a:br>
              <a:rPr lang="en-IN" dirty="0"/>
            </a:br>
            <a:br>
              <a:rPr lang="en-US" sz="4800" dirty="0"/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0C00-EB7F-45E6-BC14-81CC327C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9000" dirty="0"/>
              <a:t>CODE</a:t>
            </a:r>
          </a:p>
          <a:p>
            <a:pPr marL="742950" indent="-742950">
              <a:buFont typeface="+mj-lt"/>
              <a:buAutoNum type="arabicParenR"/>
            </a:pPr>
            <a:r>
              <a:rPr lang="en-IN" sz="3600" dirty="0"/>
              <a:t>from </a:t>
            </a:r>
            <a:r>
              <a:rPr lang="en-IN" sz="3600" dirty="0" err="1"/>
              <a:t>django.contrib.auth</a:t>
            </a:r>
            <a:r>
              <a:rPr lang="en-IN" sz="3600" dirty="0"/>
              <a:t> import </a:t>
            </a:r>
            <a:r>
              <a:rPr lang="en-IN" sz="3600" dirty="0" err="1"/>
              <a:t>get_user_model</a:t>
            </a:r>
            <a:endParaRPr lang="en-IN" sz="3600" dirty="0"/>
          </a:p>
          <a:p>
            <a:pPr marL="742950" indent="-742950">
              <a:buFont typeface="+mj-lt"/>
              <a:buAutoNum type="arabicParenR"/>
            </a:pPr>
            <a:r>
              <a:rPr lang="en-IN" sz="3600" dirty="0"/>
              <a:t>from </a:t>
            </a:r>
            <a:r>
              <a:rPr lang="en-IN" sz="3600" dirty="0" err="1"/>
              <a:t>django.db</a:t>
            </a:r>
            <a:r>
              <a:rPr lang="en-IN" sz="3600" dirty="0"/>
              <a:t> import models</a:t>
            </a:r>
          </a:p>
          <a:p>
            <a:pPr marL="742950" indent="-742950">
              <a:buFont typeface="+mj-lt"/>
              <a:buAutoNum type="arabicParenR"/>
            </a:pPr>
            <a:r>
              <a:rPr lang="en-IN" sz="3600" dirty="0"/>
              <a:t>class Order(</a:t>
            </a:r>
            <a:r>
              <a:rPr lang="en-IN" sz="3600" dirty="0" err="1"/>
              <a:t>models.Model</a:t>
            </a:r>
            <a:r>
              <a:rPr lang="en-IN" sz="3600" dirty="0"/>
              <a:t>):</a:t>
            </a:r>
          </a:p>
          <a:p>
            <a:pPr marL="742950" indent="-742950">
              <a:buFont typeface="+mj-lt"/>
              <a:buAutoNum type="arabicParenR"/>
            </a:pPr>
            <a:r>
              <a:rPr lang="en-IN" sz="3600" dirty="0"/>
              <a:t>      price = </a:t>
            </a:r>
            <a:r>
              <a:rPr lang="en-IN" sz="3600" dirty="0" err="1"/>
              <a:t>models.IntegerField</a:t>
            </a:r>
            <a:r>
              <a:rPr lang="en-IN" sz="3600" dirty="0"/>
              <a:t>()</a:t>
            </a:r>
          </a:p>
          <a:p>
            <a:pPr marL="742950" indent="-742950">
              <a:buFont typeface="+mj-lt"/>
              <a:buAutoNum type="arabicParenR"/>
            </a:pPr>
            <a:r>
              <a:rPr lang="en-IN" sz="3600" dirty="0"/>
              <a:t>      user = </a:t>
            </a:r>
            <a:r>
              <a:rPr lang="en-IN" sz="3600" dirty="0" err="1"/>
              <a:t>models.ForeignKey</a:t>
            </a:r>
            <a:r>
              <a:rPr lang="en-IN" sz="3600" dirty="0"/>
              <a:t>(</a:t>
            </a:r>
          </a:p>
          <a:p>
            <a:pPr marL="742950" indent="-742950">
              <a:buFont typeface="+mj-lt"/>
              <a:buAutoNum type="arabicParenR"/>
            </a:pPr>
            <a:r>
              <a:rPr lang="en-IN" sz="3600" dirty="0"/>
              <a:t>      </a:t>
            </a:r>
            <a:r>
              <a:rPr lang="en-IN" sz="3600" dirty="0" err="1"/>
              <a:t>get_user_model</a:t>
            </a:r>
            <a:r>
              <a:rPr lang="en-IN" sz="3600" dirty="0"/>
              <a:t>(), </a:t>
            </a:r>
          </a:p>
          <a:p>
            <a:pPr marL="742950" indent="-742950">
              <a:buFont typeface="+mj-lt"/>
              <a:buAutoNum type="arabicParenR"/>
            </a:pPr>
            <a:r>
              <a:rPr lang="en-IN" sz="3600" dirty="0"/>
              <a:t>      </a:t>
            </a:r>
            <a:r>
              <a:rPr lang="en-IN" sz="3600" dirty="0" err="1"/>
              <a:t>on_delete</a:t>
            </a:r>
            <a:r>
              <a:rPr lang="en-IN" sz="3600" dirty="0"/>
              <a:t>=</a:t>
            </a:r>
            <a:r>
              <a:rPr lang="en-IN" sz="3600" dirty="0" err="1"/>
              <a:t>models.CASCADE</a:t>
            </a:r>
            <a:endParaRPr lang="en-IN" sz="3600" dirty="0"/>
          </a:p>
          <a:p>
            <a:pPr marL="742950" indent="-742950">
              <a:buFont typeface="+mj-lt"/>
              <a:buAutoNum type="arabicParenR"/>
            </a:pPr>
            <a:r>
              <a:rPr lang="en-IN" sz="3600" dirty="0"/>
              <a:t>    )</a:t>
            </a:r>
          </a:p>
          <a:p>
            <a:pPr marL="742950" indent="-742950">
              <a:buFont typeface="+mj-lt"/>
              <a:buAutoNum type="arabicParenR"/>
            </a:pPr>
            <a:r>
              <a:rPr lang="en-IN" sz="3600" dirty="0"/>
              <a:t>    </a:t>
            </a:r>
            <a:r>
              <a:rPr lang="en-IN" sz="3600" dirty="0" err="1"/>
              <a:t>secret_code</a:t>
            </a:r>
            <a:r>
              <a:rPr lang="en-IN" sz="3600" dirty="0"/>
              <a:t> = </a:t>
            </a:r>
            <a:r>
              <a:rPr lang="en-IN" sz="3600" dirty="0" err="1"/>
              <a:t>models.CharField</a:t>
            </a:r>
            <a:r>
              <a:rPr lang="en-IN" sz="3600" dirty="0"/>
              <a:t>(</a:t>
            </a:r>
            <a:r>
              <a:rPr lang="en-IN" sz="3600" dirty="0" err="1"/>
              <a:t>max_length</a:t>
            </a:r>
            <a:r>
              <a:rPr lang="en-IN" sz="3600" dirty="0"/>
              <a:t>=20)</a:t>
            </a:r>
          </a:p>
        </p:txBody>
      </p:sp>
    </p:spTree>
    <p:extLst>
      <p:ext uri="{BB962C8B-B14F-4D97-AF65-F5344CB8AC3E}">
        <p14:creationId xmlns:p14="http://schemas.microsoft.com/office/powerpoint/2010/main" val="297614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EBDA-36BB-49CD-91A9-2006963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9809"/>
            <a:ext cx="10058400" cy="424384"/>
          </a:xfrm>
        </p:spPr>
        <p:txBody>
          <a:bodyPr>
            <a:normAutofit fontScale="90000"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IN" dirty="0"/>
              <a:t>Django settings</a:t>
            </a:r>
            <a:br>
              <a:rPr lang="en-IN" dirty="0"/>
            </a:br>
            <a:br>
              <a:rPr lang="en-US" sz="4800" dirty="0"/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0C00-EB7F-45E6-BC14-81CC327C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/>
              <a:t>CODE</a:t>
            </a:r>
          </a:p>
          <a:p>
            <a:pPr marL="742950" indent="-742950">
              <a:buFont typeface="+mj-lt"/>
              <a:buAutoNum type="arabicParenR"/>
            </a:pPr>
            <a:r>
              <a:rPr lang="en-IN" sz="1800" dirty="0"/>
              <a:t>REST_FRAMEWORK = {</a:t>
            </a:r>
          </a:p>
          <a:p>
            <a:pPr marL="742950" indent="-742950">
              <a:buFont typeface="+mj-lt"/>
              <a:buAutoNum type="arabicParenR"/>
            </a:pPr>
            <a:r>
              <a:rPr lang="en-IN" sz="1800" dirty="0"/>
              <a:t>    'DEFAULT_PERMISSION_CLASSES': [</a:t>
            </a:r>
          </a:p>
          <a:p>
            <a:pPr marL="742950" indent="-742950">
              <a:buFont typeface="+mj-lt"/>
              <a:buAutoNum type="arabicParenR"/>
            </a:pPr>
            <a:r>
              <a:rPr lang="en-IN" sz="1800" dirty="0"/>
              <a:t>        '</a:t>
            </a:r>
            <a:r>
              <a:rPr lang="en-IN" sz="1800" dirty="0" err="1"/>
              <a:t>rest_framework.permissions.IsAuthenticated</a:t>
            </a:r>
            <a:r>
              <a:rPr lang="en-IN" sz="1800" dirty="0"/>
              <a:t>',</a:t>
            </a:r>
          </a:p>
          <a:p>
            <a:pPr marL="742950" indent="-742950">
              <a:buFont typeface="+mj-lt"/>
              <a:buAutoNum type="arabicParenR"/>
            </a:pPr>
            <a:r>
              <a:rPr lang="en-IN" sz="1800" dirty="0"/>
              <a:t>    ]</a:t>
            </a:r>
          </a:p>
          <a:p>
            <a:pPr marL="742950" indent="-742950">
              <a:buFont typeface="+mj-lt"/>
              <a:buAutoNum type="arabicParenR"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42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EBDA-36BB-49CD-91A9-2006963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9809"/>
            <a:ext cx="10058400" cy="424384"/>
          </a:xfrm>
        </p:spPr>
        <p:txBody>
          <a:bodyPr>
            <a:normAutofit fontScale="90000"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IN" dirty="0"/>
              <a:t>Defining the endpoint</a:t>
            </a:r>
            <a:br>
              <a:rPr lang="en-IN" dirty="0"/>
            </a:br>
            <a:br>
              <a:rPr lang="en-US" sz="4800" dirty="0"/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0C00-EB7F-45E6-BC14-81CC327C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2145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000" dirty="0"/>
              <a:t>CODE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6000" dirty="0"/>
              <a:t>from </a:t>
            </a:r>
            <a:r>
              <a:rPr lang="en-IN" sz="6000" dirty="0" err="1"/>
              <a:t>rest_framework</a:t>
            </a:r>
            <a:r>
              <a:rPr lang="en-IN" sz="6000" dirty="0"/>
              <a:t> import serializers, </a:t>
            </a:r>
            <a:r>
              <a:rPr lang="en-IN" sz="6000" dirty="0" err="1"/>
              <a:t>viewsets</a:t>
            </a:r>
            <a:endParaRPr lang="en-IN" sz="6000" dirty="0"/>
          </a:p>
          <a:p>
            <a:pPr marL="1143000" indent="-1143000">
              <a:buFont typeface="+mj-lt"/>
              <a:buAutoNum type="arabicPeriod"/>
            </a:pPr>
            <a:r>
              <a:rPr lang="en-IN" sz="6000" dirty="0"/>
              <a:t>from .models import Order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6000" dirty="0"/>
              <a:t>class </a:t>
            </a:r>
            <a:r>
              <a:rPr lang="en-IN" sz="6000" dirty="0" err="1"/>
              <a:t>OrderSerializer</a:t>
            </a:r>
            <a:r>
              <a:rPr lang="en-IN" sz="6000" dirty="0"/>
              <a:t>(</a:t>
            </a:r>
            <a:r>
              <a:rPr lang="en-IN" sz="6000" dirty="0" err="1"/>
              <a:t>serializers.ModelSerializer</a:t>
            </a:r>
            <a:r>
              <a:rPr lang="en-IN" sz="6000" dirty="0"/>
              <a:t>):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6000" dirty="0"/>
              <a:t>    class Meta: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6000" dirty="0"/>
              <a:t>        model = Order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6000" dirty="0"/>
              <a:t>        fields = ["id", "price"]</a:t>
            </a:r>
          </a:p>
          <a:p>
            <a:pPr marL="1143000" indent="-1143000">
              <a:buFont typeface="+mj-lt"/>
              <a:buAutoNum type="arabicPeriod"/>
            </a:pPr>
            <a:endParaRPr lang="en-IN" sz="6000" dirty="0"/>
          </a:p>
          <a:p>
            <a:pPr marL="1143000" indent="-1143000">
              <a:buFont typeface="+mj-lt"/>
              <a:buAutoNum type="arabicPeriod"/>
            </a:pPr>
            <a:r>
              <a:rPr lang="en-IN" sz="6000" dirty="0"/>
              <a:t>class </a:t>
            </a:r>
            <a:r>
              <a:rPr lang="en-IN" sz="6000" dirty="0" err="1"/>
              <a:t>OrderViewSet</a:t>
            </a:r>
            <a:r>
              <a:rPr lang="en-IN" sz="6000" dirty="0"/>
              <a:t>(</a:t>
            </a:r>
            <a:r>
              <a:rPr lang="en-IN" sz="6000" dirty="0" err="1"/>
              <a:t>viewsets.ReadOnlyModelViewSet</a:t>
            </a:r>
            <a:r>
              <a:rPr lang="en-IN" sz="6000" dirty="0"/>
              <a:t>):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6000" dirty="0"/>
              <a:t>    def </a:t>
            </a:r>
            <a:r>
              <a:rPr lang="en-IN" sz="6000" dirty="0" err="1"/>
              <a:t>get_queryset</a:t>
            </a:r>
            <a:r>
              <a:rPr lang="en-IN" sz="6000" dirty="0"/>
              <a:t>(self):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6000" dirty="0"/>
              <a:t>        return </a:t>
            </a:r>
            <a:r>
              <a:rPr lang="en-IN" sz="6000" dirty="0" err="1"/>
              <a:t>Order.objects.filter</a:t>
            </a:r>
            <a:r>
              <a:rPr lang="en-IN" sz="6000" dirty="0"/>
              <a:t>(user=</a:t>
            </a:r>
            <a:r>
              <a:rPr lang="en-IN" sz="6000" dirty="0" err="1"/>
              <a:t>self.request.user</a:t>
            </a:r>
            <a:r>
              <a:rPr lang="en-IN" sz="6000" dirty="0"/>
              <a:t>)</a:t>
            </a:r>
          </a:p>
          <a:p>
            <a:pPr marL="1143000" indent="-1143000">
              <a:buFont typeface="+mj-lt"/>
              <a:buAutoNum type="arabicPeriod"/>
            </a:pPr>
            <a:endParaRPr lang="en-IN" sz="6000" dirty="0"/>
          </a:p>
          <a:p>
            <a:pPr marL="1143000" indent="-1143000">
              <a:buFont typeface="+mj-lt"/>
              <a:buAutoNum type="arabicPeriod"/>
            </a:pPr>
            <a:r>
              <a:rPr lang="en-IN" sz="6000" dirty="0"/>
              <a:t>    </a:t>
            </a:r>
            <a:r>
              <a:rPr lang="en-IN" sz="6000" dirty="0" err="1"/>
              <a:t>serializer_class</a:t>
            </a:r>
            <a:r>
              <a:rPr lang="en-IN" sz="6000" dirty="0"/>
              <a:t> = </a:t>
            </a:r>
            <a:r>
              <a:rPr lang="en-IN" sz="6000" dirty="0" err="1"/>
              <a:t>OrderSerializer</a:t>
            </a:r>
            <a:endParaRPr lang="en-IN" sz="6000" dirty="0"/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12267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7295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1" y="2051694"/>
            <a:ext cx="8649738" cy="2935941"/>
          </a:xfrm>
        </p:spPr>
        <p:txBody>
          <a:bodyPr>
            <a:noAutofit/>
          </a:bodyPr>
          <a:lstStyle/>
          <a:p>
            <a:pPr algn="l" fontAlgn="base"/>
            <a:r>
              <a:rPr lang="en-US" sz="4800" dirty="0"/>
              <a:t>Current solution</a:t>
            </a:r>
            <a:br>
              <a:rPr lang="en-US" sz="4800" dirty="0"/>
            </a:br>
            <a:br>
              <a:rPr lang="en-US" sz="2800" dirty="0"/>
            </a:br>
            <a:r>
              <a:rPr lang="en-US" sz="2800" dirty="0"/>
              <a:t>Only authenticated users can access it</a:t>
            </a:r>
            <a:br>
              <a:rPr lang="en-US" sz="2800" dirty="0"/>
            </a:br>
            <a:r>
              <a:rPr lang="en-US" sz="2800" dirty="0"/>
              <a:t>Order's secret_code is never exposed</a:t>
            </a:r>
            <a:br>
              <a:rPr lang="en-US" sz="2800" dirty="0"/>
            </a:br>
            <a:r>
              <a:rPr lang="en-US" sz="2800" dirty="0"/>
              <a:t>Orders can be only listed and retrieved</a:t>
            </a:r>
            <a:br>
              <a:rPr lang="en-US" sz="2800" dirty="0"/>
            </a:br>
            <a:r>
              <a:rPr lang="en-US" sz="2800" dirty="0"/>
              <a:t>Users can only access their own orders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15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thank you">
            <a:extLst>
              <a:ext uri="{FF2B5EF4-FFF2-40B4-BE49-F238E27FC236}">
                <a16:creationId xmlns:a16="http://schemas.microsoft.com/office/drawing/2014/main" id="{CAD762D6-E706-4447-A3CA-F09D75DB0B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86" y="2037514"/>
            <a:ext cx="5049344" cy="27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4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2C9A-6366-4929-BC0F-26D00610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Agenda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3483-6FC0-4366-917E-F0BD2660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Designing a plugin system</a:t>
            </a:r>
          </a:p>
          <a:p>
            <a:pPr fontAlgn="base"/>
            <a:r>
              <a:rPr lang="en-US" dirty="0"/>
              <a:t>Testing to ensure security guarantees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65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18" y="-145473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1" y="2500660"/>
            <a:ext cx="8649738" cy="2590800"/>
          </a:xfrm>
        </p:spPr>
        <p:txBody>
          <a:bodyPr>
            <a:noAutofit/>
          </a:bodyPr>
          <a:lstStyle/>
          <a:p>
            <a:pPr fontAlgn="base"/>
            <a:r>
              <a:rPr lang="en-IN" dirty="0"/>
              <a:t>Designing a plugin system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3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2C9A-6366-4929-BC0F-26D00610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REQUIREMENTS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3483-6FC0-4366-917E-F0BD2660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600" dirty="0">
              <a:latin typeface="Open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latin typeface="Open Sans"/>
              </a:rPr>
              <a:t>Plugins are Python files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latin typeface="Open Sans"/>
              </a:rPr>
              <a:t>Prevent access to application's code (RCE)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latin typeface="Open Sans"/>
              </a:rPr>
              <a:t>Prevent access to network resources (SSRF)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latin typeface="Open Sans"/>
              </a:rPr>
              <a:t>Prevent side-effects of plugin executions 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latin typeface="Open Sans"/>
              </a:rPr>
              <a:t>Prevent exhausting system resources (DoS)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latin typeface="Open Sans"/>
              </a:rPr>
              <a:t>Prevent to run forever (DoS)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latin typeface="Open Sans"/>
              </a:rPr>
              <a:t>Prevent side-effects of the solution</a:t>
            </a:r>
            <a:r>
              <a:rPr lang="en-US" altLang="en-US" sz="800" dirty="0"/>
              <a:t> 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72C500-AA38-4890-BD61-E17051672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4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1" y="2500660"/>
            <a:ext cx="8649738" cy="2590800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We're going to use a </a:t>
            </a:r>
            <a:r>
              <a:rPr lang="en-US" sz="2800" dirty="0">
                <a:hlinkClick r:id="rId5"/>
              </a:rPr>
              <a:t>docker</a:t>
            </a:r>
            <a:r>
              <a:rPr lang="en-US" sz="2800" dirty="0"/>
              <a:t> container through </a:t>
            </a:r>
            <a:r>
              <a:rPr lang="en-US" sz="2800" dirty="0">
                <a:hlinkClick r:id="rId6"/>
              </a:rPr>
              <a:t>Docker SDK for Python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8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1" y="2051694"/>
            <a:ext cx="8649738" cy="2935941"/>
          </a:xfrm>
        </p:spPr>
        <p:txBody>
          <a:bodyPr>
            <a:noAutofit/>
          </a:bodyPr>
          <a:lstStyle/>
          <a:p>
            <a:pPr fontAlgn="base"/>
            <a:r>
              <a:rPr lang="en-US" sz="6600" dirty="0"/>
              <a:t>Solution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We're going to use a </a:t>
            </a:r>
            <a:r>
              <a:rPr lang="en-US" sz="2800" dirty="0">
                <a:hlinkClick r:id="rId5"/>
              </a:rPr>
              <a:t>docker</a:t>
            </a:r>
            <a:r>
              <a:rPr lang="en-US" sz="2800" dirty="0"/>
              <a:t> container through </a:t>
            </a:r>
            <a:r>
              <a:rPr lang="en-US" sz="2800" dirty="0">
                <a:hlinkClick r:id="rId6"/>
              </a:rPr>
              <a:t>Docker SDK for Python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1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EBDA-36BB-49CD-91A9-2006963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53491"/>
            <a:ext cx="10058400" cy="60702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800" dirty="0"/>
              <a:t>Solution For							</a:t>
            </a:r>
            <a:br>
              <a:rPr lang="en-US" altLang="en-US" sz="4800" dirty="0">
                <a:solidFill>
                  <a:srgbClr val="FFFFFF"/>
                </a:solidFill>
                <a:latin typeface="Open Sans"/>
              </a:rPr>
            </a:br>
            <a:r>
              <a:rPr lang="en-US" altLang="en-US" sz="2700" dirty="0">
                <a:solidFill>
                  <a:srgbClr val="FFFFFF"/>
                </a:solidFill>
                <a:latin typeface="Open Sans"/>
              </a:rPr>
              <a:t>Prevent access to application's code</a:t>
            </a:r>
            <a:br>
              <a:rPr lang="en-US" altLang="en-US" sz="2700" dirty="0">
                <a:solidFill>
                  <a:srgbClr val="FFFFFF"/>
                </a:solidFill>
                <a:latin typeface="Open Sans"/>
              </a:rPr>
            </a:br>
            <a:r>
              <a:rPr lang="en-US" altLang="en-US" sz="2700" dirty="0">
                <a:solidFill>
                  <a:srgbClr val="FFFFFF"/>
                </a:solidFill>
                <a:latin typeface="Open Sans"/>
              </a:rPr>
              <a:t>Prevent side-effects of plugin executions </a:t>
            </a:r>
            <a:r>
              <a:rPr lang="en-US" altLang="en-US" sz="2700" dirty="0">
                <a:solidFill>
                  <a:schemeClr val="tx1"/>
                </a:solidFill>
              </a:rPr>
              <a:t> 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US" sz="4800" dirty="0"/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0C00-EB7F-45E6-BC14-81CC327C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dirty="0"/>
              <a:t>CODE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import docker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client = </a:t>
            </a:r>
            <a:r>
              <a:rPr lang="en-IN" dirty="0" err="1"/>
              <a:t>docker.from_env</a:t>
            </a:r>
            <a:r>
              <a:rPr lang="en-IN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input_including_plugin_code</a:t>
            </a:r>
            <a:r>
              <a:rPr lang="en-IN" dirty="0"/>
              <a:t> = ...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container = </a:t>
            </a:r>
            <a:r>
              <a:rPr lang="en-IN" dirty="0" err="1"/>
              <a:t>client.containers.run</a:t>
            </a:r>
            <a:r>
              <a:rPr lang="en-IN" dirty="0"/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"my-image",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input_including_plugin_code</a:t>
            </a:r>
            <a:r>
              <a:rPr lang="en-IN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detach=True,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46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EBDA-36BB-49CD-91A9-2006963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53491"/>
            <a:ext cx="10058400" cy="60702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800" dirty="0"/>
              <a:t>Solution For							</a:t>
            </a:r>
            <a:br>
              <a:rPr lang="en-US" altLang="en-US" sz="4800" dirty="0">
                <a:solidFill>
                  <a:srgbClr val="FFFFFF"/>
                </a:solidFill>
                <a:latin typeface="Open Sans"/>
              </a:rPr>
            </a:br>
            <a:r>
              <a:rPr lang="en-US" altLang="en-US" sz="3100" dirty="0">
                <a:solidFill>
                  <a:srgbClr val="FFFFFF"/>
                </a:solidFill>
                <a:latin typeface="Open Sans"/>
              </a:rPr>
              <a:t>Prevent access to network resources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US" sz="4800" dirty="0"/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0C00-EB7F-45E6-BC14-81CC327C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container = </a:t>
            </a:r>
            <a:r>
              <a:rPr lang="en-US" dirty="0" err="1"/>
              <a:t>client.containers.run</a:t>
            </a:r>
            <a:r>
              <a:rPr lang="en-US" dirty="0"/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"my-image",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input_including_plugin_code</a:t>
            </a:r>
            <a:r>
              <a:rPr lang="en-US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detach=True,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network_disabled</a:t>
            </a:r>
            <a:r>
              <a:rPr lang="en-US" dirty="0"/>
              <a:t>=True,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04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EBDA-36BB-49CD-91A9-2006963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9809"/>
            <a:ext cx="10058400" cy="424384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800" dirty="0"/>
              <a:t>Solution For							</a:t>
            </a:r>
            <a:br>
              <a:rPr lang="en-US" altLang="en-US" sz="4800" dirty="0">
                <a:solidFill>
                  <a:srgbClr val="FFFFFF"/>
                </a:solidFill>
                <a:latin typeface="Open Sans"/>
              </a:rPr>
            </a:br>
            <a:r>
              <a:rPr lang="en-US" altLang="en-US" sz="3100" dirty="0">
                <a:solidFill>
                  <a:srgbClr val="FFFFFF"/>
                </a:solidFill>
                <a:latin typeface="Open Sans"/>
              </a:rPr>
              <a:t>Prevent exhausting system resources</a:t>
            </a:r>
            <a:br>
              <a:rPr lang="en-US" sz="4800" dirty="0"/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0C00-EB7F-45E6-BC14-81CC327C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dirty="0"/>
              <a:t>CODE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container = </a:t>
            </a:r>
            <a:r>
              <a:rPr lang="en-IN" dirty="0" err="1"/>
              <a:t>client.containers.run</a:t>
            </a:r>
            <a:r>
              <a:rPr lang="en-IN" dirty="0"/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"my-image",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input_including_plugin_code</a:t>
            </a:r>
            <a:r>
              <a:rPr lang="en-IN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detach=True,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network_disabled</a:t>
            </a:r>
            <a:r>
              <a:rPr lang="en-IN" dirty="0"/>
              <a:t>=True,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nano_cpus</a:t>
            </a:r>
            <a:r>
              <a:rPr lang="en-IN" dirty="0"/>
              <a:t>=25 * 10**7,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mem_limit</a:t>
            </a:r>
            <a:r>
              <a:rPr lang="en-IN" dirty="0"/>
              <a:t>="128m",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560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3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4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5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6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7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{7A7A2EFE-4CE2-4036-BA01-04375AD23E85}tf11531919_win32</Template>
  <TotalTime>0</TotalTime>
  <Words>611</Words>
  <Application>Microsoft Office PowerPoint</Application>
  <PresentationFormat>Widescreen</PresentationFormat>
  <Paragraphs>101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Avenir Next LT Pro Light</vt:lpstr>
      <vt:lpstr>Calibri</vt:lpstr>
      <vt:lpstr>Garamond</vt:lpstr>
      <vt:lpstr>Open Sans</vt:lpstr>
      <vt:lpstr>SavonVTI</vt:lpstr>
      <vt:lpstr>Secure software development using Python -Syed Laheeq</vt:lpstr>
      <vt:lpstr>Agenda</vt:lpstr>
      <vt:lpstr>Designing a plugin system</vt:lpstr>
      <vt:lpstr>REQUIREMENTS</vt:lpstr>
      <vt:lpstr>We're going to use a docker container through Docker SDK for Python</vt:lpstr>
      <vt:lpstr>Solution   We're going to use a docker container through Docker SDK for Python</vt:lpstr>
      <vt:lpstr>Solution For        Prevent access to application's code Prevent side-effects of plugin executions    </vt:lpstr>
      <vt:lpstr>Solution For        Prevent access to network resources  </vt:lpstr>
      <vt:lpstr>Solution For        Prevent exhausting system resources </vt:lpstr>
      <vt:lpstr>Solution For        Prevent side-effects of the solution </vt:lpstr>
      <vt:lpstr>Testing to ensure security guarantees</vt:lpstr>
      <vt:lpstr>Django + DRF  Let's create an app where a user have orders</vt:lpstr>
      <vt:lpstr>Defining an Order model  </vt:lpstr>
      <vt:lpstr>Django settings  </vt:lpstr>
      <vt:lpstr>Defining the endpoint  </vt:lpstr>
      <vt:lpstr>Current solution  Only authenticated users can access it Order's secret_code is never exposed Orders can be only listed and retrieved Users can only access their own orders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2021-06-29T18:06:54Z</dcterms:created>
  <dcterms:modified xsi:type="dcterms:W3CDTF">2021-06-29T18:39:55Z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