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169.xml" ContentType="application/vnd.openxmlformats-officedocument.presentationml.slide+xml"/>
  <Override PartName="/ppt/slides/slide221.xml" ContentType="application/vnd.openxmlformats-officedocument.presentationml.slide+xml"/>
  <Override PartName="/ppt/slides/slide308.xml" ContentType="application/vnd.openxmlformats-officedocument.presentationml.slide+xml"/>
  <Override PartName="/ppt/slides/slide31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327.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29.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25.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31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tableStyles" Target="tableStyles.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slide" Target="slides/slide32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421385-EF9D-48BB-954D-801DD2EA0DD0}" type="datetimeFigureOut">
              <a:rPr lang="en-US" smtClean="0"/>
              <a:pPr/>
              <a:t>11/28/2019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2E2E2FE-72E9-4731-9E15-AF4FB5C6D4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421385-EF9D-48BB-954D-801DD2EA0DD0}"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E2FE-72E9-4731-9E15-AF4FB5C6D4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421385-EF9D-48BB-954D-801DD2EA0DD0}"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E2FE-72E9-4731-9E15-AF4FB5C6D4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421385-EF9D-48BB-954D-801DD2EA0DD0}"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E2FE-72E9-4731-9E15-AF4FB5C6D4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421385-EF9D-48BB-954D-801DD2EA0DD0}"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E2FE-72E9-4731-9E15-AF4FB5C6D4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421385-EF9D-48BB-954D-801DD2EA0DD0}" type="datetimeFigureOut">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2E2FE-72E9-4731-9E15-AF4FB5C6D4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421385-EF9D-48BB-954D-801DD2EA0DD0}" type="datetimeFigureOut">
              <a:rPr lang="en-US" smtClean="0"/>
              <a:pPr/>
              <a:t>11/28/2019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2E2FE-72E9-4731-9E15-AF4FB5C6D4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421385-EF9D-48BB-954D-801DD2EA0DD0}" type="datetimeFigureOut">
              <a:rPr lang="en-US" smtClean="0"/>
              <a:pPr/>
              <a:t>11/28/2019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2E2FE-72E9-4731-9E15-AF4FB5C6D4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21385-EF9D-48BB-954D-801DD2EA0DD0}" type="datetimeFigureOut">
              <a:rPr lang="en-US" smtClean="0"/>
              <a:pPr/>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2E2FE-72E9-4731-9E15-AF4FB5C6D4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421385-EF9D-48BB-954D-801DD2EA0DD0}" type="datetimeFigureOut">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2E2FE-72E9-4731-9E15-AF4FB5C6D4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421385-EF9D-48BB-954D-801DD2EA0DD0}" type="datetimeFigureOut">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2E2E2FE-72E9-4731-9E15-AF4FB5C6D44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421385-EF9D-48BB-954D-801DD2EA0DD0}" type="datetimeFigureOut">
              <a:rPr lang="en-US" smtClean="0"/>
              <a:pPr/>
              <a:t>11/28/2019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2E2E2FE-72E9-4731-9E15-AF4FB5C6D44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hyperlink" Target="https://www.w3schools.com/python/python_regex.asp" TargetMode="Externa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u="sng" dirty="0" smtClean="0"/>
              <a:t>PYTHON</a:t>
            </a:r>
            <a:endParaRPr lang="en-US" u="sng" dirty="0"/>
          </a:p>
        </p:txBody>
      </p:sp>
      <p:sp>
        <p:nvSpPr>
          <p:cNvPr id="3" name="Subtitle 2"/>
          <p:cNvSpPr>
            <a:spLocks noGrp="1"/>
          </p:cNvSpPr>
          <p:nvPr>
            <p:ph type="subTitle" idx="1"/>
          </p:nvPr>
        </p:nvSpPr>
        <p:spPr>
          <a:xfrm>
            <a:off x="304800" y="2514600"/>
            <a:ext cx="8610600" cy="1676400"/>
          </a:xfrm>
          <a:solidFill>
            <a:schemeClr val="bg1"/>
          </a:solidFill>
          <a:ln>
            <a:solidFill>
              <a:schemeClr val="tx2"/>
            </a:solidFill>
          </a:ln>
        </p:spPr>
        <p:txBody>
          <a:bodyPr/>
          <a:lstStyle/>
          <a:p>
            <a:r>
              <a:rPr lang="en-US" dirty="0">
                <a:solidFill>
                  <a:schemeClr val="tx1"/>
                </a:solidFill>
              </a:rPr>
              <a:t>Python is a programming language. Python can be used on a server to create web applications.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u="sng" dirty="0" smtClean="0"/>
              <a:t>Python Syntax</a:t>
            </a:r>
            <a:endParaRPr lang="en-US" dirty="0"/>
          </a:p>
        </p:txBody>
      </p:sp>
      <p:sp>
        <p:nvSpPr>
          <p:cNvPr id="3" name="Content Placeholder 2"/>
          <p:cNvSpPr>
            <a:spLocks noGrp="1"/>
          </p:cNvSpPr>
          <p:nvPr>
            <p:ph idx="1"/>
          </p:nvPr>
        </p:nvSpPr>
        <p:spPr>
          <a:xfrm>
            <a:off x="304800" y="1066800"/>
            <a:ext cx="8534400" cy="5638800"/>
          </a:xfrm>
        </p:spPr>
        <p:txBody>
          <a:bodyPr>
            <a:normAutofit fontScale="77500" lnSpcReduction="20000"/>
          </a:bodyPr>
          <a:lstStyle/>
          <a:p>
            <a:pPr>
              <a:buNone/>
            </a:pPr>
            <a:r>
              <a:rPr lang="en-US" b="1" dirty="0"/>
              <a:t>RUN EXAMPLE</a:t>
            </a:r>
          </a:p>
          <a:p>
            <a:pPr>
              <a:buNone/>
            </a:pPr>
            <a:r>
              <a:rPr lang="en-US" b="1" dirty="0"/>
              <a:t>C:\Users\My Name&gt;python demo_syntax_variables.py</a:t>
            </a:r>
            <a:br>
              <a:rPr lang="en-US" b="1" dirty="0"/>
            </a:br>
            <a:r>
              <a:rPr lang="en-US" b="1" dirty="0"/>
              <a:t>5</a:t>
            </a:r>
            <a:br>
              <a:rPr lang="en-US" b="1" dirty="0"/>
            </a:br>
            <a:r>
              <a:rPr lang="en-US" b="1" dirty="0"/>
              <a:t>Hello, World!</a:t>
            </a:r>
          </a:p>
          <a:p>
            <a:pPr>
              <a:buNone/>
            </a:pPr>
            <a:r>
              <a:rPr lang="en-US" dirty="0" smtClean="0"/>
              <a:t>Python </a:t>
            </a:r>
            <a:r>
              <a:rPr lang="en-US" dirty="0"/>
              <a:t>has no command for declaring a variable. You will learn more about variables in </a:t>
            </a:r>
            <a:r>
              <a:rPr lang="en-US" dirty="0" smtClean="0"/>
              <a:t>the python variable</a:t>
            </a:r>
            <a:r>
              <a:rPr lang="en-US" dirty="0"/>
              <a:t> chapter.</a:t>
            </a:r>
          </a:p>
          <a:p>
            <a:pPr>
              <a:buNone/>
            </a:pPr>
            <a:endParaRPr lang="en-US" dirty="0" smtClean="0"/>
          </a:p>
          <a:p>
            <a:pPr>
              <a:buNone/>
            </a:pPr>
            <a:r>
              <a:rPr lang="en-US" dirty="0" smtClean="0"/>
              <a:t>Comments</a:t>
            </a:r>
            <a:endParaRPr lang="en-US" b="1" dirty="0"/>
          </a:p>
          <a:p>
            <a:pPr>
              <a:buNone/>
            </a:pPr>
            <a:r>
              <a:rPr lang="en-US" dirty="0"/>
              <a:t>Python has commenting capability for the purpose of in-code documentation.</a:t>
            </a:r>
          </a:p>
          <a:p>
            <a:pPr>
              <a:buNone/>
            </a:pPr>
            <a:r>
              <a:rPr lang="en-US" dirty="0"/>
              <a:t>Comments start with a #, and Python will render the rest of the line as a comment:</a:t>
            </a:r>
          </a:p>
          <a:p>
            <a:pPr>
              <a:buNone/>
            </a:pPr>
            <a:r>
              <a:rPr lang="en-US" dirty="0"/>
              <a:t>Example</a:t>
            </a:r>
            <a:endParaRPr lang="en-US" b="1" dirty="0"/>
          </a:p>
          <a:p>
            <a:pPr>
              <a:buNone/>
            </a:pPr>
            <a:r>
              <a:rPr lang="en-US" dirty="0"/>
              <a:t>Comments in Python:</a:t>
            </a:r>
          </a:p>
          <a:p>
            <a:pPr>
              <a:buNone/>
            </a:pPr>
            <a:r>
              <a:rPr lang="en-US" dirty="0"/>
              <a:t>#This is a comment.</a:t>
            </a:r>
            <a:br>
              <a:rPr lang="en-US" dirty="0"/>
            </a:br>
            <a:r>
              <a:rPr lang="en-US" dirty="0"/>
              <a:t>print("Hello, World!")</a:t>
            </a:r>
          </a:p>
          <a:p>
            <a:pPr>
              <a:buNone/>
            </a:pPr>
            <a:r>
              <a:rPr lang="en-US" dirty="0"/>
              <a:t>C:\Users\My Name&gt;python demo_comment.py</a:t>
            </a:r>
            <a:br>
              <a:rPr lang="en-US" dirty="0"/>
            </a:br>
            <a:r>
              <a:rPr lang="en-US" dirty="0"/>
              <a:t>Hello, World!</a:t>
            </a:r>
          </a:p>
          <a:p>
            <a:pPr>
              <a:buNone/>
            </a:pPr>
            <a:r>
              <a:rPr lang="en-US" dirty="0"/>
              <a:t> </a:t>
            </a:r>
            <a:endParaRPr lang="en-US" b="1" dirty="0"/>
          </a:p>
          <a:p>
            <a:pPr>
              <a:buNone/>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Sets</a:t>
            </a:r>
            <a:endParaRPr lang="en-US" dirty="0"/>
          </a:p>
        </p:txBody>
      </p:sp>
      <p:graphicFrame>
        <p:nvGraphicFramePr>
          <p:cNvPr id="4" name="Content Placeholder 3"/>
          <p:cNvGraphicFramePr>
            <a:graphicFrameLocks noGrp="1"/>
          </p:cNvGraphicFramePr>
          <p:nvPr>
            <p:ph idx="1"/>
          </p:nvPr>
        </p:nvGraphicFramePr>
        <p:xfrm>
          <a:off x="457200" y="990600"/>
          <a:ext cx="8229600" cy="49530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latin typeface="Verdana" pitchFamily="34" charset="0"/>
                          <a:ea typeface="Verdana" pitchFamily="34" charset="0"/>
                          <a:cs typeface="Verdana" pitchFamily="34" charset="0"/>
                        </a:rPr>
                        <a:t>Method</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Description</a:t>
                      </a:r>
                      <a:endParaRPr lang="en-US" dirty="0">
                        <a:latin typeface="Verdana" pitchFamily="34" charset="0"/>
                        <a:ea typeface="Verdana" pitchFamily="34" charset="0"/>
                        <a:cs typeface="Verdana" pitchFamily="34" charset="0"/>
                      </a:endParaRPr>
                    </a:p>
                  </a:txBody>
                  <a:tcPr/>
                </a:tc>
              </a:tr>
              <a:tr h="370840">
                <a:tc>
                  <a:txBody>
                    <a:bodyPr/>
                    <a:lstStyle/>
                    <a:p>
                      <a:r>
                        <a:rPr lang="en-US" dirty="0" err="1" smtClean="0">
                          <a:latin typeface="Verdana" pitchFamily="34" charset="0"/>
                          <a:ea typeface="Verdana" pitchFamily="34" charset="0"/>
                          <a:cs typeface="Verdana" pitchFamily="34" charset="0"/>
                        </a:rPr>
                        <a:t>issubset</a:t>
                      </a:r>
                      <a:r>
                        <a:rPr lang="en-US" dirty="0" smtClean="0">
                          <a:latin typeface="Verdana" pitchFamily="34" charset="0"/>
                          <a:ea typeface="Verdana" pitchFamily="34" charset="0"/>
                          <a:cs typeface="Verdana" pitchFamily="34" charset="0"/>
                        </a:rPr>
                        <a:t>()</a:t>
                      </a:r>
                      <a:endParaRPr lang="en-US" dirty="0">
                        <a:latin typeface="Verdana" pitchFamily="34" charset="0"/>
                        <a:ea typeface="Verdana" pitchFamily="34" charset="0"/>
                        <a:cs typeface="Verdana" pitchFamily="34" charset="0"/>
                      </a:endParaRPr>
                    </a:p>
                  </a:txBody>
                  <a:tcPr/>
                </a:tc>
                <a:tc>
                  <a:txBody>
                    <a:bodyPr/>
                    <a:lstStyle/>
                    <a:p>
                      <a:r>
                        <a:rPr kumimoji="0" lang="en-US" sz="1800" kern="1200" dirty="0" smtClean="0">
                          <a:solidFill>
                            <a:schemeClr val="dk1"/>
                          </a:solidFill>
                          <a:latin typeface="Verdana" pitchFamily="34" charset="0"/>
                          <a:ea typeface="Verdana" pitchFamily="34" charset="0"/>
                          <a:cs typeface="Verdana" pitchFamily="34" charset="0"/>
                        </a:rPr>
                        <a:t>Returns whether another set contains this set or not</a:t>
                      </a:r>
                      <a:endParaRPr lang="en-US" dirty="0">
                        <a:latin typeface="Verdana" pitchFamily="34" charset="0"/>
                        <a:ea typeface="Verdana" pitchFamily="34" charset="0"/>
                        <a:cs typeface="Verdana" pitchFamily="34" charset="0"/>
                      </a:endParaRPr>
                    </a:p>
                  </a:txBody>
                  <a:tcPr/>
                </a:tc>
              </a:tr>
              <a:tr h="370840">
                <a:tc>
                  <a:txBody>
                    <a:bodyPr/>
                    <a:lstStyle/>
                    <a:p>
                      <a:r>
                        <a:rPr lang="en-US" dirty="0" err="1" smtClean="0">
                          <a:latin typeface="Verdana" pitchFamily="34" charset="0"/>
                          <a:ea typeface="Verdana" pitchFamily="34" charset="0"/>
                          <a:cs typeface="Verdana" pitchFamily="34" charset="0"/>
                        </a:rPr>
                        <a:t>issuperset</a:t>
                      </a:r>
                      <a:r>
                        <a:rPr lang="en-US" dirty="0" smtClean="0">
                          <a:latin typeface="Verdana" pitchFamily="34" charset="0"/>
                          <a:ea typeface="Verdana" pitchFamily="34" charset="0"/>
                          <a:cs typeface="Verdana" pitchFamily="34" charset="0"/>
                        </a:rPr>
                        <a:t>()</a:t>
                      </a:r>
                      <a:endParaRPr lang="en-US" dirty="0">
                        <a:latin typeface="Verdana" pitchFamily="34" charset="0"/>
                        <a:ea typeface="Verdana" pitchFamily="34" charset="0"/>
                        <a:cs typeface="Verdana" pitchFamily="34" charset="0"/>
                      </a:endParaRPr>
                    </a:p>
                  </a:txBody>
                  <a:tcPr/>
                </a:tc>
                <a:tc>
                  <a:txBody>
                    <a:bodyPr/>
                    <a:lstStyle/>
                    <a:p>
                      <a:r>
                        <a:rPr kumimoji="0" lang="en-US" sz="1800" kern="1200" dirty="0" smtClean="0">
                          <a:solidFill>
                            <a:schemeClr val="dk1"/>
                          </a:solidFill>
                          <a:latin typeface="Verdana" pitchFamily="34" charset="0"/>
                          <a:ea typeface="Verdana" pitchFamily="34" charset="0"/>
                          <a:cs typeface="Verdana" pitchFamily="34" charset="0"/>
                        </a:rPr>
                        <a:t>Returns whether this set contains another set or not</a:t>
                      </a:r>
                      <a:endParaRPr lang="en-US" dirty="0">
                        <a:latin typeface="Verdana" pitchFamily="34" charset="0"/>
                        <a:ea typeface="Verdana" pitchFamily="34" charset="0"/>
                        <a:cs typeface="Verdana" pitchFamily="34" charset="0"/>
                      </a:endParaRPr>
                    </a:p>
                  </a:txBody>
                  <a:tcPr/>
                </a:tc>
              </a:tr>
              <a:tr h="370840">
                <a:tc>
                  <a:txBody>
                    <a:bodyPr/>
                    <a:lstStyle/>
                    <a:p>
                      <a:r>
                        <a:rPr lang="en-US" dirty="0" smtClean="0">
                          <a:latin typeface="Verdana" pitchFamily="34" charset="0"/>
                          <a:ea typeface="Verdana" pitchFamily="34" charset="0"/>
                          <a:cs typeface="Verdana" pitchFamily="34" charset="0"/>
                        </a:rPr>
                        <a:t>pop()</a:t>
                      </a:r>
                      <a:endParaRPr lang="en-US" dirty="0">
                        <a:latin typeface="Verdana" pitchFamily="34" charset="0"/>
                        <a:ea typeface="Verdana" pitchFamily="34" charset="0"/>
                        <a:cs typeface="Verdana" pitchFamily="34" charset="0"/>
                      </a:endParaRPr>
                    </a:p>
                  </a:txBody>
                  <a:tcPr/>
                </a:tc>
                <a:tc>
                  <a:txBody>
                    <a:bodyPr/>
                    <a:lstStyle/>
                    <a:p>
                      <a:r>
                        <a:rPr kumimoji="0" lang="en-US" sz="1800" kern="1200" dirty="0" smtClean="0">
                          <a:solidFill>
                            <a:schemeClr val="dk1"/>
                          </a:solidFill>
                          <a:latin typeface="Verdana" pitchFamily="34" charset="0"/>
                          <a:ea typeface="Verdana" pitchFamily="34" charset="0"/>
                          <a:cs typeface="Verdana" pitchFamily="34" charset="0"/>
                        </a:rPr>
                        <a:t>Removes an element from the set</a:t>
                      </a:r>
                      <a:endParaRPr lang="en-US" dirty="0">
                        <a:latin typeface="Verdana" pitchFamily="34" charset="0"/>
                        <a:ea typeface="Verdana" pitchFamily="34" charset="0"/>
                        <a:cs typeface="Verdana" pitchFamily="34" charset="0"/>
                      </a:endParaRPr>
                    </a:p>
                  </a:txBody>
                  <a:tcPr/>
                </a:tc>
              </a:tr>
              <a:tr h="370840">
                <a:tc>
                  <a:txBody>
                    <a:bodyPr/>
                    <a:lstStyle/>
                    <a:p>
                      <a:r>
                        <a:rPr lang="en-US" dirty="0" smtClean="0">
                          <a:latin typeface="Verdana" pitchFamily="34" charset="0"/>
                          <a:ea typeface="Verdana" pitchFamily="34" charset="0"/>
                          <a:cs typeface="Verdana" pitchFamily="34" charset="0"/>
                        </a:rPr>
                        <a:t>remove()</a:t>
                      </a:r>
                      <a:endParaRPr lang="en-US" dirty="0">
                        <a:latin typeface="Verdana" pitchFamily="34" charset="0"/>
                        <a:ea typeface="Verdana" pitchFamily="34" charset="0"/>
                        <a:cs typeface="Verdana" pitchFamily="34" charset="0"/>
                      </a:endParaRPr>
                    </a:p>
                  </a:txBody>
                  <a:tcPr/>
                </a:tc>
                <a:tc>
                  <a:txBody>
                    <a:bodyPr/>
                    <a:lstStyle/>
                    <a:p>
                      <a:r>
                        <a:rPr kumimoji="0" lang="en-US" sz="1800" kern="1200" dirty="0" smtClean="0">
                          <a:solidFill>
                            <a:schemeClr val="dk1"/>
                          </a:solidFill>
                          <a:latin typeface="Verdana" pitchFamily="34" charset="0"/>
                          <a:ea typeface="Verdana" pitchFamily="34" charset="0"/>
                          <a:cs typeface="Verdana" pitchFamily="34" charset="0"/>
                        </a:rPr>
                        <a:t>Removes the specified element</a:t>
                      </a:r>
                      <a:endParaRPr lang="en-US" dirty="0">
                        <a:latin typeface="Verdana" pitchFamily="34" charset="0"/>
                        <a:ea typeface="Verdana" pitchFamily="34" charset="0"/>
                        <a:cs typeface="Verdana" pitchFamily="34" charset="0"/>
                      </a:endParaRPr>
                    </a:p>
                  </a:txBody>
                  <a:tcPr/>
                </a:tc>
              </a:tr>
              <a:tr h="370840">
                <a:tc>
                  <a:txBody>
                    <a:bodyPr/>
                    <a:lstStyle/>
                    <a:p>
                      <a:r>
                        <a:rPr lang="en-US" dirty="0" smtClean="0">
                          <a:latin typeface="Verdana" pitchFamily="34" charset="0"/>
                          <a:ea typeface="Verdana" pitchFamily="34" charset="0"/>
                          <a:cs typeface="Verdana" pitchFamily="34" charset="0"/>
                        </a:rPr>
                        <a:t>symmetric difference()</a:t>
                      </a:r>
                      <a:endParaRPr lang="en-US" dirty="0">
                        <a:latin typeface="Verdana" pitchFamily="34" charset="0"/>
                        <a:ea typeface="Verdana" pitchFamily="34" charset="0"/>
                        <a:cs typeface="Verdana" pitchFamily="34" charset="0"/>
                      </a:endParaRPr>
                    </a:p>
                  </a:txBody>
                  <a:tcPr/>
                </a:tc>
                <a:tc>
                  <a:txBody>
                    <a:bodyPr/>
                    <a:lstStyle/>
                    <a:p>
                      <a:r>
                        <a:rPr kumimoji="0" lang="en-US" sz="1800" kern="1200" dirty="0" smtClean="0">
                          <a:solidFill>
                            <a:schemeClr val="dk1"/>
                          </a:solidFill>
                          <a:latin typeface="Verdana" pitchFamily="34" charset="0"/>
                          <a:ea typeface="Verdana" pitchFamily="34" charset="0"/>
                          <a:cs typeface="Verdana" pitchFamily="34" charset="0"/>
                        </a:rPr>
                        <a:t>Returns a set with the symmetric differences of two sets</a:t>
                      </a:r>
                      <a:endParaRPr lang="en-US" dirty="0">
                        <a:latin typeface="Verdana" pitchFamily="34" charset="0"/>
                        <a:ea typeface="Verdana" pitchFamily="34" charset="0"/>
                        <a:cs typeface="Verdana" pitchFamily="34" charset="0"/>
                      </a:endParaRPr>
                    </a:p>
                  </a:txBody>
                  <a:tcPr/>
                </a:tc>
              </a:tr>
              <a:tr h="370840">
                <a:tc>
                  <a:txBody>
                    <a:bodyPr/>
                    <a:lstStyle/>
                    <a:p>
                      <a:r>
                        <a:rPr lang="en-US" dirty="0" smtClean="0">
                          <a:latin typeface="Verdana" pitchFamily="34" charset="0"/>
                          <a:ea typeface="Verdana" pitchFamily="34" charset="0"/>
                          <a:cs typeface="Verdana" pitchFamily="34" charset="0"/>
                        </a:rPr>
                        <a:t>Symmetric difference update()</a:t>
                      </a:r>
                      <a:endParaRPr lang="en-US" dirty="0">
                        <a:latin typeface="Verdana" pitchFamily="34" charset="0"/>
                        <a:ea typeface="Verdana" pitchFamily="34" charset="0"/>
                        <a:cs typeface="Verdana" pitchFamily="34" charset="0"/>
                      </a:endParaRPr>
                    </a:p>
                  </a:txBody>
                  <a:tcPr/>
                </a:tc>
                <a:tc>
                  <a:txBody>
                    <a:bodyPr/>
                    <a:lstStyle/>
                    <a:p>
                      <a:r>
                        <a:rPr kumimoji="0" lang="en-US" sz="1800" kern="1200" dirty="0" smtClean="0">
                          <a:solidFill>
                            <a:schemeClr val="dk1"/>
                          </a:solidFill>
                          <a:latin typeface="Verdana" pitchFamily="34" charset="0"/>
                          <a:ea typeface="Verdana" pitchFamily="34" charset="0"/>
                          <a:cs typeface="Verdana" pitchFamily="34" charset="0"/>
                        </a:rPr>
                        <a:t>inserts the symmetric differences from this set and another</a:t>
                      </a:r>
                      <a:endParaRPr lang="en-US" dirty="0">
                        <a:latin typeface="Verdana" pitchFamily="34" charset="0"/>
                        <a:ea typeface="Verdana" pitchFamily="34" charset="0"/>
                        <a:cs typeface="Verdana" pitchFamily="34" charset="0"/>
                      </a:endParaRPr>
                    </a:p>
                  </a:txBody>
                  <a:tcPr/>
                </a:tc>
              </a:tr>
              <a:tr h="370840">
                <a:tc>
                  <a:txBody>
                    <a:bodyPr/>
                    <a:lstStyle/>
                    <a:p>
                      <a:r>
                        <a:rPr lang="en-US" dirty="0" smtClean="0">
                          <a:latin typeface="Verdana" pitchFamily="34" charset="0"/>
                          <a:ea typeface="Verdana" pitchFamily="34" charset="0"/>
                          <a:cs typeface="Verdana" pitchFamily="34" charset="0"/>
                        </a:rPr>
                        <a:t>Union()</a:t>
                      </a:r>
                      <a:endParaRPr lang="en-US" dirty="0">
                        <a:latin typeface="Verdana" pitchFamily="34" charset="0"/>
                        <a:ea typeface="Verdana" pitchFamily="34" charset="0"/>
                        <a:cs typeface="Verdana" pitchFamily="34" charset="0"/>
                      </a:endParaRPr>
                    </a:p>
                  </a:txBody>
                  <a:tcPr/>
                </a:tc>
                <a:tc>
                  <a:txBody>
                    <a:bodyPr/>
                    <a:lstStyle/>
                    <a:p>
                      <a:r>
                        <a:rPr kumimoji="0" lang="en-US" sz="1800" kern="1200" dirty="0" smtClean="0">
                          <a:solidFill>
                            <a:schemeClr val="dk1"/>
                          </a:solidFill>
                          <a:latin typeface="Verdana" pitchFamily="34" charset="0"/>
                          <a:ea typeface="Verdana" pitchFamily="34" charset="0"/>
                          <a:cs typeface="Verdana" pitchFamily="34" charset="0"/>
                        </a:rPr>
                        <a:t>Return a set containing the union of sets</a:t>
                      </a:r>
                      <a:endParaRPr lang="en-US" dirty="0">
                        <a:latin typeface="Verdana" pitchFamily="34" charset="0"/>
                        <a:ea typeface="Verdana" pitchFamily="34" charset="0"/>
                        <a:cs typeface="Verdana" pitchFamily="34" charset="0"/>
                      </a:endParaRPr>
                    </a:p>
                  </a:txBody>
                  <a:tcPr/>
                </a:tc>
              </a:tr>
              <a:tr h="370840">
                <a:tc>
                  <a:txBody>
                    <a:bodyPr/>
                    <a:lstStyle/>
                    <a:p>
                      <a:r>
                        <a:rPr lang="en-US" dirty="0" smtClean="0">
                          <a:latin typeface="Verdana" pitchFamily="34" charset="0"/>
                          <a:ea typeface="Verdana" pitchFamily="34" charset="0"/>
                          <a:cs typeface="Verdana" pitchFamily="34" charset="0"/>
                        </a:rPr>
                        <a:t>update</a:t>
                      </a:r>
                      <a:endParaRPr lang="en-US" dirty="0">
                        <a:latin typeface="Verdana" pitchFamily="34" charset="0"/>
                        <a:ea typeface="Verdana" pitchFamily="34" charset="0"/>
                        <a:cs typeface="Verdana" pitchFamily="34" charset="0"/>
                      </a:endParaRPr>
                    </a:p>
                  </a:txBody>
                  <a:tcPr/>
                </a:tc>
                <a:tc>
                  <a:txBody>
                    <a:bodyPr/>
                    <a:lstStyle/>
                    <a:p>
                      <a:r>
                        <a:rPr kumimoji="0" lang="en-US" sz="1800" kern="1200" dirty="0" smtClean="0">
                          <a:solidFill>
                            <a:schemeClr val="dk1"/>
                          </a:solidFill>
                          <a:latin typeface="Verdana" pitchFamily="34" charset="0"/>
                          <a:ea typeface="Verdana" pitchFamily="34" charset="0"/>
                          <a:cs typeface="Verdana" pitchFamily="34" charset="0"/>
                        </a:rPr>
                        <a:t>Update the set with the union of this set and others</a:t>
                      </a:r>
                      <a:endParaRPr lang="en-US" dirty="0">
                        <a:latin typeface="Verdana" pitchFamily="34" charset="0"/>
                        <a:ea typeface="Verdana" pitchFamily="34" charset="0"/>
                        <a:cs typeface="Verdana" pitchFamily="34" charset="0"/>
                      </a:endParaRPr>
                    </a:p>
                  </a:txBody>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13. </a:t>
            </a:r>
            <a:r>
              <a:rPr lang="en-US" u="sng" dirty="0" smtClean="0"/>
              <a:t>Python Dictionaries</a:t>
            </a:r>
            <a:r>
              <a:rPr lang="en-US" dirty="0" smtClean="0"/>
              <a:t/>
            </a:r>
            <a:br>
              <a:rPr lang="en-US" dirty="0" smtClean="0"/>
            </a:br>
            <a:endParaRPr lang="en-US" dirty="0"/>
          </a:p>
        </p:txBody>
      </p:sp>
      <p:sp>
        <p:nvSpPr>
          <p:cNvPr id="3" name="Content Placeholder 2"/>
          <p:cNvSpPr>
            <a:spLocks noGrp="1"/>
          </p:cNvSpPr>
          <p:nvPr>
            <p:ph idx="1"/>
          </p:nvPr>
        </p:nvSpPr>
        <p:spPr>
          <a:xfrm>
            <a:off x="304800" y="685800"/>
            <a:ext cx="8382000" cy="5943600"/>
          </a:xfrm>
        </p:spPr>
        <p:txBody>
          <a:bodyPr>
            <a:normAutofit lnSpcReduction="10000"/>
          </a:bodyPr>
          <a:lstStyle/>
          <a:p>
            <a:pPr>
              <a:buNone/>
            </a:pPr>
            <a:r>
              <a:rPr lang="en-US" sz="2000" dirty="0" smtClean="0"/>
              <a:t>Dictionary</a:t>
            </a:r>
            <a:endParaRPr lang="en-US" sz="2000" b="1" dirty="0" smtClean="0"/>
          </a:p>
          <a:p>
            <a:pPr>
              <a:buNone/>
            </a:pPr>
            <a:r>
              <a:rPr lang="en-US" sz="2000" dirty="0" smtClean="0"/>
              <a:t>A dictionary is a collection which is unordered, changeable and indexed. In Python dictionaries are written with curly brackets, and they have keys and values.</a:t>
            </a:r>
          </a:p>
          <a:p>
            <a:pPr>
              <a:buNone/>
            </a:pPr>
            <a:r>
              <a:rPr lang="en-US" sz="2000" dirty="0" smtClean="0"/>
              <a:t>Example</a:t>
            </a:r>
            <a:endParaRPr lang="en-US" sz="2000" b="1" dirty="0" smtClean="0"/>
          </a:p>
          <a:p>
            <a:pPr>
              <a:buNone/>
            </a:pPr>
            <a:r>
              <a:rPr lang="en-US" sz="2000" dirty="0" smtClean="0"/>
              <a:t>Create and print a dictionary:</a:t>
            </a:r>
          </a:p>
          <a:p>
            <a:pPr>
              <a:buNone/>
            </a:pPr>
            <a:r>
              <a:rPr lang="en-US" sz="2000" dirty="0" err="1" smtClean="0"/>
              <a:t>thisdict</a:t>
            </a:r>
            <a:r>
              <a:rPr lang="en-US" sz="2000" dirty="0" smtClean="0"/>
              <a:t> = {</a:t>
            </a:r>
            <a:br>
              <a:rPr lang="en-US" sz="2000" dirty="0" smtClean="0"/>
            </a:br>
            <a:r>
              <a:rPr lang="en-US" sz="2000" dirty="0" smtClean="0"/>
              <a:t>  "brand": "Ford",</a:t>
            </a:r>
            <a:br>
              <a:rPr lang="en-US" sz="2000" dirty="0" smtClean="0"/>
            </a:br>
            <a:r>
              <a:rPr lang="en-US" sz="2000" dirty="0" smtClean="0"/>
              <a:t>  "model": "Mustang",</a:t>
            </a:r>
            <a:br>
              <a:rPr lang="en-US" sz="2000" dirty="0" smtClean="0"/>
            </a:br>
            <a:r>
              <a:rPr lang="en-US" sz="2000" dirty="0" smtClean="0"/>
              <a:t>  "year": 1964</a:t>
            </a:r>
            <a:br>
              <a:rPr lang="en-US" sz="2000" dirty="0" smtClean="0"/>
            </a:br>
            <a:r>
              <a:rPr lang="en-US" sz="2000" dirty="0" smtClean="0"/>
              <a:t>}</a:t>
            </a:r>
            <a:br>
              <a:rPr lang="en-US" sz="2000" dirty="0" smtClean="0"/>
            </a:br>
            <a:r>
              <a:rPr lang="en-US" sz="2000" dirty="0" smtClean="0"/>
              <a:t>print(</a:t>
            </a:r>
            <a:r>
              <a:rPr lang="en-US" sz="2000" dirty="0" err="1" smtClean="0"/>
              <a:t>thisdict</a:t>
            </a:r>
            <a:r>
              <a:rPr lang="en-US" sz="2000" dirty="0" smtClean="0"/>
              <a:t>)</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endParaRPr lang="en-US" sz="2000" dirty="0" smtClean="0"/>
          </a:p>
          <a:p>
            <a:pPr>
              <a:buNone/>
            </a:pPr>
            <a:endParaRPr lang="en-US" sz="20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838200"/>
            <a:ext cx="8229600" cy="5791200"/>
          </a:xfrm>
        </p:spPr>
        <p:txBody>
          <a:bodyPr>
            <a:normAutofit fontScale="92500" lnSpcReduction="10000"/>
          </a:bodyPr>
          <a:lstStyle/>
          <a:p>
            <a:pPr>
              <a:buNone/>
            </a:pPr>
            <a:r>
              <a:rPr lang="en-US" sz="2000" dirty="0" smtClean="0"/>
              <a:t>print(</a:t>
            </a:r>
            <a:r>
              <a:rPr lang="en-US" sz="2000" dirty="0" err="1" smtClean="0"/>
              <a:t>thisdict</a:t>
            </a:r>
            <a:r>
              <a:rPr lang="en-US" sz="2000" dirty="0" smtClean="0"/>
              <a:t>)</a:t>
            </a:r>
          </a:p>
          <a:p>
            <a:pPr>
              <a:buNone/>
            </a:pPr>
            <a:r>
              <a:rPr lang="en-US" sz="2000" dirty="0" smtClean="0"/>
              <a:t>C:\Users\My Name&gt;python demo_dictionary.py</a:t>
            </a:r>
            <a:br>
              <a:rPr lang="en-US" sz="2000" dirty="0" smtClean="0"/>
            </a:br>
            <a:r>
              <a:rPr lang="en-US" sz="2000" dirty="0" smtClean="0"/>
              <a:t>{'brand': 'Ford', 'model': 'Mustang', 'year': 1964}</a:t>
            </a:r>
          </a:p>
          <a:p>
            <a:pPr>
              <a:buNone/>
            </a:pPr>
            <a:endParaRPr lang="en-US" sz="2000" dirty="0" smtClean="0"/>
          </a:p>
          <a:p>
            <a:pPr>
              <a:buNone/>
            </a:pPr>
            <a:r>
              <a:rPr lang="en-US" sz="2000" dirty="0" smtClean="0"/>
              <a:t>Accessing Items</a:t>
            </a:r>
            <a:endParaRPr lang="en-US" sz="2000" b="1" dirty="0" smtClean="0"/>
          </a:p>
          <a:p>
            <a:pPr>
              <a:buNone/>
            </a:pPr>
            <a:r>
              <a:rPr lang="en-US" sz="2000" dirty="0" smtClean="0"/>
              <a:t>You can access the items of a dictionary by referring to its key name, inside square brackets:</a:t>
            </a:r>
          </a:p>
          <a:p>
            <a:pPr>
              <a:buNone/>
            </a:pPr>
            <a:r>
              <a:rPr lang="en-US" sz="2000" dirty="0" smtClean="0"/>
              <a:t>Example</a:t>
            </a:r>
            <a:endParaRPr lang="en-US" sz="2000" b="1" dirty="0" smtClean="0"/>
          </a:p>
          <a:p>
            <a:pPr>
              <a:buNone/>
            </a:pPr>
            <a:r>
              <a:rPr lang="en-US" sz="2000" dirty="0" smtClean="0"/>
              <a:t>Get the value of the "model" key:</a:t>
            </a:r>
          </a:p>
          <a:p>
            <a:pPr>
              <a:buNone/>
            </a:pPr>
            <a:r>
              <a:rPr lang="en-US" sz="2000" dirty="0" smtClean="0"/>
              <a:t>x = </a:t>
            </a:r>
            <a:r>
              <a:rPr lang="en-US" sz="2000" dirty="0" err="1" smtClean="0"/>
              <a:t>thisdict</a:t>
            </a:r>
            <a:r>
              <a:rPr lang="en-US" sz="2000" dirty="0" smtClean="0"/>
              <a:t>["model"]</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smtClean="0"/>
              <a:t>x = </a:t>
            </a:r>
            <a:r>
              <a:rPr lang="en-US" sz="2000" dirty="0" err="1" smtClean="0"/>
              <a:t>thisdict</a:t>
            </a:r>
            <a:r>
              <a:rPr lang="en-US" sz="2000" dirty="0" smtClean="0"/>
              <a:t>["model"]</a:t>
            </a:r>
          </a:p>
          <a:p>
            <a:pPr>
              <a:buNone/>
            </a:pPr>
            <a:endParaRPr lang="en-US" sz="2000" dirty="0" smtClean="0"/>
          </a:p>
          <a:p>
            <a:pPr>
              <a:buNone/>
            </a:pPr>
            <a:endParaRPr lang="en-US" sz="20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print(x)</a:t>
            </a:r>
          </a:p>
          <a:p>
            <a:pPr>
              <a:buNone/>
            </a:pPr>
            <a:r>
              <a:rPr lang="en-US" sz="2000" dirty="0" smtClean="0"/>
              <a:t>C:\Users\My Name&gt;python demo_dictionary_access.py</a:t>
            </a:r>
            <a:br>
              <a:rPr lang="en-US" sz="2000" dirty="0" smtClean="0"/>
            </a:br>
            <a:r>
              <a:rPr lang="en-US" sz="2000" dirty="0" smtClean="0"/>
              <a:t>Mustang</a:t>
            </a:r>
          </a:p>
          <a:p>
            <a:pPr>
              <a:buNone/>
            </a:pPr>
            <a:r>
              <a:rPr lang="en-US" sz="2000" dirty="0" smtClean="0"/>
              <a:t>There is also a method called get() that will give you the same result:</a:t>
            </a:r>
          </a:p>
          <a:p>
            <a:pPr>
              <a:buNone/>
            </a:pPr>
            <a:r>
              <a:rPr lang="en-US" sz="2000" dirty="0" smtClean="0"/>
              <a:t>Example</a:t>
            </a:r>
            <a:endParaRPr lang="en-US" sz="2000" b="1" dirty="0" smtClean="0"/>
          </a:p>
          <a:p>
            <a:pPr>
              <a:buNone/>
            </a:pPr>
            <a:r>
              <a:rPr lang="en-US" sz="2000" dirty="0" smtClean="0"/>
              <a:t>Get the value of the "model" key:</a:t>
            </a:r>
          </a:p>
          <a:p>
            <a:pPr>
              <a:buNone/>
            </a:pPr>
            <a:r>
              <a:rPr lang="en-US" sz="2000" dirty="0" smtClean="0"/>
              <a:t>x = </a:t>
            </a:r>
            <a:r>
              <a:rPr lang="en-US" sz="2000" dirty="0" err="1" smtClean="0"/>
              <a:t>thisdict.get</a:t>
            </a:r>
            <a:r>
              <a:rPr lang="en-US" sz="2000" dirty="0" smtClean="0"/>
              <a:t>("model")</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smtClean="0"/>
              <a:t>x = </a:t>
            </a:r>
            <a:r>
              <a:rPr lang="en-US" sz="2000" dirty="0" err="1" smtClean="0"/>
              <a:t>thisdict.get</a:t>
            </a:r>
            <a:r>
              <a:rPr lang="en-US" sz="2000" dirty="0" smtClean="0"/>
              <a:t>("model")</a:t>
            </a:r>
          </a:p>
          <a:p>
            <a:pPr>
              <a:buNone/>
            </a:pPr>
            <a:r>
              <a:rPr lang="en-US" sz="2000" dirty="0" smtClean="0"/>
              <a:t>print(x)</a:t>
            </a:r>
          </a:p>
          <a:p>
            <a:pPr>
              <a:buNone/>
            </a:pPr>
            <a:endParaRPr lang="en-US" sz="2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14400"/>
            <a:ext cx="8229600" cy="5791200"/>
          </a:xfrm>
        </p:spPr>
        <p:txBody>
          <a:bodyPr>
            <a:noAutofit/>
          </a:bodyPr>
          <a:lstStyle/>
          <a:p>
            <a:pPr>
              <a:buNone/>
            </a:pPr>
            <a:r>
              <a:rPr lang="en-US" sz="2000" dirty="0" smtClean="0"/>
              <a:t>print(x)</a:t>
            </a:r>
          </a:p>
          <a:p>
            <a:pPr>
              <a:buNone/>
            </a:pPr>
            <a:r>
              <a:rPr lang="en-US" sz="2000" dirty="0" smtClean="0"/>
              <a:t>C:\Users\My Name&gt;python demo_dictionary_get.py</a:t>
            </a:r>
            <a:br>
              <a:rPr lang="en-US" sz="2000" dirty="0" smtClean="0"/>
            </a:br>
            <a:r>
              <a:rPr lang="en-US" sz="2000" dirty="0" smtClean="0"/>
              <a:t>Mustang</a:t>
            </a:r>
          </a:p>
          <a:p>
            <a:pPr>
              <a:buNone/>
            </a:pPr>
            <a:r>
              <a:rPr lang="en-US" sz="2000" dirty="0" smtClean="0"/>
              <a:t>Change Values</a:t>
            </a:r>
            <a:endParaRPr lang="en-US" sz="2000" b="1" dirty="0" smtClean="0"/>
          </a:p>
          <a:p>
            <a:pPr>
              <a:buNone/>
            </a:pPr>
            <a:r>
              <a:rPr lang="en-US" sz="2000" dirty="0" smtClean="0"/>
              <a:t>You can change the value of a specific item by referring to its key name:</a:t>
            </a:r>
          </a:p>
          <a:p>
            <a:pPr>
              <a:buNone/>
            </a:pPr>
            <a:r>
              <a:rPr lang="en-US" sz="2000" dirty="0" smtClean="0"/>
              <a:t>Example</a:t>
            </a:r>
            <a:endParaRPr lang="en-US" sz="2000" b="1" dirty="0" smtClean="0"/>
          </a:p>
          <a:p>
            <a:pPr>
              <a:buNone/>
            </a:pPr>
            <a:r>
              <a:rPr lang="en-US" sz="2000" dirty="0" smtClean="0"/>
              <a:t>Change the "year" to 2018:</a:t>
            </a:r>
          </a:p>
          <a:p>
            <a:pPr>
              <a:buNone/>
            </a:pPr>
            <a:r>
              <a:rPr lang="en-US" sz="2000" dirty="0" err="1" smtClean="0"/>
              <a:t>thisdict</a:t>
            </a:r>
            <a:r>
              <a:rPr lang="en-US" sz="2000" dirty="0" smtClean="0"/>
              <a:t> = {</a:t>
            </a:r>
            <a:br>
              <a:rPr lang="en-US" sz="2000" dirty="0" smtClean="0"/>
            </a:br>
            <a:r>
              <a:rPr lang="en-US" sz="2000" dirty="0" smtClean="0"/>
              <a:t>  "brand": "Ford",</a:t>
            </a:r>
            <a:br>
              <a:rPr lang="en-US" sz="2000" dirty="0" smtClean="0"/>
            </a:br>
            <a:r>
              <a:rPr lang="en-US" sz="2000" dirty="0" smtClean="0"/>
              <a:t>  "model": "Mustang",</a:t>
            </a:r>
            <a:br>
              <a:rPr lang="en-US" sz="2000" dirty="0" smtClean="0"/>
            </a:br>
            <a:r>
              <a:rPr lang="en-US" sz="2000" dirty="0" smtClean="0"/>
              <a:t>  "year": 1964</a:t>
            </a:r>
            <a:br>
              <a:rPr lang="en-US" sz="2000" dirty="0" smtClean="0"/>
            </a:br>
            <a:r>
              <a:rPr lang="en-US" sz="2000" dirty="0" smtClean="0"/>
              <a:t>}</a:t>
            </a:r>
            <a:br>
              <a:rPr lang="en-US" sz="2000" dirty="0" smtClean="0"/>
            </a:br>
            <a:r>
              <a:rPr lang="en-US" sz="2000" dirty="0" err="1" smtClean="0"/>
              <a:t>thisdict</a:t>
            </a:r>
            <a:r>
              <a:rPr lang="en-US" sz="2000" dirty="0" smtClean="0"/>
              <a:t>["year"] = 2018</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a:t>
            </a:r>
          </a:p>
          <a:p>
            <a:pPr>
              <a:buNone/>
            </a:pPr>
            <a:r>
              <a:rPr lang="en-US" sz="2000" dirty="0" smtClean="0"/>
              <a:t>  “ </a:t>
            </a:r>
          </a:p>
          <a:p>
            <a:pPr>
              <a:buNone/>
            </a:pPr>
            <a:endParaRPr lang="en-US" sz="20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"model": "Mustang",</a:t>
            </a:r>
          </a:p>
          <a:p>
            <a:pPr>
              <a:buNone/>
            </a:pPr>
            <a:r>
              <a:rPr lang="en-US" sz="2000" dirty="0" smtClean="0"/>
              <a:t>  "year": 1964</a:t>
            </a:r>
          </a:p>
          <a:p>
            <a:pPr>
              <a:buNone/>
            </a:pPr>
            <a:r>
              <a:rPr lang="en-US" sz="2000" dirty="0" smtClean="0"/>
              <a:t>}</a:t>
            </a:r>
          </a:p>
          <a:p>
            <a:pPr>
              <a:buNone/>
            </a:pPr>
            <a:r>
              <a:rPr lang="en-US" sz="2000" dirty="0" smtClean="0"/>
              <a:t> </a:t>
            </a:r>
          </a:p>
          <a:p>
            <a:pPr>
              <a:buNone/>
            </a:pPr>
            <a:r>
              <a:rPr lang="en-US" sz="2000" dirty="0" err="1" smtClean="0"/>
              <a:t>thisdict</a:t>
            </a:r>
            <a:r>
              <a:rPr lang="en-US" sz="2000" dirty="0" smtClean="0"/>
              <a:t>["year"] = 2018</a:t>
            </a:r>
          </a:p>
          <a:p>
            <a:pPr>
              <a:buNone/>
            </a:pPr>
            <a:r>
              <a:rPr lang="en-US" sz="2000" dirty="0" smtClean="0"/>
              <a:t> </a:t>
            </a:r>
          </a:p>
          <a:p>
            <a:pPr>
              <a:buNone/>
            </a:pPr>
            <a:r>
              <a:rPr lang="en-US" sz="2000" dirty="0" smtClean="0"/>
              <a:t>print(</a:t>
            </a:r>
            <a:r>
              <a:rPr lang="en-US" sz="2000" dirty="0" err="1" smtClean="0"/>
              <a:t>thisdict</a:t>
            </a:r>
            <a:r>
              <a:rPr lang="en-US" sz="2000" dirty="0" smtClean="0"/>
              <a:t>)</a:t>
            </a:r>
          </a:p>
          <a:p>
            <a:pPr>
              <a:buNone/>
            </a:pPr>
            <a:r>
              <a:rPr lang="en-US" sz="2000" dirty="0" smtClean="0"/>
              <a:t>C:\Users\My Name&gt;python demo_dictionary_change.py</a:t>
            </a:r>
            <a:br>
              <a:rPr lang="en-US" sz="2000" dirty="0" smtClean="0"/>
            </a:br>
            <a:r>
              <a:rPr lang="en-US" sz="2000" dirty="0" smtClean="0"/>
              <a:t>{'brand': 'Ford', 'model': 'Mustang', 'year': 2018}</a:t>
            </a:r>
          </a:p>
          <a:p>
            <a:pPr>
              <a:buNone/>
            </a:pPr>
            <a:endParaRPr lang="en-US" sz="2000" dirty="0" smtClean="0"/>
          </a:p>
          <a:p>
            <a:pPr>
              <a:buNone/>
            </a:pPr>
            <a:r>
              <a:rPr lang="en-US" sz="2000" dirty="0" smtClean="0"/>
              <a:t>Loop Through a Dictionary</a:t>
            </a:r>
            <a:endParaRPr lang="en-US" sz="2000" b="1" dirty="0" smtClean="0"/>
          </a:p>
          <a:p>
            <a:pPr>
              <a:buNone/>
            </a:pPr>
            <a:r>
              <a:rPr lang="en-US" sz="2000" dirty="0" smtClean="0"/>
              <a:t>You can loop through a dictionary by using a for loop.</a:t>
            </a:r>
          </a:p>
          <a:p>
            <a:pPr>
              <a:buNone/>
            </a:pPr>
            <a:r>
              <a:rPr lang="en-US" sz="2000" dirty="0" smtClean="0"/>
              <a:t>When looping through a dictionary, the return value are the </a:t>
            </a:r>
            <a:r>
              <a:rPr lang="en-US" sz="2000" i="1" dirty="0" smtClean="0"/>
              <a:t>keys</a:t>
            </a:r>
            <a:r>
              <a:rPr lang="en-US" sz="2000" dirty="0" smtClean="0"/>
              <a:t> of the dictionary, but there are methods to return the </a:t>
            </a:r>
            <a:r>
              <a:rPr lang="en-US" sz="2000" i="1" dirty="0" smtClean="0"/>
              <a:t>values</a:t>
            </a:r>
            <a:r>
              <a:rPr lang="en-US" sz="2000" dirty="0" smtClean="0"/>
              <a:t> as well.</a:t>
            </a:r>
          </a:p>
          <a:p>
            <a:pPr>
              <a:buNone/>
            </a:pPr>
            <a:r>
              <a:rPr lang="en-US" sz="2000" dirty="0" smtClean="0"/>
              <a:t>Example</a:t>
            </a:r>
            <a:endParaRPr lang="en-US" sz="2000" b="1" dirty="0" smtClean="0"/>
          </a:p>
          <a:p>
            <a:pPr>
              <a:buNone/>
            </a:pPr>
            <a:r>
              <a:rPr lang="en-US" sz="2000" dirty="0" smtClean="0"/>
              <a:t>Print all key names in the dictionary, one by one:</a:t>
            </a:r>
          </a:p>
          <a:p>
            <a:pPr>
              <a:buNone/>
            </a:pPr>
            <a:endParaRPr lang="en-US" sz="20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for x in </a:t>
            </a:r>
            <a:r>
              <a:rPr lang="en-US" sz="2000" dirty="0" err="1" smtClean="0"/>
              <a:t>thisdict</a:t>
            </a:r>
            <a:r>
              <a:rPr lang="en-US" sz="2000" dirty="0" smtClean="0"/>
              <a:t>:</a:t>
            </a:r>
            <a:br>
              <a:rPr lang="en-US" sz="2000" dirty="0" smtClean="0"/>
            </a:br>
            <a:r>
              <a:rPr lang="en-US" sz="2000" dirty="0" smtClean="0"/>
              <a:t>  print(x)</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smtClean="0"/>
              <a:t>for x in </a:t>
            </a:r>
            <a:r>
              <a:rPr lang="en-US" sz="2000" dirty="0" err="1" smtClean="0"/>
              <a:t>thisdict</a:t>
            </a:r>
            <a:r>
              <a:rPr lang="en-US" sz="2000" dirty="0" smtClean="0"/>
              <a:t>:</a:t>
            </a:r>
          </a:p>
          <a:p>
            <a:pPr>
              <a:buNone/>
            </a:pPr>
            <a:r>
              <a:rPr lang="en-US" sz="2000" dirty="0" smtClean="0"/>
              <a:t>  print(x)</a:t>
            </a:r>
          </a:p>
          <a:p>
            <a:pPr>
              <a:buNone/>
            </a:pPr>
            <a:r>
              <a:rPr lang="en-US" sz="2000" dirty="0" smtClean="0"/>
              <a:t>C:\Users\My Name&gt;python demo_dictionary_loop.py</a:t>
            </a:r>
            <a:br>
              <a:rPr lang="en-US" sz="2000" dirty="0" smtClean="0"/>
            </a:br>
            <a:r>
              <a:rPr lang="en-US" sz="2000" dirty="0" smtClean="0"/>
              <a:t>brand</a:t>
            </a:r>
            <a:br>
              <a:rPr lang="en-US" sz="2000" dirty="0" smtClean="0"/>
            </a:br>
            <a:r>
              <a:rPr lang="en-US" sz="2000" dirty="0" smtClean="0"/>
              <a:t>model</a:t>
            </a:r>
            <a:br>
              <a:rPr lang="en-US" sz="2000" dirty="0" smtClean="0"/>
            </a:br>
            <a:r>
              <a:rPr lang="en-US" sz="2000" dirty="0" smtClean="0"/>
              <a:t>year</a:t>
            </a:r>
          </a:p>
          <a:p>
            <a:pPr>
              <a:buNone/>
            </a:pPr>
            <a:r>
              <a:rPr lang="en-US" sz="2000" dirty="0" smtClean="0"/>
              <a:t>Example</a:t>
            </a:r>
            <a:endParaRPr lang="en-US" sz="2000" b="1" dirty="0" smtClean="0"/>
          </a:p>
          <a:p>
            <a:pPr>
              <a:buNone/>
            </a:pPr>
            <a:r>
              <a:rPr lang="en-US" sz="2000" dirty="0" smtClean="0"/>
              <a:t>Print all </a:t>
            </a:r>
            <a:r>
              <a:rPr lang="en-US" sz="2000" i="1" dirty="0" smtClean="0"/>
              <a:t>values</a:t>
            </a:r>
            <a:r>
              <a:rPr lang="en-US" sz="2000" dirty="0" smtClean="0"/>
              <a:t> in the dictionary, one by one:</a:t>
            </a:r>
          </a:p>
          <a:p>
            <a:pPr>
              <a:buNone/>
            </a:pPr>
            <a:endParaRPr lang="en-US" sz="20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for x in </a:t>
            </a:r>
            <a:r>
              <a:rPr lang="en-US" sz="2000" dirty="0" err="1" smtClean="0"/>
              <a:t>thisdict</a:t>
            </a:r>
            <a:r>
              <a:rPr lang="en-US" sz="2000" dirty="0" smtClean="0"/>
              <a:t>:</a:t>
            </a:r>
            <a:br>
              <a:rPr lang="en-US" sz="2000" dirty="0" smtClean="0"/>
            </a:br>
            <a:r>
              <a:rPr lang="en-US" sz="2000" dirty="0" smtClean="0"/>
              <a:t>  print(</a:t>
            </a:r>
            <a:r>
              <a:rPr lang="en-US" sz="2000" dirty="0" err="1" smtClean="0"/>
              <a:t>thisdict</a:t>
            </a:r>
            <a:r>
              <a:rPr lang="en-US" sz="2000" dirty="0" smtClean="0"/>
              <a:t>[x])</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smtClean="0"/>
              <a:t>for x in </a:t>
            </a:r>
            <a:r>
              <a:rPr lang="en-US" sz="2000" dirty="0" err="1" smtClean="0"/>
              <a:t>thisdict</a:t>
            </a:r>
            <a:r>
              <a:rPr lang="en-US" sz="2000" dirty="0" smtClean="0"/>
              <a:t>:</a:t>
            </a:r>
          </a:p>
          <a:p>
            <a:pPr>
              <a:buNone/>
            </a:pPr>
            <a:r>
              <a:rPr lang="en-US" sz="2000" dirty="0" smtClean="0"/>
              <a:t>  print(</a:t>
            </a:r>
            <a:r>
              <a:rPr lang="en-US" sz="2000" dirty="0" err="1" smtClean="0"/>
              <a:t>thisdict</a:t>
            </a:r>
            <a:r>
              <a:rPr lang="en-US" sz="2000" dirty="0" smtClean="0"/>
              <a:t>[x])</a:t>
            </a:r>
          </a:p>
          <a:p>
            <a:pPr>
              <a:buNone/>
            </a:pPr>
            <a:r>
              <a:rPr lang="en-US" sz="2000" dirty="0" smtClean="0"/>
              <a:t>C:\Users\My Name&gt;python demo_dictionary_loop2.py</a:t>
            </a:r>
            <a:br>
              <a:rPr lang="en-US" sz="2000" dirty="0" smtClean="0"/>
            </a:br>
            <a:r>
              <a:rPr lang="en-US" sz="2000" dirty="0" smtClean="0"/>
              <a:t>Ford</a:t>
            </a:r>
            <a:br>
              <a:rPr lang="en-US" sz="2000" dirty="0" smtClean="0"/>
            </a:br>
            <a:r>
              <a:rPr lang="en-US" sz="2000" dirty="0" smtClean="0"/>
              <a:t>Mustang</a:t>
            </a:r>
            <a:br>
              <a:rPr lang="en-US" sz="2000" dirty="0" smtClean="0"/>
            </a:br>
            <a:r>
              <a:rPr lang="en-US" sz="2000" dirty="0" smtClean="0"/>
              <a:t>1964</a:t>
            </a:r>
          </a:p>
          <a:p>
            <a:pPr>
              <a:buNone/>
            </a:pPr>
            <a:r>
              <a:rPr lang="en-US" sz="2000" dirty="0" smtClean="0"/>
              <a:t>Example</a:t>
            </a:r>
            <a:endParaRPr lang="en-US" sz="2000" b="1" dirty="0" smtClean="0"/>
          </a:p>
          <a:p>
            <a:pPr>
              <a:buNone/>
            </a:pPr>
            <a:r>
              <a:rPr lang="en-US" sz="2000" dirty="0" smtClean="0"/>
              <a:t>You can also use the values() function to return values of a dictionary:</a:t>
            </a:r>
          </a:p>
          <a:p>
            <a:pPr>
              <a:buNone/>
            </a:pPr>
            <a:endParaRPr lang="en-US"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u="sng" dirty="0" smtClean="0"/>
              <a:t>Python Dictionaries</a:t>
            </a:r>
            <a:endParaRPr lang="en-US"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a:buNone/>
            </a:pPr>
            <a:r>
              <a:rPr lang="en-US" sz="2000" dirty="0" smtClean="0"/>
              <a:t>for x in </a:t>
            </a:r>
            <a:r>
              <a:rPr lang="en-US" sz="2000" dirty="0" err="1" smtClean="0"/>
              <a:t>thisdict.values</a:t>
            </a:r>
            <a:r>
              <a:rPr lang="en-US" sz="2000" dirty="0" smtClean="0"/>
              <a:t>():</a:t>
            </a:r>
            <a:br>
              <a:rPr lang="en-US" sz="2000" dirty="0" smtClean="0"/>
            </a:br>
            <a:r>
              <a:rPr lang="en-US" sz="2000" dirty="0" smtClean="0"/>
              <a:t>  print(x)</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smtClean="0"/>
              <a:t>for x in </a:t>
            </a:r>
            <a:r>
              <a:rPr lang="en-US" sz="2000" dirty="0" err="1" smtClean="0"/>
              <a:t>thisdict.values</a:t>
            </a:r>
            <a:r>
              <a:rPr lang="en-US" sz="2000" dirty="0" smtClean="0"/>
              <a:t>():</a:t>
            </a:r>
          </a:p>
          <a:p>
            <a:pPr>
              <a:buNone/>
            </a:pPr>
            <a:r>
              <a:rPr lang="en-US" sz="2000" dirty="0" smtClean="0"/>
              <a:t>  print(x)</a:t>
            </a:r>
          </a:p>
          <a:p>
            <a:pPr>
              <a:buNone/>
            </a:pPr>
            <a:r>
              <a:rPr lang="en-US" sz="2000" dirty="0" smtClean="0"/>
              <a:t>C:\Users\My Name&gt;python demo_dictionary_loop_values.py</a:t>
            </a:r>
            <a:br>
              <a:rPr lang="en-US" sz="2000" dirty="0" smtClean="0"/>
            </a:br>
            <a:r>
              <a:rPr lang="en-US" sz="2000" dirty="0" smtClean="0"/>
              <a:t>Ford</a:t>
            </a:r>
            <a:br>
              <a:rPr lang="en-US" sz="2000" dirty="0" smtClean="0"/>
            </a:br>
            <a:r>
              <a:rPr lang="en-US" sz="2000" dirty="0" smtClean="0"/>
              <a:t>Mustang</a:t>
            </a:r>
            <a:br>
              <a:rPr lang="en-US" sz="2000" dirty="0" smtClean="0"/>
            </a:br>
            <a:r>
              <a:rPr lang="en-US" sz="2000" dirty="0" smtClean="0"/>
              <a:t>1964</a:t>
            </a:r>
          </a:p>
          <a:p>
            <a:pPr>
              <a:buNone/>
            </a:pPr>
            <a:r>
              <a:rPr lang="en-US" sz="2000" dirty="0" smtClean="0"/>
              <a:t>Example</a:t>
            </a:r>
            <a:endParaRPr lang="en-US" sz="2000" b="1" dirty="0" smtClean="0"/>
          </a:p>
          <a:p>
            <a:pPr>
              <a:buNone/>
            </a:pPr>
            <a:r>
              <a:rPr lang="en-US" sz="2000" dirty="0" smtClean="0"/>
              <a:t>Loop through both </a:t>
            </a:r>
            <a:r>
              <a:rPr lang="en-US" sz="2000" i="1" dirty="0" smtClean="0"/>
              <a:t>keys</a:t>
            </a:r>
            <a:r>
              <a:rPr lang="en-US" sz="2000" dirty="0" smtClean="0"/>
              <a:t> and </a:t>
            </a:r>
            <a:r>
              <a:rPr lang="en-US" sz="2000" i="1" dirty="0" smtClean="0"/>
              <a:t>values</a:t>
            </a:r>
            <a:r>
              <a:rPr lang="en-US" sz="2000" dirty="0" smtClean="0"/>
              <a:t>, by using the items() function:</a:t>
            </a:r>
          </a:p>
          <a:p>
            <a:pPr>
              <a:buNone/>
            </a:pPr>
            <a:endParaRPr lang="en-US" sz="20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pPr>
              <a:buNone/>
            </a:pPr>
            <a:r>
              <a:rPr lang="en-US" sz="2000" dirty="0" smtClean="0"/>
              <a:t>for x, y in </a:t>
            </a:r>
            <a:r>
              <a:rPr lang="en-US" sz="2000" dirty="0" err="1" smtClean="0"/>
              <a:t>thisdict.items</a:t>
            </a:r>
            <a:r>
              <a:rPr lang="en-US" sz="2000" dirty="0" smtClean="0"/>
              <a:t>():</a:t>
            </a:r>
            <a:br>
              <a:rPr lang="en-US" sz="2000" dirty="0" smtClean="0"/>
            </a:br>
            <a:r>
              <a:rPr lang="en-US" sz="2000" dirty="0" smtClean="0"/>
              <a:t>  print(x, y)</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smtClean="0"/>
              <a:t>for x, y in </a:t>
            </a:r>
            <a:r>
              <a:rPr lang="en-US" sz="2000" dirty="0" err="1" smtClean="0"/>
              <a:t>thisdict.items</a:t>
            </a:r>
            <a:r>
              <a:rPr lang="en-US" sz="2000" dirty="0" smtClean="0"/>
              <a:t>():</a:t>
            </a:r>
          </a:p>
          <a:p>
            <a:pPr>
              <a:buNone/>
            </a:pPr>
            <a:r>
              <a:rPr lang="en-US" sz="2000" dirty="0" smtClean="0"/>
              <a:t>  print(x, y)</a:t>
            </a:r>
          </a:p>
          <a:p>
            <a:pPr>
              <a:buNone/>
            </a:pPr>
            <a:r>
              <a:rPr lang="en-US" sz="2000" dirty="0" smtClean="0"/>
              <a:t>C:\Users\My Name&gt;python demo_dictionary_loop_items.py</a:t>
            </a:r>
            <a:br>
              <a:rPr lang="en-US" sz="2000" dirty="0" smtClean="0"/>
            </a:br>
            <a:r>
              <a:rPr lang="en-US" sz="2000" dirty="0" smtClean="0"/>
              <a:t>brand Ford</a:t>
            </a:r>
            <a:br>
              <a:rPr lang="en-US" sz="2000" dirty="0" smtClean="0"/>
            </a:br>
            <a:r>
              <a:rPr lang="en-US" sz="2000" dirty="0" smtClean="0"/>
              <a:t>model Mustang</a:t>
            </a:r>
            <a:br>
              <a:rPr lang="en-US" sz="2000" dirty="0" smtClean="0"/>
            </a:br>
            <a:r>
              <a:rPr lang="en-US" sz="2000" dirty="0" smtClean="0"/>
              <a:t>year 1964</a:t>
            </a:r>
          </a:p>
          <a:p>
            <a:pPr>
              <a:buNone/>
            </a:pPr>
            <a:endParaRPr lang="en-US" sz="2000" dirty="0" smtClean="0"/>
          </a:p>
          <a:p>
            <a:pPr>
              <a:buNone/>
            </a:pPr>
            <a:r>
              <a:rPr lang="en-US" sz="2000" dirty="0" smtClean="0"/>
              <a:t>Check if Key Exists</a:t>
            </a:r>
            <a:endParaRPr lang="en-US" sz="2000" b="1" dirty="0" smtClean="0"/>
          </a:p>
          <a:p>
            <a:pPr>
              <a:buNone/>
            </a:pPr>
            <a:r>
              <a:rPr lang="en-US" sz="2000" dirty="0" smtClean="0"/>
              <a:t>To determine if a specified key is present in a dictionary use the in keyword:</a:t>
            </a:r>
          </a:p>
          <a:p>
            <a:pPr>
              <a:buNone/>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4. </a:t>
            </a:r>
            <a:r>
              <a:rPr lang="en-US" u="sng" dirty="0"/>
              <a:t>Python Comments</a:t>
            </a:r>
            <a:r>
              <a:rPr lang="en-US" b="1" dirty="0"/>
              <a:t/>
            </a:r>
            <a:br>
              <a:rPr lang="en-US" b="1" dirty="0"/>
            </a:br>
            <a:endParaRPr lang="en-US" dirty="0"/>
          </a:p>
        </p:txBody>
      </p:sp>
      <p:sp>
        <p:nvSpPr>
          <p:cNvPr id="3" name="Content Placeholder 2"/>
          <p:cNvSpPr>
            <a:spLocks noGrp="1"/>
          </p:cNvSpPr>
          <p:nvPr>
            <p:ph idx="1"/>
          </p:nvPr>
        </p:nvSpPr>
        <p:spPr>
          <a:xfrm>
            <a:off x="457200" y="838200"/>
            <a:ext cx="8229600" cy="5867400"/>
          </a:xfrm>
        </p:spPr>
        <p:txBody>
          <a:bodyPr>
            <a:normAutofit/>
          </a:bodyPr>
          <a:lstStyle/>
          <a:p>
            <a:pPr>
              <a:buNone/>
            </a:pPr>
            <a:r>
              <a:rPr lang="en-US" sz="2000" dirty="0"/>
              <a:t>Comments can be used to explain Python code.</a:t>
            </a:r>
          </a:p>
          <a:p>
            <a:pPr>
              <a:buNone/>
            </a:pPr>
            <a:r>
              <a:rPr lang="en-US" sz="2000" dirty="0"/>
              <a:t>Comments can be used to make the code more readable.</a:t>
            </a:r>
          </a:p>
          <a:p>
            <a:pPr>
              <a:buNone/>
            </a:pPr>
            <a:r>
              <a:rPr lang="en-US" sz="2000" dirty="0"/>
              <a:t>Comments can be used to prevent execution when testing code.</a:t>
            </a:r>
          </a:p>
          <a:p>
            <a:pPr>
              <a:buNone/>
            </a:pPr>
            <a:r>
              <a:rPr lang="en-US" sz="2000" dirty="0"/>
              <a:t>Creating a Comment</a:t>
            </a:r>
            <a:endParaRPr lang="en-US" sz="2000" b="1" dirty="0"/>
          </a:p>
          <a:p>
            <a:pPr>
              <a:buNone/>
            </a:pPr>
            <a:r>
              <a:rPr lang="en-US" sz="2000" dirty="0"/>
              <a:t>Comments starts with a #, and Python will ignore them:</a:t>
            </a:r>
          </a:p>
          <a:p>
            <a:pPr>
              <a:buNone/>
            </a:pPr>
            <a:r>
              <a:rPr lang="en-US" sz="2000" dirty="0"/>
              <a:t>Example</a:t>
            </a:r>
            <a:endParaRPr lang="en-US" sz="2000" b="1" dirty="0"/>
          </a:p>
          <a:p>
            <a:pPr>
              <a:buNone/>
            </a:pPr>
            <a:r>
              <a:rPr lang="en-US" sz="2000" dirty="0"/>
              <a:t>#This is a comment</a:t>
            </a:r>
            <a:br>
              <a:rPr lang="en-US" sz="2000" dirty="0"/>
            </a:br>
            <a:r>
              <a:rPr lang="en-US" sz="2000" dirty="0"/>
              <a:t>print("Hello, World!")</a:t>
            </a:r>
          </a:p>
          <a:p>
            <a:pPr>
              <a:buNone/>
            </a:pPr>
            <a:r>
              <a:rPr lang="en-US" sz="2000" dirty="0"/>
              <a:t>RUN EXAMPLE</a:t>
            </a:r>
          </a:p>
          <a:p>
            <a:pPr>
              <a:buNone/>
            </a:pPr>
            <a:r>
              <a:rPr lang="en-US" sz="2000" dirty="0"/>
              <a:t>C:\Users\My Name&gt;python demo_comment1.py</a:t>
            </a:r>
            <a:br>
              <a:rPr lang="en-US" sz="2000" dirty="0"/>
            </a:br>
            <a:r>
              <a:rPr lang="en-US" sz="2000" dirty="0"/>
              <a:t>Hello, World!</a:t>
            </a:r>
          </a:p>
          <a:p>
            <a:pPr>
              <a:buNone/>
            </a:pPr>
            <a:r>
              <a:rPr lang="en-US" sz="2000" dirty="0"/>
              <a:t>Comments can be placed at the end of a line, and Python will ignore the rest of the line:</a:t>
            </a:r>
            <a:endParaRPr lang="en-US" sz="2000" b="1" dirty="0"/>
          </a:p>
          <a:p>
            <a:pPr>
              <a:buNone/>
            </a:pPr>
            <a:r>
              <a:rPr lang="en-US" sz="2000" dirty="0"/>
              <a:t>Example</a:t>
            </a:r>
            <a:endParaRPr lang="en-US" sz="2000" b="1" dirty="0"/>
          </a:p>
          <a:p>
            <a:pPr>
              <a:buNone/>
            </a:pPr>
            <a:r>
              <a:rPr lang="en-US" sz="2000" dirty="0"/>
              <a:t>print("Hello, World!") #This is a comment</a:t>
            </a:r>
          </a:p>
          <a:p>
            <a:pPr>
              <a:buNone/>
            </a:pPr>
            <a:endParaRPr lang="en-US" sz="20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Example</a:t>
            </a:r>
            <a:endParaRPr lang="en-US" sz="2000" b="1" dirty="0" smtClean="0"/>
          </a:p>
          <a:p>
            <a:pPr>
              <a:buNone/>
            </a:pPr>
            <a:r>
              <a:rPr lang="en-US" sz="2000" dirty="0" smtClean="0"/>
              <a:t>Check if "model" is present in the dictionary:</a:t>
            </a:r>
          </a:p>
          <a:p>
            <a:pPr>
              <a:buNone/>
            </a:pPr>
            <a:r>
              <a:rPr lang="en-US" sz="2000" dirty="0" err="1" smtClean="0"/>
              <a:t>thisdict</a:t>
            </a:r>
            <a:r>
              <a:rPr lang="en-US" sz="2000" dirty="0" smtClean="0"/>
              <a:t> = {</a:t>
            </a:r>
            <a:br>
              <a:rPr lang="en-US" sz="2000" dirty="0" smtClean="0"/>
            </a:br>
            <a:r>
              <a:rPr lang="en-US" sz="2000" dirty="0" smtClean="0"/>
              <a:t>  "brand": "Ford",</a:t>
            </a:r>
            <a:br>
              <a:rPr lang="en-US" sz="2000" dirty="0" smtClean="0"/>
            </a:br>
            <a:r>
              <a:rPr lang="en-US" sz="2000" dirty="0" smtClean="0"/>
              <a:t>  "model": "Mustang",</a:t>
            </a:r>
            <a:br>
              <a:rPr lang="en-US" sz="2000" dirty="0" smtClean="0"/>
            </a:br>
            <a:r>
              <a:rPr lang="en-US" sz="2000" dirty="0" smtClean="0"/>
              <a:t>  "year": 1964</a:t>
            </a:r>
          </a:p>
          <a:p>
            <a:pPr>
              <a:buNone/>
            </a:pPr>
            <a:r>
              <a:rPr lang="en-US" sz="2000" dirty="0" smtClean="0"/>
              <a:t>}</a:t>
            </a:r>
            <a:br>
              <a:rPr lang="en-US" sz="2000" dirty="0" smtClean="0"/>
            </a:br>
            <a:r>
              <a:rPr lang="en-US" sz="2000" dirty="0" smtClean="0"/>
              <a:t>if "model" in </a:t>
            </a:r>
            <a:r>
              <a:rPr lang="en-US" sz="2000" dirty="0" err="1" smtClean="0"/>
              <a:t>thisdict</a:t>
            </a:r>
            <a:r>
              <a:rPr lang="en-US" sz="2000" dirty="0" smtClean="0"/>
              <a:t>:</a:t>
            </a:r>
            <a:br>
              <a:rPr lang="en-US" sz="2000" dirty="0" smtClean="0"/>
            </a:br>
            <a:r>
              <a:rPr lang="en-US" sz="2000" dirty="0" smtClean="0"/>
              <a:t>  print("Yes, 'model' is one of the keys in the </a:t>
            </a:r>
            <a:r>
              <a:rPr lang="en-US" sz="2000" dirty="0" err="1" smtClean="0"/>
              <a:t>thisdict</a:t>
            </a:r>
            <a:r>
              <a:rPr lang="en-US" sz="2000" dirty="0" smtClean="0"/>
              <a:t> dictionary")</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smtClean="0"/>
              <a:t>if "model" in </a:t>
            </a:r>
            <a:r>
              <a:rPr lang="en-US" sz="2000" dirty="0" err="1" smtClean="0"/>
              <a:t>thisdict</a:t>
            </a:r>
            <a:r>
              <a:rPr lang="en-US" sz="2000" dirty="0" smtClean="0"/>
              <a:t>:</a:t>
            </a:r>
          </a:p>
          <a:p>
            <a:pPr>
              <a:buNone/>
            </a:pPr>
            <a:r>
              <a:rPr lang="en-US" sz="2000" dirty="0" smtClean="0"/>
              <a:t>  print("Yes, 'model' is one of the keys in the </a:t>
            </a:r>
            <a:r>
              <a:rPr lang="en-US" sz="2000" dirty="0" err="1" smtClean="0"/>
              <a:t>thisdict</a:t>
            </a:r>
            <a:r>
              <a:rPr lang="en-US" sz="2000" dirty="0" smtClean="0"/>
              <a:t> dictionary")</a:t>
            </a:r>
          </a:p>
          <a:p>
            <a:pPr>
              <a:buNone/>
            </a:pPr>
            <a:endParaRPr lang="en-US" sz="20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1066800"/>
            <a:ext cx="8229600" cy="5562600"/>
          </a:xfrm>
        </p:spPr>
        <p:txBody>
          <a:bodyPr>
            <a:noAutofit/>
          </a:bodyPr>
          <a:lstStyle/>
          <a:p>
            <a:pPr>
              <a:buNone/>
            </a:pPr>
            <a:r>
              <a:rPr lang="en-US" sz="2000" dirty="0" smtClean="0"/>
              <a:t>C:\Users\My Name&gt;python demo_dictionary_in.py</a:t>
            </a:r>
            <a:br>
              <a:rPr lang="en-US" sz="2000" dirty="0" smtClean="0"/>
            </a:br>
            <a:r>
              <a:rPr lang="en-US" sz="2000" dirty="0" smtClean="0"/>
              <a:t>Yes, 'model' is one of the keys in the </a:t>
            </a:r>
            <a:r>
              <a:rPr lang="en-US" sz="2000" dirty="0" err="1" smtClean="0"/>
              <a:t>thisdict</a:t>
            </a:r>
            <a:r>
              <a:rPr lang="en-US" sz="2000" dirty="0" smtClean="0"/>
              <a:t> dictionary</a:t>
            </a:r>
          </a:p>
          <a:p>
            <a:pPr>
              <a:buNone/>
            </a:pPr>
            <a:r>
              <a:rPr lang="en-US" sz="2000" dirty="0" smtClean="0"/>
              <a:t>Dictionary Length</a:t>
            </a:r>
            <a:endParaRPr lang="en-US" sz="2000" b="1" dirty="0" smtClean="0"/>
          </a:p>
          <a:p>
            <a:pPr>
              <a:buNone/>
            </a:pPr>
            <a:r>
              <a:rPr lang="en-US" sz="2000" dirty="0" smtClean="0"/>
              <a:t>To determine how many items (key-value pairs) a dictionary has, use the </a:t>
            </a:r>
            <a:r>
              <a:rPr lang="en-US" sz="2000" dirty="0" err="1" smtClean="0"/>
              <a:t>len</a:t>
            </a:r>
            <a:r>
              <a:rPr lang="en-US" sz="2000" dirty="0" smtClean="0"/>
              <a:t>() method.</a:t>
            </a:r>
          </a:p>
          <a:p>
            <a:pPr>
              <a:buNone/>
            </a:pPr>
            <a:r>
              <a:rPr lang="en-US" sz="2000" dirty="0" smtClean="0"/>
              <a:t>Example</a:t>
            </a:r>
            <a:endParaRPr lang="en-US" sz="2000" b="1" dirty="0" smtClean="0"/>
          </a:p>
          <a:p>
            <a:pPr>
              <a:buNone/>
            </a:pPr>
            <a:r>
              <a:rPr lang="en-US" sz="2000" dirty="0" smtClean="0"/>
              <a:t>Print the number of items in the dictionary:</a:t>
            </a:r>
          </a:p>
          <a:p>
            <a:pPr>
              <a:buNone/>
            </a:pPr>
            <a:r>
              <a:rPr lang="en-US" sz="2000" dirty="0" smtClean="0"/>
              <a:t>print(</a:t>
            </a:r>
            <a:r>
              <a:rPr lang="en-US" sz="2000" dirty="0" err="1" smtClean="0"/>
              <a:t>len</a:t>
            </a:r>
            <a:r>
              <a:rPr lang="en-US" sz="2000" dirty="0" smtClean="0"/>
              <a:t>(</a:t>
            </a:r>
            <a:r>
              <a:rPr lang="en-US" sz="2000" dirty="0" err="1" smtClean="0"/>
              <a:t>thisdict</a:t>
            </a:r>
            <a:r>
              <a:rPr lang="en-US" sz="2000" dirty="0" smtClean="0"/>
              <a:t>))</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smtClean="0"/>
              <a:t> </a:t>
            </a:r>
          </a:p>
          <a:p>
            <a:pPr>
              <a:buNone/>
            </a:pPr>
            <a:endParaRPr lang="en-US" sz="20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pPr>
              <a:buNone/>
            </a:pPr>
            <a:r>
              <a:rPr lang="en-US" sz="2000" dirty="0" smtClean="0"/>
              <a:t>print(</a:t>
            </a:r>
            <a:r>
              <a:rPr lang="en-US" sz="2000" dirty="0" err="1" smtClean="0"/>
              <a:t>len</a:t>
            </a:r>
            <a:r>
              <a:rPr lang="en-US" sz="2000" dirty="0" smtClean="0"/>
              <a:t>(</a:t>
            </a:r>
            <a:r>
              <a:rPr lang="en-US" sz="2000" dirty="0" err="1" smtClean="0"/>
              <a:t>thisdict</a:t>
            </a:r>
            <a:r>
              <a:rPr lang="en-US" sz="2000" dirty="0" smtClean="0"/>
              <a:t>))</a:t>
            </a:r>
          </a:p>
          <a:p>
            <a:pPr>
              <a:buNone/>
            </a:pPr>
            <a:r>
              <a:rPr lang="en-US" sz="2000" dirty="0" smtClean="0"/>
              <a:t>C:\Users\My Name&gt;python demo_dictionary_length.py</a:t>
            </a:r>
            <a:br>
              <a:rPr lang="en-US" sz="2000" dirty="0" smtClean="0"/>
            </a:br>
            <a:r>
              <a:rPr lang="en-US" sz="2000" dirty="0" smtClean="0"/>
              <a:t>3</a:t>
            </a:r>
          </a:p>
          <a:p>
            <a:pPr>
              <a:buNone/>
            </a:pPr>
            <a:r>
              <a:rPr lang="en-US" sz="2000" dirty="0" smtClean="0"/>
              <a:t>Adding Items</a:t>
            </a:r>
            <a:endParaRPr lang="en-US" sz="2000" b="1" dirty="0" smtClean="0"/>
          </a:p>
          <a:p>
            <a:pPr>
              <a:buNone/>
            </a:pPr>
            <a:r>
              <a:rPr lang="en-US" sz="2000" dirty="0" smtClean="0"/>
              <a:t>Adding an item to the dictionary is done by using a new index key and assigning a value to it:</a:t>
            </a:r>
          </a:p>
          <a:p>
            <a:pPr>
              <a:buNone/>
            </a:pPr>
            <a:r>
              <a:rPr lang="en-US" sz="2000" dirty="0" smtClean="0"/>
              <a:t>Example</a:t>
            </a:r>
            <a:endParaRPr lang="en-US" sz="2000" b="1" dirty="0" smtClean="0"/>
          </a:p>
          <a:p>
            <a:pPr>
              <a:buNone/>
            </a:pPr>
            <a:r>
              <a:rPr lang="en-US" sz="2000" dirty="0" err="1" smtClean="0"/>
              <a:t>thisdict</a:t>
            </a:r>
            <a:r>
              <a:rPr lang="en-US" sz="2000" dirty="0" smtClean="0"/>
              <a:t> = {</a:t>
            </a:r>
            <a:br>
              <a:rPr lang="en-US" sz="2000" dirty="0" smtClean="0"/>
            </a:br>
            <a:r>
              <a:rPr lang="en-US" sz="2000" dirty="0" smtClean="0"/>
              <a:t>  "brand": "Ford",</a:t>
            </a:r>
            <a:br>
              <a:rPr lang="en-US" sz="2000" dirty="0" smtClean="0"/>
            </a:br>
            <a:r>
              <a:rPr lang="en-US" sz="2000" dirty="0" smtClean="0"/>
              <a:t>  "model": "Mustang",</a:t>
            </a:r>
            <a:br>
              <a:rPr lang="en-US" sz="2000" dirty="0" smtClean="0"/>
            </a:br>
            <a:r>
              <a:rPr lang="en-US" sz="2000" dirty="0" smtClean="0"/>
              <a:t>  "year": 1964</a:t>
            </a:r>
            <a:br>
              <a:rPr lang="en-US" sz="2000" dirty="0" smtClean="0"/>
            </a:br>
            <a:r>
              <a:rPr lang="en-US" sz="2000" dirty="0" smtClean="0"/>
              <a:t>}</a:t>
            </a:r>
            <a:br>
              <a:rPr lang="en-US" sz="2000" dirty="0" smtClean="0"/>
            </a:br>
            <a:r>
              <a:rPr lang="en-US" sz="2000" dirty="0" err="1" smtClean="0"/>
              <a:t>thisdict</a:t>
            </a:r>
            <a:r>
              <a:rPr lang="en-US" sz="2000" dirty="0" smtClean="0"/>
              <a:t>["color"] = "red"</a:t>
            </a:r>
            <a:br>
              <a:rPr lang="en-US" sz="2000" dirty="0" smtClean="0"/>
            </a:br>
            <a:r>
              <a:rPr lang="en-US" sz="2000" dirty="0" smtClean="0"/>
              <a:t>print(</a:t>
            </a:r>
            <a:r>
              <a:rPr lang="en-US" sz="2000" dirty="0" err="1" smtClean="0"/>
              <a:t>thisdict</a:t>
            </a:r>
            <a:r>
              <a:rPr lang="en-US" sz="2000" dirty="0" smtClean="0"/>
              <a:t>)</a:t>
            </a:r>
          </a:p>
          <a:p>
            <a:pPr>
              <a:buNone/>
            </a:pPr>
            <a:r>
              <a:rPr lang="en-US" sz="2000" dirty="0" smtClean="0"/>
              <a:t>RUN EXAMPLE</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err="1" smtClean="0"/>
              <a:t>thisdict</a:t>
            </a:r>
            <a:r>
              <a:rPr lang="en-US" sz="2000" dirty="0" smtClean="0"/>
              <a:t>["color"] = "red"</a:t>
            </a:r>
          </a:p>
          <a:p>
            <a:pPr>
              <a:buNone/>
            </a:pPr>
            <a:r>
              <a:rPr lang="en-US" sz="2000" dirty="0" smtClean="0"/>
              <a:t>print(</a:t>
            </a:r>
            <a:r>
              <a:rPr lang="en-US" sz="2000" dirty="0" err="1" smtClean="0"/>
              <a:t>thisdict</a:t>
            </a:r>
            <a:r>
              <a:rPr lang="en-US" sz="2000" dirty="0" smtClean="0"/>
              <a:t>)</a:t>
            </a:r>
          </a:p>
          <a:p>
            <a:pPr>
              <a:buNone/>
            </a:pPr>
            <a:r>
              <a:rPr lang="en-US" sz="2000" dirty="0" smtClean="0"/>
              <a:t>C:\Users\My Name&gt;python demo_dictionary_add.py</a:t>
            </a:r>
            <a:br>
              <a:rPr lang="en-US" sz="2000" dirty="0" smtClean="0"/>
            </a:br>
            <a:r>
              <a:rPr lang="en-US" sz="2000" dirty="0" smtClean="0"/>
              <a:t>{'brand': 'Ford', 'model': 'Mustang', 'year': 1964, 'color': 'red'}</a:t>
            </a:r>
          </a:p>
          <a:p>
            <a:pPr>
              <a:buNone/>
            </a:pPr>
            <a:r>
              <a:rPr lang="en-US" sz="2000" dirty="0" smtClean="0"/>
              <a:t>Removing Items</a:t>
            </a:r>
            <a:endParaRPr lang="en-US" sz="2000" b="1" dirty="0" smtClean="0"/>
          </a:p>
          <a:p>
            <a:pPr>
              <a:buNone/>
            </a:pPr>
            <a:r>
              <a:rPr lang="en-US" sz="2000" dirty="0" smtClean="0"/>
              <a:t>There are several methods to remove items from a dictionary:</a:t>
            </a:r>
          </a:p>
          <a:p>
            <a:pPr>
              <a:buNone/>
            </a:pPr>
            <a:r>
              <a:rPr lang="en-US" sz="2000" dirty="0" smtClean="0"/>
              <a:t>Example</a:t>
            </a:r>
            <a:endParaRPr lang="en-US" sz="2000" b="1" dirty="0" smtClean="0"/>
          </a:p>
          <a:p>
            <a:pPr>
              <a:buNone/>
            </a:pPr>
            <a:r>
              <a:rPr lang="en-US" sz="2000" dirty="0" smtClean="0"/>
              <a:t>The pop() method removes the item with the specified key name:</a:t>
            </a:r>
          </a:p>
          <a:p>
            <a:pPr>
              <a:buNone/>
            </a:pPr>
            <a:endParaRPr lang="en-US" sz="20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err="1" smtClean="0"/>
              <a:t>thisdict</a:t>
            </a:r>
            <a:r>
              <a:rPr lang="en-US" sz="2000" dirty="0" smtClean="0"/>
              <a:t> = {</a:t>
            </a:r>
            <a:br>
              <a:rPr lang="en-US" sz="2000" dirty="0" smtClean="0"/>
            </a:br>
            <a:r>
              <a:rPr lang="en-US" sz="2000" dirty="0" smtClean="0"/>
              <a:t>  "brand": "Ford",</a:t>
            </a:r>
            <a:br>
              <a:rPr lang="en-US" sz="2000" dirty="0" smtClean="0"/>
            </a:br>
            <a:r>
              <a:rPr lang="en-US" sz="2000" dirty="0" smtClean="0"/>
              <a:t>  "model": "Mustang",</a:t>
            </a:r>
            <a:br>
              <a:rPr lang="en-US" sz="2000" dirty="0" smtClean="0"/>
            </a:br>
            <a:r>
              <a:rPr lang="en-US" sz="2000" dirty="0" smtClean="0"/>
              <a:t>  "year": 1964</a:t>
            </a:r>
            <a:br>
              <a:rPr lang="en-US" sz="2000" dirty="0" smtClean="0"/>
            </a:br>
            <a:r>
              <a:rPr lang="en-US" sz="2000" dirty="0" smtClean="0"/>
              <a:t>}</a:t>
            </a:r>
            <a:br>
              <a:rPr lang="en-US" sz="2000" dirty="0" smtClean="0"/>
            </a:br>
            <a:r>
              <a:rPr lang="en-US" sz="2000" dirty="0" smtClean="0"/>
              <a:t>thisdict.pop("model")</a:t>
            </a:r>
            <a:br>
              <a:rPr lang="en-US" sz="2000" dirty="0" smtClean="0"/>
            </a:br>
            <a:r>
              <a:rPr lang="en-US" sz="2000" dirty="0" smtClean="0"/>
              <a:t>print(</a:t>
            </a:r>
            <a:r>
              <a:rPr lang="en-US" sz="2000" dirty="0" err="1" smtClean="0"/>
              <a:t>thisdict</a:t>
            </a:r>
            <a:r>
              <a:rPr lang="en-US" sz="2000" dirty="0" smtClean="0"/>
              <a:t>)</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smtClean="0"/>
              <a:t>thisdict.pop("model")</a:t>
            </a:r>
          </a:p>
          <a:p>
            <a:pPr>
              <a:buNone/>
            </a:pPr>
            <a:r>
              <a:rPr lang="en-US" sz="2000" dirty="0" smtClean="0"/>
              <a:t>print(</a:t>
            </a:r>
            <a:r>
              <a:rPr lang="en-US" sz="2000" dirty="0" err="1" smtClean="0"/>
              <a:t>thisdict</a:t>
            </a:r>
            <a:r>
              <a:rPr lang="en-US" sz="2000" dirty="0" smtClean="0"/>
              <a:t>)</a:t>
            </a:r>
          </a:p>
          <a:p>
            <a:pPr>
              <a:buNone/>
            </a:pPr>
            <a:r>
              <a:rPr lang="en-US" sz="2000" dirty="0" smtClean="0"/>
              <a:t>C:\Users\My Name&gt;python demo_dictionary_pop.py</a:t>
            </a:r>
            <a:br>
              <a:rPr lang="en-US" sz="2000" dirty="0" smtClean="0"/>
            </a:br>
            <a:r>
              <a:rPr lang="en-US" sz="2000" dirty="0" smtClean="0"/>
              <a:t>{'brand': 'Ford', 'year': 1964}</a:t>
            </a:r>
          </a:p>
          <a:p>
            <a:pPr>
              <a:buNone/>
            </a:pPr>
            <a:endParaRPr lang="en-US" sz="2000" b="1" dirty="0" smtClean="0"/>
          </a:p>
          <a:p>
            <a:pPr>
              <a:buNone/>
            </a:pPr>
            <a:endParaRPr lang="en-US" sz="20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Example</a:t>
            </a:r>
            <a:endParaRPr lang="en-US" sz="2000" b="1" dirty="0" smtClean="0"/>
          </a:p>
          <a:p>
            <a:pPr>
              <a:buNone/>
            </a:pPr>
            <a:r>
              <a:rPr lang="en-US" sz="2000" dirty="0" smtClean="0"/>
              <a:t>The </a:t>
            </a:r>
            <a:r>
              <a:rPr lang="en-US" sz="2000" dirty="0" err="1" smtClean="0"/>
              <a:t>popitem</a:t>
            </a:r>
            <a:r>
              <a:rPr lang="en-US" sz="2000" dirty="0" smtClean="0"/>
              <a:t>() method removes the last inserted item (in versions before 3.7, a random item is removed instead):</a:t>
            </a:r>
          </a:p>
          <a:p>
            <a:pPr>
              <a:buNone/>
            </a:pPr>
            <a:r>
              <a:rPr lang="en-US" sz="2000" dirty="0" err="1" smtClean="0"/>
              <a:t>thisdict</a:t>
            </a:r>
            <a:r>
              <a:rPr lang="en-US" sz="2000" dirty="0" smtClean="0"/>
              <a:t> = {</a:t>
            </a:r>
            <a:br>
              <a:rPr lang="en-US" sz="2000" dirty="0" smtClean="0"/>
            </a:br>
            <a:r>
              <a:rPr lang="en-US" sz="2000" dirty="0" smtClean="0"/>
              <a:t>  "brand": "Ford",</a:t>
            </a:r>
            <a:br>
              <a:rPr lang="en-US" sz="2000" dirty="0" smtClean="0"/>
            </a:br>
            <a:r>
              <a:rPr lang="en-US" sz="2000" dirty="0" smtClean="0"/>
              <a:t>  "model": "Mustang",</a:t>
            </a:r>
            <a:br>
              <a:rPr lang="en-US" sz="2000" dirty="0" smtClean="0"/>
            </a:br>
            <a:r>
              <a:rPr lang="en-US" sz="2000" dirty="0" smtClean="0"/>
              <a:t>  "year": 1964</a:t>
            </a:r>
            <a:br>
              <a:rPr lang="en-US" sz="2000" dirty="0" smtClean="0"/>
            </a:br>
            <a:r>
              <a:rPr lang="en-US" sz="2000" dirty="0" smtClean="0"/>
              <a:t>}</a:t>
            </a:r>
            <a:br>
              <a:rPr lang="en-US" sz="2000" dirty="0" smtClean="0"/>
            </a:br>
            <a:r>
              <a:rPr lang="en-US" sz="2000" dirty="0" err="1" smtClean="0"/>
              <a:t>thisdict.popitem</a:t>
            </a:r>
            <a:r>
              <a:rPr lang="en-US" sz="2000" dirty="0" smtClean="0"/>
              <a:t>()</a:t>
            </a:r>
            <a:br>
              <a:rPr lang="en-US" sz="2000" dirty="0" smtClean="0"/>
            </a:br>
            <a:r>
              <a:rPr lang="en-US" sz="2000" dirty="0" smtClean="0"/>
              <a:t>print(</a:t>
            </a:r>
            <a:r>
              <a:rPr lang="en-US" sz="2000" dirty="0" err="1" smtClean="0"/>
              <a:t>thisdict</a:t>
            </a:r>
            <a:r>
              <a:rPr lang="en-US" sz="2000" dirty="0" smtClean="0"/>
              <a:t>)</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endParaRPr lang="en-US" sz="20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u="sng" dirty="0" smtClean="0"/>
              <a:t>Python Dictionaries</a:t>
            </a:r>
            <a:endParaRPr lang="en-US" dirty="0"/>
          </a:p>
        </p:txBody>
      </p:sp>
      <p:sp>
        <p:nvSpPr>
          <p:cNvPr id="3" name="Content Placeholder 2"/>
          <p:cNvSpPr>
            <a:spLocks noGrp="1"/>
          </p:cNvSpPr>
          <p:nvPr>
            <p:ph idx="1"/>
          </p:nvPr>
        </p:nvSpPr>
        <p:spPr>
          <a:xfrm>
            <a:off x="457200" y="1219200"/>
            <a:ext cx="8229600" cy="5486400"/>
          </a:xfrm>
        </p:spPr>
        <p:txBody>
          <a:bodyPr>
            <a:normAutofit/>
          </a:bodyPr>
          <a:lstStyle/>
          <a:p>
            <a:pPr>
              <a:buNone/>
            </a:pPr>
            <a:r>
              <a:rPr lang="en-US" sz="2000" dirty="0" err="1" smtClean="0"/>
              <a:t>thisdict.popitem</a:t>
            </a:r>
            <a:r>
              <a:rPr lang="en-US" sz="2000" dirty="0" smtClean="0"/>
              <a:t>()</a:t>
            </a:r>
          </a:p>
          <a:p>
            <a:pPr>
              <a:buNone/>
            </a:pPr>
            <a:r>
              <a:rPr lang="en-US" sz="2000" dirty="0" smtClean="0"/>
              <a:t>print(</a:t>
            </a:r>
            <a:r>
              <a:rPr lang="en-US" sz="2000" dirty="0" err="1" smtClean="0"/>
              <a:t>thisdict</a:t>
            </a:r>
            <a:r>
              <a:rPr lang="en-US" sz="2000" dirty="0" smtClean="0"/>
              <a:t>)</a:t>
            </a:r>
          </a:p>
          <a:p>
            <a:pPr>
              <a:buNone/>
            </a:pPr>
            <a:r>
              <a:rPr lang="en-US" sz="2000" dirty="0" smtClean="0"/>
              <a:t>C:\Users\My Name&gt;python demo_dictionary_popitem.py</a:t>
            </a:r>
            <a:br>
              <a:rPr lang="en-US" sz="2000" dirty="0" smtClean="0"/>
            </a:br>
            <a:r>
              <a:rPr lang="en-US" sz="2000" dirty="0" smtClean="0"/>
              <a:t>{'brand': 'Ford', 'model': 'Mustang'}</a:t>
            </a:r>
          </a:p>
          <a:p>
            <a:pPr>
              <a:buNone/>
            </a:pPr>
            <a:r>
              <a:rPr lang="en-US" sz="2000" dirty="0" smtClean="0"/>
              <a:t>Example</a:t>
            </a:r>
            <a:endParaRPr lang="en-US" sz="2000" b="1" dirty="0" smtClean="0"/>
          </a:p>
          <a:p>
            <a:pPr>
              <a:buNone/>
            </a:pPr>
            <a:r>
              <a:rPr lang="en-US" sz="2000" dirty="0" smtClean="0"/>
              <a:t>The del keyword removes the item with the specified key name:</a:t>
            </a:r>
          </a:p>
          <a:p>
            <a:pPr>
              <a:buNone/>
            </a:pPr>
            <a:r>
              <a:rPr lang="en-US" sz="2000" dirty="0" err="1" smtClean="0"/>
              <a:t>thisdict</a:t>
            </a:r>
            <a:r>
              <a:rPr lang="en-US" sz="2000" dirty="0" smtClean="0"/>
              <a:t> = {</a:t>
            </a:r>
            <a:br>
              <a:rPr lang="en-US" sz="2000" dirty="0" smtClean="0"/>
            </a:br>
            <a:r>
              <a:rPr lang="en-US" sz="2000" dirty="0" smtClean="0"/>
              <a:t>  "brand": "Ford",</a:t>
            </a:r>
            <a:br>
              <a:rPr lang="en-US" sz="2000" dirty="0" smtClean="0"/>
            </a:br>
            <a:r>
              <a:rPr lang="en-US" sz="2000" dirty="0" smtClean="0"/>
              <a:t>  "model": "Mustang",</a:t>
            </a:r>
            <a:br>
              <a:rPr lang="en-US" sz="2000" dirty="0" smtClean="0"/>
            </a:br>
            <a:r>
              <a:rPr lang="en-US" sz="2000" dirty="0" smtClean="0"/>
              <a:t>  "year": 1964</a:t>
            </a:r>
            <a:br>
              <a:rPr lang="en-US" sz="2000" dirty="0" smtClean="0"/>
            </a:br>
            <a:r>
              <a:rPr lang="en-US" sz="2000" dirty="0" smtClean="0"/>
              <a:t>}</a:t>
            </a:r>
            <a:br>
              <a:rPr lang="en-US" sz="2000" dirty="0" smtClean="0"/>
            </a:br>
            <a:r>
              <a:rPr lang="en-US" sz="2000" dirty="0" smtClean="0"/>
              <a:t>del </a:t>
            </a:r>
            <a:r>
              <a:rPr lang="en-US" sz="2000" dirty="0" err="1" smtClean="0"/>
              <a:t>thisdict</a:t>
            </a:r>
            <a:r>
              <a:rPr lang="en-US" sz="2000" dirty="0" smtClean="0"/>
              <a:t>["model"]</a:t>
            </a:r>
            <a:br>
              <a:rPr lang="en-US" sz="2000" dirty="0" smtClean="0"/>
            </a:br>
            <a:r>
              <a:rPr lang="en-US" sz="2000" dirty="0" smtClean="0"/>
              <a:t>print(</a:t>
            </a:r>
            <a:r>
              <a:rPr lang="en-US" sz="2000" dirty="0" err="1" smtClean="0"/>
              <a:t>thisdict</a:t>
            </a:r>
            <a:r>
              <a:rPr lang="en-US" sz="2000" dirty="0" smtClean="0"/>
              <a:t>)</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"brand": "Ford",</a:t>
            </a:r>
            <a:endParaRPr lang="en-US" sz="20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smtClean="0"/>
              <a:t>"model": "Mustang",</a:t>
            </a:r>
          </a:p>
          <a:p>
            <a:pPr>
              <a:buNone/>
            </a:pPr>
            <a:r>
              <a:rPr lang="en-US" sz="2000" dirty="0" smtClean="0"/>
              <a:t>  "year": 1964</a:t>
            </a:r>
          </a:p>
          <a:p>
            <a:pPr>
              <a:buNone/>
            </a:pPr>
            <a:r>
              <a:rPr lang="en-US" sz="2000" dirty="0" smtClean="0"/>
              <a:t>}</a:t>
            </a:r>
          </a:p>
          <a:p>
            <a:pPr>
              <a:buNone/>
            </a:pPr>
            <a:r>
              <a:rPr lang="en-US" sz="2000" dirty="0" smtClean="0"/>
              <a:t>del </a:t>
            </a:r>
            <a:r>
              <a:rPr lang="en-US" sz="2000" dirty="0" err="1" smtClean="0"/>
              <a:t>thisdict</a:t>
            </a:r>
            <a:r>
              <a:rPr lang="en-US" sz="2000" dirty="0" smtClean="0"/>
              <a:t>["model"]</a:t>
            </a:r>
          </a:p>
          <a:p>
            <a:pPr>
              <a:buNone/>
            </a:pPr>
            <a:r>
              <a:rPr lang="en-US" sz="2000" dirty="0" smtClean="0"/>
              <a:t>print(</a:t>
            </a:r>
            <a:r>
              <a:rPr lang="en-US" sz="2000" dirty="0" err="1" smtClean="0"/>
              <a:t>thisdict</a:t>
            </a:r>
            <a:r>
              <a:rPr lang="en-US" sz="2000" dirty="0" smtClean="0"/>
              <a:t>)</a:t>
            </a:r>
          </a:p>
          <a:p>
            <a:pPr>
              <a:buNone/>
            </a:pPr>
            <a:r>
              <a:rPr lang="en-US" sz="2000" dirty="0" smtClean="0"/>
              <a:t>C:\Users\My Name&gt;python demo_dictionary_del2.py</a:t>
            </a:r>
            <a:br>
              <a:rPr lang="en-US" sz="2000" dirty="0" smtClean="0"/>
            </a:br>
            <a:r>
              <a:rPr lang="en-US" sz="2000" dirty="0" smtClean="0"/>
              <a:t>{'brand': 'Ford', 'year': 1964}</a:t>
            </a:r>
          </a:p>
          <a:p>
            <a:pPr>
              <a:buNone/>
            </a:pPr>
            <a:r>
              <a:rPr lang="en-US" sz="2000" dirty="0" smtClean="0"/>
              <a:t>Example</a:t>
            </a:r>
            <a:endParaRPr lang="en-US" sz="2000" b="1" dirty="0" smtClean="0"/>
          </a:p>
          <a:p>
            <a:pPr>
              <a:buNone/>
            </a:pPr>
            <a:r>
              <a:rPr lang="en-US" sz="2000" dirty="0" smtClean="0"/>
              <a:t>The del keyword can also delete the dictionary completely:</a:t>
            </a:r>
          </a:p>
          <a:p>
            <a:pPr>
              <a:buNone/>
            </a:pPr>
            <a:r>
              <a:rPr lang="en-US" sz="2000" dirty="0" err="1" smtClean="0"/>
              <a:t>thisdict</a:t>
            </a:r>
            <a:r>
              <a:rPr lang="en-US" sz="2000" dirty="0" smtClean="0"/>
              <a:t> = {</a:t>
            </a:r>
            <a:br>
              <a:rPr lang="en-US" sz="2000" dirty="0" smtClean="0"/>
            </a:br>
            <a:r>
              <a:rPr lang="en-US" sz="2000" dirty="0" smtClean="0"/>
              <a:t>  "brand": "Ford",</a:t>
            </a:r>
            <a:br>
              <a:rPr lang="en-US" sz="2000" dirty="0" smtClean="0"/>
            </a:br>
            <a:r>
              <a:rPr lang="en-US" sz="2000" dirty="0" smtClean="0"/>
              <a:t>  "model": "Mustang",</a:t>
            </a:r>
            <a:br>
              <a:rPr lang="en-US" sz="2000" dirty="0" smtClean="0"/>
            </a:br>
            <a:r>
              <a:rPr lang="en-US" sz="2000" dirty="0" smtClean="0"/>
              <a:t>  "year": 1964</a:t>
            </a:r>
            <a:br>
              <a:rPr lang="en-US" sz="2000" dirty="0" smtClean="0"/>
            </a:br>
            <a:r>
              <a:rPr lang="en-US" sz="2000" dirty="0" smtClean="0"/>
              <a:t>}</a:t>
            </a:r>
            <a:br>
              <a:rPr lang="en-US" sz="2000" dirty="0" smtClean="0"/>
            </a:br>
            <a:r>
              <a:rPr lang="en-US" sz="2000" dirty="0" smtClean="0"/>
              <a:t>del </a:t>
            </a:r>
            <a:r>
              <a:rPr lang="en-US" sz="2000" dirty="0" err="1" smtClean="0"/>
              <a:t>thisdict</a:t>
            </a:r>
            <a:r>
              <a:rPr lang="en-US" sz="2000" dirty="0" smtClean="0"/>
              <a:t/>
            </a:r>
            <a:br>
              <a:rPr lang="en-US" sz="2000" dirty="0" smtClean="0"/>
            </a:br>
            <a:r>
              <a:rPr lang="en-US" sz="2000" dirty="0" smtClean="0"/>
              <a:t>print(</a:t>
            </a:r>
            <a:r>
              <a:rPr lang="en-US" sz="2000" dirty="0" err="1" smtClean="0"/>
              <a:t>thisdict</a:t>
            </a:r>
            <a:r>
              <a:rPr lang="en-US" sz="2000" dirty="0" smtClean="0"/>
              <a:t>) #this will cause an error because "</a:t>
            </a:r>
            <a:r>
              <a:rPr lang="en-US" sz="2000" dirty="0" err="1" smtClean="0"/>
              <a:t>thisdict</a:t>
            </a:r>
            <a:r>
              <a:rPr lang="en-US" sz="2000" dirty="0" smtClean="0"/>
              <a:t>" no longer exists.</a:t>
            </a:r>
            <a:endParaRPr lang="en-US" sz="20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smtClean="0"/>
              <a:t>del </a:t>
            </a:r>
            <a:r>
              <a:rPr lang="en-US" sz="2000" dirty="0" err="1" smtClean="0"/>
              <a:t>thisdict</a:t>
            </a:r>
            <a:endParaRPr lang="en-US" sz="2000" dirty="0" smtClean="0"/>
          </a:p>
          <a:p>
            <a:pPr>
              <a:buNone/>
            </a:pPr>
            <a:r>
              <a:rPr lang="en-US" sz="2000" dirty="0" smtClean="0"/>
              <a:t>print(</a:t>
            </a:r>
            <a:r>
              <a:rPr lang="en-US" sz="2000" dirty="0" err="1" smtClean="0"/>
              <a:t>thisdict</a:t>
            </a:r>
            <a:r>
              <a:rPr lang="en-US" sz="2000" dirty="0" smtClean="0"/>
              <a:t>) #this will cause an error because "</a:t>
            </a:r>
            <a:r>
              <a:rPr lang="en-US" sz="2000" dirty="0" err="1" smtClean="0"/>
              <a:t>thislist</a:t>
            </a:r>
            <a:r>
              <a:rPr lang="en-US" sz="2000" dirty="0" smtClean="0"/>
              <a:t>" no longer exists.</a:t>
            </a:r>
          </a:p>
          <a:p>
            <a:pPr>
              <a:buNone/>
            </a:pPr>
            <a:r>
              <a:rPr lang="en-US" sz="2000" dirty="0" smtClean="0"/>
              <a:t>C:\Users\My Name&gt;python demo_dictionary_del3.py</a:t>
            </a:r>
            <a:br>
              <a:rPr lang="en-US" sz="2000" dirty="0" smtClean="0"/>
            </a:br>
            <a:r>
              <a:rPr lang="en-US" sz="2000" dirty="0" err="1" smtClean="0"/>
              <a:t>Traceback</a:t>
            </a:r>
            <a:r>
              <a:rPr lang="en-US" sz="2000" dirty="0" smtClean="0"/>
              <a:t> (most recent call last):</a:t>
            </a:r>
            <a:br>
              <a:rPr lang="en-US" sz="2000" dirty="0" smtClean="0"/>
            </a:br>
            <a:r>
              <a:rPr lang="en-US" sz="2000" dirty="0" smtClean="0"/>
              <a:t>  File "demo_dictionary_del3.py", line 7, in &lt;module&gt;</a:t>
            </a:r>
            <a:br>
              <a:rPr lang="en-US" sz="2000" dirty="0" smtClean="0"/>
            </a:br>
            <a:r>
              <a:rPr lang="en-US" sz="2000" dirty="0" smtClean="0"/>
              <a:t>    print(</a:t>
            </a:r>
            <a:r>
              <a:rPr lang="en-US" sz="2000" dirty="0" err="1" smtClean="0"/>
              <a:t>thisdict</a:t>
            </a:r>
            <a:r>
              <a:rPr lang="en-US" sz="2000" dirty="0" smtClean="0"/>
              <a:t>) #this will cause an error because "</a:t>
            </a:r>
            <a:r>
              <a:rPr lang="en-US" sz="2000" dirty="0" err="1" smtClean="0"/>
              <a:t>thisdict</a:t>
            </a:r>
            <a:r>
              <a:rPr lang="en-US" sz="2000" dirty="0" smtClean="0"/>
              <a:t>" no longer exists.</a:t>
            </a:r>
            <a:br>
              <a:rPr lang="en-US" sz="2000" dirty="0" smtClean="0"/>
            </a:br>
            <a:r>
              <a:rPr lang="en-US" sz="2000" dirty="0" err="1" smtClean="0"/>
              <a:t>NameError</a:t>
            </a:r>
            <a:r>
              <a:rPr lang="en-US" sz="2000" dirty="0" smtClean="0"/>
              <a:t>: name '</a:t>
            </a:r>
            <a:r>
              <a:rPr lang="en-US" sz="2000" dirty="0" err="1" smtClean="0"/>
              <a:t>thisdict</a:t>
            </a:r>
            <a:r>
              <a:rPr lang="en-US" sz="2000" dirty="0" smtClean="0"/>
              <a:t>' is not defined</a:t>
            </a:r>
          </a:p>
          <a:p>
            <a:pPr>
              <a:buNone/>
            </a:pPr>
            <a:r>
              <a:rPr lang="en-US" sz="2000" dirty="0" smtClean="0"/>
              <a:t>Example</a:t>
            </a:r>
            <a:endParaRPr lang="en-US" sz="2000" b="1" dirty="0" smtClean="0"/>
          </a:p>
          <a:p>
            <a:pPr>
              <a:buNone/>
            </a:pPr>
            <a:r>
              <a:rPr lang="en-US" sz="2000" dirty="0" smtClean="0"/>
              <a:t>The clear() keyword empties the dictionary:</a:t>
            </a:r>
          </a:p>
          <a:p>
            <a:pPr>
              <a:buNone/>
            </a:pPr>
            <a:endParaRPr lang="en-US" sz="20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err="1" smtClean="0"/>
              <a:t>thisdict</a:t>
            </a:r>
            <a:r>
              <a:rPr lang="en-US" sz="2000" dirty="0" smtClean="0"/>
              <a:t> = {</a:t>
            </a:r>
            <a:br>
              <a:rPr lang="en-US" sz="2000" dirty="0" smtClean="0"/>
            </a:br>
            <a:r>
              <a:rPr lang="en-US" sz="2000" dirty="0" smtClean="0"/>
              <a:t>  "brand": "Ford",</a:t>
            </a:r>
            <a:br>
              <a:rPr lang="en-US" sz="2000" dirty="0" smtClean="0"/>
            </a:br>
            <a:r>
              <a:rPr lang="en-US" sz="2000" dirty="0" smtClean="0"/>
              <a:t>  "model": "Mustang",</a:t>
            </a:r>
            <a:br>
              <a:rPr lang="en-US" sz="2000" dirty="0" smtClean="0"/>
            </a:br>
            <a:r>
              <a:rPr lang="en-US" sz="2000" dirty="0" smtClean="0"/>
              <a:t>  "year": 1964</a:t>
            </a:r>
            <a:br>
              <a:rPr lang="en-US" sz="2000" dirty="0" smtClean="0"/>
            </a:br>
            <a:r>
              <a:rPr lang="en-US" sz="2000" dirty="0" smtClean="0"/>
              <a:t>}</a:t>
            </a:r>
            <a:br>
              <a:rPr lang="en-US" sz="2000" dirty="0" smtClean="0"/>
            </a:br>
            <a:r>
              <a:rPr lang="en-US" sz="2000" dirty="0" err="1" smtClean="0"/>
              <a:t>thisdict.clear</a:t>
            </a:r>
            <a:r>
              <a:rPr lang="en-US" sz="2000" dirty="0" smtClean="0"/>
              <a:t>()</a:t>
            </a:r>
            <a:br>
              <a:rPr lang="en-US" sz="2000" dirty="0" smtClean="0"/>
            </a:br>
            <a:r>
              <a:rPr lang="en-US" sz="2000" dirty="0" smtClean="0"/>
              <a:t>print(</a:t>
            </a:r>
            <a:r>
              <a:rPr lang="en-US" sz="2000" dirty="0" err="1" smtClean="0"/>
              <a:t>thisdict</a:t>
            </a:r>
            <a:r>
              <a:rPr lang="en-US" sz="2000" dirty="0" smtClean="0"/>
              <a:t>)</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err="1" smtClean="0"/>
              <a:t>thisdict.clear</a:t>
            </a:r>
            <a:r>
              <a:rPr lang="en-US" sz="2000" dirty="0" smtClean="0"/>
              <a:t>()</a:t>
            </a:r>
          </a:p>
          <a:p>
            <a:pPr>
              <a:buNone/>
            </a:pPr>
            <a:r>
              <a:rPr lang="en-US" sz="2000" dirty="0" smtClean="0"/>
              <a:t>print(</a:t>
            </a:r>
            <a:r>
              <a:rPr lang="en-US" sz="2000" dirty="0" err="1" smtClean="0"/>
              <a:t>thisdict</a:t>
            </a:r>
            <a:r>
              <a:rPr lang="en-US" sz="2000" dirty="0" smtClean="0"/>
              <a:t>)</a:t>
            </a:r>
          </a:p>
          <a:p>
            <a:pPr>
              <a:buNone/>
            </a:pPr>
            <a:r>
              <a:rPr lang="en-US" sz="2000" dirty="0" smtClean="0"/>
              <a:t>C:\Users\My Name&gt;python demo_dictionary_clear.py</a:t>
            </a:r>
            <a:br>
              <a:rPr lang="en-US" sz="2000" dirty="0" smtClean="0"/>
            </a:br>
            <a:r>
              <a:rPr lang="en-US" sz="2000" dirty="0" smtClean="0"/>
              <a:t>{}</a:t>
            </a:r>
          </a:p>
          <a:p>
            <a:pPr>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smtClean="0"/>
              <a:t>Python Comments</a:t>
            </a:r>
            <a:endParaRPr lang="en-US" dirty="0"/>
          </a:p>
        </p:txBody>
      </p:sp>
      <p:sp>
        <p:nvSpPr>
          <p:cNvPr id="3" name="Content Placeholder 2"/>
          <p:cNvSpPr>
            <a:spLocks noGrp="1"/>
          </p:cNvSpPr>
          <p:nvPr>
            <p:ph idx="1"/>
          </p:nvPr>
        </p:nvSpPr>
        <p:spPr>
          <a:xfrm>
            <a:off x="457200" y="990600"/>
            <a:ext cx="8229600" cy="5715000"/>
          </a:xfrm>
        </p:spPr>
        <p:txBody>
          <a:bodyPr>
            <a:normAutofit fontScale="77500" lnSpcReduction="20000"/>
          </a:bodyPr>
          <a:lstStyle/>
          <a:p>
            <a:pPr>
              <a:buNone/>
            </a:pPr>
            <a:r>
              <a:rPr lang="en-US" dirty="0"/>
              <a:t>RUN EXAMPLE</a:t>
            </a:r>
            <a:endParaRPr lang="en-US" b="1" dirty="0"/>
          </a:p>
          <a:p>
            <a:pPr>
              <a:buNone/>
            </a:pPr>
            <a:r>
              <a:rPr lang="en-US" b="1" dirty="0"/>
              <a:t>C:\Users\My Name&gt;python demo_comment2.py</a:t>
            </a:r>
            <a:br>
              <a:rPr lang="en-US" b="1" dirty="0"/>
            </a:br>
            <a:r>
              <a:rPr lang="en-US" b="1" dirty="0"/>
              <a:t>Hello, World!</a:t>
            </a:r>
          </a:p>
          <a:p>
            <a:pPr>
              <a:buNone/>
            </a:pPr>
            <a:r>
              <a:rPr lang="en-US" dirty="0"/>
              <a:t>Comments does not have to be text to explain the code, it can also be used to prevent Python from executing code:</a:t>
            </a:r>
          </a:p>
          <a:p>
            <a:pPr>
              <a:buNone/>
            </a:pPr>
            <a:r>
              <a:rPr lang="en-US" dirty="0"/>
              <a:t>Example</a:t>
            </a:r>
            <a:endParaRPr lang="en-US" b="1" dirty="0"/>
          </a:p>
          <a:p>
            <a:pPr>
              <a:buNone/>
            </a:pPr>
            <a:r>
              <a:rPr lang="en-US" dirty="0"/>
              <a:t>#print("Hello, World!")</a:t>
            </a:r>
            <a:br>
              <a:rPr lang="en-US" dirty="0"/>
            </a:br>
            <a:r>
              <a:rPr lang="en-US" dirty="0"/>
              <a:t>print("Cheers, Mate!")</a:t>
            </a:r>
          </a:p>
          <a:p>
            <a:pPr>
              <a:buNone/>
            </a:pPr>
            <a:r>
              <a:rPr lang="en-US" dirty="0"/>
              <a:t>RUN EXAMPLE</a:t>
            </a:r>
          </a:p>
          <a:p>
            <a:pPr>
              <a:buNone/>
            </a:pPr>
            <a:r>
              <a:rPr lang="en-US" dirty="0"/>
              <a:t>C:\Users\My Name&gt;python demo_comment3.py</a:t>
            </a:r>
            <a:br>
              <a:rPr lang="en-US" dirty="0"/>
            </a:br>
            <a:r>
              <a:rPr lang="en-US" dirty="0"/>
              <a:t>Cheers, Mate!</a:t>
            </a:r>
          </a:p>
          <a:p>
            <a:pPr>
              <a:buNone/>
            </a:pPr>
            <a:r>
              <a:rPr lang="en-US" dirty="0"/>
              <a:t>Multi Line Comments</a:t>
            </a:r>
            <a:endParaRPr lang="en-US" b="1" dirty="0"/>
          </a:p>
          <a:p>
            <a:pPr>
              <a:buNone/>
            </a:pPr>
            <a:r>
              <a:rPr lang="en-US" dirty="0"/>
              <a:t>Python does not really have a syntax for multi line comments.</a:t>
            </a:r>
          </a:p>
          <a:p>
            <a:pPr>
              <a:buNone/>
            </a:pPr>
            <a:r>
              <a:rPr lang="en-US" dirty="0"/>
              <a:t>To add a multiline comment you could insert a # for each line:</a:t>
            </a:r>
          </a:p>
          <a:p>
            <a:pPr>
              <a:buNone/>
            </a:pPr>
            <a:r>
              <a:rPr lang="en-US" dirty="0"/>
              <a:t>Example</a:t>
            </a:r>
            <a:endParaRPr lang="en-US" b="1" dirty="0"/>
          </a:p>
          <a:p>
            <a:pPr>
              <a:buNone/>
            </a:pPr>
            <a:r>
              <a:rPr lang="en-US" dirty="0"/>
              <a:t>#This is a comment</a:t>
            </a:r>
            <a:br>
              <a:rPr lang="en-US" dirty="0"/>
            </a:br>
            <a:r>
              <a:rPr lang="en-US" dirty="0"/>
              <a:t>#written in</a:t>
            </a:r>
            <a:br>
              <a:rPr lang="en-US" dirty="0"/>
            </a:br>
            <a:r>
              <a:rPr lang="en-US" dirty="0"/>
              <a:t>#more than just one line</a:t>
            </a:r>
            <a:br>
              <a:rPr lang="en-US" dirty="0"/>
            </a:br>
            <a:r>
              <a:rPr lang="en-US" dirty="0"/>
              <a:t>print("Hello, World</a:t>
            </a:r>
            <a:r>
              <a:rPr lang="en-US" dirty="0" smtClean="0"/>
              <a:t>!")	</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2000" dirty="0" smtClean="0"/>
              <a:t>Copy a Dictionary</a:t>
            </a:r>
            <a:endParaRPr lang="en-US" sz="2000" b="1" dirty="0" smtClean="0"/>
          </a:p>
          <a:p>
            <a:pPr>
              <a:buNone/>
            </a:pPr>
            <a:r>
              <a:rPr lang="en-US" sz="2000" dirty="0" smtClean="0"/>
              <a:t>You cannot copy a dictionary simply by typing dict2 = dict1, because: dict2 will only be a </a:t>
            </a:r>
            <a:r>
              <a:rPr lang="en-US" sz="2000" i="1" dirty="0" smtClean="0"/>
              <a:t>reference</a:t>
            </a:r>
            <a:r>
              <a:rPr lang="en-US" sz="2000" dirty="0" smtClean="0"/>
              <a:t> to dict1, and changes made in dict1 will automatically also be made in dict2.</a:t>
            </a:r>
          </a:p>
          <a:p>
            <a:pPr>
              <a:buNone/>
            </a:pPr>
            <a:r>
              <a:rPr lang="en-US" sz="2000" dirty="0" smtClean="0"/>
              <a:t>There are ways to make a copy, one way is to use the built-in Dictionary method copy().</a:t>
            </a:r>
          </a:p>
          <a:p>
            <a:pPr>
              <a:buNone/>
            </a:pPr>
            <a:r>
              <a:rPr lang="en-US" sz="2000" dirty="0" smtClean="0"/>
              <a:t>Example</a:t>
            </a:r>
            <a:endParaRPr lang="en-US" sz="2000" b="1" dirty="0" smtClean="0"/>
          </a:p>
          <a:p>
            <a:pPr>
              <a:buNone/>
            </a:pPr>
            <a:r>
              <a:rPr lang="en-US" sz="2000" dirty="0" smtClean="0"/>
              <a:t>Make a copy of a dictionary with the copy() method:</a:t>
            </a:r>
          </a:p>
          <a:p>
            <a:pPr>
              <a:buNone/>
            </a:pPr>
            <a:r>
              <a:rPr lang="en-US" sz="2000" dirty="0" err="1" smtClean="0"/>
              <a:t>thisdict</a:t>
            </a:r>
            <a:r>
              <a:rPr lang="en-US" sz="2000" dirty="0" smtClean="0"/>
              <a:t> = {</a:t>
            </a:r>
            <a:br>
              <a:rPr lang="en-US" sz="2000" dirty="0" smtClean="0"/>
            </a:br>
            <a:r>
              <a:rPr lang="en-US" sz="2000" dirty="0" smtClean="0"/>
              <a:t>  "brand": "Ford",</a:t>
            </a:r>
            <a:br>
              <a:rPr lang="en-US" sz="2000" dirty="0" smtClean="0"/>
            </a:br>
            <a:r>
              <a:rPr lang="en-US" sz="2000" dirty="0" smtClean="0"/>
              <a:t>  "model": "Mustang",</a:t>
            </a:r>
            <a:br>
              <a:rPr lang="en-US" sz="2000" dirty="0" smtClean="0"/>
            </a:br>
            <a:r>
              <a:rPr lang="en-US" sz="2000" dirty="0" smtClean="0"/>
              <a:t>  "year": 1964</a:t>
            </a:r>
            <a:br>
              <a:rPr lang="en-US" sz="2000" dirty="0" smtClean="0"/>
            </a:br>
            <a:r>
              <a:rPr lang="en-US" sz="2000" dirty="0" smtClean="0"/>
              <a:t>}</a:t>
            </a:r>
            <a:br>
              <a:rPr lang="en-US" sz="2000" dirty="0" smtClean="0"/>
            </a:br>
            <a:r>
              <a:rPr lang="en-US" sz="2000" dirty="0" err="1" smtClean="0"/>
              <a:t>mydict</a:t>
            </a:r>
            <a:r>
              <a:rPr lang="en-US" sz="2000" dirty="0" smtClean="0"/>
              <a:t> = </a:t>
            </a:r>
            <a:r>
              <a:rPr lang="en-US" sz="2000" dirty="0" err="1" smtClean="0"/>
              <a:t>thisdict.copy</a:t>
            </a:r>
            <a:r>
              <a:rPr lang="en-US" sz="2000" dirty="0" smtClean="0"/>
              <a:t>()</a:t>
            </a:r>
            <a:br>
              <a:rPr lang="en-US" sz="2000" dirty="0" smtClean="0"/>
            </a:br>
            <a:r>
              <a:rPr lang="en-US" sz="2000" dirty="0" smtClean="0"/>
              <a:t>print(</a:t>
            </a:r>
            <a:r>
              <a:rPr lang="en-US" sz="2000" dirty="0" err="1" smtClean="0"/>
              <a:t>mydict</a:t>
            </a:r>
            <a:r>
              <a:rPr lang="en-US" sz="2000" dirty="0" smtClean="0"/>
              <a:t>)</a:t>
            </a:r>
            <a:endParaRPr lang="en-US" sz="20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u="sng" dirty="0" smtClean="0"/>
              <a:t>Python Dictionaries</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pPr>
              <a:buNone/>
            </a:pPr>
            <a:r>
              <a:rPr lang="en-US" sz="2000" dirty="0" smtClean="0"/>
              <a:t>C:\Users\My Name&gt;python demo_dictionary_copy.py</a:t>
            </a:r>
            <a:br>
              <a:rPr lang="en-US" sz="2000" dirty="0" smtClean="0"/>
            </a:br>
            <a:r>
              <a:rPr lang="en-US" sz="2000" dirty="0" smtClean="0"/>
              <a:t>{'brand': 'Ford', 'model': 'Mustang', 'year': 1964}</a:t>
            </a:r>
          </a:p>
          <a:p>
            <a:pPr>
              <a:buNone/>
            </a:pPr>
            <a:r>
              <a:rPr lang="en-US" sz="2000" dirty="0" smtClean="0"/>
              <a:t>Another way to make a copy is to use the built-in method </a:t>
            </a:r>
            <a:r>
              <a:rPr lang="en-US" sz="2000" dirty="0" err="1" smtClean="0"/>
              <a:t>dict</a:t>
            </a:r>
            <a:r>
              <a:rPr lang="en-US" sz="2000" dirty="0" smtClean="0"/>
              <a:t>().</a:t>
            </a:r>
          </a:p>
          <a:p>
            <a:pPr>
              <a:buNone/>
            </a:pPr>
            <a:r>
              <a:rPr lang="en-US" sz="2000" dirty="0" smtClean="0"/>
              <a:t>Example</a:t>
            </a:r>
            <a:endParaRPr lang="en-US" sz="2000" b="1" dirty="0" smtClean="0"/>
          </a:p>
          <a:p>
            <a:pPr>
              <a:buNone/>
            </a:pPr>
            <a:r>
              <a:rPr lang="en-US" sz="2000" dirty="0" smtClean="0"/>
              <a:t>Make a copy of a dictionary with the </a:t>
            </a:r>
            <a:r>
              <a:rPr lang="en-US" sz="2000" dirty="0" err="1" smtClean="0"/>
              <a:t>dict</a:t>
            </a:r>
            <a:r>
              <a:rPr lang="en-US" sz="2000" dirty="0" smtClean="0"/>
              <a:t>() method:</a:t>
            </a:r>
          </a:p>
          <a:p>
            <a:pPr>
              <a:buNone/>
            </a:pPr>
            <a:r>
              <a:rPr lang="en-US" sz="2000" dirty="0" err="1" smtClean="0"/>
              <a:t>thisdict</a:t>
            </a:r>
            <a:r>
              <a:rPr lang="en-US" sz="2000" dirty="0" smtClean="0"/>
              <a:t> = {</a:t>
            </a:r>
            <a:br>
              <a:rPr lang="en-US" sz="2000" dirty="0" smtClean="0"/>
            </a:br>
            <a:r>
              <a:rPr lang="en-US" sz="2000" dirty="0" smtClean="0"/>
              <a:t>  "brand": "Ford",</a:t>
            </a:r>
            <a:br>
              <a:rPr lang="en-US" sz="2000" dirty="0" smtClean="0"/>
            </a:br>
            <a:r>
              <a:rPr lang="en-US" sz="2000" dirty="0" smtClean="0"/>
              <a:t>  "model": "Mustang",</a:t>
            </a:r>
            <a:br>
              <a:rPr lang="en-US" sz="2000" dirty="0" smtClean="0"/>
            </a:br>
            <a:r>
              <a:rPr lang="en-US" sz="2000" dirty="0" smtClean="0"/>
              <a:t>  "year": 1964</a:t>
            </a:r>
            <a:br>
              <a:rPr lang="en-US" sz="2000" dirty="0" smtClean="0"/>
            </a:br>
            <a:r>
              <a:rPr lang="en-US" sz="2000" dirty="0" smtClean="0"/>
              <a:t>}</a:t>
            </a:r>
            <a:br>
              <a:rPr lang="en-US" sz="2000" dirty="0" smtClean="0"/>
            </a:br>
            <a:r>
              <a:rPr lang="en-US" sz="2000" dirty="0" err="1" smtClean="0"/>
              <a:t>mydict</a:t>
            </a:r>
            <a:r>
              <a:rPr lang="en-US" sz="2000" dirty="0" smtClean="0"/>
              <a:t> = </a:t>
            </a:r>
            <a:r>
              <a:rPr lang="en-US" sz="2000" dirty="0" err="1" smtClean="0"/>
              <a:t>dict</a:t>
            </a:r>
            <a:r>
              <a:rPr lang="en-US" sz="2000" dirty="0" smtClean="0"/>
              <a:t>(</a:t>
            </a:r>
            <a:r>
              <a:rPr lang="en-US" sz="2000" dirty="0" err="1" smtClean="0"/>
              <a:t>thisdict</a:t>
            </a:r>
            <a:r>
              <a:rPr lang="en-US" sz="2000" dirty="0" smtClean="0"/>
              <a:t>)</a:t>
            </a:r>
            <a:br>
              <a:rPr lang="en-US" sz="2000" dirty="0" smtClean="0"/>
            </a:br>
            <a:r>
              <a:rPr lang="en-US" sz="2000" dirty="0" smtClean="0"/>
              <a:t>print(</a:t>
            </a:r>
            <a:r>
              <a:rPr lang="en-US" sz="2000" dirty="0" err="1" smtClean="0"/>
              <a:t>mydict</a:t>
            </a:r>
            <a:r>
              <a:rPr lang="en-US" sz="2000" dirty="0" smtClean="0"/>
              <a:t>)</a:t>
            </a:r>
          </a:p>
          <a:p>
            <a:pPr>
              <a:buNone/>
            </a:pPr>
            <a:r>
              <a:rPr lang="en-US" sz="2000" dirty="0" smtClean="0"/>
              <a:t>RUN EXAMPLE</a:t>
            </a:r>
          </a:p>
          <a:p>
            <a:pPr>
              <a:buNone/>
            </a:pPr>
            <a:r>
              <a:rPr lang="en-US" sz="2000" dirty="0" err="1" smtClean="0"/>
              <a:t>thisdict</a:t>
            </a:r>
            <a:r>
              <a:rPr lang="en-US" sz="2000" dirty="0" smtClean="0"/>
              <a:t> = {</a:t>
            </a:r>
          </a:p>
          <a:p>
            <a:pPr>
              <a:buNone/>
            </a:pPr>
            <a:r>
              <a:rPr lang="en-US" sz="2000" dirty="0" smtClean="0"/>
              <a:t>  "brand": "Ford",</a:t>
            </a:r>
          </a:p>
          <a:p>
            <a:pPr>
              <a:buNone/>
            </a:pPr>
            <a:r>
              <a:rPr lang="en-US" sz="2000" dirty="0" smtClean="0"/>
              <a:t>  "model": "Mustang",</a:t>
            </a:r>
          </a:p>
          <a:p>
            <a:pPr>
              <a:buNone/>
            </a:pPr>
            <a:r>
              <a:rPr lang="en-US" sz="2000" dirty="0" smtClean="0"/>
              <a:t>  "year": 1964</a:t>
            </a:r>
          </a:p>
          <a:p>
            <a:pPr>
              <a:buNone/>
            </a:pPr>
            <a:r>
              <a:rPr lang="en-US" sz="2000" dirty="0" smtClean="0"/>
              <a:t>}</a:t>
            </a:r>
          </a:p>
          <a:p>
            <a:pPr>
              <a:buNone/>
            </a:pPr>
            <a:r>
              <a:rPr lang="en-US" sz="2000" dirty="0" err="1" smtClean="0"/>
              <a:t>mydict</a:t>
            </a:r>
            <a:r>
              <a:rPr lang="en-US" sz="2000" dirty="0" smtClean="0"/>
              <a:t> = </a:t>
            </a:r>
            <a:r>
              <a:rPr lang="en-US" sz="2000" dirty="0" err="1" smtClean="0"/>
              <a:t>dict</a:t>
            </a:r>
            <a:r>
              <a:rPr lang="en-US" sz="2000" dirty="0" smtClean="0"/>
              <a:t>(</a:t>
            </a:r>
            <a:r>
              <a:rPr lang="en-US" sz="2000" dirty="0" err="1" smtClean="0"/>
              <a:t>thisdict</a:t>
            </a:r>
            <a:r>
              <a:rPr lang="en-US" sz="2000" dirty="0" smtClean="0"/>
              <a:t>)</a:t>
            </a:r>
          </a:p>
          <a:p>
            <a:pPr>
              <a:buNone/>
            </a:pPr>
            <a:r>
              <a:rPr lang="en-US" sz="2000" dirty="0" smtClean="0"/>
              <a:t>print(</a:t>
            </a:r>
            <a:r>
              <a:rPr lang="en-US" sz="2000" dirty="0" err="1" smtClean="0"/>
              <a:t>mydict</a:t>
            </a:r>
            <a:r>
              <a:rPr lang="en-US" sz="2000" dirty="0" smtClean="0"/>
              <a:t>)</a:t>
            </a:r>
          </a:p>
          <a:p>
            <a:pPr>
              <a:buNone/>
            </a:pPr>
            <a:endParaRPr lang="en-US" sz="20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Dictionaries</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C:\Users\My Name&gt;python demo_dictionary_copy2.py</a:t>
            </a:r>
            <a:br>
              <a:rPr lang="en-US" sz="2000" dirty="0" smtClean="0"/>
            </a:br>
            <a:r>
              <a:rPr lang="en-US" sz="2000" dirty="0" smtClean="0"/>
              <a:t>{'brand': 'Ford', 'model': 'Mustang', 'year': 1964}</a:t>
            </a:r>
          </a:p>
          <a:p>
            <a:pPr>
              <a:buNone/>
            </a:pPr>
            <a:r>
              <a:rPr lang="en-US" sz="2000" dirty="0" smtClean="0"/>
              <a:t>The </a:t>
            </a:r>
            <a:r>
              <a:rPr lang="en-US" sz="2000" dirty="0" err="1" smtClean="0"/>
              <a:t>dict</a:t>
            </a:r>
            <a:r>
              <a:rPr lang="en-US" sz="2000" dirty="0" smtClean="0"/>
              <a:t>() Constructor</a:t>
            </a:r>
            <a:endParaRPr lang="en-US" sz="2000" b="1" dirty="0" smtClean="0"/>
          </a:p>
          <a:p>
            <a:pPr>
              <a:buNone/>
            </a:pPr>
            <a:r>
              <a:rPr lang="en-US" sz="2000" dirty="0" smtClean="0"/>
              <a:t>It is also possible to use the </a:t>
            </a:r>
            <a:r>
              <a:rPr lang="en-US" sz="2000" dirty="0" err="1" smtClean="0"/>
              <a:t>dict</a:t>
            </a:r>
            <a:r>
              <a:rPr lang="en-US" sz="2000" dirty="0" smtClean="0"/>
              <a:t>() constructor to make a new dictionary:</a:t>
            </a:r>
          </a:p>
          <a:p>
            <a:pPr>
              <a:buNone/>
            </a:pPr>
            <a:r>
              <a:rPr lang="en-US" sz="2000" dirty="0" smtClean="0"/>
              <a:t>Example</a:t>
            </a:r>
            <a:endParaRPr lang="en-US" sz="2000" b="1" dirty="0" smtClean="0"/>
          </a:p>
          <a:p>
            <a:pPr>
              <a:buNone/>
            </a:pPr>
            <a:r>
              <a:rPr lang="en-US" sz="2000" dirty="0" err="1" smtClean="0"/>
              <a:t>thisdict</a:t>
            </a:r>
            <a:r>
              <a:rPr lang="en-US" sz="2000" dirty="0" smtClean="0"/>
              <a:t> = </a:t>
            </a:r>
            <a:r>
              <a:rPr lang="en-US" sz="2000" dirty="0" err="1" smtClean="0"/>
              <a:t>dict</a:t>
            </a:r>
            <a:r>
              <a:rPr lang="en-US" sz="2000" dirty="0" smtClean="0"/>
              <a:t>(brand="Ford", model="Mustang", year=1964)</a:t>
            </a:r>
            <a:br>
              <a:rPr lang="en-US" sz="2000" dirty="0" smtClean="0"/>
            </a:br>
            <a:r>
              <a:rPr lang="en-US" sz="2000" dirty="0" smtClean="0"/>
              <a:t># note that keywords are not string literals</a:t>
            </a:r>
            <a:br>
              <a:rPr lang="en-US" sz="2000" dirty="0" smtClean="0"/>
            </a:br>
            <a:r>
              <a:rPr lang="en-US" sz="2000" dirty="0" smtClean="0"/>
              <a:t># note the use of equals rather than colon for the assignment</a:t>
            </a:r>
            <a:br>
              <a:rPr lang="en-US" sz="2000" dirty="0" smtClean="0"/>
            </a:br>
            <a:r>
              <a:rPr lang="en-US" sz="2000" dirty="0" smtClean="0"/>
              <a:t>print(</a:t>
            </a:r>
            <a:r>
              <a:rPr lang="en-US" sz="2000" dirty="0" err="1" smtClean="0"/>
              <a:t>thisdict</a:t>
            </a:r>
            <a:r>
              <a:rPr lang="en-US" sz="2000" dirty="0" smtClean="0"/>
              <a:t>)</a:t>
            </a:r>
          </a:p>
          <a:p>
            <a:pPr>
              <a:buNone/>
            </a:pPr>
            <a:r>
              <a:rPr lang="en-US" sz="2000" dirty="0" smtClean="0"/>
              <a:t>RUN EXAMPLE</a:t>
            </a:r>
          </a:p>
          <a:p>
            <a:pPr>
              <a:buNone/>
            </a:pPr>
            <a:r>
              <a:rPr lang="en-US" sz="2000" dirty="0" err="1" smtClean="0"/>
              <a:t>thisdict</a:t>
            </a:r>
            <a:r>
              <a:rPr lang="en-US" sz="2000" dirty="0" smtClean="0"/>
              <a:t> = </a:t>
            </a:r>
            <a:r>
              <a:rPr lang="en-US" sz="2000" dirty="0" err="1" smtClean="0"/>
              <a:t>dict</a:t>
            </a:r>
            <a:r>
              <a:rPr lang="en-US" sz="2000" dirty="0" smtClean="0"/>
              <a:t>(brand="Ford", model="Mustang", year=1964)</a:t>
            </a:r>
          </a:p>
          <a:p>
            <a:pPr>
              <a:buNone/>
            </a:pPr>
            <a:r>
              <a:rPr lang="en-US" sz="2000" dirty="0" smtClean="0"/>
              <a:t># note that keywords are not string literals</a:t>
            </a:r>
          </a:p>
          <a:p>
            <a:pPr>
              <a:buNone/>
            </a:pPr>
            <a:r>
              <a:rPr lang="en-US" sz="2000" dirty="0" smtClean="0"/>
              <a:t># note the use of equals rather than colon for the assignment</a:t>
            </a:r>
          </a:p>
          <a:p>
            <a:pPr>
              <a:buNone/>
            </a:pPr>
            <a:r>
              <a:rPr lang="en-US" sz="2000" dirty="0" smtClean="0"/>
              <a:t>print(</a:t>
            </a:r>
            <a:r>
              <a:rPr lang="en-US" sz="2000" dirty="0" err="1" smtClean="0"/>
              <a:t>thisdict</a:t>
            </a:r>
            <a:r>
              <a:rPr lang="en-US" sz="2000" dirty="0" smtClean="0"/>
              <a:t>)</a:t>
            </a:r>
          </a:p>
          <a:p>
            <a:pPr>
              <a:buNone/>
            </a:pPr>
            <a:r>
              <a:rPr lang="en-US" sz="2000" dirty="0" smtClean="0"/>
              <a:t>C:\Users\My Name&gt;python demo_dictionary_dict.py</a:t>
            </a:r>
            <a:br>
              <a:rPr lang="en-US" sz="2000" dirty="0" smtClean="0"/>
            </a:br>
            <a:r>
              <a:rPr lang="en-US" sz="2000" dirty="0" smtClean="0"/>
              <a:t>{'brand': 'Ford', 'model': 'Mustang', 'year': 1964}</a:t>
            </a:r>
          </a:p>
          <a:p>
            <a:pPr>
              <a:buNone/>
            </a:pPr>
            <a:endParaRPr lang="en-US" sz="2000" dirty="0" smtClean="0"/>
          </a:p>
          <a:p>
            <a:pPr>
              <a:buNone/>
            </a:pPr>
            <a:endParaRPr lang="en-US" sz="2000" dirty="0" smtClean="0"/>
          </a:p>
          <a:p>
            <a:pPr>
              <a:buNone/>
            </a:pPr>
            <a:endParaRPr lang="en-US" sz="20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u="sng" dirty="0" smtClean="0"/>
              <a:t>Python Dictionaries</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2000" dirty="0" smtClean="0"/>
              <a:t>Dictionary Methods</a:t>
            </a:r>
            <a:endParaRPr lang="en-US" sz="2000" b="1" dirty="0" smtClean="0"/>
          </a:p>
          <a:p>
            <a:pPr>
              <a:buNone/>
            </a:pPr>
            <a:r>
              <a:rPr lang="en-US" sz="2000" dirty="0" smtClean="0"/>
              <a:t>Python has a set of built-in methods that you can use on dictionaries.</a:t>
            </a:r>
          </a:p>
          <a:p>
            <a:pPr>
              <a:buNone/>
            </a:pPr>
            <a:endParaRPr lang="en-US" sz="2000" dirty="0"/>
          </a:p>
        </p:txBody>
      </p:sp>
      <p:graphicFrame>
        <p:nvGraphicFramePr>
          <p:cNvPr id="4" name="Table 3"/>
          <p:cNvGraphicFramePr>
            <a:graphicFrameLocks noGrp="1"/>
          </p:cNvGraphicFramePr>
          <p:nvPr/>
        </p:nvGraphicFramePr>
        <p:xfrm>
          <a:off x="381001" y="1828800"/>
          <a:ext cx="8077200" cy="4677156"/>
        </p:xfrm>
        <a:graphic>
          <a:graphicData uri="http://schemas.openxmlformats.org/drawingml/2006/table">
            <a:tbl>
              <a:tblPr firstRow="1" bandRow="1">
                <a:tableStyleId>{5C22544A-7EE6-4342-B048-85BDC9FD1C3A}</a:tableStyleId>
              </a:tblPr>
              <a:tblGrid>
                <a:gridCol w="1676400"/>
                <a:gridCol w="6400800"/>
              </a:tblGrid>
              <a:tr h="457200">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Method</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b="1">
                          <a:solidFill>
                            <a:srgbClr val="000000"/>
                          </a:solidFill>
                          <a:latin typeface="Verdana"/>
                          <a:ea typeface="Calibri"/>
                          <a:cs typeface="Times New Roman"/>
                        </a:rPr>
                        <a:t>Description</a:t>
                      </a:r>
                      <a:endParaRPr lang="en-US" sz="2000">
                        <a:latin typeface="Calibri"/>
                        <a:ea typeface="Calibri"/>
                        <a:cs typeface="Times New Roman"/>
                      </a:endParaRPr>
                    </a:p>
                  </a:txBody>
                  <a:tcPr marL="30480" marR="30480" marT="30480" marB="30480"/>
                </a:tc>
              </a:tr>
              <a:tr h="45720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clear()</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Removes all the elements from the dictionary</a:t>
                      </a:r>
                      <a:endParaRPr lang="en-US" sz="2000">
                        <a:latin typeface="Calibri"/>
                        <a:ea typeface="Calibri"/>
                        <a:cs typeface="Times New Roman"/>
                      </a:endParaRPr>
                    </a:p>
                  </a:txBody>
                  <a:tcPr marL="30480" marR="30480" marT="30480" marB="30480"/>
                </a:tc>
              </a:tr>
              <a:tr h="45720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copy()</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copy of the dictionary</a:t>
                      </a:r>
                      <a:endParaRPr lang="en-US" sz="2000" dirty="0">
                        <a:latin typeface="Calibri"/>
                        <a:ea typeface="Calibri"/>
                        <a:cs typeface="Times New Roman"/>
                      </a:endParaRPr>
                    </a:p>
                  </a:txBody>
                  <a:tcPr marL="30480" marR="30480" marT="30480" marB="30480"/>
                </a:tc>
              </a:tr>
              <a:tr h="457200">
                <a:tc>
                  <a:txBody>
                    <a:bodyPr/>
                    <a:lstStyle/>
                    <a:p>
                      <a:pPr marL="0" marR="0">
                        <a:lnSpc>
                          <a:spcPct val="115000"/>
                        </a:lnSpc>
                        <a:spcBef>
                          <a:spcPts val="0"/>
                        </a:spcBef>
                        <a:spcAft>
                          <a:spcPts val="0"/>
                        </a:spcAft>
                      </a:pPr>
                      <a:r>
                        <a:rPr lang="en-US" sz="2000" u="none" dirty="0" err="1" smtClean="0">
                          <a:solidFill>
                            <a:srgbClr val="0000FF"/>
                          </a:solidFill>
                          <a:latin typeface="Verdana"/>
                          <a:ea typeface="Calibri"/>
                          <a:cs typeface="Times New Roman"/>
                        </a:rPr>
                        <a:t>fromkeys</a:t>
                      </a:r>
                      <a:r>
                        <a:rPr lang="en-US" sz="2000" u="none" dirty="0" smtClean="0">
                          <a:solidFill>
                            <a:srgbClr val="0000FF"/>
                          </a:solidFill>
                          <a:latin typeface="Verdana"/>
                          <a:ea typeface="Calibri"/>
                          <a:cs typeface="Times New Roman"/>
                        </a:rPr>
                        <a:t>()</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dictionary with the specified keys and values</a:t>
                      </a:r>
                      <a:endParaRPr lang="en-US" sz="2000" dirty="0">
                        <a:latin typeface="Calibri"/>
                        <a:ea typeface="Calibri"/>
                        <a:cs typeface="Times New Roman"/>
                      </a:endParaRPr>
                    </a:p>
                  </a:txBody>
                  <a:tcPr marL="30480" marR="30480" marT="30480" marB="30480"/>
                </a:tc>
              </a:tr>
              <a:tr h="45720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get()</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Returns the value of the specified key</a:t>
                      </a:r>
                      <a:endParaRPr lang="en-US" sz="2000">
                        <a:latin typeface="Calibri"/>
                        <a:ea typeface="Calibri"/>
                        <a:cs typeface="Times New Roman"/>
                      </a:endParaRPr>
                    </a:p>
                  </a:txBody>
                  <a:tcPr marL="30480" marR="30480" marT="30480" marB="30480"/>
                </a:tc>
              </a:tr>
              <a:tr h="45720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items()</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list containing the a </a:t>
                      </a:r>
                      <a:r>
                        <a:rPr lang="en-US" sz="2000" dirty="0" err="1">
                          <a:solidFill>
                            <a:srgbClr val="000000"/>
                          </a:solidFill>
                          <a:latin typeface="Verdana"/>
                          <a:ea typeface="Calibri"/>
                          <a:cs typeface="Times New Roman"/>
                        </a:rPr>
                        <a:t>tuple</a:t>
                      </a:r>
                      <a:r>
                        <a:rPr lang="en-US" sz="2000" dirty="0">
                          <a:solidFill>
                            <a:srgbClr val="000000"/>
                          </a:solidFill>
                          <a:latin typeface="Verdana"/>
                          <a:ea typeface="Calibri"/>
                          <a:cs typeface="Times New Roman"/>
                        </a:rPr>
                        <a:t> for each key value pair</a:t>
                      </a:r>
                      <a:endParaRPr lang="en-US" sz="2000" dirty="0">
                        <a:latin typeface="Calibri"/>
                        <a:ea typeface="Calibri"/>
                        <a:cs typeface="Times New Roman"/>
                      </a:endParaRPr>
                    </a:p>
                  </a:txBody>
                  <a:tcPr marL="30480" marR="30480" marT="30480" marB="30480"/>
                </a:tc>
              </a:tr>
              <a:tr h="457200">
                <a:tc>
                  <a:txBody>
                    <a:bodyPr/>
                    <a:lstStyle/>
                    <a:p>
                      <a:pPr marL="0" marR="0">
                        <a:lnSpc>
                          <a:spcPct val="115000"/>
                        </a:lnSpc>
                        <a:spcBef>
                          <a:spcPts val="0"/>
                        </a:spcBef>
                        <a:spcAft>
                          <a:spcPts val="0"/>
                        </a:spcAft>
                      </a:pPr>
                      <a:r>
                        <a:rPr lang="en-US" sz="2000" dirty="0" smtClean="0">
                          <a:latin typeface="Verdana" pitchFamily="34" charset="0"/>
                          <a:ea typeface="Verdana" pitchFamily="34" charset="0"/>
                          <a:cs typeface="Verdana" pitchFamily="34" charset="0"/>
                        </a:rPr>
                        <a:t>keys()</a:t>
                      </a:r>
                      <a:endParaRPr lang="en-US" sz="2000" dirty="0">
                        <a:latin typeface="Verdana" pitchFamily="34" charset="0"/>
                        <a:ea typeface="Verdana" pitchFamily="34" charset="0"/>
                        <a:cs typeface="Verdana" pitchFamily="34" charset="0"/>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Returns a list containing the dictionary's keys</a:t>
                      </a:r>
                      <a:endParaRPr lang="en-US" sz="2000">
                        <a:latin typeface="Calibri"/>
                        <a:ea typeface="Calibri"/>
                        <a:cs typeface="Times New Roman"/>
                      </a:endParaRPr>
                    </a:p>
                  </a:txBody>
                  <a:tcPr marL="30480" marR="30480" marT="30480" marB="30480"/>
                </a:tc>
              </a:tr>
              <a:tr h="45720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pop()</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Removes the element with the specified key</a:t>
                      </a:r>
                      <a:endParaRPr lang="en-US" sz="2000" dirty="0">
                        <a:latin typeface="Calibri"/>
                        <a:ea typeface="Calibri"/>
                        <a:cs typeface="Times New Roman"/>
                      </a:endParaRPr>
                    </a:p>
                  </a:txBody>
                  <a:tcPr marL="30480" marR="30480" marT="30480" marB="30480"/>
                </a:tc>
              </a:tr>
              <a:tr h="457200">
                <a:tc>
                  <a:txBody>
                    <a:bodyPr/>
                    <a:lstStyle/>
                    <a:p>
                      <a:pPr marL="0" marR="0">
                        <a:lnSpc>
                          <a:spcPct val="115000"/>
                        </a:lnSpc>
                        <a:spcBef>
                          <a:spcPts val="0"/>
                        </a:spcBef>
                        <a:spcAft>
                          <a:spcPts val="0"/>
                        </a:spcAft>
                      </a:pPr>
                      <a:r>
                        <a:rPr lang="en-US" sz="2000" dirty="0" err="1" smtClean="0">
                          <a:latin typeface="Verdana" pitchFamily="34" charset="0"/>
                          <a:ea typeface="Verdana" pitchFamily="34" charset="0"/>
                          <a:cs typeface="Verdana" pitchFamily="34" charset="0"/>
                        </a:rPr>
                        <a:t>popitem</a:t>
                      </a:r>
                      <a:r>
                        <a:rPr lang="en-US" sz="2000" dirty="0" smtClean="0">
                          <a:latin typeface="Verdana" pitchFamily="34" charset="0"/>
                          <a:ea typeface="Verdana" pitchFamily="34" charset="0"/>
                          <a:cs typeface="Verdana" pitchFamily="34" charset="0"/>
                        </a:rPr>
                        <a:t>()</a:t>
                      </a:r>
                      <a:endParaRPr lang="en-US" sz="2000" dirty="0">
                        <a:latin typeface="Verdana" pitchFamily="34" charset="0"/>
                        <a:ea typeface="Verdana" pitchFamily="34" charset="0"/>
                        <a:cs typeface="Verdana" pitchFamily="34" charset="0"/>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Removes the last inserted key-value pair</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Dictionaries</a:t>
            </a:r>
            <a:endParaRPr lang="en-US" dirty="0"/>
          </a:p>
        </p:txBody>
      </p:sp>
      <p:graphicFrame>
        <p:nvGraphicFramePr>
          <p:cNvPr id="4" name="Content Placeholder 3"/>
          <p:cNvGraphicFramePr>
            <a:graphicFrameLocks noGrp="1"/>
          </p:cNvGraphicFramePr>
          <p:nvPr>
            <p:ph idx="1"/>
          </p:nvPr>
        </p:nvGraphicFramePr>
        <p:xfrm>
          <a:off x="304800" y="1447800"/>
          <a:ext cx="8305800" cy="2656840"/>
        </p:xfrm>
        <a:graphic>
          <a:graphicData uri="http://schemas.openxmlformats.org/drawingml/2006/table">
            <a:tbl>
              <a:tblPr firstRow="1" bandRow="1">
                <a:tableStyleId>{5C22544A-7EE6-4342-B048-85BDC9FD1C3A}</a:tableStyleId>
              </a:tblPr>
              <a:tblGrid>
                <a:gridCol w="1752600"/>
                <a:gridCol w="65532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pPr marL="0" marR="0">
                        <a:lnSpc>
                          <a:spcPct val="115000"/>
                        </a:lnSpc>
                        <a:spcBef>
                          <a:spcPts val="0"/>
                        </a:spcBef>
                        <a:spcAft>
                          <a:spcPts val="0"/>
                        </a:spcAft>
                      </a:pPr>
                      <a:r>
                        <a:rPr lang="en-US" sz="2000" u="none" dirty="0" err="1" smtClean="0">
                          <a:solidFill>
                            <a:srgbClr val="0000FF"/>
                          </a:solidFill>
                          <a:latin typeface="Verdana"/>
                          <a:ea typeface="Calibri"/>
                          <a:cs typeface="Times New Roman"/>
                        </a:rPr>
                        <a:t>setdefault</a:t>
                      </a:r>
                      <a:r>
                        <a:rPr lang="en-US" sz="2000" u="none" dirty="0" smtClean="0">
                          <a:solidFill>
                            <a:srgbClr val="0000FF"/>
                          </a:solidFill>
                          <a:latin typeface="Verdana"/>
                          <a:ea typeface="Calibri"/>
                          <a:cs typeface="Times New Roman"/>
                        </a:rPr>
                        <a:t>()</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Returns the value of the specified key. If the key does not exist: insert the key, with the specified value</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dirty="0" smtClean="0">
                          <a:latin typeface="Verdana" pitchFamily="34" charset="0"/>
                          <a:ea typeface="Verdana" pitchFamily="34" charset="0"/>
                          <a:cs typeface="Verdana" pitchFamily="34" charset="0"/>
                        </a:rPr>
                        <a:t>Update()</a:t>
                      </a:r>
                      <a:endParaRPr lang="en-US" sz="2000" dirty="0">
                        <a:latin typeface="Verdana" pitchFamily="34" charset="0"/>
                        <a:ea typeface="Verdana" pitchFamily="34" charset="0"/>
                        <a:cs typeface="Verdana" pitchFamily="34" charset="0"/>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Updates the dictionary with the specified key-value pairs</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values()</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list of all the values in the dictionary</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14. </a:t>
            </a:r>
            <a:r>
              <a:rPr lang="en-US" u="sng" dirty="0" smtClean="0"/>
              <a:t>Python If ... Else</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Python Conditions and If statements</a:t>
            </a:r>
            <a:endParaRPr lang="en-US" sz="2000" b="1" dirty="0" smtClean="0"/>
          </a:p>
          <a:p>
            <a:pPr>
              <a:buNone/>
            </a:pPr>
            <a:r>
              <a:rPr lang="en-US" sz="2000" dirty="0" smtClean="0"/>
              <a:t>Python supports the usual logical conditions from mathematics:</a:t>
            </a:r>
          </a:p>
          <a:p>
            <a:pPr lvl="0">
              <a:buNone/>
            </a:pPr>
            <a:r>
              <a:rPr lang="en-US" sz="2000" dirty="0" smtClean="0"/>
              <a:t>Equals: a == b</a:t>
            </a:r>
          </a:p>
          <a:p>
            <a:pPr lvl="0">
              <a:buNone/>
            </a:pPr>
            <a:r>
              <a:rPr lang="en-US" sz="2000" dirty="0" smtClean="0"/>
              <a:t>Not Equals: a != b</a:t>
            </a:r>
          </a:p>
          <a:p>
            <a:pPr lvl="0">
              <a:buNone/>
            </a:pPr>
            <a:r>
              <a:rPr lang="en-US" sz="2000" dirty="0" smtClean="0"/>
              <a:t>Less than: a &lt; b</a:t>
            </a:r>
          </a:p>
          <a:p>
            <a:pPr lvl="0">
              <a:buNone/>
            </a:pPr>
            <a:r>
              <a:rPr lang="en-US" sz="2000" dirty="0" smtClean="0"/>
              <a:t>Less than or equal to: a &lt;= b</a:t>
            </a:r>
          </a:p>
          <a:p>
            <a:pPr lvl="0">
              <a:buNone/>
            </a:pPr>
            <a:r>
              <a:rPr lang="en-US" sz="2000" dirty="0" smtClean="0"/>
              <a:t>Greater than: a &gt; b</a:t>
            </a:r>
          </a:p>
          <a:p>
            <a:pPr lvl="0">
              <a:buNone/>
            </a:pPr>
            <a:r>
              <a:rPr lang="en-US" sz="2000" dirty="0" smtClean="0"/>
              <a:t>Greater than or equal to: a &gt;= b</a:t>
            </a:r>
          </a:p>
          <a:p>
            <a:pPr>
              <a:buNone/>
            </a:pPr>
            <a:r>
              <a:rPr lang="en-US" sz="2000" dirty="0" smtClean="0"/>
              <a:t>These conditions can be used in several ways, most commonly in "if statements" and loops.</a:t>
            </a:r>
          </a:p>
          <a:p>
            <a:pPr>
              <a:buNone/>
            </a:pPr>
            <a:r>
              <a:rPr lang="en-US" sz="2000" dirty="0" smtClean="0"/>
              <a:t>An "if statement" is written by using the if keyword.</a:t>
            </a:r>
          </a:p>
          <a:p>
            <a:pPr>
              <a:buNone/>
            </a:pPr>
            <a:r>
              <a:rPr lang="en-US" sz="2000" dirty="0" smtClean="0"/>
              <a:t>Example</a:t>
            </a:r>
            <a:endParaRPr lang="en-US" sz="2000" b="1" dirty="0" smtClean="0"/>
          </a:p>
          <a:p>
            <a:pPr>
              <a:buNone/>
            </a:pPr>
            <a:r>
              <a:rPr lang="en-US" sz="2000" dirty="0" smtClean="0"/>
              <a:t>If statement:</a:t>
            </a:r>
          </a:p>
          <a:p>
            <a:pPr>
              <a:buNone/>
            </a:pPr>
            <a:r>
              <a:rPr lang="en-US" sz="2000" dirty="0" smtClean="0"/>
              <a:t>a = 33</a:t>
            </a:r>
            <a:br>
              <a:rPr lang="en-US" sz="2000" dirty="0" smtClean="0"/>
            </a:br>
            <a:r>
              <a:rPr lang="en-US" sz="2000" dirty="0" smtClean="0"/>
              <a:t>b = 200</a:t>
            </a:r>
            <a:br>
              <a:rPr lang="en-US" sz="2000" dirty="0" smtClean="0"/>
            </a:br>
            <a:r>
              <a:rPr lang="en-US" sz="2000" dirty="0" smtClean="0"/>
              <a:t>if b &gt; a:</a:t>
            </a:r>
            <a:br>
              <a:rPr lang="en-US" sz="2000" dirty="0" smtClean="0"/>
            </a:br>
            <a:r>
              <a:rPr lang="en-US" sz="2000" dirty="0" smtClean="0"/>
              <a:t>print("b is greater than a")</a:t>
            </a:r>
            <a:endParaRPr lang="en-US" sz="20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If ... Else</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smtClean="0"/>
              <a:t>RUN EXAMPLE</a:t>
            </a:r>
          </a:p>
          <a:p>
            <a:pPr>
              <a:buNone/>
            </a:pPr>
            <a:r>
              <a:rPr lang="en-US" sz="2000" dirty="0" smtClean="0"/>
              <a:t>a = 33</a:t>
            </a:r>
          </a:p>
          <a:p>
            <a:pPr>
              <a:buNone/>
            </a:pPr>
            <a:r>
              <a:rPr lang="en-US" sz="2000" dirty="0" smtClean="0"/>
              <a:t>b = 200</a:t>
            </a:r>
          </a:p>
          <a:p>
            <a:pPr>
              <a:buNone/>
            </a:pPr>
            <a:r>
              <a:rPr lang="en-US" sz="2000" dirty="0" smtClean="0"/>
              <a:t> </a:t>
            </a:r>
          </a:p>
          <a:p>
            <a:pPr>
              <a:buNone/>
            </a:pPr>
            <a:r>
              <a:rPr lang="en-US" sz="2000" dirty="0" smtClean="0"/>
              <a:t>if b &gt; a:</a:t>
            </a:r>
          </a:p>
          <a:p>
            <a:pPr>
              <a:buNone/>
            </a:pPr>
            <a:r>
              <a:rPr lang="en-US" sz="2000" dirty="0" smtClean="0"/>
              <a:t>  print("b is greater than a")</a:t>
            </a:r>
          </a:p>
          <a:p>
            <a:pPr>
              <a:buNone/>
            </a:pPr>
            <a:r>
              <a:rPr lang="en-US" sz="2000" dirty="0" smtClean="0"/>
              <a:t>C:\Users\My Name&gt;python demo_if2.py</a:t>
            </a:r>
            <a:br>
              <a:rPr lang="en-US" sz="2000" dirty="0" smtClean="0"/>
            </a:br>
            <a:r>
              <a:rPr lang="en-US" sz="2000" dirty="0" smtClean="0"/>
              <a:t>b is greater than a</a:t>
            </a:r>
          </a:p>
          <a:p>
            <a:pPr>
              <a:buNone/>
            </a:pPr>
            <a:r>
              <a:rPr lang="en-US" sz="2000" dirty="0" smtClean="0"/>
              <a:t>In this example we use two variables, a and b, which are used as part of the if statement to test whether b is greater than a. As a is 33, and b is 200, we know that 200 is greater than 33, and so we print to screen that "b is greater than a".</a:t>
            </a:r>
          </a:p>
          <a:p>
            <a:pPr>
              <a:buNone/>
            </a:pPr>
            <a:r>
              <a:rPr lang="en-US" sz="2000" dirty="0" smtClean="0"/>
              <a:t>Indentation</a:t>
            </a:r>
            <a:endParaRPr lang="en-US" sz="2000" b="1" dirty="0" smtClean="0"/>
          </a:p>
          <a:p>
            <a:pPr>
              <a:buNone/>
            </a:pPr>
            <a:r>
              <a:rPr lang="en-US" sz="2000" dirty="0" smtClean="0"/>
              <a:t>Python relies on indentation, using whitespace, to define scope in the code. Other programming languages often use curly-brackets for this purpose.</a:t>
            </a:r>
          </a:p>
          <a:p>
            <a:pPr>
              <a:buNone/>
            </a:pPr>
            <a:endParaRPr lang="en-US" sz="20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u="sng" dirty="0" smtClean="0"/>
              <a:t>Python If ... Else</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a:buNone/>
            </a:pPr>
            <a:r>
              <a:rPr lang="en-US" sz="2000" dirty="0" smtClean="0"/>
              <a:t>Example</a:t>
            </a:r>
            <a:endParaRPr lang="en-US" sz="2000" b="1" dirty="0" smtClean="0"/>
          </a:p>
          <a:p>
            <a:pPr>
              <a:buNone/>
            </a:pPr>
            <a:r>
              <a:rPr lang="en-US" sz="2000" dirty="0" smtClean="0"/>
              <a:t>If statement, without indentation (will raise an error):</a:t>
            </a:r>
          </a:p>
          <a:p>
            <a:pPr>
              <a:buNone/>
            </a:pPr>
            <a:r>
              <a:rPr lang="en-US" sz="2000" dirty="0" smtClean="0"/>
              <a:t>a = 33</a:t>
            </a:r>
            <a:br>
              <a:rPr lang="en-US" sz="2000" dirty="0" smtClean="0"/>
            </a:br>
            <a:r>
              <a:rPr lang="en-US" sz="2000" dirty="0" smtClean="0"/>
              <a:t>b = 200</a:t>
            </a:r>
            <a:br>
              <a:rPr lang="en-US" sz="2000" dirty="0" smtClean="0"/>
            </a:br>
            <a:r>
              <a:rPr lang="en-US" sz="2000" dirty="0" smtClean="0"/>
              <a:t>if b &gt; a:</a:t>
            </a:r>
            <a:br>
              <a:rPr lang="en-US" sz="2000" dirty="0" smtClean="0"/>
            </a:br>
            <a:r>
              <a:rPr lang="en-US" sz="2000" dirty="0" smtClean="0"/>
              <a:t>print("b is greater than a") # you will get an error</a:t>
            </a:r>
          </a:p>
          <a:p>
            <a:pPr>
              <a:buNone/>
            </a:pPr>
            <a:r>
              <a:rPr lang="en-US" sz="2000" dirty="0" smtClean="0"/>
              <a:t>RUN EXAMPLE</a:t>
            </a:r>
          </a:p>
          <a:p>
            <a:pPr>
              <a:buNone/>
            </a:pPr>
            <a:r>
              <a:rPr lang="en-US" sz="2000" dirty="0" smtClean="0"/>
              <a:t>a = 33</a:t>
            </a:r>
          </a:p>
          <a:p>
            <a:pPr>
              <a:buNone/>
            </a:pPr>
            <a:r>
              <a:rPr lang="en-US" sz="2000" dirty="0" smtClean="0"/>
              <a:t>b = 200</a:t>
            </a:r>
          </a:p>
          <a:p>
            <a:pPr>
              <a:buNone/>
            </a:pPr>
            <a:r>
              <a:rPr lang="en-US" sz="2000" dirty="0" smtClean="0"/>
              <a:t> </a:t>
            </a:r>
          </a:p>
          <a:p>
            <a:pPr>
              <a:buNone/>
            </a:pPr>
            <a:r>
              <a:rPr lang="en-US" sz="2000" dirty="0" smtClean="0"/>
              <a:t>if b &gt; a:</a:t>
            </a:r>
          </a:p>
          <a:p>
            <a:pPr>
              <a:buNone/>
            </a:pPr>
            <a:r>
              <a:rPr lang="en-US" sz="2000" dirty="0" smtClean="0"/>
              <a:t>print("b is greater than a")</a:t>
            </a:r>
          </a:p>
          <a:p>
            <a:pPr>
              <a:buNone/>
            </a:pPr>
            <a:r>
              <a:rPr lang="en-US" sz="2000" dirty="0" smtClean="0"/>
              <a:t>C:\Users\My Name&gt;python demo_if_error.py</a:t>
            </a:r>
            <a:br>
              <a:rPr lang="en-US" sz="2000" dirty="0" smtClean="0"/>
            </a:br>
            <a:r>
              <a:rPr lang="en-US" sz="2000" dirty="0" smtClean="0"/>
              <a:t>  File "demo_if_error.py", line 4</a:t>
            </a:r>
            <a:br>
              <a:rPr lang="en-US" sz="2000" dirty="0" smtClean="0"/>
            </a:br>
            <a:r>
              <a:rPr lang="en-US" sz="2000" dirty="0" smtClean="0"/>
              <a:t>    print("b is greater than a")</a:t>
            </a:r>
            <a:br>
              <a:rPr lang="en-US" sz="2000" dirty="0" smtClean="0"/>
            </a:br>
            <a:r>
              <a:rPr lang="en-US" sz="2000" dirty="0" smtClean="0"/>
              <a:t>        ^</a:t>
            </a:r>
            <a:br>
              <a:rPr lang="en-US" sz="2000" dirty="0" smtClean="0"/>
            </a:br>
            <a:r>
              <a:rPr lang="en-US" sz="2000" dirty="0" err="1" smtClean="0"/>
              <a:t>IndentationError</a:t>
            </a:r>
            <a:r>
              <a:rPr lang="en-US" sz="2000" dirty="0" smtClean="0"/>
              <a:t>: expected an indented block</a:t>
            </a:r>
          </a:p>
          <a:p>
            <a:pPr>
              <a:buNone/>
            </a:pPr>
            <a:endParaRPr lang="en-US" sz="20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If ... Else</a:t>
            </a:r>
            <a:endParaRPr lang="en-US" dirty="0"/>
          </a:p>
        </p:txBody>
      </p:sp>
      <p:sp>
        <p:nvSpPr>
          <p:cNvPr id="3" name="Content Placeholder 2"/>
          <p:cNvSpPr>
            <a:spLocks noGrp="1"/>
          </p:cNvSpPr>
          <p:nvPr>
            <p:ph idx="1"/>
          </p:nvPr>
        </p:nvSpPr>
        <p:spPr>
          <a:xfrm>
            <a:off x="457200" y="838200"/>
            <a:ext cx="8229600" cy="5867400"/>
          </a:xfrm>
        </p:spPr>
        <p:txBody>
          <a:bodyPr>
            <a:normAutofit fontScale="92500" lnSpcReduction="20000"/>
          </a:bodyPr>
          <a:lstStyle/>
          <a:p>
            <a:pPr>
              <a:buNone/>
            </a:pPr>
            <a:r>
              <a:rPr lang="en-US" sz="2000" dirty="0" err="1" smtClean="0"/>
              <a:t>Elif</a:t>
            </a:r>
            <a:endParaRPr lang="en-US" sz="2000" b="1" dirty="0" smtClean="0"/>
          </a:p>
          <a:p>
            <a:pPr>
              <a:buNone/>
            </a:pPr>
            <a:r>
              <a:rPr lang="en-US" sz="2000" dirty="0" smtClean="0"/>
              <a:t>The </a:t>
            </a:r>
            <a:r>
              <a:rPr lang="en-US" sz="2000" dirty="0" err="1" smtClean="0"/>
              <a:t>elif</a:t>
            </a:r>
            <a:r>
              <a:rPr lang="en-US" sz="2000" dirty="0" smtClean="0"/>
              <a:t> keyword is pythons way of saying "if the previous conditions were not true, then try this condition".</a:t>
            </a:r>
          </a:p>
          <a:p>
            <a:pPr>
              <a:buNone/>
            </a:pPr>
            <a:r>
              <a:rPr lang="en-US" sz="2000" dirty="0" smtClean="0"/>
              <a:t>Example</a:t>
            </a:r>
            <a:endParaRPr lang="en-US" sz="2000" b="1" dirty="0" smtClean="0"/>
          </a:p>
          <a:p>
            <a:pPr>
              <a:buNone/>
            </a:pPr>
            <a:r>
              <a:rPr lang="en-US" sz="2000" dirty="0" smtClean="0"/>
              <a:t>a = 33</a:t>
            </a:r>
          </a:p>
          <a:p>
            <a:pPr>
              <a:buNone/>
            </a:pPr>
            <a:r>
              <a:rPr lang="en-US" sz="2000" dirty="0" smtClean="0"/>
              <a:t>b = 33</a:t>
            </a:r>
          </a:p>
          <a:p>
            <a:pPr>
              <a:buNone/>
            </a:pPr>
            <a:r>
              <a:rPr lang="en-US" sz="2000" dirty="0" smtClean="0"/>
              <a:t>if b &gt; a:</a:t>
            </a:r>
          </a:p>
          <a:p>
            <a:pPr>
              <a:buNone/>
            </a:pPr>
            <a:r>
              <a:rPr lang="en-US" sz="2000" dirty="0" smtClean="0"/>
              <a:t>	print("b is greater than a")</a:t>
            </a:r>
          </a:p>
          <a:p>
            <a:pPr>
              <a:buNone/>
            </a:pPr>
            <a:r>
              <a:rPr lang="en-US" sz="2000" dirty="0" err="1" smtClean="0"/>
              <a:t>elif</a:t>
            </a:r>
            <a:r>
              <a:rPr lang="en-US" sz="2000" dirty="0" smtClean="0"/>
              <a:t> a == b:</a:t>
            </a:r>
            <a:br>
              <a:rPr lang="en-US" sz="2000" dirty="0" smtClean="0"/>
            </a:br>
            <a:r>
              <a:rPr lang="en-US" sz="2000" dirty="0" smtClean="0"/>
              <a:t>  print("a and b are equal")</a:t>
            </a:r>
          </a:p>
          <a:p>
            <a:pPr>
              <a:buNone/>
            </a:pPr>
            <a:endParaRPr lang="en-US" sz="2000" dirty="0" smtClean="0"/>
          </a:p>
          <a:p>
            <a:pPr>
              <a:buNone/>
            </a:pPr>
            <a:r>
              <a:rPr lang="en-US" sz="2000" dirty="0" smtClean="0"/>
              <a:t>RUN EXAMPLE</a:t>
            </a:r>
          </a:p>
          <a:p>
            <a:pPr>
              <a:buNone/>
            </a:pPr>
            <a:r>
              <a:rPr lang="en-US" sz="2000" dirty="0" smtClean="0"/>
              <a:t>a = 33</a:t>
            </a:r>
          </a:p>
          <a:p>
            <a:pPr>
              <a:buNone/>
            </a:pPr>
            <a:r>
              <a:rPr lang="en-US" sz="2000" dirty="0" smtClean="0"/>
              <a:t>b = 33</a:t>
            </a:r>
          </a:p>
          <a:p>
            <a:pPr>
              <a:buNone/>
            </a:pPr>
            <a:r>
              <a:rPr lang="en-US" sz="2000" dirty="0" smtClean="0"/>
              <a:t>if b &gt; a:</a:t>
            </a:r>
          </a:p>
          <a:p>
            <a:pPr>
              <a:buNone/>
            </a:pPr>
            <a:r>
              <a:rPr lang="en-US" sz="2000" dirty="0" smtClean="0"/>
              <a:t>  print("b is greater than a")</a:t>
            </a:r>
          </a:p>
          <a:p>
            <a:pPr>
              <a:buNone/>
            </a:pPr>
            <a:r>
              <a:rPr lang="en-US" sz="2000" dirty="0" err="1" smtClean="0"/>
              <a:t>elif</a:t>
            </a:r>
            <a:r>
              <a:rPr lang="en-US" sz="2000" dirty="0" smtClean="0"/>
              <a:t> a == b:</a:t>
            </a:r>
          </a:p>
          <a:p>
            <a:pPr>
              <a:buNone/>
            </a:pPr>
            <a:r>
              <a:rPr lang="en-US" sz="2000" dirty="0" smtClean="0"/>
              <a:t>  print("a and b are equal")</a:t>
            </a:r>
          </a:p>
          <a:p>
            <a:pPr>
              <a:buNone/>
            </a:pPr>
            <a:r>
              <a:rPr lang="en-US" sz="2000" dirty="0" smtClean="0"/>
              <a:t>C:\Users\My Name&gt;python demo_if_elif.py</a:t>
            </a:r>
            <a:br>
              <a:rPr lang="en-US" sz="2000" dirty="0" smtClean="0"/>
            </a:br>
            <a:r>
              <a:rPr lang="en-US" sz="2000" dirty="0" smtClean="0"/>
              <a:t>a and b are equal</a:t>
            </a:r>
          </a:p>
          <a:p>
            <a:pPr>
              <a:buNone/>
            </a:pPr>
            <a:endParaRPr lang="en-US" sz="20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If ... Else</a:t>
            </a:r>
            <a:endParaRPr lang="en-US" dirty="0"/>
          </a:p>
        </p:txBody>
      </p:sp>
      <p:sp>
        <p:nvSpPr>
          <p:cNvPr id="3" name="Content Placeholder 2"/>
          <p:cNvSpPr>
            <a:spLocks noGrp="1"/>
          </p:cNvSpPr>
          <p:nvPr>
            <p:ph idx="1"/>
          </p:nvPr>
        </p:nvSpPr>
        <p:spPr>
          <a:xfrm>
            <a:off x="457200" y="990600"/>
            <a:ext cx="8229600" cy="5715000"/>
          </a:xfrm>
        </p:spPr>
        <p:txBody>
          <a:bodyPr>
            <a:normAutofit fontScale="92500" lnSpcReduction="10000"/>
          </a:bodyPr>
          <a:lstStyle/>
          <a:p>
            <a:pPr>
              <a:buNone/>
            </a:pPr>
            <a:r>
              <a:rPr lang="en-US" sz="2000" dirty="0" smtClean="0"/>
              <a:t>In this example a is equal to b, so the first condition is not true, but the </a:t>
            </a:r>
            <a:r>
              <a:rPr lang="en-US" sz="2000" dirty="0" err="1" smtClean="0"/>
              <a:t>elif</a:t>
            </a:r>
            <a:r>
              <a:rPr lang="en-US" sz="2000" dirty="0" smtClean="0"/>
              <a:t> condition is true, so we print to screen that "a and b are equal".</a:t>
            </a:r>
          </a:p>
          <a:p>
            <a:pPr>
              <a:buNone/>
            </a:pPr>
            <a:r>
              <a:rPr lang="en-US" sz="2000" dirty="0" smtClean="0"/>
              <a:t>Else</a:t>
            </a:r>
            <a:endParaRPr lang="en-US" sz="2000" b="1" dirty="0" smtClean="0"/>
          </a:p>
          <a:p>
            <a:pPr>
              <a:buNone/>
            </a:pPr>
            <a:r>
              <a:rPr lang="en-US" sz="2000" dirty="0" smtClean="0"/>
              <a:t>The else keyword catches anything which isn't caught by the preceding conditions.</a:t>
            </a:r>
          </a:p>
          <a:p>
            <a:pPr>
              <a:buNone/>
            </a:pPr>
            <a:r>
              <a:rPr lang="en-US" sz="2000" dirty="0" smtClean="0"/>
              <a:t>Example</a:t>
            </a:r>
            <a:endParaRPr lang="en-US" sz="2000" b="1" dirty="0" smtClean="0"/>
          </a:p>
          <a:p>
            <a:pPr>
              <a:buNone/>
            </a:pPr>
            <a:r>
              <a:rPr lang="en-US" sz="2000" dirty="0" smtClean="0"/>
              <a:t>a = 200</a:t>
            </a:r>
          </a:p>
          <a:p>
            <a:pPr>
              <a:buNone/>
            </a:pPr>
            <a:r>
              <a:rPr lang="en-US" sz="2000" dirty="0" smtClean="0"/>
              <a:t>b = 33</a:t>
            </a:r>
          </a:p>
          <a:p>
            <a:pPr>
              <a:buNone/>
            </a:pPr>
            <a:r>
              <a:rPr lang="en-US" sz="2000" dirty="0" smtClean="0"/>
              <a:t>if b &gt; a:</a:t>
            </a:r>
            <a:br>
              <a:rPr lang="en-US" sz="2000" dirty="0" smtClean="0"/>
            </a:br>
            <a:r>
              <a:rPr lang="en-US" sz="2000" dirty="0" smtClean="0"/>
              <a:t>  print("b is greater than a")</a:t>
            </a:r>
          </a:p>
          <a:p>
            <a:pPr>
              <a:buNone/>
            </a:pPr>
            <a:r>
              <a:rPr lang="en-US" sz="2000" dirty="0" err="1" smtClean="0"/>
              <a:t>elif</a:t>
            </a:r>
            <a:r>
              <a:rPr lang="en-US" sz="2000" dirty="0" smtClean="0"/>
              <a:t> a == b:</a:t>
            </a:r>
            <a:br>
              <a:rPr lang="en-US" sz="2000" dirty="0" smtClean="0"/>
            </a:br>
            <a:r>
              <a:rPr lang="en-US" sz="2000" dirty="0" smtClean="0"/>
              <a:t>  print("a and b are equal")</a:t>
            </a:r>
          </a:p>
          <a:p>
            <a:pPr>
              <a:buNone/>
            </a:pPr>
            <a:r>
              <a:rPr lang="en-US" sz="2000" dirty="0" smtClean="0"/>
              <a:t>else:</a:t>
            </a:r>
            <a:br>
              <a:rPr lang="en-US" sz="2000" dirty="0" smtClean="0"/>
            </a:br>
            <a:r>
              <a:rPr lang="en-US" sz="2000" dirty="0" smtClean="0"/>
              <a:t>  print("a is greater than b")</a:t>
            </a:r>
          </a:p>
          <a:p>
            <a:pPr>
              <a:buNone/>
            </a:pPr>
            <a:r>
              <a:rPr lang="en-US" sz="2000" dirty="0" smtClean="0"/>
              <a:t>RUN EXAMPLE</a:t>
            </a:r>
          </a:p>
          <a:p>
            <a:pPr>
              <a:buNone/>
            </a:pPr>
            <a:r>
              <a:rPr lang="en-US" sz="2000" dirty="0" smtClean="0"/>
              <a:t>a = 200</a:t>
            </a:r>
          </a:p>
          <a:p>
            <a:pPr>
              <a:buNone/>
            </a:pPr>
            <a:r>
              <a:rPr lang="en-US" sz="2000" dirty="0" smtClean="0"/>
              <a:t>b = 33</a:t>
            </a:r>
          </a:p>
          <a:p>
            <a:pPr>
              <a:buNone/>
            </a:pPr>
            <a:r>
              <a:rPr lang="en-US" sz="2000" dirty="0" smtClean="0"/>
              <a:t>if b &gt; a:</a:t>
            </a:r>
          </a:p>
          <a:p>
            <a:pPr>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Comments</a:t>
            </a:r>
            <a:endParaRPr lang="en-US" dirty="0"/>
          </a:p>
        </p:txBody>
      </p:sp>
      <p:sp>
        <p:nvSpPr>
          <p:cNvPr id="3" name="Content Placeholder 2"/>
          <p:cNvSpPr>
            <a:spLocks noGrp="1"/>
          </p:cNvSpPr>
          <p:nvPr>
            <p:ph idx="1"/>
          </p:nvPr>
        </p:nvSpPr>
        <p:spPr>
          <a:xfrm>
            <a:off x="457200" y="990600"/>
            <a:ext cx="8229600" cy="5715000"/>
          </a:xfrm>
        </p:spPr>
        <p:txBody>
          <a:bodyPr>
            <a:normAutofit fontScale="77500" lnSpcReduction="20000"/>
          </a:bodyPr>
          <a:lstStyle/>
          <a:p>
            <a:pPr>
              <a:buNone/>
            </a:pPr>
            <a:r>
              <a:rPr lang="en-US" dirty="0"/>
              <a:t>RUN EXAMPLE</a:t>
            </a:r>
          </a:p>
          <a:p>
            <a:pPr>
              <a:buNone/>
            </a:pPr>
            <a:r>
              <a:rPr lang="en-US" dirty="0"/>
              <a:t>C:\Users\My Name&gt;python demo_comment4.py</a:t>
            </a:r>
            <a:br>
              <a:rPr lang="en-US" dirty="0"/>
            </a:br>
            <a:r>
              <a:rPr lang="en-US" dirty="0"/>
              <a:t>Hello, World!</a:t>
            </a:r>
          </a:p>
          <a:p>
            <a:pPr>
              <a:buNone/>
            </a:pPr>
            <a:r>
              <a:rPr lang="en-US" dirty="0"/>
              <a:t>Or, not quite as intended, you can use a multiline string.</a:t>
            </a:r>
          </a:p>
          <a:p>
            <a:pPr>
              <a:buNone/>
            </a:pPr>
            <a:r>
              <a:rPr lang="en-US" dirty="0"/>
              <a:t>Since Python will ignore string literals that are not assigned to a variable, you can add a multiline string (triple quotes) in your code, and place you comment inside it:</a:t>
            </a:r>
          </a:p>
          <a:p>
            <a:pPr>
              <a:buNone/>
            </a:pPr>
            <a:r>
              <a:rPr lang="en-US" dirty="0"/>
              <a:t>Example</a:t>
            </a:r>
            <a:endParaRPr lang="en-US" b="1" dirty="0"/>
          </a:p>
          <a:p>
            <a:pPr>
              <a:buNone/>
            </a:pPr>
            <a:r>
              <a:rPr lang="en-US" dirty="0"/>
              <a:t>"""</a:t>
            </a:r>
            <a:br>
              <a:rPr lang="en-US" dirty="0"/>
            </a:br>
            <a:r>
              <a:rPr lang="en-US" dirty="0"/>
              <a:t>This is a comment</a:t>
            </a:r>
            <a:br>
              <a:rPr lang="en-US" dirty="0"/>
            </a:br>
            <a:r>
              <a:rPr lang="en-US" dirty="0"/>
              <a:t>written in </a:t>
            </a:r>
            <a:br>
              <a:rPr lang="en-US" dirty="0"/>
            </a:br>
            <a:r>
              <a:rPr lang="en-US" dirty="0"/>
              <a:t>more than just one line</a:t>
            </a:r>
            <a:br>
              <a:rPr lang="en-US" dirty="0"/>
            </a:br>
            <a:r>
              <a:rPr lang="en-US" dirty="0"/>
              <a:t>"""</a:t>
            </a:r>
            <a:br>
              <a:rPr lang="en-US" dirty="0"/>
            </a:br>
            <a:r>
              <a:rPr lang="en-US" dirty="0"/>
              <a:t>print("Hello, World!")</a:t>
            </a:r>
          </a:p>
          <a:p>
            <a:pPr>
              <a:buNone/>
            </a:pPr>
            <a:r>
              <a:rPr lang="en-US" dirty="0"/>
              <a:t>RUN EXAMPLE</a:t>
            </a:r>
          </a:p>
          <a:p>
            <a:pPr>
              <a:buNone/>
            </a:pPr>
            <a:r>
              <a:rPr lang="en-US" dirty="0"/>
              <a:t>C:\Users\My Name&gt;python demo_comment5.py</a:t>
            </a:r>
            <a:br>
              <a:rPr lang="en-US" dirty="0"/>
            </a:br>
            <a:r>
              <a:rPr lang="en-US" dirty="0"/>
              <a:t>Hello, World!</a:t>
            </a:r>
          </a:p>
          <a:p>
            <a:pPr>
              <a:buNone/>
            </a:pPr>
            <a:r>
              <a:rPr lang="en-US" dirty="0"/>
              <a:t>As long as the string is not assigned to a variable, Python will read the code, but then ignore it, and you have made a multiline comment.</a:t>
            </a:r>
          </a:p>
          <a:p>
            <a:pPr>
              <a:buNone/>
            </a:pP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If ... Else</a:t>
            </a:r>
            <a:endParaRPr lang="en-US" dirty="0"/>
          </a:p>
        </p:txBody>
      </p:sp>
      <p:sp>
        <p:nvSpPr>
          <p:cNvPr id="3" name="Content Placeholder 2"/>
          <p:cNvSpPr>
            <a:spLocks noGrp="1"/>
          </p:cNvSpPr>
          <p:nvPr>
            <p:ph idx="1"/>
          </p:nvPr>
        </p:nvSpPr>
        <p:spPr>
          <a:xfrm>
            <a:off x="457200" y="990600"/>
            <a:ext cx="8229600" cy="5715000"/>
          </a:xfrm>
        </p:spPr>
        <p:txBody>
          <a:bodyPr>
            <a:normAutofit fontScale="92500" lnSpcReduction="10000"/>
          </a:bodyPr>
          <a:lstStyle/>
          <a:p>
            <a:pPr>
              <a:buNone/>
            </a:pPr>
            <a:r>
              <a:rPr lang="en-US" sz="2000" dirty="0" smtClean="0"/>
              <a:t>print("b is greater than a")</a:t>
            </a:r>
          </a:p>
          <a:p>
            <a:pPr>
              <a:buNone/>
            </a:pPr>
            <a:r>
              <a:rPr lang="en-US" sz="2000" dirty="0" err="1" smtClean="0"/>
              <a:t>elif</a:t>
            </a:r>
            <a:r>
              <a:rPr lang="en-US" sz="2000" dirty="0" smtClean="0"/>
              <a:t> a == b:</a:t>
            </a:r>
          </a:p>
          <a:p>
            <a:pPr>
              <a:buNone/>
            </a:pPr>
            <a:r>
              <a:rPr lang="en-US" sz="2000" dirty="0" smtClean="0"/>
              <a:t>  print("a and b are equal")</a:t>
            </a:r>
          </a:p>
          <a:p>
            <a:pPr>
              <a:buNone/>
            </a:pPr>
            <a:r>
              <a:rPr lang="en-US" sz="2000" dirty="0" smtClean="0"/>
              <a:t>else:</a:t>
            </a:r>
          </a:p>
          <a:p>
            <a:pPr>
              <a:buNone/>
            </a:pPr>
            <a:r>
              <a:rPr lang="en-US" sz="2000" dirty="0" smtClean="0"/>
              <a:t>  print("a is greater than b")</a:t>
            </a:r>
          </a:p>
          <a:p>
            <a:pPr>
              <a:buNone/>
            </a:pPr>
            <a:r>
              <a:rPr lang="en-US" sz="2000" dirty="0" smtClean="0"/>
              <a:t>C:\Users\My Name&gt;python demo_if_else.py</a:t>
            </a:r>
            <a:br>
              <a:rPr lang="en-US" sz="2000" dirty="0" smtClean="0"/>
            </a:br>
            <a:r>
              <a:rPr lang="en-US" sz="2000" dirty="0" smtClean="0"/>
              <a:t>a is greater than b</a:t>
            </a:r>
          </a:p>
          <a:p>
            <a:pPr>
              <a:buNone/>
            </a:pPr>
            <a:r>
              <a:rPr lang="en-US" sz="2000" dirty="0" smtClean="0"/>
              <a:t>In this example a is greater than b, so the first condition is not true, also the </a:t>
            </a:r>
            <a:r>
              <a:rPr lang="en-US" sz="2000" dirty="0" err="1" smtClean="0"/>
              <a:t>elif</a:t>
            </a:r>
            <a:r>
              <a:rPr lang="en-US" sz="2000" dirty="0" smtClean="0"/>
              <a:t> condition is not true, so we go to the else condition and print to screen that "a is greater than b".</a:t>
            </a:r>
          </a:p>
          <a:p>
            <a:pPr>
              <a:buNone/>
            </a:pPr>
            <a:r>
              <a:rPr lang="en-US" sz="2000" dirty="0" smtClean="0"/>
              <a:t>You can also have an else without the </a:t>
            </a:r>
            <a:r>
              <a:rPr lang="en-US" sz="2000" dirty="0" err="1" smtClean="0"/>
              <a:t>elif</a:t>
            </a:r>
            <a:r>
              <a:rPr lang="en-US" sz="2000" dirty="0" smtClean="0"/>
              <a:t>:</a:t>
            </a:r>
          </a:p>
          <a:p>
            <a:pPr>
              <a:buNone/>
            </a:pPr>
            <a:r>
              <a:rPr lang="en-US" sz="2000" dirty="0" smtClean="0"/>
              <a:t>Example</a:t>
            </a:r>
            <a:endParaRPr lang="en-US" sz="2000" b="1" dirty="0" smtClean="0"/>
          </a:p>
          <a:p>
            <a:pPr>
              <a:buNone/>
            </a:pPr>
            <a:r>
              <a:rPr lang="en-US" sz="2000" dirty="0" smtClean="0"/>
              <a:t>a = 200</a:t>
            </a:r>
          </a:p>
          <a:p>
            <a:pPr>
              <a:buNone/>
            </a:pPr>
            <a:r>
              <a:rPr lang="en-US" sz="2000" dirty="0" smtClean="0"/>
              <a:t>b = 33</a:t>
            </a:r>
          </a:p>
          <a:p>
            <a:pPr>
              <a:buNone/>
            </a:pPr>
            <a:r>
              <a:rPr lang="en-US" sz="2000" dirty="0" smtClean="0"/>
              <a:t>if b &gt; a:</a:t>
            </a:r>
            <a:br>
              <a:rPr lang="en-US" sz="2000" dirty="0" smtClean="0"/>
            </a:br>
            <a:r>
              <a:rPr lang="en-US" sz="2000" dirty="0" smtClean="0"/>
              <a:t>  print("b is greater than a")</a:t>
            </a:r>
          </a:p>
          <a:p>
            <a:pPr>
              <a:buNone/>
            </a:pPr>
            <a:r>
              <a:rPr lang="en-US" sz="2000" dirty="0" smtClean="0"/>
              <a:t>else:</a:t>
            </a:r>
            <a:br>
              <a:rPr lang="en-US" sz="2000" dirty="0" smtClean="0"/>
            </a:br>
            <a:r>
              <a:rPr lang="en-US" sz="2000" dirty="0" smtClean="0"/>
              <a:t>  print("b is not greater than a")</a:t>
            </a:r>
          </a:p>
          <a:p>
            <a:pPr>
              <a:buNone/>
            </a:pPr>
            <a:endParaRPr lang="en-US" sz="20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If ... Else</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RUN EXAMPLE</a:t>
            </a:r>
          </a:p>
          <a:p>
            <a:pPr>
              <a:buNone/>
            </a:pPr>
            <a:r>
              <a:rPr lang="en-US" sz="2000" dirty="0" smtClean="0"/>
              <a:t>a = 200</a:t>
            </a:r>
          </a:p>
          <a:p>
            <a:pPr>
              <a:buNone/>
            </a:pPr>
            <a:r>
              <a:rPr lang="en-US" sz="2000" dirty="0" smtClean="0"/>
              <a:t>b = 33</a:t>
            </a:r>
          </a:p>
          <a:p>
            <a:pPr>
              <a:buNone/>
            </a:pPr>
            <a:r>
              <a:rPr lang="en-US" sz="2000" dirty="0" smtClean="0"/>
              <a:t>if b &gt; a:</a:t>
            </a:r>
          </a:p>
          <a:p>
            <a:pPr>
              <a:buNone/>
            </a:pPr>
            <a:r>
              <a:rPr lang="en-US" sz="2000" dirty="0" smtClean="0"/>
              <a:t>  print("b is greater than a")</a:t>
            </a:r>
          </a:p>
          <a:p>
            <a:pPr>
              <a:buNone/>
            </a:pPr>
            <a:r>
              <a:rPr lang="en-US" sz="2000" dirty="0" smtClean="0"/>
              <a:t>else:</a:t>
            </a:r>
          </a:p>
          <a:p>
            <a:pPr>
              <a:buNone/>
            </a:pPr>
            <a:r>
              <a:rPr lang="en-US" sz="2000" dirty="0" smtClean="0"/>
              <a:t>  print("b is not greater than a")</a:t>
            </a:r>
          </a:p>
          <a:p>
            <a:pPr>
              <a:buNone/>
            </a:pPr>
            <a:r>
              <a:rPr lang="en-US" sz="2000" dirty="0" smtClean="0"/>
              <a:t>C:\Users\My Name&gt;python demo_if_else2.py</a:t>
            </a:r>
            <a:br>
              <a:rPr lang="en-US" sz="2000" dirty="0" smtClean="0"/>
            </a:br>
            <a:r>
              <a:rPr lang="en-US" sz="2000" dirty="0" smtClean="0"/>
              <a:t>b is not greater than a</a:t>
            </a:r>
          </a:p>
          <a:p>
            <a:pPr>
              <a:buNone/>
            </a:pPr>
            <a:endParaRPr lang="en-US" sz="2000" dirty="0" smtClean="0"/>
          </a:p>
          <a:p>
            <a:pPr>
              <a:buNone/>
            </a:pPr>
            <a:r>
              <a:rPr lang="en-US" sz="2000" dirty="0" smtClean="0"/>
              <a:t>Short Hand If</a:t>
            </a:r>
            <a:endParaRPr lang="en-US" sz="2000" b="1" dirty="0" smtClean="0"/>
          </a:p>
          <a:p>
            <a:pPr>
              <a:buNone/>
            </a:pPr>
            <a:r>
              <a:rPr lang="en-US" sz="2000" dirty="0" smtClean="0"/>
              <a:t>If you have only one statement to execute, you can put it on the same line as the if statement.</a:t>
            </a:r>
          </a:p>
          <a:p>
            <a:pPr>
              <a:buNone/>
            </a:pPr>
            <a:r>
              <a:rPr lang="en-US" sz="2000" dirty="0" smtClean="0"/>
              <a:t>Example</a:t>
            </a:r>
            <a:endParaRPr lang="en-US" sz="2000" b="1" dirty="0" smtClean="0"/>
          </a:p>
          <a:p>
            <a:pPr>
              <a:buNone/>
            </a:pPr>
            <a:r>
              <a:rPr lang="en-US" sz="2000" dirty="0" smtClean="0"/>
              <a:t>One line if statement:</a:t>
            </a:r>
          </a:p>
          <a:p>
            <a:pPr>
              <a:buNone/>
            </a:pPr>
            <a:r>
              <a:rPr lang="en-US" sz="2000" dirty="0" smtClean="0"/>
              <a:t>if a &gt; b: print("a is greater than b")</a:t>
            </a:r>
          </a:p>
          <a:p>
            <a:pPr>
              <a:buNone/>
            </a:pPr>
            <a:endParaRPr lang="en-US" sz="2000" dirty="0" smtClean="0"/>
          </a:p>
          <a:p>
            <a:pPr>
              <a:buNone/>
            </a:pPr>
            <a:endParaRPr lang="en-US" sz="20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If ... Else</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RUN EXAMPLE</a:t>
            </a:r>
          </a:p>
          <a:p>
            <a:pPr>
              <a:buNone/>
            </a:pPr>
            <a:r>
              <a:rPr lang="en-US" sz="2000" dirty="0" smtClean="0"/>
              <a:t>a = 200</a:t>
            </a:r>
          </a:p>
          <a:p>
            <a:pPr>
              <a:buNone/>
            </a:pPr>
            <a:r>
              <a:rPr lang="en-US" sz="2000" dirty="0" smtClean="0"/>
              <a:t>b = 33</a:t>
            </a:r>
          </a:p>
          <a:p>
            <a:pPr>
              <a:buNone/>
            </a:pPr>
            <a:r>
              <a:rPr lang="en-US" sz="2000" dirty="0" smtClean="0"/>
              <a:t> </a:t>
            </a:r>
          </a:p>
          <a:p>
            <a:pPr>
              <a:buNone/>
            </a:pPr>
            <a:r>
              <a:rPr lang="en-US" sz="2000" dirty="0" smtClean="0"/>
              <a:t>if a &gt; b: print("a is greater than b")</a:t>
            </a:r>
          </a:p>
          <a:p>
            <a:pPr>
              <a:buNone/>
            </a:pPr>
            <a:r>
              <a:rPr lang="en-US" sz="2000" dirty="0" smtClean="0"/>
              <a:t>C:\Users\My Name&gt;python demo_if_short.py</a:t>
            </a:r>
            <a:br>
              <a:rPr lang="en-US" sz="2000" dirty="0" smtClean="0"/>
            </a:br>
            <a:r>
              <a:rPr lang="en-US" sz="2000" dirty="0" smtClean="0"/>
              <a:t>"a is greater than b"</a:t>
            </a:r>
          </a:p>
          <a:p>
            <a:pPr>
              <a:buNone/>
            </a:pPr>
            <a:r>
              <a:rPr lang="en-US" sz="2000" dirty="0" smtClean="0"/>
              <a:t>Short Hand If ... Else</a:t>
            </a:r>
            <a:endParaRPr lang="en-US" sz="2000" b="1" dirty="0" smtClean="0"/>
          </a:p>
          <a:p>
            <a:pPr>
              <a:buNone/>
            </a:pPr>
            <a:r>
              <a:rPr lang="en-US" sz="2000" dirty="0" smtClean="0"/>
              <a:t>If you have only one statement to execute, one for if, and one for else, you can put it all on the same line:</a:t>
            </a:r>
          </a:p>
          <a:p>
            <a:pPr>
              <a:buNone/>
            </a:pPr>
            <a:r>
              <a:rPr lang="en-US" sz="2000" dirty="0" smtClean="0"/>
              <a:t>Example</a:t>
            </a:r>
            <a:endParaRPr lang="en-US" sz="2000" b="1" dirty="0" smtClean="0"/>
          </a:p>
          <a:p>
            <a:pPr>
              <a:buNone/>
            </a:pPr>
            <a:r>
              <a:rPr lang="en-US" sz="2000" dirty="0" smtClean="0"/>
              <a:t>One line if else statement:</a:t>
            </a:r>
          </a:p>
          <a:p>
            <a:pPr>
              <a:buNone/>
            </a:pPr>
            <a:r>
              <a:rPr lang="en-US" sz="2000" dirty="0" smtClean="0"/>
              <a:t>print("A") if a &gt; b else print("B")</a:t>
            </a:r>
          </a:p>
          <a:p>
            <a:pPr>
              <a:buNone/>
            </a:pPr>
            <a:r>
              <a:rPr lang="en-US" sz="2000" dirty="0" smtClean="0"/>
              <a:t>RUN EXAMPLE</a:t>
            </a:r>
          </a:p>
          <a:p>
            <a:pPr>
              <a:buNone/>
            </a:pPr>
            <a:r>
              <a:rPr lang="en-US" sz="2000" dirty="0" smtClean="0"/>
              <a:t>a = 2</a:t>
            </a:r>
          </a:p>
          <a:p>
            <a:pPr>
              <a:buNone/>
            </a:pPr>
            <a:r>
              <a:rPr lang="en-US" sz="2000" dirty="0" smtClean="0"/>
              <a:t>b = 330</a:t>
            </a:r>
          </a:p>
          <a:p>
            <a:pPr>
              <a:buNone/>
            </a:pPr>
            <a:endParaRPr lang="en-US" sz="20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If ... Else</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smtClean="0"/>
              <a:t>print("A") if a &gt; b else print("B")</a:t>
            </a:r>
          </a:p>
          <a:p>
            <a:pPr>
              <a:buNone/>
            </a:pPr>
            <a:r>
              <a:rPr lang="en-US" sz="2000" dirty="0" smtClean="0"/>
              <a:t>C:\Users\My Name&gt;python demo_if_else_short.py</a:t>
            </a:r>
            <a:br>
              <a:rPr lang="en-US" sz="2000" dirty="0" smtClean="0"/>
            </a:br>
            <a:r>
              <a:rPr lang="en-US" sz="2000" dirty="0" smtClean="0"/>
              <a:t>B</a:t>
            </a:r>
          </a:p>
          <a:p>
            <a:pPr>
              <a:buNone/>
            </a:pPr>
            <a:r>
              <a:rPr lang="en-US" sz="2000" dirty="0" smtClean="0"/>
              <a:t>You can also have multiple else statements on the same line:</a:t>
            </a:r>
          </a:p>
          <a:p>
            <a:pPr>
              <a:buNone/>
            </a:pPr>
            <a:r>
              <a:rPr lang="en-US" sz="2000" dirty="0" smtClean="0"/>
              <a:t>Example</a:t>
            </a:r>
            <a:endParaRPr lang="en-US" sz="2000" b="1" dirty="0" smtClean="0"/>
          </a:p>
          <a:p>
            <a:pPr>
              <a:buNone/>
            </a:pPr>
            <a:r>
              <a:rPr lang="en-US" sz="2000" dirty="0" smtClean="0"/>
              <a:t>One line if else statement, with 3 conditions:</a:t>
            </a:r>
          </a:p>
          <a:p>
            <a:pPr>
              <a:buNone/>
            </a:pPr>
            <a:r>
              <a:rPr lang="en-US" sz="2000" dirty="0" smtClean="0"/>
              <a:t>print("A") if a &gt; b else print("=") if a == b else print("B")</a:t>
            </a:r>
          </a:p>
          <a:p>
            <a:pPr>
              <a:buNone/>
            </a:pPr>
            <a:r>
              <a:rPr lang="en-US" sz="2000" dirty="0" smtClean="0"/>
              <a:t>RUN EXAMPLE</a:t>
            </a:r>
          </a:p>
          <a:p>
            <a:pPr>
              <a:buNone/>
            </a:pPr>
            <a:r>
              <a:rPr lang="en-US" sz="2000" dirty="0" smtClean="0"/>
              <a:t>a = 330</a:t>
            </a:r>
          </a:p>
          <a:p>
            <a:pPr>
              <a:buNone/>
            </a:pPr>
            <a:r>
              <a:rPr lang="en-US" sz="2000" dirty="0" smtClean="0"/>
              <a:t>b = 330</a:t>
            </a:r>
          </a:p>
          <a:p>
            <a:pPr>
              <a:buNone/>
            </a:pPr>
            <a:r>
              <a:rPr lang="en-US" sz="2000" dirty="0" smtClean="0"/>
              <a:t> </a:t>
            </a:r>
          </a:p>
          <a:p>
            <a:pPr>
              <a:buNone/>
            </a:pPr>
            <a:r>
              <a:rPr lang="en-US" sz="2000" dirty="0" smtClean="0"/>
              <a:t>print("A") if a &gt; b else print("=") if a == b else print("B")</a:t>
            </a:r>
          </a:p>
          <a:p>
            <a:pPr>
              <a:buNone/>
            </a:pPr>
            <a:r>
              <a:rPr lang="en-US" sz="2000" dirty="0" smtClean="0"/>
              <a:t>C:\Users\My Name&gt;python demo_if_else_short2.py</a:t>
            </a:r>
            <a:br>
              <a:rPr lang="en-US" sz="2000" dirty="0" smtClean="0"/>
            </a:br>
            <a:r>
              <a:rPr lang="en-US" sz="2000" dirty="0" smtClean="0"/>
              <a:t>=</a:t>
            </a:r>
          </a:p>
          <a:p>
            <a:pPr>
              <a:buNone/>
            </a:pPr>
            <a:r>
              <a:rPr lang="en-US" sz="2000" dirty="0" smtClean="0"/>
              <a:t>And</a:t>
            </a:r>
            <a:endParaRPr lang="en-US" sz="2000" b="1" dirty="0" smtClean="0"/>
          </a:p>
          <a:p>
            <a:pPr>
              <a:buNone/>
            </a:pPr>
            <a:r>
              <a:rPr lang="en-US" sz="2000" dirty="0" smtClean="0"/>
              <a:t>The and keyword is a logical operator, and is used to combine conditional statements:</a:t>
            </a:r>
          </a:p>
          <a:p>
            <a:pPr>
              <a:buNone/>
            </a:pPr>
            <a:endParaRPr lang="en-US" sz="20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u="sng" dirty="0" smtClean="0"/>
              <a:t>Python If ... Else</a:t>
            </a:r>
            <a:endParaRPr lang="en-US" dirty="0"/>
          </a:p>
        </p:txBody>
      </p:sp>
      <p:sp>
        <p:nvSpPr>
          <p:cNvPr id="3" name="Content Placeholder 2"/>
          <p:cNvSpPr>
            <a:spLocks noGrp="1"/>
          </p:cNvSpPr>
          <p:nvPr>
            <p:ph idx="1"/>
          </p:nvPr>
        </p:nvSpPr>
        <p:spPr>
          <a:xfrm>
            <a:off x="457200" y="1219200"/>
            <a:ext cx="8229600" cy="5334000"/>
          </a:xfrm>
        </p:spPr>
        <p:txBody>
          <a:bodyPr>
            <a:normAutofit lnSpcReduction="10000"/>
          </a:bodyPr>
          <a:lstStyle/>
          <a:p>
            <a:pPr>
              <a:buNone/>
            </a:pPr>
            <a:r>
              <a:rPr lang="en-US" sz="2000" dirty="0" smtClean="0"/>
              <a:t>Example</a:t>
            </a:r>
            <a:endParaRPr lang="en-US" sz="2000" b="1" dirty="0" smtClean="0"/>
          </a:p>
          <a:p>
            <a:pPr>
              <a:buNone/>
            </a:pPr>
            <a:r>
              <a:rPr lang="en-US" sz="2000" dirty="0" smtClean="0"/>
              <a:t>Test if a is greater than b, AND if c is greater than a:</a:t>
            </a:r>
          </a:p>
          <a:p>
            <a:pPr>
              <a:buNone/>
            </a:pPr>
            <a:r>
              <a:rPr lang="en-US" sz="2000" dirty="0" smtClean="0"/>
              <a:t>if a &gt; b and c &gt; a:</a:t>
            </a:r>
            <a:br>
              <a:rPr lang="en-US" sz="2000" dirty="0" smtClean="0"/>
            </a:br>
            <a:r>
              <a:rPr lang="en-US" sz="2000" dirty="0" smtClean="0"/>
              <a:t>  print("Both conditions are True")</a:t>
            </a:r>
            <a:br>
              <a:rPr lang="en-US" sz="2000" dirty="0" smtClean="0"/>
            </a:br>
            <a:endParaRPr lang="en-US" sz="2000" dirty="0" smtClean="0"/>
          </a:p>
          <a:p>
            <a:pPr>
              <a:buNone/>
            </a:pPr>
            <a:r>
              <a:rPr lang="en-US" sz="2000" dirty="0" smtClean="0"/>
              <a:t>RUN EXAMPLE</a:t>
            </a:r>
          </a:p>
          <a:p>
            <a:pPr>
              <a:buNone/>
            </a:pPr>
            <a:r>
              <a:rPr lang="en-US" sz="2000" dirty="0" smtClean="0"/>
              <a:t>a = 200</a:t>
            </a:r>
          </a:p>
          <a:p>
            <a:pPr>
              <a:buNone/>
            </a:pPr>
            <a:r>
              <a:rPr lang="en-US" sz="2000" dirty="0" smtClean="0"/>
              <a:t>b = 33</a:t>
            </a:r>
          </a:p>
          <a:p>
            <a:pPr>
              <a:buNone/>
            </a:pPr>
            <a:r>
              <a:rPr lang="en-US" sz="2000" dirty="0" smtClean="0"/>
              <a:t>c = 500</a:t>
            </a:r>
          </a:p>
          <a:p>
            <a:pPr>
              <a:buNone/>
            </a:pPr>
            <a:r>
              <a:rPr lang="en-US" sz="2000" dirty="0" smtClean="0"/>
              <a:t>if a &gt; b and c &gt; a:</a:t>
            </a:r>
          </a:p>
          <a:p>
            <a:pPr>
              <a:buNone/>
            </a:pPr>
            <a:r>
              <a:rPr lang="en-US" sz="2000" dirty="0" smtClean="0"/>
              <a:t>  print("Both conditions are True")</a:t>
            </a:r>
          </a:p>
          <a:p>
            <a:pPr>
              <a:buNone/>
            </a:pPr>
            <a:r>
              <a:rPr lang="en-US" sz="2000" dirty="0" smtClean="0"/>
              <a:t>C:\Users\My Name&gt;python demo_if_and.py</a:t>
            </a:r>
            <a:br>
              <a:rPr lang="en-US" sz="2000" dirty="0" smtClean="0"/>
            </a:br>
            <a:r>
              <a:rPr lang="en-US" sz="2000" dirty="0" smtClean="0"/>
              <a:t>Both conditions are True</a:t>
            </a:r>
          </a:p>
          <a:p>
            <a:pPr>
              <a:buNone/>
            </a:pPr>
            <a:r>
              <a:rPr lang="en-US" sz="2000" dirty="0" smtClean="0"/>
              <a:t>Or</a:t>
            </a:r>
            <a:endParaRPr lang="en-US" sz="2000" b="1" dirty="0" smtClean="0"/>
          </a:p>
          <a:p>
            <a:pPr>
              <a:buNone/>
            </a:pPr>
            <a:r>
              <a:rPr lang="en-US" sz="2000" dirty="0" smtClean="0"/>
              <a:t>The or keyword is a logical operator, and is used to combine conditional statements:</a:t>
            </a:r>
          </a:p>
          <a:p>
            <a:pPr>
              <a:buNone/>
            </a:pPr>
            <a:endParaRPr lang="en-US" sz="2000" dirty="0" smtClean="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If ... Else</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Example</a:t>
            </a:r>
            <a:endParaRPr lang="en-US" sz="2000" b="1" dirty="0" smtClean="0"/>
          </a:p>
          <a:p>
            <a:pPr>
              <a:buNone/>
            </a:pPr>
            <a:r>
              <a:rPr lang="en-US" sz="2000" dirty="0" smtClean="0"/>
              <a:t>Test if a is greater than b, OR if a is greater than c:</a:t>
            </a:r>
          </a:p>
          <a:p>
            <a:pPr>
              <a:buNone/>
            </a:pPr>
            <a:r>
              <a:rPr lang="en-US" sz="2000" dirty="0" smtClean="0"/>
              <a:t>if a &gt; b or a &gt; c:</a:t>
            </a:r>
            <a:br>
              <a:rPr lang="en-US" sz="2000" dirty="0" smtClean="0"/>
            </a:br>
            <a:r>
              <a:rPr lang="en-US" sz="2000" dirty="0" smtClean="0"/>
              <a:t>  print("At least one of the conditions is True")</a:t>
            </a:r>
            <a:br>
              <a:rPr lang="en-US" sz="2000" dirty="0" smtClean="0"/>
            </a:br>
            <a:endParaRPr lang="en-US" sz="2000" dirty="0" smtClean="0"/>
          </a:p>
          <a:p>
            <a:pPr>
              <a:buNone/>
            </a:pPr>
            <a:r>
              <a:rPr lang="en-US" sz="2000" dirty="0" smtClean="0"/>
              <a:t>RUN EXAMPLE</a:t>
            </a:r>
          </a:p>
          <a:p>
            <a:pPr>
              <a:buNone/>
            </a:pPr>
            <a:r>
              <a:rPr lang="en-US" sz="2000" dirty="0" smtClean="0"/>
              <a:t>a = 200</a:t>
            </a:r>
          </a:p>
          <a:p>
            <a:pPr>
              <a:buNone/>
            </a:pPr>
            <a:r>
              <a:rPr lang="en-US" sz="2000" dirty="0" smtClean="0"/>
              <a:t>b = 33</a:t>
            </a:r>
          </a:p>
          <a:p>
            <a:pPr>
              <a:buNone/>
            </a:pPr>
            <a:r>
              <a:rPr lang="en-US" sz="2000" dirty="0" smtClean="0"/>
              <a:t>c = 500</a:t>
            </a:r>
          </a:p>
          <a:p>
            <a:pPr>
              <a:buNone/>
            </a:pPr>
            <a:r>
              <a:rPr lang="en-US" sz="2000" dirty="0" smtClean="0"/>
              <a:t>if a &gt; b or a &gt; c:</a:t>
            </a:r>
          </a:p>
          <a:p>
            <a:pPr>
              <a:buNone/>
            </a:pPr>
            <a:r>
              <a:rPr lang="en-US" sz="2000" dirty="0" smtClean="0"/>
              <a:t>  print("At least one of the conditions is True")</a:t>
            </a:r>
          </a:p>
          <a:p>
            <a:pPr>
              <a:buNone/>
            </a:pPr>
            <a:r>
              <a:rPr lang="en-US" sz="2000" dirty="0" smtClean="0"/>
              <a:t>C:\Users\My Name&gt;python demo_if_or.py</a:t>
            </a:r>
            <a:br>
              <a:rPr lang="en-US" sz="2000" dirty="0" smtClean="0"/>
            </a:br>
            <a:r>
              <a:rPr lang="en-US" sz="2000" dirty="0" smtClean="0"/>
              <a:t>At least one of the conditions is True</a:t>
            </a:r>
          </a:p>
          <a:p>
            <a:pPr>
              <a:buNone/>
            </a:pPr>
            <a:endParaRPr lang="en-US" sz="20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15. </a:t>
            </a:r>
            <a:r>
              <a:rPr lang="en-US" u="sng" dirty="0" smtClean="0"/>
              <a:t>Python While Loops</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867400"/>
          </a:xfrm>
        </p:spPr>
        <p:txBody>
          <a:bodyPr>
            <a:noAutofit/>
          </a:bodyPr>
          <a:lstStyle/>
          <a:p>
            <a:pPr>
              <a:buNone/>
            </a:pPr>
            <a:r>
              <a:rPr lang="en-US" sz="2000" dirty="0" smtClean="0"/>
              <a:t>Python Loops</a:t>
            </a:r>
            <a:endParaRPr lang="en-US" sz="2000" b="1" dirty="0" smtClean="0"/>
          </a:p>
          <a:p>
            <a:pPr>
              <a:buNone/>
            </a:pPr>
            <a:r>
              <a:rPr lang="en-US" sz="2000" dirty="0" smtClean="0"/>
              <a:t>Python has two primitive loop commands:</a:t>
            </a:r>
          </a:p>
          <a:p>
            <a:pPr lvl="0"/>
            <a:r>
              <a:rPr lang="en-US" sz="2000" dirty="0" smtClean="0"/>
              <a:t>while loops</a:t>
            </a:r>
          </a:p>
          <a:p>
            <a:pPr lvl="0"/>
            <a:r>
              <a:rPr lang="en-US" sz="2000" dirty="0" smtClean="0"/>
              <a:t>for loops</a:t>
            </a:r>
          </a:p>
          <a:p>
            <a:pPr>
              <a:buNone/>
            </a:pPr>
            <a:endParaRPr lang="en-US" sz="2000" dirty="0" smtClean="0"/>
          </a:p>
          <a:p>
            <a:pPr>
              <a:buNone/>
            </a:pPr>
            <a:r>
              <a:rPr lang="en-US" sz="2000" dirty="0" smtClean="0"/>
              <a:t>The while Loop</a:t>
            </a:r>
            <a:endParaRPr lang="en-US" sz="2000" b="1" dirty="0" smtClean="0"/>
          </a:p>
          <a:p>
            <a:pPr>
              <a:buNone/>
            </a:pPr>
            <a:r>
              <a:rPr lang="en-US" sz="2000" dirty="0" smtClean="0"/>
              <a:t>With the while loop we can execute a set of statements as long as a condition is true.</a:t>
            </a:r>
          </a:p>
          <a:p>
            <a:pPr>
              <a:buNone/>
            </a:pPr>
            <a:r>
              <a:rPr lang="en-US" sz="2000" dirty="0" smtClean="0"/>
              <a:t>Example</a:t>
            </a:r>
            <a:endParaRPr lang="en-US" sz="2000" b="1" dirty="0" smtClean="0"/>
          </a:p>
          <a:p>
            <a:pPr>
              <a:buNone/>
            </a:pPr>
            <a:r>
              <a:rPr lang="en-US" sz="2000" dirty="0" smtClean="0"/>
              <a:t>Print </a:t>
            </a:r>
            <a:r>
              <a:rPr lang="en-US" sz="2000" dirty="0" err="1" smtClean="0"/>
              <a:t>i</a:t>
            </a:r>
            <a:r>
              <a:rPr lang="en-US" sz="2000" dirty="0" smtClean="0"/>
              <a:t> as long as </a:t>
            </a:r>
            <a:r>
              <a:rPr lang="en-US" sz="2000" dirty="0" err="1" smtClean="0"/>
              <a:t>i</a:t>
            </a:r>
            <a:r>
              <a:rPr lang="en-US" sz="2000" dirty="0" smtClean="0"/>
              <a:t> is less than 6:</a:t>
            </a:r>
          </a:p>
          <a:p>
            <a:pPr>
              <a:buNone/>
            </a:pPr>
            <a:r>
              <a:rPr lang="en-US" sz="2000" dirty="0" err="1" smtClean="0"/>
              <a:t>i</a:t>
            </a:r>
            <a:r>
              <a:rPr lang="en-US" sz="2000" dirty="0" smtClean="0"/>
              <a:t> = 1</a:t>
            </a:r>
          </a:p>
          <a:p>
            <a:pPr>
              <a:buNone/>
            </a:pPr>
            <a:r>
              <a:rPr lang="en-US" sz="2000" dirty="0" smtClean="0"/>
              <a:t>while </a:t>
            </a:r>
            <a:r>
              <a:rPr lang="en-US" sz="2000" dirty="0" err="1" smtClean="0"/>
              <a:t>i</a:t>
            </a:r>
            <a:r>
              <a:rPr lang="en-US" sz="2000" dirty="0" smtClean="0"/>
              <a:t> &lt; 6:</a:t>
            </a:r>
          </a:p>
          <a:p>
            <a:pPr>
              <a:buNone/>
            </a:pPr>
            <a:r>
              <a:rPr lang="en-US" sz="2000" dirty="0" smtClean="0"/>
              <a:t>print(</a:t>
            </a:r>
            <a:r>
              <a:rPr lang="en-US" sz="2000" dirty="0" err="1" smtClean="0"/>
              <a:t>i</a:t>
            </a:r>
            <a:r>
              <a:rPr lang="en-US" sz="2000" dirty="0" smtClean="0"/>
              <a:t>)</a:t>
            </a:r>
            <a:br>
              <a:rPr lang="en-US" sz="2000" dirty="0" smtClean="0"/>
            </a:br>
            <a:r>
              <a:rPr lang="en-US" sz="2000" dirty="0" smtClean="0"/>
              <a:t>  </a:t>
            </a:r>
            <a:r>
              <a:rPr lang="en-US" sz="2000" dirty="0" err="1" smtClean="0"/>
              <a:t>i</a:t>
            </a:r>
            <a:r>
              <a:rPr lang="en-US" sz="2000" dirty="0" smtClean="0"/>
              <a:t> += 1</a:t>
            </a:r>
          </a:p>
          <a:p>
            <a:pPr>
              <a:buNone/>
            </a:pPr>
            <a:r>
              <a:rPr lang="en-US" sz="2000" dirty="0" smtClean="0"/>
              <a:t>RUN EXAMPLE</a:t>
            </a:r>
          </a:p>
          <a:p>
            <a:pPr>
              <a:buNone/>
            </a:pPr>
            <a:r>
              <a:rPr lang="en-US" sz="2000" dirty="0" err="1" smtClean="0"/>
              <a:t>i</a:t>
            </a:r>
            <a:r>
              <a:rPr lang="en-US" sz="2000" dirty="0" smtClean="0"/>
              <a:t> = 1</a:t>
            </a:r>
            <a:endParaRPr lang="en-US" sz="2000"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While Loops</a:t>
            </a:r>
            <a:endParaRPr lang="en-US" dirty="0"/>
          </a:p>
        </p:txBody>
      </p:sp>
      <p:sp>
        <p:nvSpPr>
          <p:cNvPr id="3" name="Content Placeholder 2"/>
          <p:cNvSpPr>
            <a:spLocks noGrp="1"/>
          </p:cNvSpPr>
          <p:nvPr>
            <p:ph idx="1"/>
          </p:nvPr>
        </p:nvSpPr>
        <p:spPr>
          <a:xfrm>
            <a:off x="457200" y="990600"/>
            <a:ext cx="8229600" cy="5715000"/>
          </a:xfrm>
        </p:spPr>
        <p:txBody>
          <a:bodyPr>
            <a:normAutofit lnSpcReduction="10000"/>
          </a:bodyPr>
          <a:lstStyle/>
          <a:p>
            <a:pPr>
              <a:buNone/>
            </a:pPr>
            <a:r>
              <a:rPr lang="en-US" sz="2000" dirty="0" smtClean="0"/>
              <a:t>while </a:t>
            </a:r>
            <a:r>
              <a:rPr lang="en-US" sz="2000" dirty="0" err="1" smtClean="0"/>
              <a:t>i</a:t>
            </a:r>
            <a:r>
              <a:rPr lang="en-US" sz="2000" dirty="0" smtClean="0"/>
              <a:t> &lt; 6:</a:t>
            </a:r>
          </a:p>
          <a:p>
            <a:pPr>
              <a:buNone/>
            </a:pPr>
            <a:r>
              <a:rPr lang="en-US" sz="2000" dirty="0" smtClean="0"/>
              <a:t>  print(</a:t>
            </a:r>
            <a:r>
              <a:rPr lang="en-US" sz="2000" dirty="0" err="1" smtClean="0"/>
              <a:t>i</a:t>
            </a:r>
            <a:r>
              <a:rPr lang="en-US" sz="2000" dirty="0" smtClean="0"/>
              <a:t>)</a:t>
            </a:r>
          </a:p>
          <a:p>
            <a:pPr>
              <a:buNone/>
            </a:pPr>
            <a:r>
              <a:rPr lang="en-US" sz="2000" dirty="0" smtClean="0"/>
              <a:t>  </a:t>
            </a:r>
            <a:r>
              <a:rPr lang="en-US" sz="2000" dirty="0" err="1" smtClean="0"/>
              <a:t>i</a:t>
            </a:r>
            <a:r>
              <a:rPr lang="en-US" sz="2000" dirty="0" smtClean="0"/>
              <a:t> += 1</a:t>
            </a:r>
          </a:p>
          <a:p>
            <a:pPr>
              <a:buNone/>
            </a:pPr>
            <a:r>
              <a:rPr lang="en-US" sz="2000" dirty="0" smtClean="0"/>
              <a:t>C:\Users\My Name&gt;python demo_while.py</a:t>
            </a:r>
            <a:br>
              <a:rPr lang="en-US" sz="2000" dirty="0" smtClean="0"/>
            </a:br>
            <a:r>
              <a:rPr lang="en-US" sz="2000" dirty="0" smtClean="0"/>
              <a:t>1</a:t>
            </a:r>
            <a:br>
              <a:rPr lang="en-US" sz="2000" dirty="0" smtClean="0"/>
            </a:br>
            <a:r>
              <a:rPr lang="en-US" sz="2000" dirty="0" smtClean="0"/>
              <a:t>2</a:t>
            </a:r>
            <a:br>
              <a:rPr lang="en-US" sz="2000" dirty="0" smtClean="0"/>
            </a:br>
            <a:r>
              <a:rPr lang="en-US" sz="2000" dirty="0" smtClean="0"/>
              <a:t>3</a:t>
            </a:r>
            <a:br>
              <a:rPr lang="en-US" sz="2000" dirty="0" smtClean="0"/>
            </a:br>
            <a:r>
              <a:rPr lang="en-US" sz="2000" dirty="0" smtClean="0"/>
              <a:t>4</a:t>
            </a:r>
            <a:br>
              <a:rPr lang="en-US" sz="2000" dirty="0" smtClean="0"/>
            </a:br>
            <a:r>
              <a:rPr lang="en-US" sz="2000" dirty="0" smtClean="0"/>
              <a:t>5</a:t>
            </a:r>
          </a:p>
          <a:p>
            <a:pPr>
              <a:buNone/>
            </a:pPr>
            <a:r>
              <a:rPr lang="en-US" sz="2000" b="1" dirty="0" smtClean="0"/>
              <a:t>Note:</a:t>
            </a:r>
            <a:r>
              <a:rPr lang="en-US" sz="2000" dirty="0" smtClean="0"/>
              <a:t> remember to increment </a:t>
            </a:r>
            <a:r>
              <a:rPr lang="en-US" sz="2000" dirty="0" err="1" smtClean="0"/>
              <a:t>i</a:t>
            </a:r>
            <a:r>
              <a:rPr lang="en-US" sz="2000" dirty="0" smtClean="0"/>
              <a:t>, or else the loop will continue forever.</a:t>
            </a:r>
          </a:p>
          <a:p>
            <a:pPr>
              <a:buNone/>
            </a:pPr>
            <a:r>
              <a:rPr lang="en-US" sz="2000" dirty="0" smtClean="0"/>
              <a:t>The while loop requires relevant variables to be ready, in this example we need to define an indexing variable, </a:t>
            </a:r>
            <a:r>
              <a:rPr lang="en-US" sz="2000" dirty="0" err="1" smtClean="0"/>
              <a:t>i</a:t>
            </a:r>
            <a:r>
              <a:rPr lang="en-US" sz="2000" dirty="0" smtClean="0"/>
              <a:t>, which we set to 1.</a:t>
            </a:r>
          </a:p>
          <a:p>
            <a:pPr>
              <a:buNone/>
            </a:pPr>
            <a:endParaRPr lang="en-US" sz="2000" dirty="0" smtClean="0"/>
          </a:p>
          <a:p>
            <a:pPr>
              <a:buNone/>
            </a:pPr>
            <a:r>
              <a:rPr lang="en-US" sz="2000" dirty="0" smtClean="0"/>
              <a:t>The break Statement</a:t>
            </a:r>
            <a:endParaRPr lang="en-US" sz="2000" b="1" dirty="0" smtClean="0"/>
          </a:p>
          <a:p>
            <a:pPr>
              <a:buNone/>
            </a:pPr>
            <a:r>
              <a:rPr lang="en-US" sz="2000" dirty="0" smtClean="0"/>
              <a:t>With the break statement we can stop the loop even if the while condition is true:</a:t>
            </a:r>
          </a:p>
          <a:p>
            <a:pPr>
              <a:buNone/>
            </a:pPr>
            <a:r>
              <a:rPr lang="en-US" sz="2000" dirty="0" smtClean="0"/>
              <a:t>Example</a:t>
            </a:r>
            <a:endParaRPr lang="en-US" sz="2000" b="1" dirty="0" smtClean="0"/>
          </a:p>
          <a:p>
            <a:pPr>
              <a:buNone/>
            </a:pPr>
            <a:r>
              <a:rPr lang="en-US" sz="2000" dirty="0" smtClean="0"/>
              <a:t>Exit the loop when </a:t>
            </a:r>
            <a:r>
              <a:rPr lang="en-US" sz="2000" dirty="0" err="1" smtClean="0"/>
              <a:t>i</a:t>
            </a:r>
            <a:r>
              <a:rPr lang="en-US" sz="2000" dirty="0" smtClean="0"/>
              <a:t> is 3:</a:t>
            </a:r>
          </a:p>
          <a:p>
            <a:pPr>
              <a:buNone/>
            </a:pPr>
            <a:endParaRPr lang="en-US" sz="2000" dirty="0" smtClean="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While Loops</a:t>
            </a:r>
            <a:endParaRPr lang="en-US" dirty="0"/>
          </a:p>
        </p:txBody>
      </p:sp>
      <p:sp>
        <p:nvSpPr>
          <p:cNvPr id="3" name="Content Placeholder 2"/>
          <p:cNvSpPr>
            <a:spLocks noGrp="1"/>
          </p:cNvSpPr>
          <p:nvPr>
            <p:ph idx="1"/>
          </p:nvPr>
        </p:nvSpPr>
        <p:spPr>
          <a:xfrm>
            <a:off x="457200" y="990600"/>
            <a:ext cx="8229600" cy="5867400"/>
          </a:xfrm>
        </p:spPr>
        <p:txBody>
          <a:bodyPr>
            <a:normAutofit lnSpcReduction="10000"/>
          </a:bodyPr>
          <a:lstStyle/>
          <a:p>
            <a:pPr>
              <a:buNone/>
            </a:pPr>
            <a:r>
              <a:rPr lang="en-US" sz="2000" dirty="0" err="1" smtClean="0"/>
              <a:t>i</a:t>
            </a:r>
            <a:r>
              <a:rPr lang="en-US" sz="2000" dirty="0" smtClean="0"/>
              <a:t> = 1</a:t>
            </a:r>
          </a:p>
          <a:p>
            <a:pPr>
              <a:buNone/>
            </a:pPr>
            <a:r>
              <a:rPr lang="en-US" sz="2000" dirty="0" smtClean="0"/>
              <a:t>while </a:t>
            </a:r>
            <a:r>
              <a:rPr lang="en-US" sz="2000" dirty="0" err="1" smtClean="0"/>
              <a:t>i</a:t>
            </a:r>
            <a:r>
              <a:rPr lang="en-US" sz="2000" dirty="0" smtClean="0"/>
              <a:t> &lt; 6:</a:t>
            </a:r>
          </a:p>
          <a:p>
            <a:pPr>
              <a:buNone/>
            </a:pPr>
            <a:r>
              <a:rPr lang="en-US" sz="2000" dirty="0" smtClean="0"/>
              <a:t>  print(</a:t>
            </a:r>
            <a:r>
              <a:rPr lang="en-US" sz="2000" dirty="0" err="1" smtClean="0"/>
              <a:t>i</a:t>
            </a:r>
            <a:r>
              <a:rPr lang="en-US" sz="2000" dirty="0" smtClean="0"/>
              <a:t>)</a:t>
            </a:r>
          </a:p>
          <a:p>
            <a:pPr>
              <a:buNone/>
            </a:pPr>
            <a:r>
              <a:rPr lang="en-US" sz="2000" dirty="0" smtClean="0"/>
              <a:t>   if </a:t>
            </a:r>
            <a:r>
              <a:rPr lang="en-US" sz="2000" dirty="0" err="1" smtClean="0"/>
              <a:t>i</a:t>
            </a:r>
            <a:r>
              <a:rPr lang="en-US" sz="2000" dirty="0" smtClean="0"/>
              <a:t> == 3:</a:t>
            </a:r>
            <a:br>
              <a:rPr lang="en-US" sz="2000" dirty="0" smtClean="0"/>
            </a:br>
            <a:r>
              <a:rPr lang="en-US" sz="2000" dirty="0" smtClean="0"/>
              <a:t>    break</a:t>
            </a:r>
          </a:p>
          <a:p>
            <a:pPr>
              <a:buNone/>
            </a:pPr>
            <a:r>
              <a:rPr lang="en-US" sz="2000" dirty="0" smtClean="0"/>
              <a:t>   </a:t>
            </a:r>
            <a:r>
              <a:rPr lang="en-US" sz="2000" dirty="0" err="1" smtClean="0"/>
              <a:t>i</a:t>
            </a:r>
            <a:r>
              <a:rPr lang="en-US" sz="2000" dirty="0" smtClean="0"/>
              <a:t> += 1</a:t>
            </a:r>
          </a:p>
          <a:p>
            <a:pPr>
              <a:buNone/>
            </a:pPr>
            <a:r>
              <a:rPr lang="en-US" sz="2000" dirty="0" smtClean="0"/>
              <a:t>RUN EXAMPLE</a:t>
            </a:r>
          </a:p>
          <a:p>
            <a:pPr>
              <a:buNone/>
            </a:pPr>
            <a:r>
              <a:rPr lang="en-US" sz="2000" dirty="0" err="1" smtClean="0"/>
              <a:t>i</a:t>
            </a:r>
            <a:r>
              <a:rPr lang="en-US" sz="2000" dirty="0" smtClean="0"/>
              <a:t> = 1</a:t>
            </a:r>
          </a:p>
          <a:p>
            <a:pPr>
              <a:buNone/>
            </a:pPr>
            <a:r>
              <a:rPr lang="en-US" sz="2000" dirty="0" smtClean="0"/>
              <a:t>while </a:t>
            </a:r>
            <a:r>
              <a:rPr lang="en-US" sz="2000" dirty="0" err="1" smtClean="0"/>
              <a:t>i</a:t>
            </a:r>
            <a:r>
              <a:rPr lang="en-US" sz="2000" dirty="0" smtClean="0"/>
              <a:t> &lt; 6:</a:t>
            </a:r>
          </a:p>
          <a:p>
            <a:pPr>
              <a:buNone/>
            </a:pPr>
            <a:r>
              <a:rPr lang="en-US" sz="2000" dirty="0" smtClean="0"/>
              <a:t>      print(</a:t>
            </a:r>
            <a:r>
              <a:rPr lang="en-US" sz="2000" dirty="0" err="1" smtClean="0"/>
              <a:t>i</a:t>
            </a:r>
            <a:r>
              <a:rPr lang="en-US" sz="2000" dirty="0" smtClean="0"/>
              <a:t>)</a:t>
            </a:r>
          </a:p>
          <a:p>
            <a:pPr>
              <a:buNone/>
            </a:pPr>
            <a:r>
              <a:rPr lang="en-US" sz="2000" dirty="0" smtClean="0"/>
              <a:t>      if (</a:t>
            </a:r>
            <a:r>
              <a:rPr lang="en-US" sz="2000" dirty="0" err="1" smtClean="0"/>
              <a:t>i</a:t>
            </a:r>
            <a:r>
              <a:rPr lang="en-US" sz="2000" dirty="0" smtClean="0"/>
              <a:t> == 3):</a:t>
            </a:r>
          </a:p>
          <a:p>
            <a:pPr>
              <a:buNone/>
            </a:pPr>
            <a:r>
              <a:rPr lang="en-US" sz="2000" dirty="0" smtClean="0"/>
              <a:t>         break</a:t>
            </a:r>
          </a:p>
          <a:p>
            <a:pPr>
              <a:buNone/>
            </a:pPr>
            <a:r>
              <a:rPr lang="en-US" sz="2000" dirty="0" smtClean="0"/>
              <a:t>  </a:t>
            </a:r>
            <a:r>
              <a:rPr lang="en-US" sz="2000" dirty="0" err="1" smtClean="0"/>
              <a:t>i</a:t>
            </a:r>
            <a:r>
              <a:rPr lang="en-US" sz="2000" dirty="0" smtClean="0"/>
              <a:t> += 1</a:t>
            </a:r>
          </a:p>
          <a:p>
            <a:pPr>
              <a:buNone/>
            </a:pPr>
            <a:r>
              <a:rPr lang="en-US" sz="2000" dirty="0" smtClean="0"/>
              <a:t>C:\Users\My Name&gt;python demo_while_break.py</a:t>
            </a:r>
            <a:br>
              <a:rPr lang="en-US" sz="2000" dirty="0" smtClean="0"/>
            </a:br>
            <a:r>
              <a:rPr lang="en-US" sz="2000" dirty="0" smtClean="0"/>
              <a:t>1</a:t>
            </a:r>
            <a:br>
              <a:rPr lang="en-US" sz="2000" dirty="0" smtClean="0"/>
            </a:br>
            <a:r>
              <a:rPr lang="en-US" sz="2000" dirty="0" smtClean="0"/>
              <a:t>2</a:t>
            </a:r>
            <a:br>
              <a:rPr lang="en-US" sz="2000" dirty="0" smtClean="0"/>
            </a:br>
            <a:r>
              <a:rPr lang="en-US" sz="2000" dirty="0" smtClean="0"/>
              <a:t>3</a:t>
            </a:r>
          </a:p>
          <a:p>
            <a:pPr>
              <a:buNone/>
            </a:pPr>
            <a:endParaRPr lang="en-US" sz="20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While Loops</a:t>
            </a:r>
            <a:endParaRPr lang="en-US" dirty="0"/>
          </a:p>
        </p:txBody>
      </p:sp>
      <p:sp>
        <p:nvSpPr>
          <p:cNvPr id="3" name="Content Placeholder 2"/>
          <p:cNvSpPr>
            <a:spLocks noGrp="1"/>
          </p:cNvSpPr>
          <p:nvPr>
            <p:ph idx="1"/>
          </p:nvPr>
        </p:nvSpPr>
        <p:spPr>
          <a:xfrm>
            <a:off x="457200" y="990600"/>
            <a:ext cx="8229600" cy="5638800"/>
          </a:xfrm>
        </p:spPr>
        <p:txBody>
          <a:bodyPr>
            <a:noAutofit/>
          </a:bodyPr>
          <a:lstStyle/>
          <a:p>
            <a:pPr>
              <a:buNone/>
            </a:pPr>
            <a:r>
              <a:rPr lang="en-US" sz="2000" dirty="0" smtClean="0"/>
              <a:t>The continue Statement</a:t>
            </a:r>
            <a:endParaRPr lang="en-US" sz="2000" b="1" dirty="0" smtClean="0"/>
          </a:p>
          <a:p>
            <a:pPr>
              <a:buNone/>
            </a:pPr>
            <a:r>
              <a:rPr lang="en-US" sz="2000" dirty="0" smtClean="0"/>
              <a:t>With the continue statement we can stop the current iteration, and continue with the next:</a:t>
            </a:r>
          </a:p>
          <a:p>
            <a:pPr>
              <a:buNone/>
            </a:pPr>
            <a:r>
              <a:rPr lang="en-US" sz="2000" dirty="0" smtClean="0"/>
              <a:t>Example</a:t>
            </a:r>
            <a:endParaRPr lang="en-US" sz="2000" b="1" dirty="0" smtClean="0"/>
          </a:p>
          <a:p>
            <a:pPr>
              <a:buNone/>
            </a:pPr>
            <a:r>
              <a:rPr lang="en-US" sz="2000" dirty="0" smtClean="0"/>
              <a:t>Continue to the next iteration if </a:t>
            </a:r>
            <a:r>
              <a:rPr lang="en-US" sz="2000" dirty="0" err="1" smtClean="0"/>
              <a:t>i</a:t>
            </a:r>
            <a:r>
              <a:rPr lang="en-US" sz="2000" dirty="0" smtClean="0"/>
              <a:t> is 3:</a:t>
            </a:r>
          </a:p>
          <a:p>
            <a:pPr>
              <a:buNone/>
            </a:pPr>
            <a:r>
              <a:rPr lang="en-US" sz="2000" dirty="0" err="1" smtClean="0"/>
              <a:t>i</a:t>
            </a:r>
            <a:r>
              <a:rPr lang="en-US" sz="2000" dirty="0" smtClean="0"/>
              <a:t> = 0</a:t>
            </a:r>
          </a:p>
          <a:p>
            <a:pPr>
              <a:buNone/>
            </a:pPr>
            <a:r>
              <a:rPr lang="en-US" sz="2000" dirty="0" smtClean="0"/>
              <a:t>while </a:t>
            </a:r>
            <a:r>
              <a:rPr lang="en-US" sz="2000" dirty="0" err="1" smtClean="0"/>
              <a:t>i</a:t>
            </a:r>
            <a:r>
              <a:rPr lang="en-US" sz="2000" dirty="0" smtClean="0"/>
              <a:t> &lt; 6:</a:t>
            </a:r>
            <a:br>
              <a:rPr lang="en-US" sz="2000" dirty="0" smtClean="0"/>
            </a:br>
            <a:r>
              <a:rPr lang="en-US" sz="2000" dirty="0" smtClean="0"/>
              <a:t>  </a:t>
            </a:r>
            <a:r>
              <a:rPr lang="en-US" sz="2000" dirty="0" err="1" smtClean="0"/>
              <a:t>i</a:t>
            </a:r>
            <a:r>
              <a:rPr lang="en-US" sz="2000" dirty="0" smtClean="0"/>
              <a:t> += 1 </a:t>
            </a:r>
            <a:br>
              <a:rPr lang="en-US" sz="2000" dirty="0" smtClean="0"/>
            </a:br>
            <a:r>
              <a:rPr lang="en-US" sz="2000" dirty="0" smtClean="0"/>
              <a:t>  if </a:t>
            </a:r>
            <a:r>
              <a:rPr lang="en-US" sz="2000" dirty="0" err="1" smtClean="0"/>
              <a:t>i</a:t>
            </a:r>
            <a:r>
              <a:rPr lang="en-US" sz="2000" dirty="0" smtClean="0"/>
              <a:t> == 3:</a:t>
            </a:r>
            <a:br>
              <a:rPr lang="en-US" sz="2000" dirty="0" smtClean="0"/>
            </a:br>
            <a:r>
              <a:rPr lang="en-US" sz="2000" dirty="0" smtClean="0"/>
              <a:t>    continue</a:t>
            </a:r>
            <a:br>
              <a:rPr lang="en-US" sz="2000" dirty="0" smtClean="0"/>
            </a:br>
            <a:r>
              <a:rPr lang="en-US" sz="2000" dirty="0" smtClean="0"/>
              <a:t>  print(</a:t>
            </a:r>
            <a:r>
              <a:rPr lang="en-US" sz="2000" dirty="0" err="1" smtClean="0"/>
              <a:t>i</a:t>
            </a:r>
            <a:r>
              <a:rPr lang="en-US" sz="2000" dirty="0" smtClean="0"/>
              <a:t>)</a:t>
            </a:r>
          </a:p>
          <a:p>
            <a:pPr>
              <a:buNone/>
            </a:pPr>
            <a:r>
              <a:rPr lang="en-US" sz="2000" dirty="0" smtClean="0"/>
              <a:t>RUN EXAMPLE</a:t>
            </a:r>
          </a:p>
          <a:p>
            <a:pPr>
              <a:buNone/>
            </a:pPr>
            <a:r>
              <a:rPr lang="en-US" sz="2000" dirty="0" err="1" smtClean="0"/>
              <a:t>i</a:t>
            </a:r>
            <a:r>
              <a:rPr lang="en-US" sz="2000" dirty="0" smtClean="0"/>
              <a:t> = 0</a:t>
            </a:r>
          </a:p>
          <a:p>
            <a:pPr>
              <a:buNone/>
            </a:pPr>
            <a:r>
              <a:rPr lang="en-US" sz="2000" dirty="0" smtClean="0"/>
              <a:t>while </a:t>
            </a:r>
            <a:r>
              <a:rPr lang="en-US" sz="2000" dirty="0" err="1" smtClean="0"/>
              <a:t>i</a:t>
            </a:r>
            <a:r>
              <a:rPr lang="en-US" sz="2000" dirty="0" smtClean="0"/>
              <a:t> &lt; 6:</a:t>
            </a:r>
          </a:p>
          <a:p>
            <a:pPr>
              <a:buNone/>
            </a:pPr>
            <a:r>
              <a:rPr lang="en-US" sz="2000" dirty="0" smtClean="0"/>
              <a:t>  </a:t>
            </a:r>
            <a:r>
              <a:rPr lang="en-US" sz="2000" dirty="0" err="1" smtClean="0"/>
              <a:t>i</a:t>
            </a:r>
            <a:r>
              <a:rPr lang="en-US" sz="2000" dirty="0" smtClean="0"/>
              <a:t> += 1</a:t>
            </a:r>
          </a:p>
          <a:p>
            <a:pPr>
              <a:buNone/>
            </a:pPr>
            <a:r>
              <a:rPr lang="en-US" sz="2000" dirty="0" smtClean="0"/>
              <a:t>  if </a:t>
            </a:r>
            <a:r>
              <a:rPr lang="en-US" sz="2000" dirty="0" err="1" smtClean="0"/>
              <a:t>i</a:t>
            </a:r>
            <a:r>
              <a:rPr lang="en-US" sz="2000" dirty="0" smtClean="0"/>
              <a:t> == 3:</a:t>
            </a:r>
          </a:p>
          <a:p>
            <a:pPr>
              <a:buNone/>
            </a:pPr>
            <a:r>
              <a:rPr lang="en-US" sz="2000" dirty="0" smtClean="0"/>
              <a:t>    </a:t>
            </a:r>
          </a:p>
          <a:p>
            <a:pPr>
              <a:buNone/>
            </a:pPr>
            <a:endParaRPr lang="en-US" sz="2000" dirty="0" smtClean="0"/>
          </a:p>
          <a:p>
            <a:pPr>
              <a:buNone/>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5. </a:t>
            </a:r>
            <a:r>
              <a:rPr lang="en-US" u="sng" dirty="0"/>
              <a:t>Python Variables</a:t>
            </a:r>
            <a:r>
              <a:rPr lang="en-US" b="1" dirty="0"/>
              <a:t/>
            </a:r>
            <a:br>
              <a:rPr lang="en-US" b="1" dirty="0"/>
            </a:br>
            <a:endParaRPr lang="en-US" dirty="0"/>
          </a:p>
        </p:txBody>
      </p:sp>
      <p:sp>
        <p:nvSpPr>
          <p:cNvPr id="3" name="Content Placeholder 2"/>
          <p:cNvSpPr>
            <a:spLocks noGrp="1"/>
          </p:cNvSpPr>
          <p:nvPr>
            <p:ph idx="1"/>
          </p:nvPr>
        </p:nvSpPr>
        <p:spPr>
          <a:xfrm>
            <a:off x="457200" y="762000"/>
            <a:ext cx="8229600" cy="5943600"/>
          </a:xfrm>
        </p:spPr>
        <p:txBody>
          <a:bodyPr>
            <a:normAutofit/>
          </a:bodyPr>
          <a:lstStyle/>
          <a:p>
            <a:pPr>
              <a:buNone/>
            </a:pPr>
            <a:r>
              <a:rPr lang="en-US" sz="2000" dirty="0"/>
              <a:t>Creating Variables</a:t>
            </a:r>
            <a:endParaRPr lang="en-US" sz="2000" b="1" dirty="0"/>
          </a:p>
          <a:p>
            <a:pPr>
              <a:buNone/>
            </a:pPr>
            <a:r>
              <a:rPr lang="en-US" sz="2000" dirty="0"/>
              <a:t>Variables are containers for storing data values.</a:t>
            </a:r>
          </a:p>
          <a:p>
            <a:pPr>
              <a:buNone/>
            </a:pPr>
            <a:r>
              <a:rPr lang="en-US" sz="2000" dirty="0"/>
              <a:t>Unlike other programming languages, Python has no command for </a:t>
            </a:r>
            <a:r>
              <a:rPr lang="en-US" sz="2000" dirty="0" smtClean="0"/>
              <a:t>declaring a variable</a:t>
            </a:r>
            <a:r>
              <a:rPr lang="en-US" sz="2000" dirty="0"/>
              <a:t>.</a:t>
            </a:r>
          </a:p>
          <a:p>
            <a:pPr>
              <a:buNone/>
            </a:pPr>
            <a:r>
              <a:rPr lang="en-US" sz="2000" dirty="0"/>
              <a:t>A variable is created the moment you first assign a value to it.</a:t>
            </a:r>
          </a:p>
          <a:p>
            <a:pPr>
              <a:buNone/>
            </a:pPr>
            <a:r>
              <a:rPr lang="en-US" sz="2000" dirty="0"/>
              <a:t>Example</a:t>
            </a:r>
            <a:endParaRPr lang="en-US" sz="2000" b="1" dirty="0"/>
          </a:p>
          <a:p>
            <a:pPr>
              <a:buNone/>
            </a:pPr>
            <a:r>
              <a:rPr lang="en-US" sz="2000" dirty="0"/>
              <a:t>x = </a:t>
            </a:r>
            <a:r>
              <a:rPr lang="en-US" sz="2000" dirty="0" smtClean="0"/>
              <a:t>5</a:t>
            </a:r>
          </a:p>
          <a:p>
            <a:pPr>
              <a:buNone/>
            </a:pPr>
            <a:r>
              <a:rPr lang="en-US" sz="2000" dirty="0" smtClean="0"/>
              <a:t>y </a:t>
            </a:r>
            <a:r>
              <a:rPr lang="en-US" sz="2000" dirty="0"/>
              <a:t>= "</a:t>
            </a:r>
            <a:r>
              <a:rPr lang="en-US" sz="2000" dirty="0" smtClean="0"/>
              <a:t>John“</a:t>
            </a:r>
          </a:p>
          <a:p>
            <a:pPr>
              <a:buNone/>
            </a:pPr>
            <a:r>
              <a:rPr lang="en-US" sz="2000" dirty="0"/>
              <a:t>print(x)</a:t>
            </a:r>
            <a:br>
              <a:rPr lang="en-US" sz="2000" dirty="0"/>
            </a:br>
            <a:r>
              <a:rPr lang="en-US" sz="2000" dirty="0"/>
              <a:t>print(y)</a:t>
            </a:r>
          </a:p>
          <a:p>
            <a:pPr>
              <a:buNone/>
            </a:pPr>
            <a:r>
              <a:rPr lang="en-US" sz="2000" dirty="0"/>
              <a:t>RUN EXAMPLE</a:t>
            </a:r>
          </a:p>
          <a:p>
            <a:pPr>
              <a:buNone/>
            </a:pPr>
            <a:r>
              <a:rPr lang="en-US" sz="2000" dirty="0"/>
              <a:t>C:\Users\My Name&gt;python demo_variables1.py</a:t>
            </a:r>
            <a:br>
              <a:rPr lang="en-US" sz="2000" dirty="0"/>
            </a:br>
            <a:r>
              <a:rPr lang="en-US" sz="2000" dirty="0"/>
              <a:t>5</a:t>
            </a:r>
            <a:br>
              <a:rPr lang="en-US" sz="2000" dirty="0"/>
            </a:br>
            <a:r>
              <a:rPr lang="en-US" sz="2000" dirty="0"/>
              <a:t>John</a:t>
            </a:r>
          </a:p>
          <a:p>
            <a:pPr>
              <a:buNone/>
            </a:pPr>
            <a:r>
              <a:rPr lang="en-US" sz="2000" dirty="0"/>
              <a:t>Variables do not need to be declared with any particular type and can even change type after they have been set.</a:t>
            </a:r>
          </a:p>
          <a:p>
            <a:pPr>
              <a:buNone/>
            </a:pPr>
            <a:endParaRPr lang="en-US" sz="2000" dirty="0" smtClean="0"/>
          </a:p>
          <a:p>
            <a:pPr>
              <a:buNone/>
            </a:pPr>
            <a:endParaRPr lang="en-US" sz="20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While Loops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continue</a:t>
            </a:r>
          </a:p>
          <a:p>
            <a:pPr>
              <a:buNone/>
            </a:pPr>
            <a:r>
              <a:rPr lang="en-US" sz="2000" dirty="0" smtClean="0"/>
              <a:t>print(</a:t>
            </a:r>
            <a:r>
              <a:rPr lang="en-US" sz="2000" dirty="0" err="1" smtClean="0"/>
              <a:t>i</a:t>
            </a:r>
            <a:r>
              <a:rPr lang="en-US" sz="2000" dirty="0" smtClean="0"/>
              <a:t>)</a:t>
            </a:r>
          </a:p>
          <a:p>
            <a:pPr>
              <a:buNone/>
            </a:pPr>
            <a:r>
              <a:rPr lang="en-US" sz="2000" dirty="0" smtClean="0"/>
              <a:t># Note that number 3 is missing in the result</a:t>
            </a:r>
          </a:p>
          <a:p>
            <a:pPr>
              <a:buNone/>
            </a:pPr>
            <a:r>
              <a:rPr lang="en-US" sz="2000" dirty="0" smtClean="0"/>
              <a:t>C:\Users\My Name&gt;python demo_while_continue.py</a:t>
            </a:r>
            <a:br>
              <a:rPr lang="en-US" sz="2000" dirty="0" smtClean="0"/>
            </a:br>
            <a:r>
              <a:rPr lang="en-US" sz="2000" dirty="0" smtClean="0"/>
              <a:t>1</a:t>
            </a:r>
            <a:br>
              <a:rPr lang="en-US" sz="2000" dirty="0" smtClean="0"/>
            </a:br>
            <a:r>
              <a:rPr lang="en-US" sz="2000" dirty="0" smtClean="0"/>
              <a:t>2</a:t>
            </a:r>
            <a:br>
              <a:rPr lang="en-US" sz="2000" dirty="0" smtClean="0"/>
            </a:br>
            <a:r>
              <a:rPr lang="en-US" sz="2000" dirty="0" smtClean="0"/>
              <a:t>4</a:t>
            </a:r>
            <a:br>
              <a:rPr lang="en-US" sz="2000" dirty="0" smtClean="0"/>
            </a:br>
            <a:r>
              <a:rPr lang="en-US" sz="2000" dirty="0" smtClean="0"/>
              <a:t>5</a:t>
            </a:r>
            <a:br>
              <a:rPr lang="en-US" sz="2000" dirty="0" smtClean="0"/>
            </a:br>
            <a:r>
              <a:rPr lang="en-US" sz="2000" dirty="0" smtClean="0"/>
              <a:t>6</a:t>
            </a:r>
          </a:p>
          <a:p>
            <a:pPr>
              <a:buNone/>
            </a:pPr>
            <a:endParaRPr lang="en-US" sz="20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dirty="0" smtClean="0"/>
              <a:t>16. </a:t>
            </a:r>
            <a:r>
              <a:rPr lang="en-US" u="sng" dirty="0" smtClean="0"/>
              <a:t>Python For Loops</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715000"/>
          </a:xfrm>
        </p:spPr>
        <p:txBody>
          <a:bodyPr>
            <a:normAutofit lnSpcReduction="10000"/>
          </a:bodyPr>
          <a:lstStyle/>
          <a:p>
            <a:pPr>
              <a:buNone/>
            </a:pPr>
            <a:r>
              <a:rPr lang="en-US" sz="2000" dirty="0" smtClean="0"/>
              <a:t>Python For Loops</a:t>
            </a:r>
            <a:endParaRPr lang="en-US" sz="2000" b="1" dirty="0" smtClean="0"/>
          </a:p>
          <a:p>
            <a:pPr>
              <a:buNone/>
            </a:pPr>
            <a:r>
              <a:rPr lang="en-US" sz="2000" dirty="0" smtClean="0"/>
              <a:t>A for loop is used for iterating over a sequence (that is either a list, a </a:t>
            </a:r>
            <a:r>
              <a:rPr lang="en-US" sz="2000" dirty="0" err="1" smtClean="0"/>
              <a:t>tuple</a:t>
            </a:r>
            <a:r>
              <a:rPr lang="en-US" sz="2000" dirty="0" smtClean="0"/>
              <a:t>, a dictionary, a set, or a string).</a:t>
            </a:r>
          </a:p>
          <a:p>
            <a:pPr>
              <a:buNone/>
            </a:pPr>
            <a:r>
              <a:rPr lang="en-US" sz="2000" dirty="0" smtClean="0"/>
              <a:t>This is less like the for keyword in other programming languages, and works more like an </a:t>
            </a:r>
            <a:r>
              <a:rPr lang="en-US" sz="2000" dirty="0" err="1" smtClean="0"/>
              <a:t>iterator</a:t>
            </a:r>
            <a:r>
              <a:rPr lang="en-US" sz="2000" dirty="0" smtClean="0"/>
              <a:t> method as found in other object-orientated programming languages.</a:t>
            </a:r>
          </a:p>
          <a:p>
            <a:pPr>
              <a:buNone/>
            </a:pPr>
            <a:r>
              <a:rPr lang="en-US" sz="2000" dirty="0" smtClean="0"/>
              <a:t>With the for loop we can execute a set of statements, once for each item in a list, </a:t>
            </a:r>
            <a:r>
              <a:rPr lang="en-US" sz="2000" dirty="0" err="1" smtClean="0"/>
              <a:t>tuple</a:t>
            </a:r>
            <a:r>
              <a:rPr lang="en-US" sz="2000" dirty="0" smtClean="0"/>
              <a:t>, set etc.</a:t>
            </a:r>
          </a:p>
          <a:p>
            <a:pPr>
              <a:buNone/>
            </a:pPr>
            <a:r>
              <a:rPr lang="en-US" sz="2000" dirty="0" smtClean="0"/>
              <a:t>Example</a:t>
            </a:r>
            <a:endParaRPr lang="en-US" sz="2000" b="1" dirty="0" smtClean="0"/>
          </a:p>
          <a:p>
            <a:pPr>
              <a:buNone/>
            </a:pPr>
            <a:r>
              <a:rPr lang="en-US" sz="2000" dirty="0" smtClean="0"/>
              <a:t>Print each fruit in a fruit list:</a:t>
            </a:r>
          </a:p>
          <a:p>
            <a:pPr>
              <a:buNone/>
            </a:pPr>
            <a:r>
              <a:rPr lang="en-US" sz="2000" dirty="0" smtClean="0"/>
              <a:t>fruits = ["apple", "banana", "cherry"]</a:t>
            </a:r>
            <a:br>
              <a:rPr lang="en-US" sz="2000" dirty="0" smtClean="0"/>
            </a:br>
            <a:r>
              <a:rPr lang="en-US" sz="2000" dirty="0" smtClean="0"/>
              <a:t>for x in fruits:</a:t>
            </a:r>
            <a:br>
              <a:rPr lang="en-US" sz="2000" dirty="0" smtClean="0"/>
            </a:br>
            <a:r>
              <a:rPr lang="en-US" sz="2000" dirty="0" smtClean="0"/>
              <a:t>  print(x)</a:t>
            </a:r>
          </a:p>
          <a:p>
            <a:pPr>
              <a:buNone/>
            </a:pPr>
            <a:r>
              <a:rPr lang="en-US" sz="2000" dirty="0" smtClean="0"/>
              <a:t>RUN EXAMPLE</a:t>
            </a:r>
          </a:p>
          <a:p>
            <a:pPr>
              <a:buNone/>
            </a:pPr>
            <a:r>
              <a:rPr lang="en-US" sz="2000" dirty="0" smtClean="0"/>
              <a:t>fruits = ["apple", "banana", "cherry"]</a:t>
            </a:r>
          </a:p>
          <a:p>
            <a:pPr>
              <a:buNone/>
            </a:pPr>
            <a:r>
              <a:rPr lang="en-US" sz="2000" dirty="0" smtClean="0"/>
              <a:t>for x in fruits:</a:t>
            </a:r>
          </a:p>
          <a:p>
            <a:pPr>
              <a:buNone/>
            </a:pPr>
            <a:r>
              <a:rPr lang="en-US" sz="2000" dirty="0" smtClean="0"/>
              <a:t>  print(x)</a:t>
            </a:r>
          </a:p>
          <a:p>
            <a:pPr>
              <a:buNone/>
            </a:pPr>
            <a:endParaRPr lang="en-US" sz="20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u="sng" dirty="0" smtClean="0"/>
              <a:t>Python For Loops</a:t>
            </a:r>
            <a:endParaRPr lang="en-US" dirty="0"/>
          </a:p>
        </p:txBody>
      </p:sp>
      <p:sp>
        <p:nvSpPr>
          <p:cNvPr id="3" name="Content Placeholder 2"/>
          <p:cNvSpPr>
            <a:spLocks noGrp="1"/>
          </p:cNvSpPr>
          <p:nvPr>
            <p:ph idx="1"/>
          </p:nvPr>
        </p:nvSpPr>
        <p:spPr>
          <a:xfrm>
            <a:off x="533400" y="685800"/>
            <a:ext cx="8153400" cy="6172200"/>
          </a:xfrm>
        </p:spPr>
        <p:txBody>
          <a:bodyPr>
            <a:normAutofit fontScale="92500" lnSpcReduction="10000"/>
          </a:bodyPr>
          <a:lstStyle/>
          <a:p>
            <a:pPr>
              <a:buNone/>
            </a:pPr>
            <a:r>
              <a:rPr lang="en-US" sz="2000" dirty="0" smtClean="0"/>
              <a:t>C:\Users\My Name&gt;python demo_for.py</a:t>
            </a:r>
            <a:br>
              <a:rPr lang="en-US" sz="2000" dirty="0" smtClean="0"/>
            </a:br>
            <a:r>
              <a:rPr lang="en-US" sz="2000" dirty="0" smtClean="0"/>
              <a:t>apple</a:t>
            </a:r>
            <a:br>
              <a:rPr lang="en-US" sz="2000" dirty="0" smtClean="0"/>
            </a:br>
            <a:r>
              <a:rPr lang="en-US" sz="2000" dirty="0" smtClean="0"/>
              <a:t>banana</a:t>
            </a:r>
            <a:br>
              <a:rPr lang="en-US" sz="2000" dirty="0" smtClean="0"/>
            </a:br>
            <a:r>
              <a:rPr lang="en-US" sz="2000" dirty="0" smtClean="0"/>
              <a:t>cherry</a:t>
            </a:r>
          </a:p>
          <a:p>
            <a:pPr>
              <a:buNone/>
            </a:pPr>
            <a:r>
              <a:rPr lang="en-US" sz="2000" dirty="0" smtClean="0"/>
              <a:t>The for loop does not require an indexing variable to set beforehand.</a:t>
            </a:r>
          </a:p>
          <a:p>
            <a:pPr>
              <a:buNone/>
            </a:pPr>
            <a:r>
              <a:rPr lang="en-US" sz="2000" dirty="0" smtClean="0"/>
              <a:t>Looping Through a String</a:t>
            </a:r>
            <a:endParaRPr lang="en-US" sz="2000" b="1" dirty="0" smtClean="0"/>
          </a:p>
          <a:p>
            <a:pPr>
              <a:buNone/>
            </a:pPr>
            <a:r>
              <a:rPr lang="en-US" sz="2000" dirty="0" smtClean="0"/>
              <a:t>Even strings are </a:t>
            </a:r>
            <a:r>
              <a:rPr lang="en-US" sz="2000" dirty="0" err="1" smtClean="0"/>
              <a:t>iterable</a:t>
            </a:r>
            <a:r>
              <a:rPr lang="en-US" sz="2000" dirty="0" smtClean="0"/>
              <a:t> objects, they contain a sequence of characters:</a:t>
            </a:r>
          </a:p>
          <a:p>
            <a:pPr>
              <a:buNone/>
            </a:pPr>
            <a:r>
              <a:rPr lang="en-US" sz="2000" dirty="0" smtClean="0"/>
              <a:t>Example</a:t>
            </a:r>
            <a:endParaRPr lang="en-US" sz="2000" b="1" dirty="0" smtClean="0"/>
          </a:p>
          <a:p>
            <a:pPr>
              <a:buNone/>
            </a:pPr>
            <a:r>
              <a:rPr lang="en-US" sz="2000" dirty="0" smtClean="0"/>
              <a:t>Loop through the letters in the word "banana":</a:t>
            </a:r>
          </a:p>
          <a:p>
            <a:pPr>
              <a:buNone/>
            </a:pPr>
            <a:r>
              <a:rPr lang="en-US" sz="2000" dirty="0" smtClean="0"/>
              <a:t>for x in "banana":</a:t>
            </a:r>
            <a:br>
              <a:rPr lang="en-US" sz="2000" dirty="0" smtClean="0"/>
            </a:br>
            <a:r>
              <a:rPr lang="en-US" sz="2000" dirty="0" smtClean="0"/>
              <a:t>  print(x)</a:t>
            </a:r>
          </a:p>
          <a:p>
            <a:pPr>
              <a:buNone/>
            </a:pPr>
            <a:r>
              <a:rPr lang="en-US" sz="2000" dirty="0" smtClean="0"/>
              <a:t>RUN EXAMPLE</a:t>
            </a:r>
          </a:p>
          <a:p>
            <a:pPr>
              <a:buNone/>
            </a:pPr>
            <a:r>
              <a:rPr lang="en-US" sz="2000" dirty="0" smtClean="0"/>
              <a:t>for x in "banana":</a:t>
            </a:r>
          </a:p>
          <a:p>
            <a:pPr>
              <a:buNone/>
            </a:pPr>
            <a:r>
              <a:rPr lang="en-US" sz="2000" dirty="0" smtClean="0"/>
              <a:t>  print(x)</a:t>
            </a:r>
          </a:p>
          <a:p>
            <a:pPr>
              <a:buNone/>
            </a:pPr>
            <a:r>
              <a:rPr lang="en-US" sz="2000" dirty="0" smtClean="0"/>
              <a:t>C:\Users\My Name&gt;python demo_for_string.py</a:t>
            </a:r>
            <a:br>
              <a:rPr lang="en-US" sz="2000" dirty="0" smtClean="0"/>
            </a:br>
            <a:r>
              <a:rPr lang="en-US" sz="2000" dirty="0" smtClean="0"/>
              <a:t>b</a:t>
            </a:r>
            <a:br>
              <a:rPr lang="en-US" sz="2000" dirty="0" smtClean="0"/>
            </a:br>
            <a:r>
              <a:rPr lang="en-US" sz="2000" dirty="0" smtClean="0"/>
              <a:t>a</a:t>
            </a:r>
            <a:br>
              <a:rPr lang="en-US" sz="2000" dirty="0" smtClean="0"/>
            </a:br>
            <a:r>
              <a:rPr lang="en-US" sz="2000" dirty="0" smtClean="0"/>
              <a:t>n</a:t>
            </a:r>
            <a:br>
              <a:rPr lang="en-US" sz="2000" dirty="0" smtClean="0"/>
            </a:br>
            <a:r>
              <a:rPr lang="en-US" sz="2000" dirty="0" smtClean="0"/>
              <a:t>a</a:t>
            </a:r>
            <a:br>
              <a:rPr lang="en-US" sz="2000" dirty="0" smtClean="0"/>
            </a:br>
            <a:r>
              <a:rPr lang="en-US" sz="2000" dirty="0" smtClean="0"/>
              <a:t>n</a:t>
            </a:r>
            <a:br>
              <a:rPr lang="en-US" sz="2000" dirty="0" smtClean="0"/>
            </a:br>
            <a:r>
              <a:rPr lang="en-US" sz="2000" dirty="0" smtClean="0"/>
              <a:t>a</a:t>
            </a:r>
          </a:p>
          <a:p>
            <a:pPr>
              <a:buNone/>
            </a:pPr>
            <a:endParaRPr lang="en-US" sz="20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For Loops</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smtClean="0"/>
              <a:t>The break Statement</a:t>
            </a:r>
            <a:endParaRPr lang="en-US" sz="2000" b="1" dirty="0" smtClean="0"/>
          </a:p>
          <a:p>
            <a:pPr>
              <a:buNone/>
            </a:pPr>
            <a:r>
              <a:rPr lang="en-US" sz="2000" dirty="0" smtClean="0"/>
              <a:t>With the break statement we can stop the loop before it has looped through all the items:</a:t>
            </a:r>
          </a:p>
          <a:p>
            <a:pPr>
              <a:buNone/>
            </a:pPr>
            <a:r>
              <a:rPr lang="en-US" sz="2000" dirty="0" smtClean="0"/>
              <a:t>Example</a:t>
            </a:r>
            <a:endParaRPr lang="en-US" sz="2000" b="1" dirty="0" smtClean="0"/>
          </a:p>
          <a:p>
            <a:pPr>
              <a:buNone/>
            </a:pPr>
            <a:r>
              <a:rPr lang="en-US" sz="2000" dirty="0" smtClean="0"/>
              <a:t>Exit the loop when x is "banana":</a:t>
            </a:r>
          </a:p>
          <a:p>
            <a:pPr>
              <a:buNone/>
            </a:pPr>
            <a:r>
              <a:rPr lang="en-US" sz="2000" dirty="0" smtClean="0"/>
              <a:t>fruits = ["apple", "banana", "cherry"]</a:t>
            </a:r>
            <a:br>
              <a:rPr lang="en-US" sz="2000" dirty="0" smtClean="0"/>
            </a:br>
            <a:r>
              <a:rPr lang="en-US" sz="2000" dirty="0" smtClean="0"/>
              <a:t>for x in fruits:</a:t>
            </a:r>
            <a:br>
              <a:rPr lang="en-US" sz="2000" dirty="0" smtClean="0"/>
            </a:br>
            <a:r>
              <a:rPr lang="en-US" sz="2000" dirty="0" smtClean="0"/>
              <a:t>print(x) </a:t>
            </a:r>
            <a:br>
              <a:rPr lang="en-US" sz="2000" dirty="0" smtClean="0"/>
            </a:br>
            <a:r>
              <a:rPr lang="en-US" sz="2000" dirty="0" smtClean="0"/>
              <a:t>  if x == "banana":</a:t>
            </a:r>
            <a:br>
              <a:rPr lang="en-US" sz="2000" dirty="0" smtClean="0"/>
            </a:br>
            <a:r>
              <a:rPr lang="en-US" sz="2000" dirty="0" smtClean="0"/>
              <a:t>    break</a:t>
            </a:r>
          </a:p>
          <a:p>
            <a:pPr>
              <a:buNone/>
            </a:pPr>
            <a:r>
              <a:rPr lang="en-US" sz="2000" dirty="0" smtClean="0"/>
              <a:t>RUN EXAMPLE</a:t>
            </a:r>
          </a:p>
          <a:p>
            <a:pPr>
              <a:buNone/>
            </a:pPr>
            <a:r>
              <a:rPr lang="en-US" sz="2000" dirty="0" smtClean="0"/>
              <a:t>fruits = ["apple", "banana", "cherry"]</a:t>
            </a:r>
          </a:p>
          <a:p>
            <a:pPr>
              <a:buNone/>
            </a:pPr>
            <a:r>
              <a:rPr lang="en-US" sz="2000" dirty="0" smtClean="0"/>
              <a:t>for x in fruits:</a:t>
            </a:r>
          </a:p>
          <a:p>
            <a:pPr>
              <a:buNone/>
            </a:pPr>
            <a:r>
              <a:rPr lang="en-US" sz="2000" dirty="0" smtClean="0"/>
              <a:t>  print(x) </a:t>
            </a:r>
          </a:p>
          <a:p>
            <a:pPr>
              <a:buNone/>
            </a:pPr>
            <a:r>
              <a:rPr lang="en-US" sz="2000" dirty="0" smtClean="0"/>
              <a:t>  if x == "banana":</a:t>
            </a:r>
          </a:p>
          <a:p>
            <a:pPr>
              <a:buNone/>
            </a:pPr>
            <a:r>
              <a:rPr lang="en-US" sz="2000" dirty="0" smtClean="0"/>
              <a:t>    break</a:t>
            </a:r>
          </a:p>
          <a:p>
            <a:pPr>
              <a:buNone/>
            </a:pPr>
            <a:endParaRPr lang="en-US" sz="20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For Loops</a:t>
            </a:r>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r>
              <a:rPr lang="en-US" sz="2000" dirty="0" smtClean="0"/>
              <a:t>C:\Users\My Name&gt;python demo_for_break.py</a:t>
            </a:r>
            <a:br>
              <a:rPr lang="en-US" sz="2000" dirty="0" smtClean="0"/>
            </a:br>
            <a:r>
              <a:rPr lang="en-US" sz="2000" dirty="0" smtClean="0"/>
              <a:t>apple</a:t>
            </a:r>
            <a:br>
              <a:rPr lang="en-US" sz="2000" dirty="0" smtClean="0"/>
            </a:br>
            <a:r>
              <a:rPr lang="en-US" sz="2000" dirty="0" smtClean="0"/>
              <a:t>banana</a:t>
            </a:r>
          </a:p>
          <a:p>
            <a:r>
              <a:rPr lang="en-US" sz="2000" dirty="0" smtClean="0"/>
              <a:t>Example</a:t>
            </a:r>
            <a:endParaRPr lang="en-US" sz="2000" b="1" dirty="0" smtClean="0"/>
          </a:p>
          <a:p>
            <a:r>
              <a:rPr lang="en-US" sz="2000" dirty="0" smtClean="0"/>
              <a:t>Exit the loop when x is "banana", but this time the break comes before the print:</a:t>
            </a:r>
          </a:p>
          <a:p>
            <a:r>
              <a:rPr lang="en-US" sz="2000" dirty="0" smtClean="0"/>
              <a:t>fruits = ["apple", "banana", "cherry"]</a:t>
            </a:r>
            <a:br>
              <a:rPr lang="en-US" sz="2000" dirty="0" smtClean="0"/>
            </a:br>
            <a:r>
              <a:rPr lang="en-US" sz="2000" dirty="0" smtClean="0"/>
              <a:t>for x in fruits:</a:t>
            </a:r>
            <a:br>
              <a:rPr lang="en-US" sz="2000" dirty="0" smtClean="0"/>
            </a:br>
            <a:r>
              <a:rPr lang="en-US" sz="2000" dirty="0" smtClean="0"/>
              <a:t>  if x == "banana":</a:t>
            </a:r>
            <a:br>
              <a:rPr lang="en-US" sz="2000" dirty="0" smtClean="0"/>
            </a:br>
            <a:r>
              <a:rPr lang="en-US" sz="2000" dirty="0" smtClean="0"/>
              <a:t>    break</a:t>
            </a:r>
            <a:br>
              <a:rPr lang="en-US" sz="2000" dirty="0" smtClean="0"/>
            </a:br>
            <a:r>
              <a:rPr lang="en-US" sz="2000" dirty="0" smtClean="0"/>
              <a:t>  print(x)</a:t>
            </a:r>
          </a:p>
          <a:p>
            <a:r>
              <a:rPr lang="en-US" sz="2000" dirty="0" smtClean="0"/>
              <a:t>RUN EXAMPLE</a:t>
            </a:r>
          </a:p>
          <a:p>
            <a:r>
              <a:rPr lang="en-US" sz="2000" dirty="0" smtClean="0"/>
              <a:t>fruits = ["apple", "banana", "cherry"]</a:t>
            </a:r>
          </a:p>
          <a:p>
            <a:r>
              <a:rPr lang="en-US" sz="2000" dirty="0" smtClean="0"/>
              <a:t>for x in fruits:</a:t>
            </a:r>
          </a:p>
          <a:p>
            <a:r>
              <a:rPr lang="en-US" sz="2000" dirty="0" smtClean="0"/>
              <a:t>  if x == "banana":</a:t>
            </a:r>
          </a:p>
          <a:p>
            <a:r>
              <a:rPr lang="en-US" sz="2000" dirty="0" smtClean="0"/>
              <a:t>    break</a:t>
            </a:r>
          </a:p>
          <a:p>
            <a:r>
              <a:rPr lang="en-US" sz="2000" dirty="0" smtClean="0"/>
              <a:t>  print(x)</a:t>
            </a:r>
          </a:p>
          <a:p>
            <a:r>
              <a:rPr lang="en-US" sz="2000" dirty="0" smtClean="0"/>
              <a:t>C:\Users\My Name&gt;python demo_for_break2.py</a:t>
            </a:r>
            <a:br>
              <a:rPr lang="en-US" sz="2000" dirty="0" smtClean="0"/>
            </a:br>
            <a:r>
              <a:rPr lang="en-US" sz="2000" dirty="0" smtClean="0"/>
              <a:t>apple</a:t>
            </a:r>
          </a:p>
          <a:p>
            <a:endParaRPr lang="en-US" sz="20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For Loops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The continue Statement</a:t>
            </a:r>
            <a:endParaRPr lang="en-US" sz="2000" b="1" dirty="0" smtClean="0"/>
          </a:p>
          <a:p>
            <a:pPr>
              <a:buNone/>
            </a:pPr>
            <a:r>
              <a:rPr lang="en-US" sz="2000" dirty="0" smtClean="0"/>
              <a:t>With the continue statement we can stop the current iteration of the loop, and continue with the next:</a:t>
            </a:r>
          </a:p>
          <a:p>
            <a:pPr>
              <a:buNone/>
            </a:pPr>
            <a:r>
              <a:rPr lang="en-US" sz="2000" dirty="0" smtClean="0"/>
              <a:t>Example</a:t>
            </a:r>
            <a:endParaRPr lang="en-US" sz="2000" b="1" dirty="0" smtClean="0"/>
          </a:p>
          <a:p>
            <a:pPr>
              <a:buNone/>
            </a:pPr>
            <a:r>
              <a:rPr lang="en-US" sz="2000" dirty="0" smtClean="0"/>
              <a:t>Do not print banana:</a:t>
            </a:r>
          </a:p>
          <a:p>
            <a:pPr>
              <a:buNone/>
            </a:pPr>
            <a:r>
              <a:rPr lang="en-US" sz="2000" dirty="0" smtClean="0"/>
              <a:t>fruits = ["apple", "banana", "cherry"]</a:t>
            </a:r>
            <a:br>
              <a:rPr lang="en-US" sz="2000" dirty="0" smtClean="0"/>
            </a:br>
            <a:r>
              <a:rPr lang="en-US" sz="2000" dirty="0" smtClean="0"/>
              <a:t>for x in fruits:</a:t>
            </a:r>
            <a:br>
              <a:rPr lang="en-US" sz="2000" dirty="0" smtClean="0"/>
            </a:br>
            <a:r>
              <a:rPr lang="en-US" sz="2000" dirty="0" smtClean="0"/>
              <a:t>  if x == "banana":</a:t>
            </a:r>
            <a:br>
              <a:rPr lang="en-US" sz="2000" dirty="0" smtClean="0"/>
            </a:br>
            <a:r>
              <a:rPr lang="en-US" sz="2000" dirty="0" smtClean="0"/>
              <a:t>    continue</a:t>
            </a:r>
            <a:br>
              <a:rPr lang="en-US" sz="2000" dirty="0" smtClean="0"/>
            </a:br>
            <a:r>
              <a:rPr lang="en-US" sz="2000" dirty="0" smtClean="0"/>
              <a:t>  print(x)</a:t>
            </a:r>
          </a:p>
          <a:p>
            <a:pPr>
              <a:buNone/>
            </a:pPr>
            <a:r>
              <a:rPr lang="en-US" sz="2000" dirty="0" smtClean="0"/>
              <a:t>RUN EXAMPLE</a:t>
            </a:r>
          </a:p>
          <a:p>
            <a:pPr>
              <a:buNone/>
            </a:pPr>
            <a:r>
              <a:rPr lang="en-US" sz="2000" dirty="0" smtClean="0"/>
              <a:t>fruits = ["apple", "banana", "cherry"]</a:t>
            </a:r>
          </a:p>
          <a:p>
            <a:pPr>
              <a:buNone/>
            </a:pPr>
            <a:r>
              <a:rPr lang="en-US" sz="2000" dirty="0" smtClean="0"/>
              <a:t>for x in fruits:</a:t>
            </a:r>
          </a:p>
          <a:p>
            <a:pPr>
              <a:buNone/>
            </a:pPr>
            <a:r>
              <a:rPr lang="en-US" sz="2000" dirty="0" smtClean="0"/>
              <a:t>  if x == "banana":</a:t>
            </a:r>
          </a:p>
          <a:p>
            <a:pPr>
              <a:buNone/>
            </a:pPr>
            <a:r>
              <a:rPr lang="en-US" sz="2000" dirty="0" smtClean="0"/>
              <a:t>    continue</a:t>
            </a:r>
          </a:p>
          <a:p>
            <a:pPr>
              <a:buNone/>
            </a:pPr>
            <a:r>
              <a:rPr lang="en-US" sz="2000" dirty="0" smtClean="0"/>
              <a:t>print(x)</a:t>
            </a:r>
            <a:endParaRPr lang="en-US" sz="20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For Loops</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2000" dirty="0" smtClean="0"/>
              <a:t>C:\Users\My Name&gt;python demo_for_continue.py</a:t>
            </a:r>
            <a:br>
              <a:rPr lang="en-US" sz="2000" dirty="0" smtClean="0"/>
            </a:br>
            <a:r>
              <a:rPr lang="en-US" sz="2000" dirty="0" smtClean="0"/>
              <a:t>apple</a:t>
            </a:r>
            <a:br>
              <a:rPr lang="en-US" sz="2000" dirty="0" smtClean="0"/>
            </a:br>
            <a:r>
              <a:rPr lang="en-US" sz="2000" dirty="0" smtClean="0"/>
              <a:t>cherry</a:t>
            </a:r>
          </a:p>
          <a:p>
            <a:pPr>
              <a:buNone/>
            </a:pPr>
            <a:r>
              <a:rPr lang="en-US" sz="2000" dirty="0" smtClean="0"/>
              <a:t>The range() Function</a:t>
            </a:r>
            <a:endParaRPr lang="en-US" sz="2000" b="1" dirty="0" smtClean="0"/>
          </a:p>
          <a:p>
            <a:pPr>
              <a:buNone/>
            </a:pPr>
            <a:r>
              <a:rPr lang="en-US" sz="2000" dirty="0" smtClean="0"/>
              <a:t>To loop through a set of code a specified number of times, we can use the range() function,</a:t>
            </a:r>
          </a:p>
          <a:p>
            <a:pPr>
              <a:buNone/>
            </a:pPr>
            <a:r>
              <a:rPr lang="en-US" sz="2000" dirty="0" smtClean="0"/>
              <a:t>The range() function returns a sequence of numbers, starting from 0 by default, and increments by 1 (by default), and ends at a specified number.</a:t>
            </a:r>
          </a:p>
          <a:p>
            <a:pPr>
              <a:buNone/>
            </a:pPr>
            <a:r>
              <a:rPr lang="en-US" sz="2000" dirty="0" smtClean="0"/>
              <a:t>Example</a:t>
            </a:r>
            <a:endParaRPr lang="en-US" sz="2000" b="1" dirty="0" smtClean="0"/>
          </a:p>
          <a:p>
            <a:pPr>
              <a:buNone/>
            </a:pPr>
            <a:r>
              <a:rPr lang="en-US" sz="2000" dirty="0" smtClean="0"/>
              <a:t>Using the range() function:</a:t>
            </a:r>
          </a:p>
          <a:p>
            <a:pPr>
              <a:buNone/>
            </a:pPr>
            <a:r>
              <a:rPr lang="en-US" sz="2000" dirty="0" smtClean="0"/>
              <a:t>for x in range(6):</a:t>
            </a:r>
            <a:br>
              <a:rPr lang="en-US" sz="2000" dirty="0" smtClean="0"/>
            </a:br>
            <a:r>
              <a:rPr lang="en-US" sz="2000" dirty="0" smtClean="0"/>
              <a:t>  print(x)</a:t>
            </a:r>
          </a:p>
          <a:p>
            <a:pPr>
              <a:buNone/>
            </a:pPr>
            <a:r>
              <a:rPr lang="en-US" sz="2000" dirty="0" smtClean="0"/>
              <a:t>RUN EXAMPLE</a:t>
            </a:r>
          </a:p>
          <a:p>
            <a:pPr>
              <a:buNone/>
            </a:pPr>
            <a:r>
              <a:rPr lang="en-US" sz="2000" dirty="0" smtClean="0"/>
              <a:t>for x in range(6):</a:t>
            </a:r>
          </a:p>
          <a:p>
            <a:pPr>
              <a:buNone/>
            </a:pPr>
            <a:r>
              <a:rPr lang="en-US" sz="2000" dirty="0" smtClean="0"/>
              <a:t>  print(x)</a:t>
            </a:r>
            <a:endParaRPr lang="en-US" sz="20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For Loops</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C:\Users\My Name&gt;python demo_for_range.py</a:t>
            </a:r>
            <a:br>
              <a:rPr lang="en-US" sz="2000" dirty="0" smtClean="0"/>
            </a:br>
            <a:r>
              <a:rPr lang="en-US" sz="2000" dirty="0" smtClean="0"/>
              <a:t>0</a:t>
            </a:r>
            <a:br>
              <a:rPr lang="en-US" sz="2000" dirty="0" smtClean="0"/>
            </a:br>
            <a:r>
              <a:rPr lang="en-US" sz="2000" dirty="0" smtClean="0"/>
              <a:t>1</a:t>
            </a:r>
            <a:br>
              <a:rPr lang="en-US" sz="2000" dirty="0" smtClean="0"/>
            </a:br>
            <a:r>
              <a:rPr lang="en-US" sz="2000" dirty="0" smtClean="0"/>
              <a:t>2</a:t>
            </a:r>
            <a:br>
              <a:rPr lang="en-US" sz="2000" dirty="0" smtClean="0"/>
            </a:br>
            <a:r>
              <a:rPr lang="en-US" sz="2000" dirty="0" smtClean="0"/>
              <a:t>3</a:t>
            </a:r>
            <a:br>
              <a:rPr lang="en-US" sz="2000" dirty="0" smtClean="0"/>
            </a:br>
            <a:r>
              <a:rPr lang="en-US" sz="2000" dirty="0" smtClean="0"/>
              <a:t>4</a:t>
            </a:r>
            <a:br>
              <a:rPr lang="en-US" sz="2000" dirty="0" smtClean="0"/>
            </a:br>
            <a:r>
              <a:rPr lang="en-US" sz="2000" dirty="0" smtClean="0"/>
              <a:t>5</a:t>
            </a:r>
          </a:p>
          <a:p>
            <a:pPr>
              <a:buNone/>
            </a:pPr>
            <a:r>
              <a:rPr lang="en-US" sz="2000" dirty="0" smtClean="0"/>
              <a:t>Note that range(6) is not the values of 0 to 6, but the values 0 to 5.</a:t>
            </a:r>
          </a:p>
          <a:p>
            <a:pPr>
              <a:buNone/>
            </a:pPr>
            <a:r>
              <a:rPr lang="en-US" sz="2000" dirty="0" smtClean="0"/>
              <a:t>The range() function defaults to 0 as a starting value, however it is possible to specify the starting value by adding a parameter: range(2, 6), which means values from 2 to 6 (but not including 6):</a:t>
            </a:r>
          </a:p>
          <a:p>
            <a:pPr>
              <a:buNone/>
            </a:pPr>
            <a:r>
              <a:rPr lang="en-US" sz="2000" dirty="0" smtClean="0"/>
              <a:t>Example</a:t>
            </a:r>
            <a:endParaRPr lang="en-US" sz="2000" b="1" dirty="0" smtClean="0"/>
          </a:p>
          <a:p>
            <a:pPr>
              <a:buNone/>
            </a:pPr>
            <a:r>
              <a:rPr lang="en-US" sz="2000" dirty="0" smtClean="0"/>
              <a:t>Using the start parameter:</a:t>
            </a:r>
          </a:p>
          <a:p>
            <a:pPr>
              <a:buNone/>
            </a:pPr>
            <a:r>
              <a:rPr lang="en-US" sz="2000" dirty="0" smtClean="0"/>
              <a:t>for x in range(2, 6):</a:t>
            </a:r>
            <a:br>
              <a:rPr lang="en-US" sz="2000" dirty="0" smtClean="0"/>
            </a:br>
            <a:r>
              <a:rPr lang="en-US" sz="2000" dirty="0" smtClean="0"/>
              <a:t>print(x)</a:t>
            </a:r>
          </a:p>
          <a:p>
            <a:pPr>
              <a:buNone/>
            </a:pPr>
            <a:r>
              <a:rPr lang="en-US" sz="2000" dirty="0" smtClean="0"/>
              <a:t>RUN EXAMPLE</a:t>
            </a:r>
          </a:p>
          <a:p>
            <a:pPr>
              <a:buNone/>
            </a:pPr>
            <a:r>
              <a:rPr lang="en-US" sz="2000" dirty="0" smtClean="0"/>
              <a:t>for x in range(2, 6):</a:t>
            </a:r>
          </a:p>
          <a:p>
            <a:pPr>
              <a:buNone/>
            </a:pPr>
            <a:r>
              <a:rPr lang="en-US" sz="2000" dirty="0" smtClean="0"/>
              <a:t>  print(x)</a:t>
            </a:r>
          </a:p>
          <a:p>
            <a:pPr>
              <a:buNone/>
            </a:pPr>
            <a:endParaRPr lang="en-US" sz="20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For Loops</a:t>
            </a:r>
            <a:endParaRPr lang="en-US" dirty="0"/>
          </a:p>
        </p:txBody>
      </p:sp>
      <p:sp>
        <p:nvSpPr>
          <p:cNvPr id="3" name="Content Placeholder 2"/>
          <p:cNvSpPr>
            <a:spLocks noGrp="1"/>
          </p:cNvSpPr>
          <p:nvPr>
            <p:ph idx="1"/>
          </p:nvPr>
        </p:nvSpPr>
        <p:spPr>
          <a:xfrm>
            <a:off x="457200" y="990600"/>
            <a:ext cx="8229600" cy="5562600"/>
          </a:xfrm>
        </p:spPr>
        <p:txBody>
          <a:bodyPr>
            <a:normAutofit lnSpcReduction="10000"/>
          </a:bodyPr>
          <a:lstStyle/>
          <a:p>
            <a:pPr>
              <a:buNone/>
            </a:pPr>
            <a:r>
              <a:rPr lang="en-US" sz="2000" dirty="0" smtClean="0"/>
              <a:t>C:\Users\My Name&gt;python demo_for_range2.py</a:t>
            </a:r>
            <a:br>
              <a:rPr lang="en-US" sz="2000" dirty="0" smtClean="0"/>
            </a:br>
            <a:r>
              <a:rPr lang="en-US" sz="2000" dirty="0" smtClean="0"/>
              <a:t>2</a:t>
            </a:r>
            <a:br>
              <a:rPr lang="en-US" sz="2000" dirty="0" smtClean="0"/>
            </a:br>
            <a:r>
              <a:rPr lang="en-US" sz="2000" dirty="0" smtClean="0"/>
              <a:t>3</a:t>
            </a:r>
            <a:br>
              <a:rPr lang="en-US" sz="2000" dirty="0" smtClean="0"/>
            </a:br>
            <a:r>
              <a:rPr lang="en-US" sz="2000" dirty="0" smtClean="0"/>
              <a:t>4</a:t>
            </a:r>
            <a:br>
              <a:rPr lang="en-US" sz="2000" dirty="0" smtClean="0"/>
            </a:br>
            <a:r>
              <a:rPr lang="en-US" sz="2000" dirty="0" smtClean="0"/>
              <a:t>5</a:t>
            </a:r>
          </a:p>
          <a:p>
            <a:pPr>
              <a:buNone/>
            </a:pPr>
            <a:r>
              <a:rPr lang="en-US" sz="2000" dirty="0" smtClean="0"/>
              <a:t>The range() function defaults to increment the sequence by 1, however it is possible to specify the increment value by adding a third parameter: range(2, 30, </a:t>
            </a:r>
            <a:r>
              <a:rPr lang="en-US" sz="2000" b="1" dirty="0" smtClean="0"/>
              <a:t>3</a:t>
            </a:r>
            <a:r>
              <a:rPr lang="en-US" sz="2000" dirty="0" smtClean="0"/>
              <a:t>):</a:t>
            </a:r>
          </a:p>
          <a:p>
            <a:pPr>
              <a:buNone/>
            </a:pPr>
            <a:r>
              <a:rPr lang="en-US" sz="2000" dirty="0" smtClean="0"/>
              <a:t>Example</a:t>
            </a:r>
            <a:endParaRPr lang="en-US" sz="2000" b="1" dirty="0" smtClean="0"/>
          </a:p>
          <a:p>
            <a:pPr>
              <a:buNone/>
            </a:pPr>
            <a:r>
              <a:rPr lang="en-US" sz="2000" dirty="0" smtClean="0"/>
              <a:t>Increment the sequence with 3 (default is 1):</a:t>
            </a:r>
          </a:p>
          <a:p>
            <a:pPr>
              <a:buNone/>
            </a:pPr>
            <a:r>
              <a:rPr lang="en-US" sz="2000" dirty="0" smtClean="0"/>
              <a:t>for x in range(2, 30, 3):</a:t>
            </a:r>
            <a:br>
              <a:rPr lang="en-US" sz="2000" dirty="0" smtClean="0"/>
            </a:br>
            <a:r>
              <a:rPr lang="en-US" sz="2000" dirty="0" smtClean="0"/>
              <a:t>  print(x)</a:t>
            </a:r>
          </a:p>
          <a:p>
            <a:pPr>
              <a:buNone/>
            </a:pPr>
            <a:r>
              <a:rPr lang="en-US" sz="2000" dirty="0" smtClean="0"/>
              <a:t>RUN EXAMPLE</a:t>
            </a:r>
          </a:p>
          <a:p>
            <a:pPr>
              <a:buNone/>
            </a:pPr>
            <a:r>
              <a:rPr lang="en-US" sz="2000" dirty="0" smtClean="0"/>
              <a:t>for x in range(2, 30, 3):</a:t>
            </a:r>
          </a:p>
          <a:p>
            <a:pPr>
              <a:buNone/>
            </a:pPr>
            <a:r>
              <a:rPr lang="en-US" sz="2000" dirty="0" smtClean="0"/>
              <a:t>  print(x)</a:t>
            </a:r>
          </a:p>
          <a:p>
            <a:pPr>
              <a:buNone/>
            </a:pPr>
            <a:r>
              <a:rPr lang="en-US" sz="2000" dirty="0" smtClean="0"/>
              <a:t>C:\Users\My Name&gt;python demo_for_range3.py</a:t>
            </a:r>
            <a:br>
              <a:rPr lang="en-US" sz="2000" dirty="0" smtClean="0"/>
            </a:br>
            <a:r>
              <a:rPr lang="en-US" sz="2000" dirty="0" smtClean="0"/>
              <a:t>2</a:t>
            </a:r>
            <a:br>
              <a:rPr lang="en-US" sz="2000" dirty="0" smtClean="0"/>
            </a:br>
            <a:r>
              <a:rPr lang="en-US" sz="2000" dirty="0" smtClean="0"/>
              <a:t>5</a:t>
            </a:r>
            <a:endParaRPr lang="en-US" sz="2000"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u="sng" dirty="0" smtClean="0"/>
              <a:t>Python For Loops</a:t>
            </a: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20000"/>
          </a:bodyPr>
          <a:lstStyle/>
          <a:p>
            <a:pPr>
              <a:buNone/>
            </a:pPr>
            <a:r>
              <a:rPr lang="en-US" sz="2000" dirty="0" smtClean="0"/>
              <a:t>8</a:t>
            </a:r>
          </a:p>
          <a:p>
            <a:pPr>
              <a:buNone/>
            </a:pPr>
            <a:r>
              <a:rPr lang="en-US" sz="2000" dirty="0" smtClean="0"/>
              <a:t>11</a:t>
            </a:r>
          </a:p>
          <a:p>
            <a:pPr>
              <a:buNone/>
            </a:pPr>
            <a:r>
              <a:rPr lang="en-US" sz="2000" dirty="0" smtClean="0"/>
              <a:t>14</a:t>
            </a:r>
          </a:p>
          <a:p>
            <a:pPr>
              <a:buNone/>
            </a:pPr>
            <a:r>
              <a:rPr lang="en-US" sz="2000" dirty="0" smtClean="0"/>
              <a:t>17</a:t>
            </a:r>
          </a:p>
          <a:p>
            <a:pPr>
              <a:buNone/>
            </a:pPr>
            <a:r>
              <a:rPr lang="en-US" sz="2000" dirty="0" smtClean="0"/>
              <a:t>20</a:t>
            </a:r>
          </a:p>
          <a:p>
            <a:pPr>
              <a:buNone/>
            </a:pPr>
            <a:r>
              <a:rPr lang="en-US" sz="2000" dirty="0" smtClean="0"/>
              <a:t>23</a:t>
            </a:r>
          </a:p>
          <a:p>
            <a:pPr>
              <a:buNone/>
            </a:pPr>
            <a:r>
              <a:rPr lang="en-US" sz="2000" dirty="0" smtClean="0"/>
              <a:t>26</a:t>
            </a:r>
          </a:p>
          <a:p>
            <a:pPr>
              <a:buNone/>
            </a:pPr>
            <a:r>
              <a:rPr lang="en-US" sz="2000" dirty="0" smtClean="0"/>
              <a:t>29</a:t>
            </a:r>
          </a:p>
          <a:p>
            <a:pPr>
              <a:buNone/>
            </a:pPr>
            <a:endParaRPr lang="en-US" sz="2000" dirty="0" smtClean="0"/>
          </a:p>
          <a:p>
            <a:pPr>
              <a:buNone/>
            </a:pPr>
            <a:r>
              <a:rPr lang="en-US" sz="2000" dirty="0" smtClean="0"/>
              <a:t>Else in For Loop</a:t>
            </a:r>
            <a:endParaRPr lang="en-US" sz="2000" b="1" dirty="0" smtClean="0"/>
          </a:p>
          <a:p>
            <a:pPr>
              <a:buNone/>
            </a:pPr>
            <a:r>
              <a:rPr lang="en-US" sz="2000" dirty="0" smtClean="0"/>
              <a:t>The else keyword in a for loop specifies a block of code to be executed when the loop is finished:</a:t>
            </a:r>
          </a:p>
          <a:p>
            <a:pPr>
              <a:buNone/>
            </a:pPr>
            <a:r>
              <a:rPr lang="en-US" sz="2000" dirty="0" smtClean="0"/>
              <a:t>Example</a:t>
            </a:r>
            <a:endParaRPr lang="en-US" sz="2000" b="1" dirty="0" smtClean="0"/>
          </a:p>
          <a:p>
            <a:pPr>
              <a:buNone/>
            </a:pPr>
            <a:r>
              <a:rPr lang="en-US" sz="2000" dirty="0" smtClean="0"/>
              <a:t>Print all numbers from 0 to 5, and print a message when the loop has ended:</a:t>
            </a:r>
          </a:p>
          <a:p>
            <a:pPr>
              <a:buNone/>
            </a:pPr>
            <a:r>
              <a:rPr lang="en-US" sz="2000" dirty="0" smtClean="0"/>
              <a:t>for x in range(6):</a:t>
            </a:r>
            <a:br>
              <a:rPr lang="en-US" sz="2000" dirty="0" smtClean="0"/>
            </a:br>
            <a:r>
              <a:rPr lang="en-US" sz="2000" dirty="0" smtClean="0"/>
              <a:t>  print(x)</a:t>
            </a:r>
            <a:br>
              <a:rPr lang="en-US" sz="2000" dirty="0" smtClean="0"/>
            </a:br>
            <a:r>
              <a:rPr lang="en-US" sz="2000" dirty="0" smtClean="0"/>
              <a:t>else:</a:t>
            </a:r>
            <a:br>
              <a:rPr lang="en-US" sz="2000" dirty="0" smtClean="0"/>
            </a:br>
            <a:r>
              <a:rPr lang="en-US" sz="2000" dirty="0" smtClean="0"/>
              <a:t>  print("Finally finished!")</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Variables</a:t>
            </a:r>
            <a:endParaRPr lang="en-US" dirty="0"/>
          </a:p>
        </p:txBody>
      </p:sp>
      <p:sp>
        <p:nvSpPr>
          <p:cNvPr id="3" name="Content Placeholder 2"/>
          <p:cNvSpPr>
            <a:spLocks noGrp="1"/>
          </p:cNvSpPr>
          <p:nvPr>
            <p:ph idx="1"/>
          </p:nvPr>
        </p:nvSpPr>
        <p:spPr>
          <a:xfrm>
            <a:off x="457200" y="914400"/>
            <a:ext cx="8229600" cy="5791200"/>
          </a:xfrm>
        </p:spPr>
        <p:txBody>
          <a:bodyPr>
            <a:normAutofit/>
          </a:bodyPr>
          <a:lstStyle/>
          <a:p>
            <a:pPr>
              <a:buNone/>
            </a:pPr>
            <a:r>
              <a:rPr lang="en-US" sz="2000" dirty="0"/>
              <a:t>Example</a:t>
            </a:r>
            <a:endParaRPr lang="en-US" sz="2000" b="1" dirty="0"/>
          </a:p>
          <a:p>
            <a:pPr>
              <a:buNone/>
            </a:pPr>
            <a:r>
              <a:rPr lang="en-US" sz="2000" dirty="0"/>
              <a:t>x = 4 # x is of type </a:t>
            </a:r>
            <a:r>
              <a:rPr lang="en-US" sz="2000" dirty="0" err="1"/>
              <a:t>int</a:t>
            </a:r>
            <a:r>
              <a:rPr lang="en-US" sz="2000" dirty="0"/>
              <a:t/>
            </a:r>
            <a:br>
              <a:rPr lang="en-US" sz="2000" dirty="0"/>
            </a:br>
            <a:r>
              <a:rPr lang="en-US" sz="2000" dirty="0"/>
              <a:t>x = "Sally" # x is now of type </a:t>
            </a:r>
            <a:r>
              <a:rPr lang="en-US" sz="2000" dirty="0" err="1"/>
              <a:t>str</a:t>
            </a:r>
            <a:r>
              <a:rPr lang="en-US" sz="2000" dirty="0"/>
              <a:t/>
            </a:r>
            <a:br>
              <a:rPr lang="en-US" sz="2000" dirty="0"/>
            </a:br>
            <a:r>
              <a:rPr lang="en-US" sz="2000" dirty="0"/>
              <a:t>print(x)</a:t>
            </a:r>
          </a:p>
          <a:p>
            <a:pPr>
              <a:buNone/>
            </a:pPr>
            <a:r>
              <a:rPr lang="en-US" sz="2000" dirty="0"/>
              <a:t>RUN EXAMPLE</a:t>
            </a:r>
          </a:p>
          <a:p>
            <a:pPr>
              <a:buNone/>
            </a:pPr>
            <a:r>
              <a:rPr lang="en-US" sz="2000" dirty="0"/>
              <a:t>C:\Users\My Name&gt;python demo_variables2.py</a:t>
            </a:r>
            <a:br>
              <a:rPr lang="en-US" sz="2000" dirty="0"/>
            </a:br>
            <a:r>
              <a:rPr lang="en-US" sz="2000" dirty="0"/>
              <a:t>Sally</a:t>
            </a:r>
          </a:p>
          <a:p>
            <a:pPr>
              <a:buNone/>
            </a:pPr>
            <a:r>
              <a:rPr lang="en-US" sz="2000" dirty="0"/>
              <a:t>String variables can be declared either by using single or double quotes:</a:t>
            </a:r>
          </a:p>
          <a:p>
            <a:pPr>
              <a:buNone/>
            </a:pPr>
            <a:r>
              <a:rPr lang="en-US" sz="2000" dirty="0"/>
              <a:t>Example</a:t>
            </a:r>
            <a:endParaRPr lang="en-US" sz="2000" b="1" dirty="0"/>
          </a:p>
          <a:p>
            <a:pPr>
              <a:buNone/>
            </a:pPr>
            <a:r>
              <a:rPr lang="en-US" sz="2000" dirty="0"/>
              <a:t>x = "John"</a:t>
            </a:r>
            <a:br>
              <a:rPr lang="en-US" sz="2000" dirty="0"/>
            </a:br>
            <a:r>
              <a:rPr lang="en-US" sz="2000" dirty="0"/>
              <a:t># is the same as</a:t>
            </a:r>
            <a:br>
              <a:rPr lang="en-US" sz="2000" dirty="0"/>
            </a:br>
            <a:r>
              <a:rPr lang="en-US" sz="2000" dirty="0"/>
              <a:t>x = 'John'</a:t>
            </a:r>
          </a:p>
          <a:p>
            <a:pPr>
              <a:buNone/>
            </a:pPr>
            <a:r>
              <a:rPr lang="en-US" sz="2000" dirty="0"/>
              <a:t>RUN EXAMPLE</a:t>
            </a:r>
          </a:p>
          <a:p>
            <a:pPr>
              <a:buNone/>
            </a:pPr>
            <a:r>
              <a:rPr lang="en-US" sz="2000" dirty="0"/>
              <a:t>C:\Users\My Name&gt;python demo_variables7.py</a:t>
            </a:r>
            <a:br>
              <a:rPr lang="en-US" sz="2000" dirty="0"/>
            </a:br>
            <a:r>
              <a:rPr lang="en-US" sz="2000" dirty="0"/>
              <a:t>John</a:t>
            </a:r>
            <a:br>
              <a:rPr lang="en-US" sz="2000" dirty="0"/>
            </a:br>
            <a:r>
              <a:rPr lang="en-US" sz="2000" dirty="0"/>
              <a:t>John</a:t>
            </a:r>
          </a:p>
          <a:p>
            <a:pPr>
              <a:buNone/>
            </a:pPr>
            <a:endParaRPr lang="en-US" sz="2000"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u="sng" dirty="0" smtClean="0"/>
              <a:t>Python For Loops</a:t>
            </a:r>
            <a:endParaRPr lang="en-US" dirty="0"/>
          </a:p>
        </p:txBody>
      </p:sp>
      <p:sp>
        <p:nvSpPr>
          <p:cNvPr id="3" name="Content Placeholder 2"/>
          <p:cNvSpPr>
            <a:spLocks noGrp="1"/>
          </p:cNvSpPr>
          <p:nvPr>
            <p:ph idx="1"/>
          </p:nvPr>
        </p:nvSpPr>
        <p:spPr>
          <a:xfrm>
            <a:off x="457200" y="1295400"/>
            <a:ext cx="8229600" cy="5257800"/>
          </a:xfrm>
        </p:spPr>
        <p:txBody>
          <a:bodyPr>
            <a:normAutofit lnSpcReduction="10000"/>
          </a:bodyPr>
          <a:lstStyle/>
          <a:p>
            <a:pPr>
              <a:buNone/>
            </a:pPr>
            <a:r>
              <a:rPr lang="en-US" sz="2000" dirty="0" smtClean="0"/>
              <a:t>RUN EXAMPLE</a:t>
            </a:r>
          </a:p>
          <a:p>
            <a:pPr>
              <a:buNone/>
            </a:pPr>
            <a:r>
              <a:rPr lang="en-US" sz="2000" dirty="0" smtClean="0"/>
              <a:t>for x in range(6):</a:t>
            </a:r>
          </a:p>
          <a:p>
            <a:pPr>
              <a:buNone/>
            </a:pPr>
            <a:r>
              <a:rPr lang="en-US" sz="2000" dirty="0" smtClean="0"/>
              <a:t>  print(x)</a:t>
            </a:r>
          </a:p>
          <a:p>
            <a:pPr>
              <a:buNone/>
            </a:pPr>
            <a:r>
              <a:rPr lang="en-US" sz="2000" dirty="0" smtClean="0"/>
              <a:t>else:</a:t>
            </a:r>
          </a:p>
          <a:p>
            <a:pPr>
              <a:buNone/>
            </a:pPr>
            <a:r>
              <a:rPr lang="en-US" sz="2000" dirty="0" smtClean="0"/>
              <a:t>  print("Finally finished!")</a:t>
            </a:r>
          </a:p>
          <a:p>
            <a:pPr>
              <a:buNone/>
            </a:pPr>
            <a:r>
              <a:rPr lang="en-US" sz="2000" dirty="0" smtClean="0"/>
              <a:t>C:\Users\My Name&gt;python demo_for_else.py</a:t>
            </a:r>
            <a:br>
              <a:rPr lang="en-US" sz="2000" dirty="0" smtClean="0"/>
            </a:br>
            <a:r>
              <a:rPr lang="en-US" sz="2000" dirty="0" smtClean="0"/>
              <a:t>0</a:t>
            </a:r>
            <a:br>
              <a:rPr lang="en-US" sz="2000" dirty="0" smtClean="0"/>
            </a:br>
            <a:r>
              <a:rPr lang="en-US" sz="2000" dirty="0" smtClean="0"/>
              <a:t>1</a:t>
            </a:r>
            <a:br>
              <a:rPr lang="en-US" sz="2000" dirty="0" smtClean="0"/>
            </a:br>
            <a:r>
              <a:rPr lang="en-US" sz="2000" dirty="0" smtClean="0"/>
              <a:t>2</a:t>
            </a:r>
            <a:br>
              <a:rPr lang="en-US" sz="2000" dirty="0" smtClean="0"/>
            </a:br>
            <a:r>
              <a:rPr lang="en-US" sz="2000" dirty="0" smtClean="0"/>
              <a:t>3</a:t>
            </a:r>
            <a:br>
              <a:rPr lang="en-US" sz="2000" dirty="0" smtClean="0"/>
            </a:br>
            <a:r>
              <a:rPr lang="en-US" sz="2000" dirty="0" smtClean="0"/>
              <a:t>4</a:t>
            </a:r>
            <a:br>
              <a:rPr lang="en-US" sz="2000" dirty="0" smtClean="0"/>
            </a:br>
            <a:r>
              <a:rPr lang="en-US" sz="2000" dirty="0" smtClean="0"/>
              <a:t>5</a:t>
            </a:r>
            <a:br>
              <a:rPr lang="en-US" sz="2000" dirty="0" smtClean="0"/>
            </a:br>
            <a:r>
              <a:rPr lang="en-US" sz="2000" dirty="0" smtClean="0"/>
              <a:t>Finally finished!</a:t>
            </a:r>
          </a:p>
          <a:p>
            <a:pPr>
              <a:buNone/>
            </a:pPr>
            <a:endParaRPr lang="en-US" sz="2000" dirty="0" smtClean="0"/>
          </a:p>
          <a:p>
            <a:pPr>
              <a:buNone/>
            </a:pPr>
            <a:r>
              <a:rPr lang="en-US" sz="2000" dirty="0" smtClean="0"/>
              <a:t>Nested Loops</a:t>
            </a:r>
            <a:endParaRPr lang="en-US" sz="2000" b="1" dirty="0" smtClean="0"/>
          </a:p>
          <a:p>
            <a:pPr>
              <a:buNone/>
            </a:pPr>
            <a:r>
              <a:rPr lang="en-US" sz="2000" dirty="0" smtClean="0"/>
              <a:t>A nested loop is a loop inside a loop.</a:t>
            </a:r>
          </a:p>
          <a:p>
            <a:pPr>
              <a:buNone/>
            </a:pPr>
            <a:endParaRPr lang="en-US" sz="20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u="sng" dirty="0" smtClean="0"/>
              <a:t>Python For Loops</a:t>
            </a:r>
            <a:endParaRPr lang="en-US"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a:buNone/>
            </a:pPr>
            <a:r>
              <a:rPr lang="en-US" sz="2000" dirty="0" smtClean="0"/>
              <a:t>The "inner loop" will be executed one time for each iteration of the "outer loop":</a:t>
            </a:r>
          </a:p>
          <a:p>
            <a:pPr>
              <a:buNone/>
            </a:pPr>
            <a:r>
              <a:rPr lang="en-US" sz="2000" dirty="0" smtClean="0"/>
              <a:t>Example</a:t>
            </a:r>
            <a:endParaRPr lang="en-US" sz="2000" b="1" dirty="0" smtClean="0"/>
          </a:p>
          <a:p>
            <a:pPr>
              <a:buNone/>
            </a:pPr>
            <a:r>
              <a:rPr lang="en-US" sz="2000" dirty="0" smtClean="0"/>
              <a:t>Print each adjective for every fruit:</a:t>
            </a:r>
          </a:p>
          <a:p>
            <a:pPr>
              <a:buNone/>
            </a:pPr>
            <a:r>
              <a:rPr lang="en-US" sz="2000" dirty="0" err="1" smtClean="0"/>
              <a:t>adj</a:t>
            </a:r>
            <a:r>
              <a:rPr lang="en-US" sz="2000" dirty="0" smtClean="0"/>
              <a:t> = ["red", "big", "tasty"]</a:t>
            </a:r>
          </a:p>
          <a:p>
            <a:pPr>
              <a:buNone/>
            </a:pPr>
            <a:r>
              <a:rPr lang="en-US" sz="2000" dirty="0" smtClean="0"/>
              <a:t>fruits = ["apple", "banana", "cherry"]</a:t>
            </a:r>
            <a:br>
              <a:rPr lang="en-US" sz="2000" dirty="0" smtClean="0"/>
            </a:br>
            <a:r>
              <a:rPr lang="en-US" sz="2000" dirty="0" smtClean="0"/>
              <a:t/>
            </a:r>
            <a:br>
              <a:rPr lang="en-US" sz="2000" dirty="0" smtClean="0"/>
            </a:br>
            <a:r>
              <a:rPr lang="en-US" sz="2000" dirty="0" smtClean="0"/>
              <a:t>for x in </a:t>
            </a:r>
            <a:r>
              <a:rPr lang="en-US" sz="2000" dirty="0" err="1" smtClean="0"/>
              <a:t>adj</a:t>
            </a:r>
            <a:r>
              <a:rPr lang="en-US" sz="2000" dirty="0" smtClean="0"/>
              <a:t>:</a:t>
            </a:r>
            <a:br>
              <a:rPr lang="en-US" sz="2000" dirty="0" smtClean="0"/>
            </a:br>
            <a:r>
              <a:rPr lang="en-US" sz="2000" dirty="0" smtClean="0"/>
              <a:t>  for y in fruits:</a:t>
            </a:r>
            <a:br>
              <a:rPr lang="en-US" sz="2000" dirty="0" smtClean="0"/>
            </a:br>
            <a:r>
              <a:rPr lang="en-US" sz="2000" dirty="0" smtClean="0"/>
              <a:t>    print(x, y)</a:t>
            </a:r>
          </a:p>
          <a:p>
            <a:pPr>
              <a:buNone/>
            </a:pPr>
            <a:r>
              <a:rPr lang="en-US" sz="2000" dirty="0" smtClean="0"/>
              <a:t>RUN EXAMPLE</a:t>
            </a:r>
          </a:p>
          <a:p>
            <a:pPr>
              <a:buNone/>
            </a:pPr>
            <a:r>
              <a:rPr lang="en-US" sz="2000" dirty="0" err="1" smtClean="0"/>
              <a:t>adj</a:t>
            </a:r>
            <a:r>
              <a:rPr lang="en-US" sz="2000" dirty="0" smtClean="0"/>
              <a:t> = ["red", "big", "tasty"]</a:t>
            </a:r>
          </a:p>
          <a:p>
            <a:pPr>
              <a:buNone/>
            </a:pPr>
            <a:r>
              <a:rPr lang="en-US" sz="2000" dirty="0" smtClean="0"/>
              <a:t>fruits = ["apple", "banana", "cherry"]</a:t>
            </a:r>
          </a:p>
          <a:p>
            <a:pPr>
              <a:buNone/>
            </a:pPr>
            <a:r>
              <a:rPr lang="en-US" sz="2000" dirty="0" smtClean="0"/>
              <a:t> </a:t>
            </a:r>
          </a:p>
          <a:p>
            <a:pPr>
              <a:buNone/>
            </a:pPr>
            <a:r>
              <a:rPr lang="en-US" sz="2000" dirty="0" smtClean="0"/>
              <a:t>for x in </a:t>
            </a:r>
            <a:r>
              <a:rPr lang="en-US" sz="2000" dirty="0" err="1" smtClean="0"/>
              <a:t>adj</a:t>
            </a:r>
            <a:r>
              <a:rPr lang="en-US" sz="2000" dirty="0" smtClean="0"/>
              <a:t>:</a:t>
            </a:r>
          </a:p>
          <a:p>
            <a:pPr>
              <a:buNone/>
            </a:pPr>
            <a:r>
              <a:rPr lang="en-US" sz="2000" dirty="0" smtClean="0"/>
              <a:t>  for y in fruits:</a:t>
            </a:r>
          </a:p>
          <a:p>
            <a:pPr>
              <a:buNone/>
            </a:pPr>
            <a:r>
              <a:rPr lang="en-US" sz="2000" dirty="0" smtClean="0"/>
              <a:t>    print(x, y)</a:t>
            </a:r>
          </a:p>
          <a:p>
            <a:pPr>
              <a:buNone/>
            </a:pPr>
            <a:endParaRPr lang="en-US" sz="20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For Loops</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C:\Users\My Name&gt;python demo_for_nested.py</a:t>
            </a:r>
            <a:br>
              <a:rPr lang="en-US" sz="2000" dirty="0" smtClean="0"/>
            </a:br>
            <a:r>
              <a:rPr lang="en-US" sz="2000" dirty="0" smtClean="0"/>
              <a:t>red apple</a:t>
            </a:r>
            <a:br>
              <a:rPr lang="en-US" sz="2000" dirty="0" smtClean="0"/>
            </a:br>
            <a:r>
              <a:rPr lang="en-US" sz="2000" dirty="0" smtClean="0"/>
              <a:t>red banana</a:t>
            </a:r>
            <a:br>
              <a:rPr lang="en-US" sz="2000" dirty="0" smtClean="0"/>
            </a:br>
            <a:r>
              <a:rPr lang="en-US" sz="2000" dirty="0" smtClean="0"/>
              <a:t>red cherry</a:t>
            </a:r>
            <a:br>
              <a:rPr lang="en-US" sz="2000" dirty="0" smtClean="0"/>
            </a:br>
            <a:r>
              <a:rPr lang="en-US" sz="2000" dirty="0" smtClean="0"/>
              <a:t>big apple</a:t>
            </a:r>
            <a:br>
              <a:rPr lang="en-US" sz="2000" dirty="0" smtClean="0"/>
            </a:br>
            <a:r>
              <a:rPr lang="en-US" sz="2000" dirty="0" smtClean="0"/>
              <a:t>big banana</a:t>
            </a:r>
            <a:br>
              <a:rPr lang="en-US" sz="2000" dirty="0" smtClean="0"/>
            </a:br>
            <a:r>
              <a:rPr lang="en-US" sz="2000" dirty="0" smtClean="0"/>
              <a:t>big cherry</a:t>
            </a:r>
            <a:br>
              <a:rPr lang="en-US" sz="2000" dirty="0" smtClean="0"/>
            </a:br>
            <a:r>
              <a:rPr lang="en-US" sz="2000" dirty="0" smtClean="0"/>
              <a:t>tasty apple</a:t>
            </a:r>
            <a:br>
              <a:rPr lang="en-US" sz="2000" dirty="0" smtClean="0"/>
            </a:br>
            <a:r>
              <a:rPr lang="en-US" sz="2000" dirty="0" smtClean="0"/>
              <a:t>tasty banana</a:t>
            </a:r>
            <a:br>
              <a:rPr lang="en-US" sz="2000" dirty="0" smtClean="0"/>
            </a:br>
            <a:r>
              <a:rPr lang="en-US" sz="2000" dirty="0" smtClean="0"/>
              <a:t>tasty cherry</a:t>
            </a:r>
          </a:p>
          <a:p>
            <a:pPr>
              <a:buNone/>
            </a:pPr>
            <a:endParaRPr lang="en-US" sz="2000"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17. </a:t>
            </a:r>
            <a:r>
              <a:rPr lang="en-US" u="sng" dirty="0" smtClean="0"/>
              <a:t>Python Functions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A function is a block of code which only runs when it is called.</a:t>
            </a:r>
          </a:p>
          <a:p>
            <a:pPr>
              <a:buNone/>
            </a:pPr>
            <a:r>
              <a:rPr lang="en-US" sz="2000" dirty="0" smtClean="0"/>
              <a:t>You can pass data, known as parameters, into a function.</a:t>
            </a:r>
          </a:p>
          <a:p>
            <a:pPr>
              <a:buNone/>
            </a:pPr>
            <a:r>
              <a:rPr lang="en-US" sz="2000" dirty="0" smtClean="0"/>
              <a:t>A function can return data as a result.</a:t>
            </a:r>
          </a:p>
          <a:p>
            <a:pPr>
              <a:buNone/>
            </a:pPr>
            <a:r>
              <a:rPr lang="en-US" sz="2000" dirty="0" smtClean="0"/>
              <a:t>Creating a Function</a:t>
            </a:r>
            <a:endParaRPr lang="en-US" sz="2000" b="1" dirty="0" smtClean="0"/>
          </a:p>
          <a:p>
            <a:pPr>
              <a:buNone/>
            </a:pPr>
            <a:r>
              <a:rPr lang="en-US" sz="2000" dirty="0" smtClean="0"/>
              <a:t>In Python a function is defined using the def keyword:</a:t>
            </a:r>
          </a:p>
          <a:p>
            <a:pPr>
              <a:buNone/>
            </a:pPr>
            <a:r>
              <a:rPr lang="en-US" sz="2000" dirty="0" smtClean="0"/>
              <a:t>Example</a:t>
            </a:r>
            <a:endParaRPr lang="en-US" sz="2000" b="1" dirty="0" smtClean="0"/>
          </a:p>
          <a:p>
            <a:pPr>
              <a:buNone/>
            </a:pPr>
            <a:r>
              <a:rPr lang="en-US" sz="2000" dirty="0" smtClean="0"/>
              <a:t>def </a:t>
            </a:r>
            <a:r>
              <a:rPr lang="en-US" sz="2000" dirty="0" err="1" smtClean="0"/>
              <a:t>my_function</a:t>
            </a:r>
            <a:r>
              <a:rPr lang="en-US" sz="2000" dirty="0" smtClean="0"/>
              <a:t>():</a:t>
            </a:r>
            <a:br>
              <a:rPr lang="en-US" sz="2000" dirty="0" smtClean="0"/>
            </a:br>
            <a:r>
              <a:rPr lang="en-US" sz="2000" dirty="0" smtClean="0"/>
              <a:t>  print("Hello from a function")</a:t>
            </a:r>
          </a:p>
          <a:p>
            <a:pPr>
              <a:buNone/>
            </a:pPr>
            <a:endParaRPr lang="en-US" sz="2000" dirty="0" smtClean="0"/>
          </a:p>
          <a:p>
            <a:pPr>
              <a:buNone/>
            </a:pPr>
            <a:r>
              <a:rPr lang="en-US" sz="2000" dirty="0" smtClean="0"/>
              <a:t>Calling a Function</a:t>
            </a:r>
            <a:endParaRPr lang="en-US" sz="2000" b="1" dirty="0" smtClean="0"/>
          </a:p>
          <a:p>
            <a:pPr>
              <a:buNone/>
            </a:pPr>
            <a:r>
              <a:rPr lang="en-US" sz="2000" dirty="0" smtClean="0"/>
              <a:t>To call a function, use the function name followed by parenthesis:</a:t>
            </a:r>
          </a:p>
          <a:p>
            <a:pPr>
              <a:buNone/>
            </a:pPr>
            <a:r>
              <a:rPr lang="en-US" sz="2000" dirty="0" smtClean="0"/>
              <a:t>Example</a:t>
            </a:r>
            <a:endParaRPr lang="en-US" sz="2000" b="1" dirty="0" smtClean="0"/>
          </a:p>
          <a:p>
            <a:pPr>
              <a:buNone/>
            </a:pPr>
            <a:r>
              <a:rPr lang="en-US" sz="2000" dirty="0" smtClean="0"/>
              <a:t>def </a:t>
            </a:r>
            <a:r>
              <a:rPr lang="en-US" sz="2000" dirty="0" err="1" smtClean="0"/>
              <a:t>my_function</a:t>
            </a:r>
            <a:r>
              <a:rPr lang="en-US" sz="2000" dirty="0" smtClean="0"/>
              <a:t>():</a:t>
            </a:r>
            <a:br>
              <a:rPr lang="en-US" sz="2000" dirty="0" smtClean="0"/>
            </a:br>
            <a:r>
              <a:rPr lang="en-US" sz="2000" dirty="0" smtClean="0"/>
              <a:t>  print("Hello from a function")</a:t>
            </a:r>
            <a:endParaRPr lang="en-US" sz="20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Functions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b="1" dirty="0" err="1" smtClean="0"/>
              <a:t>My_function</a:t>
            </a:r>
            <a:r>
              <a:rPr lang="en-US" sz="2000" b="1" dirty="0" smtClean="0"/>
              <a:t>()   </a:t>
            </a:r>
            <a:endParaRPr lang="en-US" sz="2000" dirty="0" smtClean="0"/>
          </a:p>
          <a:p>
            <a:pPr>
              <a:buNone/>
            </a:pPr>
            <a:r>
              <a:rPr lang="en-US" sz="2000" b="1" dirty="0" smtClean="0"/>
              <a:t>RUN EXAMPLE</a:t>
            </a:r>
            <a:endParaRPr lang="en-US" sz="2000" dirty="0" smtClean="0"/>
          </a:p>
          <a:p>
            <a:pPr>
              <a:buNone/>
            </a:pPr>
            <a:r>
              <a:rPr lang="en-US" sz="2000" dirty="0" smtClean="0"/>
              <a:t>def </a:t>
            </a:r>
            <a:r>
              <a:rPr lang="en-US" sz="2000" dirty="0" err="1" smtClean="0"/>
              <a:t>my_function</a:t>
            </a:r>
            <a:r>
              <a:rPr lang="en-US" sz="2000" dirty="0" smtClean="0"/>
              <a:t>():</a:t>
            </a:r>
          </a:p>
          <a:p>
            <a:pPr>
              <a:buNone/>
            </a:pPr>
            <a:r>
              <a:rPr lang="en-US" sz="2000" dirty="0" smtClean="0"/>
              <a:t>  print("Hello from a function")</a:t>
            </a:r>
          </a:p>
          <a:p>
            <a:pPr>
              <a:buNone/>
            </a:pPr>
            <a:r>
              <a:rPr lang="en-US" sz="2000" dirty="0" smtClean="0"/>
              <a:t> </a:t>
            </a:r>
            <a:r>
              <a:rPr lang="en-US" sz="2000" dirty="0" err="1" smtClean="0"/>
              <a:t>my_function</a:t>
            </a:r>
            <a:r>
              <a:rPr lang="en-US" sz="2000" dirty="0" smtClean="0"/>
              <a:t>()</a:t>
            </a:r>
          </a:p>
          <a:p>
            <a:pPr>
              <a:buNone/>
            </a:pPr>
            <a:r>
              <a:rPr lang="en-US" sz="2000" dirty="0" smtClean="0"/>
              <a:t>C:\Users\My Name&gt;python demo_function.py</a:t>
            </a:r>
            <a:br>
              <a:rPr lang="en-US" sz="2000" dirty="0" smtClean="0"/>
            </a:br>
            <a:r>
              <a:rPr lang="en-US" sz="2000" dirty="0" smtClean="0"/>
              <a:t>Hello from a function</a:t>
            </a:r>
          </a:p>
          <a:p>
            <a:pPr>
              <a:buNone/>
            </a:pPr>
            <a:endParaRPr lang="en-US" sz="2000" dirty="0" smtClean="0"/>
          </a:p>
          <a:p>
            <a:pPr>
              <a:buNone/>
            </a:pPr>
            <a:r>
              <a:rPr lang="en-US" sz="2000" dirty="0" smtClean="0"/>
              <a:t>Parameters</a:t>
            </a:r>
            <a:endParaRPr lang="en-US" sz="2000" b="1" dirty="0" smtClean="0"/>
          </a:p>
          <a:p>
            <a:pPr>
              <a:buNone/>
            </a:pPr>
            <a:r>
              <a:rPr lang="en-US" sz="2000" dirty="0" smtClean="0"/>
              <a:t>Information can be passed to functions as parameter.</a:t>
            </a:r>
          </a:p>
          <a:p>
            <a:pPr>
              <a:buNone/>
            </a:pPr>
            <a:r>
              <a:rPr lang="en-US" sz="2000" dirty="0" smtClean="0"/>
              <a:t>Parameters are specified after the function name, inside the parentheses. You can add as many parameters as you want, just separate them with a comma.</a:t>
            </a:r>
          </a:p>
          <a:p>
            <a:pPr>
              <a:buNone/>
            </a:pPr>
            <a:r>
              <a:rPr lang="en-US" sz="2000" dirty="0" smtClean="0"/>
              <a:t>The following example has a function with one parameter (</a:t>
            </a:r>
            <a:r>
              <a:rPr lang="en-US" sz="2000" dirty="0" err="1" smtClean="0"/>
              <a:t>fname</a:t>
            </a:r>
            <a:r>
              <a:rPr lang="en-US" sz="2000" dirty="0" smtClean="0"/>
              <a:t>). When the function is called, we pass along a first name, which is used inside the function to print the full name:</a:t>
            </a:r>
          </a:p>
          <a:p>
            <a:pPr>
              <a:buNone/>
            </a:pPr>
            <a:endParaRPr lang="en-US" sz="2000" b="1" dirty="0" smtClean="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u="sng" dirty="0" smtClean="0"/>
              <a:t>Python Functions</a:t>
            </a:r>
            <a:endParaRPr lang="en-US" dirty="0"/>
          </a:p>
        </p:txBody>
      </p:sp>
      <p:sp>
        <p:nvSpPr>
          <p:cNvPr id="3" name="Content Placeholder 2"/>
          <p:cNvSpPr>
            <a:spLocks noGrp="1"/>
          </p:cNvSpPr>
          <p:nvPr>
            <p:ph idx="1"/>
          </p:nvPr>
        </p:nvSpPr>
        <p:spPr>
          <a:xfrm>
            <a:off x="457200" y="914400"/>
            <a:ext cx="8229600" cy="5791200"/>
          </a:xfrm>
        </p:spPr>
        <p:txBody>
          <a:bodyPr>
            <a:normAutofit fontScale="92500" lnSpcReduction="20000"/>
          </a:bodyPr>
          <a:lstStyle/>
          <a:p>
            <a:pPr>
              <a:buNone/>
            </a:pPr>
            <a:r>
              <a:rPr lang="en-US" sz="2000" dirty="0" smtClean="0"/>
              <a:t>Example</a:t>
            </a:r>
            <a:endParaRPr lang="en-US" sz="2000" b="1" dirty="0" smtClean="0"/>
          </a:p>
          <a:p>
            <a:pPr>
              <a:buNone/>
            </a:pPr>
            <a:r>
              <a:rPr lang="en-US" sz="2000" dirty="0" smtClean="0"/>
              <a:t>def </a:t>
            </a:r>
            <a:r>
              <a:rPr lang="en-US" sz="2000" dirty="0" err="1" smtClean="0"/>
              <a:t>my_function</a:t>
            </a:r>
            <a:r>
              <a:rPr lang="en-US" sz="2000" dirty="0" smtClean="0"/>
              <a:t>(</a:t>
            </a:r>
            <a:r>
              <a:rPr lang="en-US" sz="2000" b="1" dirty="0" err="1" smtClean="0"/>
              <a:t>fname</a:t>
            </a:r>
            <a:r>
              <a:rPr lang="en-US" sz="2000" dirty="0" smtClean="0"/>
              <a:t>):</a:t>
            </a:r>
            <a:br>
              <a:rPr lang="en-US" sz="2000" dirty="0" smtClean="0"/>
            </a:br>
            <a:r>
              <a:rPr lang="en-US" sz="2000" dirty="0" smtClean="0"/>
              <a:t>  print(</a:t>
            </a:r>
            <a:r>
              <a:rPr lang="en-US" sz="2000" dirty="0" err="1" smtClean="0"/>
              <a:t>fname</a:t>
            </a:r>
            <a:r>
              <a:rPr lang="en-US" sz="2000" dirty="0" smtClean="0"/>
              <a:t> + " </a:t>
            </a:r>
            <a:r>
              <a:rPr lang="en-US" sz="2000" dirty="0" err="1" smtClean="0"/>
              <a:t>Refsnes</a:t>
            </a:r>
            <a:r>
              <a:rPr lang="en-US" sz="2000" dirty="0" smtClean="0"/>
              <a:t>")</a:t>
            </a:r>
            <a:br>
              <a:rPr lang="en-US" sz="2000" dirty="0" smtClean="0"/>
            </a:br>
            <a:endParaRPr lang="en-US" sz="2000" dirty="0" smtClean="0"/>
          </a:p>
          <a:p>
            <a:pPr>
              <a:buNone/>
            </a:pPr>
            <a:r>
              <a:rPr lang="en-US" sz="2000" dirty="0" err="1" smtClean="0"/>
              <a:t>my_function</a:t>
            </a:r>
            <a:r>
              <a:rPr lang="en-US" sz="2000" dirty="0" smtClean="0"/>
              <a:t>(</a:t>
            </a:r>
            <a:r>
              <a:rPr lang="en-US" sz="2000" b="1" dirty="0" smtClean="0"/>
              <a:t>"Emil"</a:t>
            </a:r>
            <a:r>
              <a:rPr lang="en-US" sz="2000" dirty="0" smtClean="0"/>
              <a:t>)</a:t>
            </a:r>
          </a:p>
          <a:p>
            <a:pPr>
              <a:buNone/>
            </a:pPr>
            <a:r>
              <a:rPr lang="en-US" sz="2000" dirty="0" err="1" smtClean="0"/>
              <a:t>my_function</a:t>
            </a:r>
            <a:r>
              <a:rPr lang="en-US" sz="2000" dirty="0" smtClean="0"/>
              <a:t>(</a:t>
            </a:r>
            <a:r>
              <a:rPr lang="en-US" sz="2000" b="1" dirty="0" smtClean="0"/>
              <a:t>"Tobias"</a:t>
            </a:r>
            <a:r>
              <a:rPr lang="en-US" sz="2000" dirty="0" smtClean="0"/>
              <a:t>)</a:t>
            </a:r>
          </a:p>
          <a:p>
            <a:pPr>
              <a:buNone/>
            </a:pPr>
            <a:r>
              <a:rPr lang="en-US" sz="2000" dirty="0" err="1" smtClean="0"/>
              <a:t>my_function</a:t>
            </a:r>
            <a:r>
              <a:rPr lang="en-US" sz="2000" dirty="0" smtClean="0"/>
              <a:t>(</a:t>
            </a:r>
            <a:r>
              <a:rPr lang="en-US" sz="2000" b="1" dirty="0" smtClean="0"/>
              <a:t>"</a:t>
            </a:r>
            <a:r>
              <a:rPr lang="en-US" sz="2000" b="1" dirty="0" err="1" smtClean="0"/>
              <a:t>Linus</a:t>
            </a:r>
            <a:r>
              <a:rPr lang="en-US" sz="2000" b="1" dirty="0" smtClean="0"/>
              <a:t>"</a:t>
            </a:r>
            <a:r>
              <a:rPr lang="en-US" sz="2000" dirty="0" smtClean="0"/>
              <a:t>)</a:t>
            </a:r>
          </a:p>
          <a:p>
            <a:pPr>
              <a:buNone/>
            </a:pPr>
            <a:endParaRPr lang="en-US" sz="2000" dirty="0" smtClean="0"/>
          </a:p>
          <a:p>
            <a:pPr>
              <a:buNone/>
            </a:pPr>
            <a:r>
              <a:rPr lang="en-US" sz="2000" dirty="0" smtClean="0"/>
              <a:t>RUN EXAMPLE</a:t>
            </a:r>
          </a:p>
          <a:p>
            <a:pPr>
              <a:buNone/>
            </a:pPr>
            <a:r>
              <a:rPr lang="en-US" sz="2000" dirty="0" smtClean="0"/>
              <a:t>def </a:t>
            </a:r>
            <a:r>
              <a:rPr lang="en-US" sz="2000" dirty="0" err="1" smtClean="0"/>
              <a:t>my_function</a:t>
            </a:r>
            <a:r>
              <a:rPr lang="en-US" sz="2000" dirty="0" smtClean="0"/>
              <a:t>(</a:t>
            </a:r>
            <a:r>
              <a:rPr lang="en-US" sz="2000" dirty="0" err="1" smtClean="0"/>
              <a:t>fname</a:t>
            </a:r>
            <a:r>
              <a:rPr lang="en-US" sz="2000" dirty="0" smtClean="0"/>
              <a:t>):</a:t>
            </a:r>
          </a:p>
          <a:p>
            <a:pPr>
              <a:buNone/>
            </a:pPr>
            <a:r>
              <a:rPr lang="en-US" sz="2000" dirty="0" smtClean="0"/>
              <a:t>  print(</a:t>
            </a:r>
            <a:r>
              <a:rPr lang="en-US" sz="2000" dirty="0" err="1" smtClean="0"/>
              <a:t>fname</a:t>
            </a:r>
            <a:r>
              <a:rPr lang="en-US" sz="2000" dirty="0" smtClean="0"/>
              <a:t> + " </a:t>
            </a:r>
            <a:r>
              <a:rPr lang="en-US" sz="2000" dirty="0" err="1" smtClean="0"/>
              <a:t>Refsnes</a:t>
            </a:r>
            <a:r>
              <a:rPr lang="en-US" sz="2000" dirty="0" smtClean="0"/>
              <a:t>")</a:t>
            </a:r>
          </a:p>
          <a:p>
            <a:pPr>
              <a:buNone/>
            </a:pPr>
            <a:r>
              <a:rPr lang="en-US" sz="2000" dirty="0" smtClean="0"/>
              <a:t> </a:t>
            </a:r>
          </a:p>
          <a:p>
            <a:pPr>
              <a:buNone/>
            </a:pPr>
            <a:r>
              <a:rPr lang="en-US" sz="2000" dirty="0" err="1" smtClean="0"/>
              <a:t>my_function</a:t>
            </a:r>
            <a:r>
              <a:rPr lang="en-US" sz="2000" dirty="0" smtClean="0"/>
              <a:t>("Emil")</a:t>
            </a:r>
          </a:p>
          <a:p>
            <a:pPr>
              <a:buNone/>
            </a:pPr>
            <a:r>
              <a:rPr lang="en-US" sz="2000" dirty="0" err="1" smtClean="0"/>
              <a:t>my_function</a:t>
            </a:r>
            <a:r>
              <a:rPr lang="en-US" sz="2000" dirty="0" smtClean="0"/>
              <a:t>("Tobias")</a:t>
            </a:r>
          </a:p>
          <a:p>
            <a:pPr>
              <a:buNone/>
            </a:pPr>
            <a:r>
              <a:rPr lang="en-US" sz="2000" dirty="0" err="1" smtClean="0"/>
              <a:t>my_function</a:t>
            </a:r>
            <a:r>
              <a:rPr lang="en-US" sz="2000" dirty="0" smtClean="0"/>
              <a:t>("</a:t>
            </a:r>
            <a:r>
              <a:rPr lang="en-US" sz="2000" dirty="0" err="1" smtClean="0"/>
              <a:t>Linus</a:t>
            </a:r>
            <a:r>
              <a:rPr lang="en-US" sz="2000" dirty="0" smtClean="0"/>
              <a:t>")</a:t>
            </a:r>
          </a:p>
          <a:p>
            <a:pPr>
              <a:buNone/>
            </a:pPr>
            <a:r>
              <a:rPr lang="en-US" sz="2000" dirty="0" smtClean="0"/>
              <a:t>C:\Users\My Name&gt;python demo_function_param.py</a:t>
            </a:r>
            <a:br>
              <a:rPr lang="en-US" sz="2000" dirty="0" smtClean="0"/>
            </a:br>
            <a:r>
              <a:rPr lang="en-US" sz="2000" dirty="0" smtClean="0"/>
              <a:t>Emil </a:t>
            </a:r>
            <a:r>
              <a:rPr lang="en-US" sz="2000" dirty="0" err="1" smtClean="0"/>
              <a:t>Refsnes</a:t>
            </a:r>
            <a:r>
              <a:rPr lang="en-US" sz="2000" dirty="0" smtClean="0"/>
              <a:t/>
            </a:r>
            <a:br>
              <a:rPr lang="en-US" sz="2000" dirty="0" smtClean="0"/>
            </a:br>
            <a:r>
              <a:rPr lang="en-US" sz="2000" dirty="0" smtClean="0"/>
              <a:t>Tobias </a:t>
            </a:r>
            <a:r>
              <a:rPr lang="en-US" sz="2000" dirty="0" err="1" smtClean="0"/>
              <a:t>Refsnes</a:t>
            </a:r>
            <a:r>
              <a:rPr lang="en-US" sz="2000" dirty="0" smtClean="0"/>
              <a:t/>
            </a:r>
            <a:br>
              <a:rPr lang="en-US" sz="2000" dirty="0" smtClean="0"/>
            </a:br>
            <a:r>
              <a:rPr lang="en-US" sz="2000" dirty="0" err="1" smtClean="0"/>
              <a:t>Linus</a:t>
            </a:r>
            <a:r>
              <a:rPr lang="en-US" sz="2000" dirty="0" smtClean="0"/>
              <a:t> </a:t>
            </a:r>
            <a:r>
              <a:rPr lang="en-US" sz="2000" dirty="0" err="1" smtClean="0"/>
              <a:t>Refsnes</a:t>
            </a:r>
            <a:endParaRPr lang="en-US" sz="2000" dirty="0" smtClean="0"/>
          </a:p>
          <a:p>
            <a:pPr>
              <a:buNone/>
            </a:pPr>
            <a:endParaRPr lang="en-US" sz="20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Functions</a:t>
            </a:r>
            <a:endParaRPr lang="en-US" dirty="0"/>
          </a:p>
        </p:txBody>
      </p:sp>
      <p:sp>
        <p:nvSpPr>
          <p:cNvPr id="3" name="Content Placeholder 2"/>
          <p:cNvSpPr>
            <a:spLocks noGrp="1"/>
          </p:cNvSpPr>
          <p:nvPr>
            <p:ph idx="1"/>
          </p:nvPr>
        </p:nvSpPr>
        <p:spPr>
          <a:xfrm>
            <a:off x="457200" y="990600"/>
            <a:ext cx="8229600" cy="5562600"/>
          </a:xfrm>
        </p:spPr>
        <p:txBody>
          <a:bodyPr>
            <a:normAutofit/>
          </a:bodyPr>
          <a:lstStyle/>
          <a:p>
            <a:pPr>
              <a:buNone/>
            </a:pPr>
            <a:r>
              <a:rPr lang="en-US" sz="2000" dirty="0" smtClean="0"/>
              <a:t>Default Parameter Value</a:t>
            </a:r>
            <a:endParaRPr lang="en-US" sz="2000" b="1" dirty="0" smtClean="0"/>
          </a:p>
          <a:p>
            <a:pPr>
              <a:buNone/>
            </a:pPr>
            <a:r>
              <a:rPr lang="en-US" sz="2000" dirty="0" smtClean="0"/>
              <a:t>The following example shows how to use a default parameter value.</a:t>
            </a:r>
          </a:p>
          <a:p>
            <a:pPr>
              <a:buNone/>
            </a:pPr>
            <a:r>
              <a:rPr lang="en-US" sz="2000" dirty="0" smtClean="0"/>
              <a:t>If we call the function without parameter, it uses the default value:</a:t>
            </a:r>
          </a:p>
          <a:p>
            <a:pPr>
              <a:buNone/>
            </a:pPr>
            <a:r>
              <a:rPr lang="en-US" sz="2000" dirty="0" smtClean="0"/>
              <a:t>Example</a:t>
            </a:r>
            <a:endParaRPr lang="en-US" sz="2000" b="1" dirty="0" smtClean="0"/>
          </a:p>
          <a:p>
            <a:pPr>
              <a:buNone/>
            </a:pPr>
            <a:r>
              <a:rPr lang="en-US" sz="2000" dirty="0" smtClean="0"/>
              <a:t>def </a:t>
            </a:r>
            <a:r>
              <a:rPr lang="en-US" sz="2000" dirty="0" err="1" smtClean="0"/>
              <a:t>my_function</a:t>
            </a:r>
            <a:r>
              <a:rPr lang="en-US" sz="2000" dirty="0" smtClean="0"/>
              <a:t>(</a:t>
            </a:r>
            <a:r>
              <a:rPr lang="en-US" sz="2000" b="1" dirty="0" smtClean="0"/>
              <a:t>country = "Norway"</a:t>
            </a:r>
            <a:r>
              <a:rPr lang="en-US" sz="2000" dirty="0" smtClean="0"/>
              <a:t>):</a:t>
            </a:r>
            <a:br>
              <a:rPr lang="en-US" sz="2000" dirty="0" smtClean="0"/>
            </a:br>
            <a:r>
              <a:rPr lang="en-US" sz="2000" dirty="0" smtClean="0"/>
              <a:t>  print("I am from " + country)</a:t>
            </a:r>
            <a:br>
              <a:rPr lang="en-US" sz="2000" dirty="0" smtClean="0"/>
            </a:br>
            <a:r>
              <a:rPr lang="en-US" sz="2000" dirty="0" smtClean="0"/>
              <a:t/>
            </a:r>
            <a:br>
              <a:rPr lang="en-US" sz="2000" dirty="0" smtClean="0"/>
            </a:br>
            <a:r>
              <a:rPr lang="en-US" sz="2000" dirty="0" err="1" smtClean="0"/>
              <a:t>my_function</a:t>
            </a:r>
            <a:r>
              <a:rPr lang="en-US" sz="2000" dirty="0" smtClean="0"/>
              <a:t>("Sweden")</a:t>
            </a:r>
            <a:br>
              <a:rPr lang="en-US" sz="2000" dirty="0" smtClean="0"/>
            </a:br>
            <a:r>
              <a:rPr lang="en-US" sz="2000" dirty="0" err="1" smtClean="0"/>
              <a:t>my_function</a:t>
            </a:r>
            <a:r>
              <a:rPr lang="en-US" sz="2000" dirty="0" smtClean="0"/>
              <a:t>("India")</a:t>
            </a:r>
            <a:br>
              <a:rPr lang="en-US" sz="2000" dirty="0" smtClean="0"/>
            </a:br>
            <a:r>
              <a:rPr lang="en-US" sz="2000" dirty="0" err="1" smtClean="0"/>
              <a:t>my_function</a:t>
            </a:r>
            <a:r>
              <a:rPr lang="en-US" sz="2000" dirty="0" smtClean="0"/>
              <a:t>()</a:t>
            </a:r>
            <a:br>
              <a:rPr lang="en-US" sz="2000" dirty="0" smtClean="0"/>
            </a:br>
            <a:r>
              <a:rPr lang="en-US" sz="2000" dirty="0" err="1" smtClean="0"/>
              <a:t>my_function</a:t>
            </a:r>
            <a:r>
              <a:rPr lang="en-US" sz="2000" dirty="0" smtClean="0"/>
              <a:t>("Brazil")</a:t>
            </a:r>
          </a:p>
          <a:p>
            <a:pPr>
              <a:buNone/>
            </a:pPr>
            <a:r>
              <a:rPr lang="en-US" sz="2000" dirty="0" smtClean="0"/>
              <a:t>RUN EXAMPLE</a:t>
            </a:r>
          </a:p>
          <a:p>
            <a:pPr>
              <a:buNone/>
            </a:pPr>
            <a:r>
              <a:rPr lang="en-US" sz="2000" dirty="0" smtClean="0"/>
              <a:t>def </a:t>
            </a:r>
            <a:r>
              <a:rPr lang="en-US" sz="2000" dirty="0" err="1" smtClean="0"/>
              <a:t>my_function</a:t>
            </a:r>
            <a:r>
              <a:rPr lang="en-US" sz="2000" dirty="0" smtClean="0"/>
              <a:t>(country = "Norway"):</a:t>
            </a:r>
          </a:p>
          <a:p>
            <a:pPr>
              <a:buNone/>
            </a:pPr>
            <a:r>
              <a:rPr lang="en-US" sz="2000" dirty="0" smtClean="0"/>
              <a:t>  print("I am from " + country)</a:t>
            </a:r>
          </a:p>
          <a:p>
            <a:pPr>
              <a:buNone/>
            </a:pPr>
            <a:r>
              <a:rPr lang="en-US" sz="2000" dirty="0" smtClean="0"/>
              <a:t> </a:t>
            </a:r>
          </a:p>
          <a:p>
            <a:pPr>
              <a:buNone/>
            </a:pPr>
            <a:r>
              <a:rPr lang="en-US" sz="2000" dirty="0" err="1" smtClean="0"/>
              <a:t>my_function</a:t>
            </a:r>
            <a:r>
              <a:rPr lang="en-US" sz="2000" dirty="0" smtClean="0"/>
              <a:t>("Sweden")</a:t>
            </a:r>
          </a:p>
          <a:p>
            <a:pPr>
              <a:buNone/>
            </a:pPr>
            <a:endParaRPr lang="en-US" sz="20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u="sng" dirty="0" smtClean="0"/>
              <a:t>Python Functions</a:t>
            </a:r>
            <a:endParaRPr lang="en-US" dirty="0"/>
          </a:p>
        </p:txBody>
      </p:sp>
      <p:sp>
        <p:nvSpPr>
          <p:cNvPr id="3" name="Content Placeholder 2"/>
          <p:cNvSpPr>
            <a:spLocks noGrp="1"/>
          </p:cNvSpPr>
          <p:nvPr>
            <p:ph idx="1"/>
          </p:nvPr>
        </p:nvSpPr>
        <p:spPr>
          <a:xfrm>
            <a:off x="457200" y="1066800"/>
            <a:ext cx="8229600" cy="5638800"/>
          </a:xfrm>
        </p:spPr>
        <p:txBody>
          <a:bodyPr>
            <a:normAutofit lnSpcReduction="10000"/>
          </a:bodyPr>
          <a:lstStyle/>
          <a:p>
            <a:pPr>
              <a:buNone/>
            </a:pPr>
            <a:r>
              <a:rPr lang="en-US" sz="2000" dirty="0" err="1" smtClean="0"/>
              <a:t>my_function</a:t>
            </a:r>
            <a:r>
              <a:rPr lang="en-US" sz="2000" dirty="0" smtClean="0"/>
              <a:t>("India")</a:t>
            </a:r>
          </a:p>
          <a:p>
            <a:pPr>
              <a:buNone/>
            </a:pPr>
            <a:r>
              <a:rPr lang="en-US" sz="2000" dirty="0" err="1" smtClean="0"/>
              <a:t>my_function</a:t>
            </a:r>
            <a:r>
              <a:rPr lang="en-US" sz="2000" dirty="0" smtClean="0"/>
              <a:t>()</a:t>
            </a:r>
          </a:p>
          <a:p>
            <a:pPr>
              <a:buNone/>
            </a:pPr>
            <a:r>
              <a:rPr lang="en-US" sz="2000" dirty="0" err="1" smtClean="0"/>
              <a:t>my_function</a:t>
            </a:r>
            <a:r>
              <a:rPr lang="en-US" sz="2000" dirty="0" smtClean="0"/>
              <a:t>("Brazil")</a:t>
            </a:r>
          </a:p>
          <a:p>
            <a:pPr>
              <a:buNone/>
            </a:pPr>
            <a:r>
              <a:rPr lang="en-US" sz="2000" dirty="0" smtClean="0"/>
              <a:t>C:\Users\My Name&gt;python demo_function_param2.py</a:t>
            </a:r>
            <a:br>
              <a:rPr lang="en-US" sz="2000" dirty="0" smtClean="0"/>
            </a:br>
            <a:r>
              <a:rPr lang="en-US" sz="2000" dirty="0" smtClean="0"/>
              <a:t>I am from Sweden</a:t>
            </a:r>
            <a:br>
              <a:rPr lang="en-US" sz="2000" dirty="0" smtClean="0"/>
            </a:br>
            <a:r>
              <a:rPr lang="en-US" sz="2000" dirty="0" smtClean="0"/>
              <a:t>I am from India</a:t>
            </a:r>
            <a:br>
              <a:rPr lang="en-US" sz="2000" dirty="0" smtClean="0"/>
            </a:br>
            <a:r>
              <a:rPr lang="en-US" sz="2000" dirty="0" smtClean="0"/>
              <a:t>I am from Norway</a:t>
            </a:r>
            <a:br>
              <a:rPr lang="en-US" sz="2000" dirty="0" smtClean="0"/>
            </a:br>
            <a:r>
              <a:rPr lang="en-US" sz="2000" dirty="0" smtClean="0"/>
              <a:t>I am from Brazil</a:t>
            </a:r>
          </a:p>
          <a:p>
            <a:pPr>
              <a:buNone/>
            </a:pPr>
            <a:r>
              <a:rPr lang="en-US" sz="2000" dirty="0" smtClean="0"/>
              <a:t>Passing a List as a Parameter</a:t>
            </a:r>
            <a:endParaRPr lang="en-US" sz="2000" b="1" dirty="0" smtClean="0"/>
          </a:p>
          <a:p>
            <a:pPr>
              <a:buNone/>
            </a:pPr>
            <a:r>
              <a:rPr lang="en-US" sz="2000" dirty="0" smtClean="0"/>
              <a:t>You can send any data types of parameter to a function (string, number, list, dictionary etc.), and it will be treated as the same data type inside the function.</a:t>
            </a:r>
          </a:p>
          <a:p>
            <a:pPr>
              <a:buNone/>
            </a:pPr>
            <a:r>
              <a:rPr lang="en-US" sz="2000" dirty="0" smtClean="0"/>
              <a:t>E.g. if you send a List as a parameter, it will still be a List when it reaches the function:</a:t>
            </a:r>
          </a:p>
          <a:p>
            <a:pPr>
              <a:buNone/>
            </a:pPr>
            <a:r>
              <a:rPr lang="en-US" sz="2000" dirty="0" smtClean="0"/>
              <a:t>Example</a:t>
            </a:r>
            <a:endParaRPr lang="en-US" sz="2000" b="1" dirty="0" smtClean="0"/>
          </a:p>
          <a:p>
            <a:pPr>
              <a:buNone/>
            </a:pPr>
            <a:r>
              <a:rPr lang="en-US" sz="2000" dirty="0" smtClean="0"/>
              <a:t>def </a:t>
            </a:r>
            <a:r>
              <a:rPr lang="en-US" sz="2000" dirty="0" err="1" smtClean="0"/>
              <a:t>my_function</a:t>
            </a:r>
            <a:r>
              <a:rPr lang="en-US" sz="2000" dirty="0" smtClean="0"/>
              <a:t>(food):</a:t>
            </a:r>
            <a:br>
              <a:rPr lang="en-US" sz="2000" dirty="0" smtClean="0"/>
            </a:br>
            <a:r>
              <a:rPr lang="en-US" sz="2000" dirty="0" smtClean="0"/>
              <a:t>  for x in food:</a:t>
            </a:r>
            <a:br>
              <a:rPr lang="en-US" sz="2000" dirty="0" smtClean="0"/>
            </a:br>
            <a:r>
              <a:rPr lang="en-US" sz="2000" dirty="0" smtClean="0"/>
              <a:t>    print(x)</a:t>
            </a:r>
            <a:endParaRPr lang="en-US" sz="20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u="sng" dirty="0" smtClean="0"/>
              <a:t>Python Functions</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a:buNone/>
            </a:pPr>
            <a:r>
              <a:rPr lang="en-US" sz="2000" dirty="0" smtClean="0"/>
              <a:t>fruits = ["apple", "banana", "cherry"]</a:t>
            </a:r>
            <a:br>
              <a:rPr lang="en-US" sz="2000" dirty="0" smtClean="0"/>
            </a:br>
            <a:r>
              <a:rPr lang="en-US" sz="2000" dirty="0" smtClean="0"/>
              <a:t/>
            </a:r>
            <a:br>
              <a:rPr lang="en-US" sz="2000" dirty="0" smtClean="0"/>
            </a:br>
            <a:r>
              <a:rPr lang="en-US" sz="2000" dirty="0" err="1" smtClean="0"/>
              <a:t>my_function</a:t>
            </a:r>
            <a:r>
              <a:rPr lang="en-US" sz="2000" dirty="0" smtClean="0"/>
              <a:t>(fruits)</a:t>
            </a:r>
          </a:p>
          <a:p>
            <a:pPr>
              <a:buNone/>
            </a:pPr>
            <a:r>
              <a:rPr lang="en-US" sz="2000" dirty="0" smtClean="0"/>
              <a:t>RUN EXAMPLE</a:t>
            </a:r>
          </a:p>
          <a:p>
            <a:pPr>
              <a:buNone/>
            </a:pPr>
            <a:r>
              <a:rPr lang="en-US" sz="2000" dirty="0" smtClean="0"/>
              <a:t>def </a:t>
            </a:r>
            <a:r>
              <a:rPr lang="en-US" sz="2000" dirty="0" err="1" smtClean="0"/>
              <a:t>my_function</a:t>
            </a:r>
            <a:r>
              <a:rPr lang="en-US" sz="2000" dirty="0" smtClean="0"/>
              <a:t>(food):</a:t>
            </a:r>
          </a:p>
          <a:p>
            <a:pPr>
              <a:buNone/>
            </a:pPr>
            <a:r>
              <a:rPr lang="en-US" sz="2000" dirty="0" smtClean="0"/>
              <a:t>  for x in food:</a:t>
            </a:r>
          </a:p>
          <a:p>
            <a:pPr>
              <a:buNone/>
            </a:pPr>
            <a:r>
              <a:rPr lang="en-US" sz="2000" dirty="0" smtClean="0"/>
              <a:t>    print(x)</a:t>
            </a:r>
          </a:p>
          <a:p>
            <a:pPr>
              <a:buNone/>
            </a:pPr>
            <a:r>
              <a:rPr lang="en-US" sz="2000" dirty="0" smtClean="0"/>
              <a:t> </a:t>
            </a:r>
          </a:p>
          <a:p>
            <a:pPr>
              <a:buNone/>
            </a:pPr>
            <a:r>
              <a:rPr lang="en-US" sz="2000" dirty="0" smtClean="0"/>
              <a:t>fruits = ["apple", "banana", "cherry"]</a:t>
            </a:r>
          </a:p>
          <a:p>
            <a:pPr>
              <a:buNone/>
            </a:pPr>
            <a:r>
              <a:rPr lang="en-US" sz="2000" dirty="0" smtClean="0"/>
              <a:t> </a:t>
            </a:r>
          </a:p>
          <a:p>
            <a:pPr>
              <a:buNone/>
            </a:pPr>
            <a:r>
              <a:rPr lang="en-US" sz="2000" dirty="0" err="1" smtClean="0"/>
              <a:t>my_function</a:t>
            </a:r>
            <a:r>
              <a:rPr lang="en-US" sz="2000" dirty="0" smtClean="0"/>
              <a:t>(fruits)</a:t>
            </a:r>
          </a:p>
          <a:p>
            <a:pPr>
              <a:buNone/>
            </a:pPr>
            <a:r>
              <a:rPr lang="en-US" sz="2000" dirty="0" smtClean="0"/>
              <a:t>C:\Users\My Name&gt;python demo_function_param3.py</a:t>
            </a:r>
            <a:br>
              <a:rPr lang="en-US" sz="2000" dirty="0" smtClean="0"/>
            </a:br>
            <a:r>
              <a:rPr lang="en-US" sz="2000" dirty="0" smtClean="0"/>
              <a:t>apple</a:t>
            </a:r>
            <a:br>
              <a:rPr lang="en-US" sz="2000" dirty="0" smtClean="0"/>
            </a:br>
            <a:r>
              <a:rPr lang="en-US" sz="2000" dirty="0" smtClean="0"/>
              <a:t>banana</a:t>
            </a:r>
            <a:br>
              <a:rPr lang="en-US" sz="2000" dirty="0" smtClean="0"/>
            </a:br>
            <a:r>
              <a:rPr lang="en-US" sz="2000" dirty="0" smtClean="0"/>
              <a:t>cherry</a:t>
            </a:r>
          </a:p>
          <a:p>
            <a:pPr>
              <a:buNone/>
            </a:pPr>
            <a:endParaRPr lang="en-US" sz="2000"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Functions</a:t>
            </a:r>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20000"/>
          </a:bodyPr>
          <a:lstStyle/>
          <a:p>
            <a:pPr>
              <a:buNone/>
            </a:pPr>
            <a:r>
              <a:rPr lang="en-US" sz="2000" dirty="0" smtClean="0"/>
              <a:t>Return Values</a:t>
            </a:r>
            <a:endParaRPr lang="en-US" sz="2000" b="1" dirty="0" smtClean="0"/>
          </a:p>
          <a:p>
            <a:pPr>
              <a:buNone/>
            </a:pPr>
            <a:r>
              <a:rPr lang="en-US" sz="2000" dirty="0" smtClean="0"/>
              <a:t>To let a function return a value, use the return statement:</a:t>
            </a:r>
          </a:p>
          <a:p>
            <a:pPr>
              <a:buNone/>
            </a:pPr>
            <a:r>
              <a:rPr lang="en-US" sz="2000" dirty="0" smtClean="0"/>
              <a:t>Example</a:t>
            </a:r>
            <a:endParaRPr lang="en-US" sz="2000" b="1" dirty="0" smtClean="0"/>
          </a:p>
          <a:p>
            <a:pPr>
              <a:buNone/>
            </a:pPr>
            <a:r>
              <a:rPr lang="en-US" sz="2000" dirty="0" smtClean="0"/>
              <a:t>def </a:t>
            </a:r>
            <a:r>
              <a:rPr lang="en-US" sz="2000" dirty="0" err="1" smtClean="0"/>
              <a:t>my_function</a:t>
            </a:r>
            <a:r>
              <a:rPr lang="en-US" sz="2000" dirty="0" smtClean="0"/>
              <a:t>(x):</a:t>
            </a:r>
            <a:br>
              <a:rPr lang="en-US" sz="2000" dirty="0" smtClean="0"/>
            </a:br>
            <a:r>
              <a:rPr lang="en-US" sz="2000" dirty="0" smtClean="0"/>
              <a:t>  </a:t>
            </a:r>
            <a:r>
              <a:rPr lang="en-US" sz="2000" b="1" dirty="0" smtClean="0"/>
              <a:t>return 5 * x</a:t>
            </a:r>
            <a:br>
              <a:rPr lang="en-US" sz="2000" b="1" dirty="0" smtClean="0"/>
            </a:br>
            <a:r>
              <a:rPr lang="en-US" sz="2000" dirty="0" smtClean="0"/>
              <a:t/>
            </a:r>
            <a:br>
              <a:rPr lang="en-US" sz="2000" dirty="0" smtClean="0"/>
            </a:br>
            <a:r>
              <a:rPr lang="en-US" sz="2000" dirty="0" smtClean="0"/>
              <a:t>print(</a:t>
            </a:r>
            <a:r>
              <a:rPr lang="en-US" sz="2000" dirty="0" err="1" smtClean="0"/>
              <a:t>my_function</a:t>
            </a:r>
            <a:r>
              <a:rPr lang="en-US" sz="2000" dirty="0" smtClean="0"/>
              <a:t>(3))</a:t>
            </a:r>
            <a:br>
              <a:rPr lang="en-US" sz="2000" dirty="0" smtClean="0"/>
            </a:br>
            <a:r>
              <a:rPr lang="en-US" sz="2000" dirty="0" smtClean="0"/>
              <a:t>print(</a:t>
            </a:r>
            <a:r>
              <a:rPr lang="en-US" sz="2000" dirty="0" err="1" smtClean="0"/>
              <a:t>my_function</a:t>
            </a:r>
            <a:r>
              <a:rPr lang="en-US" sz="2000" dirty="0" smtClean="0"/>
              <a:t>(5))</a:t>
            </a:r>
            <a:br>
              <a:rPr lang="en-US" sz="2000" dirty="0" smtClean="0"/>
            </a:br>
            <a:r>
              <a:rPr lang="en-US" sz="2000" dirty="0" smtClean="0"/>
              <a:t>print(</a:t>
            </a:r>
            <a:r>
              <a:rPr lang="en-US" sz="2000" dirty="0" err="1" smtClean="0"/>
              <a:t>my_function</a:t>
            </a:r>
            <a:r>
              <a:rPr lang="en-US" sz="2000" dirty="0" smtClean="0"/>
              <a:t>(9))</a:t>
            </a:r>
          </a:p>
          <a:p>
            <a:pPr>
              <a:buNone/>
            </a:pPr>
            <a:endParaRPr lang="en-US" sz="2000" dirty="0" smtClean="0"/>
          </a:p>
          <a:p>
            <a:pPr>
              <a:buNone/>
            </a:pPr>
            <a:r>
              <a:rPr lang="en-US" sz="2000" dirty="0" smtClean="0"/>
              <a:t>RUN EXAMPLE</a:t>
            </a:r>
          </a:p>
          <a:p>
            <a:pPr>
              <a:buNone/>
            </a:pPr>
            <a:r>
              <a:rPr lang="en-US" sz="2000" dirty="0" smtClean="0"/>
              <a:t>def </a:t>
            </a:r>
            <a:r>
              <a:rPr lang="en-US" sz="2000" dirty="0" err="1" smtClean="0"/>
              <a:t>my_function</a:t>
            </a:r>
            <a:r>
              <a:rPr lang="en-US" sz="2000" dirty="0" smtClean="0"/>
              <a:t>(x):</a:t>
            </a:r>
          </a:p>
          <a:p>
            <a:pPr>
              <a:buNone/>
            </a:pPr>
            <a:r>
              <a:rPr lang="en-US" sz="2000" dirty="0" smtClean="0"/>
              <a:t>  return 5 * x</a:t>
            </a:r>
          </a:p>
          <a:p>
            <a:pPr>
              <a:buNone/>
            </a:pPr>
            <a:r>
              <a:rPr lang="en-US" sz="2000" dirty="0" smtClean="0"/>
              <a:t> </a:t>
            </a:r>
          </a:p>
          <a:p>
            <a:pPr>
              <a:buNone/>
            </a:pPr>
            <a:r>
              <a:rPr lang="en-US" sz="2000" dirty="0" smtClean="0"/>
              <a:t>print(</a:t>
            </a:r>
            <a:r>
              <a:rPr lang="en-US" sz="2000" dirty="0" err="1" smtClean="0"/>
              <a:t>my_function</a:t>
            </a:r>
            <a:r>
              <a:rPr lang="en-US" sz="2000" dirty="0" smtClean="0"/>
              <a:t>(3))</a:t>
            </a:r>
          </a:p>
          <a:p>
            <a:pPr>
              <a:buNone/>
            </a:pPr>
            <a:r>
              <a:rPr lang="en-US" sz="2000" dirty="0" smtClean="0"/>
              <a:t>print(</a:t>
            </a:r>
            <a:r>
              <a:rPr lang="en-US" sz="2000" dirty="0" err="1" smtClean="0"/>
              <a:t>my_function</a:t>
            </a:r>
            <a:r>
              <a:rPr lang="en-US" sz="2000" dirty="0" smtClean="0"/>
              <a:t>(5))</a:t>
            </a:r>
          </a:p>
          <a:p>
            <a:pPr>
              <a:buNone/>
            </a:pPr>
            <a:r>
              <a:rPr lang="en-US" sz="2000" dirty="0" smtClean="0"/>
              <a:t>print(</a:t>
            </a:r>
            <a:r>
              <a:rPr lang="en-US" sz="2000" dirty="0" err="1" smtClean="0"/>
              <a:t>my_function</a:t>
            </a:r>
            <a:r>
              <a:rPr lang="en-US" sz="2000" dirty="0" smtClean="0"/>
              <a:t>(9))</a:t>
            </a:r>
          </a:p>
          <a:p>
            <a:pPr>
              <a:buNone/>
            </a:pPr>
            <a:endParaRPr lang="en-US" sz="2000" dirty="0" smtClean="0"/>
          </a:p>
          <a:p>
            <a:pPr>
              <a:buNone/>
            </a:pPr>
            <a:r>
              <a:rPr lang="en-US" sz="2000" dirty="0" smtClean="0"/>
              <a:t/>
            </a:r>
            <a:br>
              <a:rPr lang="en-US" sz="2000" dirty="0" smtClean="0"/>
            </a:br>
            <a:endParaRPr lang="en-US" sz="2000" dirty="0" smtClean="0"/>
          </a:p>
          <a:p>
            <a:pPr>
              <a:buNone/>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u="sng" dirty="0" smtClean="0"/>
              <a:t>Python Variables</a:t>
            </a:r>
            <a:endParaRPr lang="en-US" dirty="0"/>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pPr>
              <a:buNone/>
            </a:pPr>
            <a:r>
              <a:rPr lang="en-US" dirty="0"/>
              <a:t>Variable Names</a:t>
            </a:r>
            <a:endParaRPr lang="en-US" b="1" dirty="0"/>
          </a:p>
          <a:p>
            <a:pPr>
              <a:buNone/>
            </a:pPr>
            <a:r>
              <a:rPr lang="en-US" dirty="0"/>
              <a:t>A variable can have a short name (like x and y) or a more descriptive name (age, </a:t>
            </a:r>
            <a:r>
              <a:rPr lang="en-US" dirty="0" err="1"/>
              <a:t>carname</a:t>
            </a:r>
            <a:r>
              <a:rPr lang="en-US" dirty="0"/>
              <a:t>, </a:t>
            </a:r>
            <a:r>
              <a:rPr lang="en-US" dirty="0" err="1"/>
              <a:t>total_volume</a:t>
            </a:r>
            <a:r>
              <a:rPr lang="en-US" dirty="0"/>
              <a:t>). Rules for Python variables:</a:t>
            </a:r>
          </a:p>
          <a:p>
            <a:pPr lvl="0">
              <a:buNone/>
            </a:pPr>
            <a:r>
              <a:rPr lang="en-US" dirty="0"/>
              <a:t>A variable name must start with a letter or the underscore character</a:t>
            </a:r>
          </a:p>
          <a:p>
            <a:pPr lvl="0">
              <a:buNone/>
            </a:pPr>
            <a:r>
              <a:rPr lang="en-US" dirty="0"/>
              <a:t>A variable name cannot start with a number</a:t>
            </a:r>
          </a:p>
          <a:p>
            <a:pPr lvl="0">
              <a:buNone/>
            </a:pPr>
            <a:r>
              <a:rPr lang="en-US" dirty="0"/>
              <a:t>A variable name can only contain alpha-numeric characters and underscores (A-z, 0-9, and _ )</a:t>
            </a:r>
          </a:p>
          <a:p>
            <a:pPr lvl="0">
              <a:buNone/>
            </a:pPr>
            <a:r>
              <a:rPr lang="en-US" dirty="0"/>
              <a:t>Variable names are case-sensitive (age, Age and AGE are three different variables)</a:t>
            </a:r>
          </a:p>
          <a:p>
            <a:pPr>
              <a:buNone/>
            </a:pPr>
            <a:r>
              <a:rPr lang="en-US" dirty="0"/>
              <a:t> </a:t>
            </a:r>
          </a:p>
          <a:p>
            <a:pPr>
              <a:buNone/>
            </a:pPr>
            <a:r>
              <a:rPr lang="en-US" dirty="0"/>
              <a:t>Remember that variable names are case-sensitive</a:t>
            </a:r>
            <a:endParaRPr lang="en-US" b="1" dirty="0"/>
          </a:p>
          <a:p>
            <a:pPr>
              <a:buNone/>
            </a:pPr>
            <a:r>
              <a:rPr lang="en-US" dirty="0"/>
              <a:t>Assign Value to Multiple Variables</a:t>
            </a:r>
            <a:endParaRPr lang="en-US" b="1" dirty="0"/>
          </a:p>
          <a:p>
            <a:pPr>
              <a:buNone/>
            </a:pPr>
            <a:r>
              <a:rPr lang="en-US" dirty="0"/>
              <a:t>Python allows you to assign values to multiple variables in one line:</a:t>
            </a:r>
          </a:p>
          <a:p>
            <a:pPr>
              <a:buNone/>
            </a:pPr>
            <a:r>
              <a:rPr lang="en-US" dirty="0" smtClean="0"/>
              <a:t>Example</a:t>
            </a:r>
          </a:p>
          <a:p>
            <a:pPr>
              <a:buNone/>
            </a:pPr>
            <a:r>
              <a:rPr lang="en-US" dirty="0"/>
              <a:t>x, y, z = "Orange", "Banana", "Cherry"</a:t>
            </a:r>
            <a:br>
              <a:rPr lang="en-US" dirty="0"/>
            </a:br>
            <a:r>
              <a:rPr lang="en-US" dirty="0"/>
              <a:t>print(x)</a:t>
            </a:r>
            <a:br>
              <a:rPr lang="en-US" dirty="0"/>
            </a:br>
            <a:r>
              <a:rPr lang="en-US" dirty="0"/>
              <a:t>print(y)</a:t>
            </a:r>
            <a:br>
              <a:rPr lang="en-US" dirty="0"/>
            </a:br>
            <a:r>
              <a:rPr lang="en-US" dirty="0"/>
              <a:t>print(z)</a:t>
            </a:r>
          </a:p>
          <a:p>
            <a:pPr>
              <a:buNone/>
            </a:pPr>
            <a:endParaRPr lang="en-US" b="1" dirty="0"/>
          </a:p>
          <a:p>
            <a:pPr>
              <a:buNone/>
            </a:pP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u="sng" dirty="0" smtClean="0"/>
              <a:t>Python Functions</a:t>
            </a:r>
            <a:endParaRPr lang="en-US" dirty="0"/>
          </a:p>
        </p:txBody>
      </p:sp>
      <p:sp>
        <p:nvSpPr>
          <p:cNvPr id="3" name="Content Placeholder 2"/>
          <p:cNvSpPr>
            <a:spLocks noGrp="1"/>
          </p:cNvSpPr>
          <p:nvPr>
            <p:ph idx="1"/>
          </p:nvPr>
        </p:nvSpPr>
        <p:spPr>
          <a:xfrm>
            <a:off x="457200" y="838200"/>
            <a:ext cx="8229600" cy="5867400"/>
          </a:xfrm>
        </p:spPr>
        <p:txBody>
          <a:bodyPr>
            <a:normAutofit/>
          </a:bodyPr>
          <a:lstStyle/>
          <a:p>
            <a:pPr>
              <a:buNone/>
            </a:pPr>
            <a:r>
              <a:rPr lang="en-US" sz="2000" dirty="0" smtClean="0"/>
              <a:t>C:\Users\My Name&gt;python demo_function_return.py</a:t>
            </a:r>
          </a:p>
          <a:p>
            <a:pPr>
              <a:buNone/>
            </a:pPr>
            <a:r>
              <a:rPr lang="en-US" sz="2000" dirty="0" smtClean="0"/>
              <a:t>15</a:t>
            </a:r>
          </a:p>
          <a:p>
            <a:pPr>
              <a:buNone/>
            </a:pPr>
            <a:r>
              <a:rPr lang="en-US" sz="2000" dirty="0" smtClean="0"/>
              <a:t>25</a:t>
            </a:r>
          </a:p>
          <a:p>
            <a:pPr>
              <a:buNone/>
            </a:pPr>
            <a:r>
              <a:rPr lang="en-US" sz="2000" dirty="0" smtClean="0"/>
              <a:t>45 </a:t>
            </a:r>
          </a:p>
          <a:p>
            <a:pPr>
              <a:buNone/>
            </a:pPr>
            <a:endParaRPr lang="en-US" sz="2000" dirty="0" smtClean="0"/>
          </a:p>
          <a:p>
            <a:pPr>
              <a:buNone/>
            </a:pPr>
            <a:r>
              <a:rPr lang="en-US" sz="2000" dirty="0" smtClean="0"/>
              <a:t>Recursion</a:t>
            </a:r>
            <a:endParaRPr lang="en-US" sz="2000" b="1" dirty="0" smtClean="0"/>
          </a:p>
          <a:p>
            <a:pPr>
              <a:buNone/>
            </a:pPr>
            <a:r>
              <a:rPr lang="en-US" sz="2000" dirty="0" smtClean="0"/>
              <a:t>Python also accepts function recursion, which means a defined function can call itself.</a:t>
            </a:r>
          </a:p>
          <a:p>
            <a:pPr>
              <a:buNone/>
            </a:pPr>
            <a:r>
              <a:rPr lang="en-US" sz="2000" dirty="0" smtClean="0"/>
              <a:t>Recursion is a common mathematical and programming concept. It means that a function calls itself. This has the benefit of meaning that you can loop through data to reach a result.</a:t>
            </a:r>
          </a:p>
          <a:p>
            <a:pPr>
              <a:buNone/>
            </a:pPr>
            <a:r>
              <a:rPr lang="en-US" sz="2000" dirty="0" smtClean="0"/>
              <a:t>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p>
          <a:p>
            <a:pPr>
              <a:buNone/>
            </a:pPr>
            <a:endParaRPr lang="en-US" sz="20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Functions</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smtClean="0"/>
              <a:t>In this example, </a:t>
            </a:r>
            <a:r>
              <a:rPr lang="en-US" sz="2000" dirty="0" err="1" smtClean="0"/>
              <a:t>tri_recursion</a:t>
            </a:r>
            <a:r>
              <a:rPr lang="en-US" sz="2000" dirty="0" smtClean="0"/>
              <a:t>() is a function that we have defined to call itself ("</a:t>
            </a:r>
            <a:r>
              <a:rPr lang="en-US" sz="2000" dirty="0" err="1" smtClean="0"/>
              <a:t>recurse</a:t>
            </a:r>
            <a:r>
              <a:rPr lang="en-US" sz="2000" dirty="0" smtClean="0"/>
              <a:t>"). We use the k variable as the data, which decrements (-1) every time we </a:t>
            </a:r>
            <a:r>
              <a:rPr lang="en-US" sz="2000" dirty="0" err="1" smtClean="0"/>
              <a:t>recurse</a:t>
            </a:r>
            <a:r>
              <a:rPr lang="en-US" sz="2000" dirty="0" smtClean="0"/>
              <a:t>. The recursion ends when the condition is not greater than 0 (i.e. when it is 0).</a:t>
            </a:r>
          </a:p>
          <a:p>
            <a:pPr>
              <a:buNone/>
            </a:pPr>
            <a:r>
              <a:rPr lang="en-US" sz="2000" dirty="0" smtClean="0"/>
              <a:t>To a new developer it can take some time to work out how exactly this works, best way to find out is by testing and modifying it.</a:t>
            </a:r>
          </a:p>
          <a:p>
            <a:pPr>
              <a:buNone/>
            </a:pPr>
            <a:r>
              <a:rPr lang="en-US" sz="2000" dirty="0" smtClean="0"/>
              <a:t>Example</a:t>
            </a:r>
            <a:endParaRPr lang="en-US" sz="2000" b="1" dirty="0" smtClean="0"/>
          </a:p>
          <a:p>
            <a:pPr>
              <a:buNone/>
            </a:pPr>
            <a:r>
              <a:rPr lang="en-US" sz="2000" dirty="0" smtClean="0"/>
              <a:t>Recursion Example</a:t>
            </a:r>
          </a:p>
          <a:p>
            <a:pPr>
              <a:buNone/>
            </a:pPr>
            <a:r>
              <a:rPr lang="en-US" sz="2000" dirty="0" smtClean="0"/>
              <a:t>def </a:t>
            </a:r>
            <a:r>
              <a:rPr lang="en-US" sz="2000" dirty="0" err="1" smtClean="0"/>
              <a:t>tri_recursion</a:t>
            </a:r>
            <a:r>
              <a:rPr lang="en-US" sz="2000" dirty="0" smtClean="0"/>
              <a:t>(k):</a:t>
            </a:r>
            <a:br>
              <a:rPr lang="en-US" sz="2000" dirty="0" smtClean="0"/>
            </a:br>
            <a:r>
              <a:rPr lang="en-US" sz="2000" dirty="0" smtClean="0"/>
              <a:t>  if(k&gt;0):</a:t>
            </a:r>
            <a:br>
              <a:rPr lang="en-US" sz="2000" dirty="0" smtClean="0"/>
            </a:br>
            <a:r>
              <a:rPr lang="en-US" sz="2000" dirty="0" smtClean="0"/>
              <a:t>    result = </a:t>
            </a:r>
            <a:r>
              <a:rPr lang="en-US" sz="2000" dirty="0" err="1" smtClean="0"/>
              <a:t>k+tri_recursion</a:t>
            </a:r>
            <a:r>
              <a:rPr lang="en-US" sz="2000" dirty="0" smtClean="0"/>
              <a:t>(k-1)</a:t>
            </a:r>
            <a:br>
              <a:rPr lang="en-US" sz="2000" dirty="0" smtClean="0"/>
            </a:br>
            <a:r>
              <a:rPr lang="en-US" sz="2000" dirty="0" smtClean="0"/>
              <a:t>    print(result)</a:t>
            </a:r>
            <a:br>
              <a:rPr lang="en-US" sz="2000" dirty="0" smtClean="0"/>
            </a:br>
            <a:r>
              <a:rPr lang="en-US" sz="2000" dirty="0" smtClean="0"/>
              <a:t>  else:</a:t>
            </a:r>
            <a:br>
              <a:rPr lang="en-US" sz="2000" dirty="0" smtClean="0"/>
            </a:br>
            <a:r>
              <a:rPr lang="en-US" sz="2000" dirty="0" smtClean="0"/>
              <a:t>    result = 0</a:t>
            </a:r>
            <a:br>
              <a:rPr lang="en-US" sz="2000" dirty="0" smtClean="0"/>
            </a:br>
            <a:r>
              <a:rPr lang="en-US" sz="2000" dirty="0" smtClean="0"/>
              <a:t>  return result</a:t>
            </a:r>
            <a:br>
              <a:rPr lang="en-US" sz="2000" dirty="0" smtClean="0"/>
            </a:br>
            <a:r>
              <a:rPr lang="en-US" sz="2000" dirty="0" smtClean="0"/>
              <a:t>print("\n\</a:t>
            </a:r>
            <a:r>
              <a:rPr lang="en-US" sz="2000" dirty="0" err="1" smtClean="0"/>
              <a:t>nRecursion</a:t>
            </a:r>
            <a:r>
              <a:rPr lang="en-US" sz="2000" dirty="0" smtClean="0"/>
              <a:t> Example Results")</a:t>
            </a:r>
            <a:br>
              <a:rPr lang="en-US" sz="2000" dirty="0" smtClean="0"/>
            </a:br>
            <a:r>
              <a:rPr lang="en-US" sz="2000" dirty="0" err="1" smtClean="0"/>
              <a:t>tri_recursion</a:t>
            </a:r>
            <a:r>
              <a:rPr lang="en-US" sz="2000" dirty="0" smtClean="0"/>
              <a:t>(6) </a:t>
            </a:r>
            <a:endParaRPr lang="en-US" sz="20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Functions</a:t>
            </a:r>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pPr>
              <a:buNone/>
            </a:pPr>
            <a:r>
              <a:rPr lang="en-US" sz="2000" dirty="0" smtClean="0"/>
              <a:t>RUN EXAMPLE</a:t>
            </a:r>
          </a:p>
          <a:p>
            <a:pPr>
              <a:buNone/>
            </a:pPr>
            <a:r>
              <a:rPr lang="en-US" sz="2000" dirty="0" smtClean="0"/>
              <a:t>def </a:t>
            </a:r>
            <a:r>
              <a:rPr lang="en-US" sz="2000" dirty="0" err="1" smtClean="0"/>
              <a:t>tri_recursion</a:t>
            </a:r>
            <a:r>
              <a:rPr lang="en-US" sz="2000" dirty="0" smtClean="0"/>
              <a:t>(k):</a:t>
            </a:r>
          </a:p>
          <a:p>
            <a:pPr>
              <a:buNone/>
            </a:pPr>
            <a:r>
              <a:rPr lang="en-US" sz="2000" dirty="0" smtClean="0"/>
              <a:t>  if(k&gt;0):</a:t>
            </a:r>
          </a:p>
          <a:p>
            <a:pPr>
              <a:buNone/>
            </a:pPr>
            <a:r>
              <a:rPr lang="en-US" sz="2000" dirty="0" smtClean="0"/>
              <a:t>    result = </a:t>
            </a:r>
            <a:r>
              <a:rPr lang="en-US" sz="2000" dirty="0" err="1" smtClean="0"/>
              <a:t>k+tri_recursion</a:t>
            </a:r>
            <a:r>
              <a:rPr lang="en-US" sz="2000" dirty="0" smtClean="0"/>
              <a:t>(k-1)</a:t>
            </a:r>
          </a:p>
          <a:p>
            <a:pPr>
              <a:buNone/>
            </a:pPr>
            <a:r>
              <a:rPr lang="en-US" sz="2000" dirty="0" smtClean="0"/>
              <a:t>    print(result)</a:t>
            </a:r>
          </a:p>
          <a:p>
            <a:pPr>
              <a:buNone/>
            </a:pPr>
            <a:r>
              <a:rPr lang="en-US" sz="2000" dirty="0" smtClean="0"/>
              <a:t>  else:</a:t>
            </a:r>
          </a:p>
          <a:p>
            <a:pPr>
              <a:buNone/>
            </a:pPr>
            <a:r>
              <a:rPr lang="en-US" sz="2000" dirty="0" smtClean="0"/>
              <a:t>    result = 0</a:t>
            </a:r>
          </a:p>
          <a:p>
            <a:pPr>
              <a:buNone/>
            </a:pPr>
            <a:r>
              <a:rPr lang="en-US" sz="2000" dirty="0" smtClean="0"/>
              <a:t>  return result</a:t>
            </a:r>
          </a:p>
          <a:p>
            <a:pPr>
              <a:buNone/>
            </a:pPr>
            <a:r>
              <a:rPr lang="en-US" sz="2000" dirty="0" smtClean="0"/>
              <a:t> print("\n\</a:t>
            </a:r>
            <a:r>
              <a:rPr lang="en-US" sz="2000" dirty="0" err="1" smtClean="0"/>
              <a:t>nRecursion</a:t>
            </a:r>
            <a:r>
              <a:rPr lang="en-US" sz="2000" dirty="0" smtClean="0"/>
              <a:t> Example Results")</a:t>
            </a:r>
          </a:p>
          <a:p>
            <a:pPr>
              <a:buNone/>
            </a:pPr>
            <a:r>
              <a:rPr lang="en-US" sz="2000" dirty="0" err="1" smtClean="0"/>
              <a:t>tri_recursion</a:t>
            </a:r>
            <a:r>
              <a:rPr lang="en-US" sz="2000" dirty="0" smtClean="0"/>
              <a:t>(6)</a:t>
            </a:r>
          </a:p>
          <a:p>
            <a:pPr>
              <a:buNone/>
            </a:pPr>
            <a:r>
              <a:rPr lang="en-US" sz="2000" dirty="0" smtClean="0"/>
              <a:t>C:\Users\My Name&gt;python demo_recursion.py</a:t>
            </a:r>
            <a:br>
              <a:rPr lang="en-US" sz="2000" dirty="0" smtClean="0"/>
            </a:br>
            <a:endParaRPr lang="en-US" sz="2000" dirty="0" smtClean="0"/>
          </a:p>
          <a:p>
            <a:pPr>
              <a:buNone/>
            </a:pPr>
            <a:r>
              <a:rPr lang="en-US" sz="2000" dirty="0" smtClean="0"/>
              <a:t>Recursion Example Results</a:t>
            </a:r>
            <a:br>
              <a:rPr lang="en-US" sz="2000" dirty="0" smtClean="0"/>
            </a:br>
            <a:r>
              <a:rPr lang="en-US" sz="2000" dirty="0" smtClean="0"/>
              <a:t>1</a:t>
            </a:r>
            <a:br>
              <a:rPr lang="en-US" sz="2000" dirty="0" smtClean="0"/>
            </a:br>
            <a:r>
              <a:rPr lang="en-US" sz="2000" dirty="0" smtClean="0"/>
              <a:t>3</a:t>
            </a:r>
            <a:br>
              <a:rPr lang="en-US" sz="2000" dirty="0" smtClean="0"/>
            </a:br>
            <a:r>
              <a:rPr lang="en-US" sz="2000" dirty="0" smtClean="0"/>
              <a:t>6</a:t>
            </a:r>
            <a:br>
              <a:rPr lang="en-US" sz="2000" dirty="0" smtClean="0"/>
            </a:br>
            <a:r>
              <a:rPr lang="en-US" sz="2000" dirty="0" smtClean="0"/>
              <a:t>10</a:t>
            </a:r>
            <a:br>
              <a:rPr lang="en-US" sz="2000" dirty="0" smtClean="0"/>
            </a:br>
            <a:r>
              <a:rPr lang="en-US" sz="2000" dirty="0" smtClean="0"/>
              <a:t>15</a:t>
            </a:r>
            <a:br>
              <a:rPr lang="en-US" sz="2000" dirty="0" smtClean="0"/>
            </a:br>
            <a:r>
              <a:rPr lang="en-US" sz="2000" dirty="0" smtClean="0"/>
              <a:t>21</a:t>
            </a:r>
          </a:p>
          <a:p>
            <a:pPr>
              <a:buNone/>
            </a:pPr>
            <a:endParaRPr lang="en-US" sz="20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normAutofit fontScale="90000"/>
          </a:bodyPr>
          <a:lstStyle/>
          <a:p>
            <a:r>
              <a:rPr lang="en-US" dirty="0" smtClean="0"/>
              <a:t>18. </a:t>
            </a:r>
            <a:r>
              <a:rPr lang="en-US" u="sng" dirty="0" smtClean="0"/>
              <a:t>Python Lambda</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638800"/>
          </a:xfrm>
        </p:spPr>
        <p:txBody>
          <a:bodyPr>
            <a:normAutofit/>
          </a:bodyPr>
          <a:lstStyle/>
          <a:p>
            <a:pPr>
              <a:buNone/>
            </a:pPr>
            <a:r>
              <a:rPr lang="en-US" sz="2000" dirty="0" smtClean="0"/>
              <a:t>A lambda function is a small anonymous function.</a:t>
            </a:r>
          </a:p>
          <a:p>
            <a:pPr>
              <a:buNone/>
            </a:pPr>
            <a:r>
              <a:rPr lang="en-US" sz="2000" dirty="0" smtClean="0"/>
              <a:t>A lambda function can take any number of arguments, but can only have one expression.</a:t>
            </a:r>
          </a:p>
          <a:p>
            <a:pPr>
              <a:buNone/>
            </a:pPr>
            <a:r>
              <a:rPr lang="en-US" sz="2000" dirty="0" smtClean="0"/>
              <a:t>Syntax</a:t>
            </a:r>
            <a:endParaRPr lang="en-US" sz="2000" b="1" dirty="0" smtClean="0"/>
          </a:p>
          <a:p>
            <a:pPr>
              <a:buNone/>
            </a:pPr>
            <a:r>
              <a:rPr lang="en-US" sz="2000" dirty="0" smtClean="0"/>
              <a:t>lambda </a:t>
            </a:r>
            <a:r>
              <a:rPr lang="en-US" sz="2000" i="1" dirty="0" smtClean="0"/>
              <a:t>arguments </a:t>
            </a:r>
            <a:r>
              <a:rPr lang="en-US" sz="2000" dirty="0" smtClean="0"/>
              <a:t>: </a:t>
            </a:r>
            <a:r>
              <a:rPr lang="en-US" sz="2000" i="1" dirty="0" smtClean="0"/>
              <a:t>expression</a:t>
            </a:r>
            <a:endParaRPr lang="en-US" sz="2000" dirty="0" smtClean="0"/>
          </a:p>
          <a:p>
            <a:pPr>
              <a:buNone/>
            </a:pPr>
            <a:r>
              <a:rPr lang="en-US" sz="2000" dirty="0" smtClean="0"/>
              <a:t>The expression is executed and the result is returned:</a:t>
            </a:r>
          </a:p>
          <a:p>
            <a:pPr>
              <a:buNone/>
            </a:pPr>
            <a:r>
              <a:rPr lang="en-US" sz="2000" dirty="0" smtClean="0"/>
              <a:t>Example</a:t>
            </a:r>
            <a:endParaRPr lang="en-US" sz="2000" b="1" dirty="0" smtClean="0"/>
          </a:p>
          <a:p>
            <a:pPr>
              <a:buNone/>
            </a:pPr>
            <a:r>
              <a:rPr lang="en-US" sz="2000" dirty="0" smtClean="0"/>
              <a:t>A lambda function that adds 10 to the number passed in as an argument, and print the result:</a:t>
            </a:r>
          </a:p>
          <a:p>
            <a:pPr>
              <a:buNone/>
            </a:pPr>
            <a:r>
              <a:rPr lang="en-US" sz="2000" dirty="0" smtClean="0"/>
              <a:t>x = lambda a : a + 10</a:t>
            </a:r>
            <a:br>
              <a:rPr lang="en-US" sz="2000" dirty="0" smtClean="0"/>
            </a:br>
            <a:r>
              <a:rPr lang="en-US" sz="2000" dirty="0" smtClean="0"/>
              <a:t>print(x(5))</a:t>
            </a:r>
          </a:p>
          <a:p>
            <a:pPr>
              <a:buNone/>
            </a:pPr>
            <a:r>
              <a:rPr lang="en-US" sz="2000" dirty="0" smtClean="0"/>
              <a:t>RUN EXAMPLE</a:t>
            </a:r>
          </a:p>
          <a:p>
            <a:pPr>
              <a:buNone/>
            </a:pPr>
            <a:r>
              <a:rPr lang="en-US" sz="2000" dirty="0" smtClean="0"/>
              <a:t>x = lambda a: a + 10</a:t>
            </a:r>
          </a:p>
          <a:p>
            <a:pPr>
              <a:buNone/>
            </a:pPr>
            <a:r>
              <a:rPr lang="en-US" sz="2000" dirty="0" smtClean="0"/>
              <a:t>print(x(5))</a:t>
            </a:r>
          </a:p>
          <a:p>
            <a:pPr>
              <a:buNone/>
            </a:pPr>
            <a:r>
              <a:rPr lang="en-US" sz="2000" dirty="0" smtClean="0"/>
              <a:t>C:\Users\My Name&gt;python demo_lambda.py</a:t>
            </a:r>
            <a:br>
              <a:rPr lang="en-US" sz="2000" dirty="0" smtClean="0"/>
            </a:br>
            <a:r>
              <a:rPr lang="en-US" sz="2000" dirty="0" smtClean="0"/>
              <a:t>15</a:t>
            </a:r>
          </a:p>
          <a:p>
            <a:pPr>
              <a:buNone/>
            </a:pPr>
            <a:endParaRPr lang="en-US" sz="200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Lambda</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smtClean="0"/>
              <a:t>Lambda functions can take any number of arguments:</a:t>
            </a:r>
          </a:p>
          <a:p>
            <a:pPr>
              <a:buNone/>
            </a:pPr>
            <a:r>
              <a:rPr lang="en-US" sz="2000" dirty="0" smtClean="0"/>
              <a:t>Example</a:t>
            </a:r>
            <a:endParaRPr lang="en-US" sz="2000" b="1" dirty="0" smtClean="0"/>
          </a:p>
          <a:p>
            <a:pPr>
              <a:buNone/>
            </a:pPr>
            <a:r>
              <a:rPr lang="en-US" sz="2000" dirty="0" smtClean="0"/>
              <a:t>A lambda function that multiplies argument a with argument b and print the result:</a:t>
            </a:r>
          </a:p>
          <a:p>
            <a:pPr>
              <a:buNone/>
            </a:pPr>
            <a:r>
              <a:rPr lang="en-US" sz="2000" dirty="0" smtClean="0"/>
              <a:t>x = lambda a, b : a * b</a:t>
            </a:r>
            <a:br>
              <a:rPr lang="en-US" sz="2000" dirty="0" smtClean="0"/>
            </a:br>
            <a:r>
              <a:rPr lang="en-US" sz="2000" dirty="0" smtClean="0"/>
              <a:t>print(x(5, 6))</a:t>
            </a:r>
          </a:p>
          <a:p>
            <a:pPr>
              <a:buNone/>
            </a:pPr>
            <a:r>
              <a:rPr lang="en-US" sz="2000" dirty="0" smtClean="0"/>
              <a:t>RUN EXAMPLE</a:t>
            </a:r>
          </a:p>
          <a:p>
            <a:pPr>
              <a:buNone/>
            </a:pPr>
            <a:r>
              <a:rPr lang="en-US" sz="2000" dirty="0" smtClean="0"/>
              <a:t>x = lambda a, b: a * b</a:t>
            </a:r>
          </a:p>
          <a:p>
            <a:pPr>
              <a:buNone/>
            </a:pPr>
            <a:r>
              <a:rPr lang="en-US" sz="2000" dirty="0" smtClean="0"/>
              <a:t>print(x(5, 6))</a:t>
            </a:r>
          </a:p>
          <a:p>
            <a:pPr>
              <a:buNone/>
            </a:pPr>
            <a:r>
              <a:rPr lang="en-US" sz="2000" dirty="0" smtClean="0"/>
              <a:t>C:\Users\My Name&gt;python demo_lambda2.py</a:t>
            </a:r>
            <a:br>
              <a:rPr lang="en-US" sz="2000" dirty="0" smtClean="0"/>
            </a:br>
            <a:r>
              <a:rPr lang="en-US" sz="2000" dirty="0" smtClean="0"/>
              <a:t>30</a:t>
            </a:r>
          </a:p>
          <a:p>
            <a:pPr>
              <a:buNone/>
            </a:pPr>
            <a:r>
              <a:rPr lang="en-US" sz="2000" dirty="0" smtClean="0"/>
              <a:t>Example</a:t>
            </a:r>
            <a:endParaRPr lang="en-US" sz="2000" b="1" dirty="0" smtClean="0"/>
          </a:p>
          <a:p>
            <a:pPr>
              <a:buNone/>
            </a:pPr>
            <a:r>
              <a:rPr lang="en-US" sz="2000" dirty="0" smtClean="0"/>
              <a:t>A lambda function that sums argument a, b, and c and print the result:</a:t>
            </a:r>
          </a:p>
          <a:p>
            <a:pPr>
              <a:buNone/>
            </a:pPr>
            <a:r>
              <a:rPr lang="en-US" sz="2000" dirty="0" smtClean="0"/>
              <a:t>x = lambda a, b, c : a + b + c</a:t>
            </a:r>
            <a:br>
              <a:rPr lang="en-US" sz="2000" dirty="0" smtClean="0"/>
            </a:br>
            <a:r>
              <a:rPr lang="en-US" sz="2000" dirty="0" smtClean="0"/>
              <a:t>print(x(5, 6, 2))</a:t>
            </a:r>
          </a:p>
          <a:p>
            <a:pPr>
              <a:buNone/>
            </a:pPr>
            <a:endParaRPr lang="en-US" sz="2000"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Lambda</a:t>
            </a:r>
            <a:endParaRPr lang="en-US" dirty="0"/>
          </a:p>
        </p:txBody>
      </p:sp>
      <p:sp>
        <p:nvSpPr>
          <p:cNvPr id="3" name="Content Placeholder 2"/>
          <p:cNvSpPr>
            <a:spLocks noGrp="1"/>
          </p:cNvSpPr>
          <p:nvPr>
            <p:ph idx="1"/>
          </p:nvPr>
        </p:nvSpPr>
        <p:spPr>
          <a:xfrm>
            <a:off x="457200" y="914400"/>
            <a:ext cx="8229600" cy="5638800"/>
          </a:xfrm>
        </p:spPr>
        <p:txBody>
          <a:bodyPr>
            <a:normAutofit lnSpcReduction="10000"/>
          </a:bodyPr>
          <a:lstStyle/>
          <a:p>
            <a:pPr>
              <a:buNone/>
            </a:pPr>
            <a:r>
              <a:rPr lang="en-US" sz="2000" dirty="0" smtClean="0"/>
              <a:t>RUN EXAMPLE</a:t>
            </a:r>
          </a:p>
          <a:p>
            <a:pPr>
              <a:buNone/>
            </a:pPr>
            <a:r>
              <a:rPr lang="en-US" sz="2000" dirty="0" smtClean="0"/>
              <a:t>x = lambda a, b, c: a + b + c</a:t>
            </a:r>
          </a:p>
          <a:p>
            <a:pPr>
              <a:buNone/>
            </a:pPr>
            <a:r>
              <a:rPr lang="en-US" sz="2000" dirty="0" smtClean="0"/>
              <a:t>print(x(5, 6, 2))</a:t>
            </a:r>
          </a:p>
          <a:p>
            <a:pPr>
              <a:buNone/>
            </a:pPr>
            <a:r>
              <a:rPr lang="en-US" sz="2000" dirty="0" smtClean="0"/>
              <a:t>C:\Users\My Name&gt;python demo_lambda3.py</a:t>
            </a:r>
            <a:br>
              <a:rPr lang="en-US" sz="2000" dirty="0" smtClean="0"/>
            </a:br>
            <a:r>
              <a:rPr lang="en-US" sz="2000" dirty="0" smtClean="0"/>
              <a:t>13</a:t>
            </a:r>
          </a:p>
          <a:p>
            <a:pPr>
              <a:buNone/>
            </a:pPr>
            <a:r>
              <a:rPr lang="en-US" sz="2000" dirty="0" smtClean="0"/>
              <a:t>Why Use Lambda Functions?</a:t>
            </a:r>
            <a:endParaRPr lang="en-US" sz="2000" b="1" dirty="0" smtClean="0"/>
          </a:p>
          <a:p>
            <a:pPr>
              <a:buNone/>
            </a:pPr>
            <a:r>
              <a:rPr lang="en-US" sz="2000" dirty="0" smtClean="0"/>
              <a:t>The power of lambda is better shown when you use them as an anonymous function inside another function.</a:t>
            </a:r>
          </a:p>
          <a:p>
            <a:pPr>
              <a:buNone/>
            </a:pPr>
            <a:r>
              <a:rPr lang="en-US" sz="2000" dirty="0" smtClean="0"/>
              <a:t>Say you have a function definition that takes one argument, and that argument will be multiplied with an unknown number:</a:t>
            </a:r>
          </a:p>
          <a:p>
            <a:pPr>
              <a:buNone/>
            </a:pPr>
            <a:r>
              <a:rPr lang="en-US" sz="2000" dirty="0" smtClean="0"/>
              <a:t>def </a:t>
            </a:r>
            <a:r>
              <a:rPr lang="en-US" sz="2000" dirty="0" err="1" smtClean="0"/>
              <a:t>myfunc</a:t>
            </a:r>
            <a:r>
              <a:rPr lang="en-US" sz="2000" dirty="0" smtClean="0"/>
              <a:t>(n):</a:t>
            </a:r>
            <a:br>
              <a:rPr lang="en-US" sz="2000" dirty="0" smtClean="0"/>
            </a:br>
            <a:r>
              <a:rPr lang="en-US" sz="2000" dirty="0" smtClean="0"/>
              <a:t>  return lambda a : a * n</a:t>
            </a:r>
          </a:p>
          <a:p>
            <a:pPr>
              <a:buNone/>
            </a:pPr>
            <a:r>
              <a:rPr lang="en-US" sz="2000" dirty="0" smtClean="0"/>
              <a:t>Use that function definition to make a function that always doubles the number you send in:</a:t>
            </a:r>
          </a:p>
          <a:p>
            <a:pPr>
              <a:buNone/>
            </a:pPr>
            <a:r>
              <a:rPr lang="en-US" sz="2000" dirty="0" smtClean="0"/>
              <a:t>Example	</a:t>
            </a:r>
            <a:endParaRPr lang="en-US" sz="2000" b="1" dirty="0" smtClean="0"/>
          </a:p>
          <a:p>
            <a:pPr>
              <a:buNone/>
            </a:pPr>
            <a:r>
              <a:rPr lang="en-US" sz="2000" dirty="0" smtClean="0"/>
              <a:t>def </a:t>
            </a:r>
            <a:r>
              <a:rPr lang="en-US" sz="2000" dirty="0" err="1" smtClean="0"/>
              <a:t>myfunc</a:t>
            </a:r>
            <a:r>
              <a:rPr lang="en-US" sz="2000" dirty="0" smtClean="0"/>
              <a:t>(n):</a:t>
            </a:r>
            <a:br>
              <a:rPr lang="en-US" sz="2000" dirty="0" smtClean="0"/>
            </a:br>
            <a:r>
              <a:rPr lang="en-US" sz="2000" dirty="0" smtClean="0"/>
              <a:t>  return lambda a : a * n</a:t>
            </a:r>
            <a:br>
              <a:rPr lang="en-US" sz="2000" dirty="0" smtClean="0"/>
            </a:br>
            <a:endParaRPr lang="en-US" sz="20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r>
              <a:rPr lang="en-US" u="sng" dirty="0" smtClean="0"/>
              <a:t>Python Lambda</a:t>
            </a:r>
            <a:endParaRPr lang="en-US" dirty="0"/>
          </a:p>
        </p:txBody>
      </p:sp>
      <p:sp>
        <p:nvSpPr>
          <p:cNvPr id="3" name="Content Placeholder 2"/>
          <p:cNvSpPr>
            <a:spLocks noGrp="1"/>
          </p:cNvSpPr>
          <p:nvPr>
            <p:ph idx="1"/>
          </p:nvPr>
        </p:nvSpPr>
        <p:spPr>
          <a:xfrm>
            <a:off x="457200" y="914400"/>
            <a:ext cx="8229600" cy="5791200"/>
          </a:xfrm>
        </p:spPr>
        <p:txBody>
          <a:bodyPr>
            <a:normAutofit lnSpcReduction="10000"/>
          </a:bodyPr>
          <a:lstStyle/>
          <a:p>
            <a:pPr>
              <a:buNone/>
            </a:pPr>
            <a:r>
              <a:rPr lang="en-US" sz="2000" dirty="0" err="1" smtClean="0"/>
              <a:t>mydoubler</a:t>
            </a:r>
            <a:r>
              <a:rPr lang="en-US" sz="2000" dirty="0" smtClean="0"/>
              <a:t> = </a:t>
            </a:r>
            <a:r>
              <a:rPr lang="en-US" sz="2000" dirty="0" err="1" smtClean="0"/>
              <a:t>myfunc</a:t>
            </a:r>
            <a:r>
              <a:rPr lang="en-US" sz="2000" dirty="0" smtClean="0"/>
              <a:t>(2)</a:t>
            </a:r>
            <a:br>
              <a:rPr lang="en-US" sz="2000" dirty="0" smtClean="0"/>
            </a:br>
            <a:r>
              <a:rPr lang="en-US" sz="2000" dirty="0" smtClean="0"/>
              <a:t/>
            </a:r>
            <a:br>
              <a:rPr lang="en-US" sz="2000" dirty="0" smtClean="0"/>
            </a:br>
            <a:r>
              <a:rPr lang="en-US" sz="2000" dirty="0" smtClean="0"/>
              <a:t>print(</a:t>
            </a:r>
            <a:r>
              <a:rPr lang="en-US" sz="2000" dirty="0" err="1" smtClean="0"/>
              <a:t>mydoubler</a:t>
            </a:r>
            <a:r>
              <a:rPr lang="en-US" sz="2000" dirty="0" smtClean="0"/>
              <a:t>(11))</a:t>
            </a:r>
          </a:p>
          <a:p>
            <a:pPr>
              <a:buNone/>
            </a:pPr>
            <a:r>
              <a:rPr lang="en-US" sz="2000" dirty="0" smtClean="0"/>
              <a:t>RUN EXAMPLE</a:t>
            </a:r>
          </a:p>
          <a:p>
            <a:pPr>
              <a:buNone/>
            </a:pPr>
            <a:r>
              <a:rPr lang="en-US" sz="2000" dirty="0" smtClean="0"/>
              <a:t>def </a:t>
            </a:r>
            <a:r>
              <a:rPr lang="en-US" sz="2000" dirty="0" err="1" smtClean="0"/>
              <a:t>myfunc</a:t>
            </a:r>
            <a:r>
              <a:rPr lang="en-US" sz="2000" dirty="0" smtClean="0"/>
              <a:t>(n):</a:t>
            </a:r>
          </a:p>
          <a:p>
            <a:pPr>
              <a:buNone/>
            </a:pPr>
            <a:r>
              <a:rPr lang="en-US" sz="2000" dirty="0" smtClean="0"/>
              <a:t>  return lambda a : a * n</a:t>
            </a:r>
          </a:p>
          <a:p>
            <a:pPr>
              <a:buNone/>
            </a:pPr>
            <a:r>
              <a:rPr lang="en-US" sz="2000" dirty="0" smtClean="0"/>
              <a:t> </a:t>
            </a:r>
          </a:p>
          <a:p>
            <a:pPr>
              <a:buNone/>
            </a:pPr>
            <a:r>
              <a:rPr lang="en-US" sz="2000" dirty="0" err="1" smtClean="0"/>
              <a:t>mydoubler</a:t>
            </a:r>
            <a:r>
              <a:rPr lang="en-US" sz="2000" dirty="0" smtClean="0"/>
              <a:t> = </a:t>
            </a:r>
            <a:r>
              <a:rPr lang="en-US" sz="2000" dirty="0" err="1" smtClean="0"/>
              <a:t>myfunc</a:t>
            </a:r>
            <a:r>
              <a:rPr lang="en-US" sz="2000" dirty="0" smtClean="0"/>
              <a:t>(2)</a:t>
            </a:r>
          </a:p>
          <a:p>
            <a:pPr>
              <a:buNone/>
            </a:pPr>
            <a:r>
              <a:rPr lang="en-US" sz="2000" dirty="0" smtClean="0"/>
              <a:t> </a:t>
            </a:r>
          </a:p>
          <a:p>
            <a:pPr>
              <a:buNone/>
            </a:pPr>
            <a:r>
              <a:rPr lang="en-US" sz="2000" dirty="0" smtClean="0"/>
              <a:t>print(</a:t>
            </a:r>
            <a:r>
              <a:rPr lang="en-US" sz="2000" dirty="0" err="1" smtClean="0"/>
              <a:t>mydoubler</a:t>
            </a:r>
            <a:r>
              <a:rPr lang="en-US" sz="2000" dirty="0" smtClean="0"/>
              <a:t>(11))</a:t>
            </a:r>
          </a:p>
          <a:p>
            <a:pPr>
              <a:buNone/>
            </a:pPr>
            <a:r>
              <a:rPr lang="en-US" sz="2000" dirty="0" smtClean="0"/>
              <a:t>C:\Users\My Name&gt;python demo_lambda_double.py</a:t>
            </a:r>
            <a:br>
              <a:rPr lang="en-US" sz="2000" dirty="0" smtClean="0"/>
            </a:br>
            <a:r>
              <a:rPr lang="en-US" sz="2000" dirty="0" smtClean="0"/>
              <a:t>22</a:t>
            </a:r>
          </a:p>
          <a:p>
            <a:pPr>
              <a:buNone/>
            </a:pPr>
            <a:r>
              <a:rPr lang="en-US" sz="2000" dirty="0" smtClean="0"/>
              <a:t>Or, use the same function definition to make a function that always </a:t>
            </a:r>
            <a:r>
              <a:rPr lang="en-US" sz="2000" i="1" dirty="0" smtClean="0"/>
              <a:t>triples</a:t>
            </a:r>
            <a:r>
              <a:rPr lang="en-US" sz="2000" dirty="0" smtClean="0"/>
              <a:t> the number you send in:</a:t>
            </a:r>
          </a:p>
          <a:p>
            <a:pPr>
              <a:buNone/>
            </a:pPr>
            <a:r>
              <a:rPr lang="en-US" sz="2000" dirty="0" smtClean="0"/>
              <a:t>Example</a:t>
            </a:r>
            <a:endParaRPr lang="en-US" sz="2000" b="1" dirty="0" smtClean="0"/>
          </a:p>
          <a:p>
            <a:pPr>
              <a:buNone/>
            </a:pPr>
            <a:r>
              <a:rPr lang="en-US" sz="2000" dirty="0" smtClean="0"/>
              <a:t>def </a:t>
            </a:r>
            <a:r>
              <a:rPr lang="en-US" sz="2000" dirty="0" err="1" smtClean="0"/>
              <a:t>myfunc</a:t>
            </a:r>
            <a:r>
              <a:rPr lang="en-US" sz="2000" dirty="0" smtClean="0"/>
              <a:t>(n):</a:t>
            </a:r>
            <a:br>
              <a:rPr lang="en-US" sz="2000" dirty="0" smtClean="0"/>
            </a:br>
            <a:r>
              <a:rPr lang="en-US" sz="2000" dirty="0" smtClean="0"/>
              <a:t>  return lambda a : a * n</a:t>
            </a:r>
            <a:br>
              <a:rPr lang="en-US" sz="2000" dirty="0" smtClean="0"/>
            </a:br>
            <a:endParaRPr lang="en-US" sz="20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r>
              <a:rPr lang="en-US" u="sng" dirty="0" smtClean="0"/>
              <a:t>Python Lambda</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err="1" smtClean="0"/>
              <a:t>mytripler</a:t>
            </a:r>
            <a:r>
              <a:rPr lang="en-US" sz="2000" dirty="0" smtClean="0"/>
              <a:t> = </a:t>
            </a:r>
            <a:r>
              <a:rPr lang="en-US" sz="2000" dirty="0" err="1" smtClean="0"/>
              <a:t>myfunc</a:t>
            </a:r>
            <a:r>
              <a:rPr lang="en-US" sz="2000" dirty="0" smtClean="0"/>
              <a:t>(3)</a:t>
            </a:r>
            <a:br>
              <a:rPr lang="en-US" sz="2000" dirty="0" smtClean="0"/>
            </a:br>
            <a:r>
              <a:rPr lang="en-US" sz="2000" dirty="0" smtClean="0"/>
              <a:t/>
            </a:r>
            <a:br>
              <a:rPr lang="en-US" sz="2000" dirty="0" smtClean="0"/>
            </a:br>
            <a:r>
              <a:rPr lang="en-US" sz="2000" dirty="0" smtClean="0"/>
              <a:t>print(</a:t>
            </a:r>
            <a:r>
              <a:rPr lang="en-US" sz="2000" dirty="0" err="1" smtClean="0"/>
              <a:t>mytripler</a:t>
            </a:r>
            <a:r>
              <a:rPr lang="en-US" sz="2000" dirty="0" smtClean="0"/>
              <a:t>(11))</a:t>
            </a:r>
          </a:p>
          <a:p>
            <a:pPr>
              <a:buNone/>
            </a:pPr>
            <a:r>
              <a:rPr lang="en-US" sz="2000" dirty="0" smtClean="0"/>
              <a:t>RUN EXAMPLE</a:t>
            </a:r>
          </a:p>
          <a:p>
            <a:pPr>
              <a:buNone/>
            </a:pPr>
            <a:r>
              <a:rPr lang="en-US" sz="2000" dirty="0" smtClean="0"/>
              <a:t>def </a:t>
            </a:r>
            <a:r>
              <a:rPr lang="en-US" sz="2000" dirty="0" err="1" smtClean="0"/>
              <a:t>myfunc</a:t>
            </a:r>
            <a:r>
              <a:rPr lang="en-US" sz="2000" dirty="0" smtClean="0"/>
              <a:t>(n):</a:t>
            </a:r>
          </a:p>
          <a:p>
            <a:pPr>
              <a:buNone/>
            </a:pPr>
            <a:r>
              <a:rPr lang="en-US" sz="2000" dirty="0" smtClean="0"/>
              <a:t>  return lambda a : a * n</a:t>
            </a:r>
          </a:p>
          <a:p>
            <a:pPr>
              <a:buNone/>
            </a:pPr>
            <a:r>
              <a:rPr lang="en-US" sz="2000" dirty="0" smtClean="0"/>
              <a:t> </a:t>
            </a:r>
          </a:p>
          <a:p>
            <a:pPr>
              <a:buNone/>
            </a:pPr>
            <a:r>
              <a:rPr lang="en-US" sz="2000" dirty="0" err="1" smtClean="0"/>
              <a:t>mytripler</a:t>
            </a:r>
            <a:r>
              <a:rPr lang="en-US" sz="2000" dirty="0" smtClean="0"/>
              <a:t> = </a:t>
            </a:r>
            <a:r>
              <a:rPr lang="en-US" sz="2000" dirty="0" err="1" smtClean="0"/>
              <a:t>myfunc</a:t>
            </a:r>
            <a:r>
              <a:rPr lang="en-US" sz="2000" dirty="0" smtClean="0"/>
              <a:t>(3)</a:t>
            </a:r>
          </a:p>
          <a:p>
            <a:pPr>
              <a:buNone/>
            </a:pPr>
            <a:r>
              <a:rPr lang="en-US" sz="2000" dirty="0" smtClean="0"/>
              <a:t> </a:t>
            </a:r>
          </a:p>
          <a:p>
            <a:pPr>
              <a:buNone/>
            </a:pPr>
            <a:r>
              <a:rPr lang="en-US" sz="2000" dirty="0" smtClean="0"/>
              <a:t>print(</a:t>
            </a:r>
            <a:r>
              <a:rPr lang="en-US" sz="2000" dirty="0" err="1" smtClean="0"/>
              <a:t>mytripler</a:t>
            </a:r>
            <a:r>
              <a:rPr lang="en-US" sz="2000" dirty="0" smtClean="0"/>
              <a:t>(11))</a:t>
            </a:r>
          </a:p>
          <a:p>
            <a:pPr>
              <a:buNone/>
            </a:pPr>
            <a:r>
              <a:rPr lang="en-US" sz="2000" dirty="0" smtClean="0"/>
              <a:t>C:\Users\My Name&gt;python demo_lambda_triple.py</a:t>
            </a:r>
            <a:br>
              <a:rPr lang="en-US" sz="2000" dirty="0" smtClean="0"/>
            </a:br>
            <a:r>
              <a:rPr lang="en-US" sz="2000" dirty="0" smtClean="0"/>
              <a:t>33</a:t>
            </a:r>
          </a:p>
          <a:p>
            <a:pPr>
              <a:buNone/>
            </a:pPr>
            <a:r>
              <a:rPr lang="en-US" sz="2000" dirty="0" smtClean="0"/>
              <a:t>Or, use the same function definition to make both functions, in the same program:</a:t>
            </a:r>
          </a:p>
          <a:p>
            <a:pPr>
              <a:buNone/>
            </a:pPr>
            <a:r>
              <a:rPr lang="en-US" sz="2000" dirty="0" smtClean="0"/>
              <a:t>Example</a:t>
            </a:r>
            <a:endParaRPr lang="en-US" sz="2000" b="1" dirty="0" smtClean="0"/>
          </a:p>
          <a:p>
            <a:pPr>
              <a:buNone/>
            </a:pPr>
            <a:endParaRPr lang="en-US" sz="20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u="sng" dirty="0" smtClean="0"/>
              <a:t>Python Lambda</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pPr>
              <a:buNone/>
            </a:pPr>
            <a:r>
              <a:rPr lang="en-US" sz="2000" dirty="0" smtClean="0"/>
              <a:t>def </a:t>
            </a:r>
            <a:r>
              <a:rPr lang="en-US" sz="2000" dirty="0" err="1" smtClean="0"/>
              <a:t>myfunc</a:t>
            </a:r>
            <a:r>
              <a:rPr lang="en-US" sz="2000" dirty="0" smtClean="0"/>
              <a:t>(n):</a:t>
            </a:r>
            <a:br>
              <a:rPr lang="en-US" sz="2000" dirty="0" smtClean="0"/>
            </a:br>
            <a:r>
              <a:rPr lang="en-US" sz="2000" dirty="0" smtClean="0"/>
              <a:t> return lambda a : a * n</a:t>
            </a:r>
            <a:br>
              <a:rPr lang="en-US" sz="2000" dirty="0" smtClean="0"/>
            </a:br>
            <a:r>
              <a:rPr lang="en-US" sz="2000" dirty="0" smtClean="0"/>
              <a:t/>
            </a:r>
            <a:br>
              <a:rPr lang="en-US" sz="2000" dirty="0" smtClean="0"/>
            </a:br>
            <a:r>
              <a:rPr lang="en-US" sz="2000" dirty="0" err="1" smtClean="0"/>
              <a:t>mydoubler</a:t>
            </a:r>
            <a:r>
              <a:rPr lang="en-US" sz="2000" dirty="0" smtClean="0"/>
              <a:t> = </a:t>
            </a:r>
            <a:r>
              <a:rPr lang="en-US" sz="2000" dirty="0" err="1" smtClean="0"/>
              <a:t>myfunc</a:t>
            </a:r>
            <a:r>
              <a:rPr lang="en-US" sz="2000" dirty="0" smtClean="0"/>
              <a:t>(2)</a:t>
            </a:r>
            <a:br>
              <a:rPr lang="en-US" sz="2000" dirty="0" smtClean="0"/>
            </a:br>
            <a:r>
              <a:rPr lang="en-US" sz="2000" dirty="0" err="1" smtClean="0"/>
              <a:t>mytripler</a:t>
            </a:r>
            <a:r>
              <a:rPr lang="en-US" sz="2000" dirty="0" smtClean="0"/>
              <a:t> = </a:t>
            </a:r>
            <a:r>
              <a:rPr lang="en-US" sz="2000" dirty="0" err="1" smtClean="0"/>
              <a:t>myfunc</a:t>
            </a:r>
            <a:r>
              <a:rPr lang="en-US" sz="2000" dirty="0" smtClean="0"/>
              <a:t>(3)</a:t>
            </a:r>
            <a:br>
              <a:rPr lang="en-US" sz="2000" dirty="0" smtClean="0"/>
            </a:br>
            <a:r>
              <a:rPr lang="en-US" sz="2000" dirty="0" smtClean="0"/>
              <a:t/>
            </a:r>
            <a:br>
              <a:rPr lang="en-US" sz="2000" dirty="0" smtClean="0"/>
            </a:br>
            <a:r>
              <a:rPr lang="en-US" sz="2000" dirty="0" smtClean="0"/>
              <a:t>print(</a:t>
            </a:r>
            <a:r>
              <a:rPr lang="en-US" sz="2000" dirty="0" err="1" smtClean="0"/>
              <a:t>mydoubler</a:t>
            </a:r>
            <a:r>
              <a:rPr lang="en-US" sz="2000" dirty="0" smtClean="0"/>
              <a:t>(11)) </a:t>
            </a:r>
            <a:br>
              <a:rPr lang="en-US" sz="2000" dirty="0" smtClean="0"/>
            </a:br>
            <a:r>
              <a:rPr lang="en-US" sz="2000" dirty="0" smtClean="0"/>
              <a:t>print(</a:t>
            </a:r>
            <a:r>
              <a:rPr lang="en-US" sz="2000" dirty="0" err="1" smtClean="0"/>
              <a:t>mytripler</a:t>
            </a:r>
            <a:r>
              <a:rPr lang="en-US" sz="2000" dirty="0" smtClean="0"/>
              <a:t>(11))</a:t>
            </a:r>
          </a:p>
          <a:p>
            <a:pPr>
              <a:buNone/>
            </a:pPr>
            <a:r>
              <a:rPr lang="en-US" sz="2000" dirty="0" smtClean="0"/>
              <a:t>RUN EXAMPLE</a:t>
            </a:r>
          </a:p>
          <a:p>
            <a:pPr>
              <a:buNone/>
            </a:pPr>
            <a:r>
              <a:rPr lang="en-US" sz="2000" dirty="0" smtClean="0"/>
              <a:t>def </a:t>
            </a:r>
            <a:r>
              <a:rPr lang="en-US" sz="2000" dirty="0" err="1" smtClean="0"/>
              <a:t>myfunc</a:t>
            </a:r>
            <a:r>
              <a:rPr lang="en-US" sz="2000" dirty="0" smtClean="0"/>
              <a:t>(n):</a:t>
            </a:r>
          </a:p>
          <a:p>
            <a:pPr>
              <a:buNone/>
            </a:pPr>
            <a:r>
              <a:rPr lang="en-US" sz="2000" dirty="0" smtClean="0"/>
              <a:t>  return lambda a : a * n</a:t>
            </a:r>
          </a:p>
          <a:p>
            <a:pPr>
              <a:buNone/>
            </a:pPr>
            <a:r>
              <a:rPr lang="en-US" sz="2000" dirty="0" smtClean="0"/>
              <a:t> </a:t>
            </a:r>
          </a:p>
          <a:p>
            <a:pPr>
              <a:buNone/>
            </a:pPr>
            <a:r>
              <a:rPr lang="en-US" sz="2000" dirty="0" err="1" smtClean="0"/>
              <a:t>mydoubler</a:t>
            </a:r>
            <a:r>
              <a:rPr lang="en-US" sz="2000" dirty="0" smtClean="0"/>
              <a:t> = </a:t>
            </a:r>
            <a:r>
              <a:rPr lang="en-US" sz="2000" dirty="0" err="1" smtClean="0"/>
              <a:t>myfunc</a:t>
            </a:r>
            <a:r>
              <a:rPr lang="en-US" sz="2000" dirty="0" smtClean="0"/>
              <a:t>(2)</a:t>
            </a:r>
          </a:p>
          <a:p>
            <a:pPr>
              <a:buNone/>
            </a:pPr>
            <a:r>
              <a:rPr lang="en-US" sz="2000" dirty="0" err="1" smtClean="0"/>
              <a:t>mytripler</a:t>
            </a:r>
            <a:r>
              <a:rPr lang="en-US" sz="2000" dirty="0" smtClean="0"/>
              <a:t> = </a:t>
            </a:r>
            <a:r>
              <a:rPr lang="en-US" sz="2000" dirty="0" err="1" smtClean="0"/>
              <a:t>myfunc</a:t>
            </a:r>
            <a:r>
              <a:rPr lang="en-US" sz="2000" dirty="0" smtClean="0"/>
              <a:t>(3)</a:t>
            </a:r>
          </a:p>
          <a:p>
            <a:pPr>
              <a:buNone/>
            </a:pPr>
            <a:r>
              <a:rPr lang="en-US" sz="2000" dirty="0" smtClean="0"/>
              <a:t> </a:t>
            </a:r>
          </a:p>
          <a:p>
            <a:pPr>
              <a:buNone/>
            </a:pPr>
            <a:r>
              <a:rPr lang="en-US" sz="2000" dirty="0" smtClean="0"/>
              <a:t>print(</a:t>
            </a:r>
            <a:r>
              <a:rPr lang="en-US" sz="2000" dirty="0" err="1" smtClean="0"/>
              <a:t>mydoubler</a:t>
            </a:r>
            <a:r>
              <a:rPr lang="en-US" sz="2000" dirty="0" smtClean="0"/>
              <a:t>(11)) </a:t>
            </a:r>
          </a:p>
          <a:p>
            <a:pPr>
              <a:buNone/>
            </a:pPr>
            <a:r>
              <a:rPr lang="en-US" sz="2000" dirty="0" smtClean="0"/>
              <a:t>print(</a:t>
            </a:r>
            <a:r>
              <a:rPr lang="en-US" sz="2000" dirty="0" err="1" smtClean="0"/>
              <a:t>mytripler</a:t>
            </a:r>
            <a:r>
              <a:rPr lang="en-US" sz="2000" dirty="0" smtClean="0"/>
              <a:t>(11))</a:t>
            </a:r>
          </a:p>
          <a:p>
            <a:pPr>
              <a:buNone/>
            </a:pPr>
            <a:endParaRPr lang="en-US" sz="2000" dirty="0" smtClean="0"/>
          </a:p>
          <a:p>
            <a:pPr>
              <a:buNone/>
            </a:pPr>
            <a:r>
              <a:rPr lang="en-US" sz="2000" dirty="0" smtClean="0"/>
              <a:t>C:\Users\My Name&gt;python demo_lambda_both.py</a:t>
            </a:r>
            <a:br>
              <a:rPr lang="en-US" sz="2000" dirty="0" smtClean="0"/>
            </a:br>
            <a:r>
              <a:rPr lang="en-US" sz="2000" dirty="0" smtClean="0"/>
              <a:t>22</a:t>
            </a:r>
            <a:br>
              <a:rPr lang="en-US" sz="2000" dirty="0" smtClean="0"/>
            </a:br>
            <a:r>
              <a:rPr lang="en-US" sz="2000" dirty="0" smtClean="0"/>
              <a:t>33</a:t>
            </a:r>
          </a:p>
          <a:p>
            <a:pPr>
              <a:buNone/>
            </a:pPr>
            <a:endParaRPr lang="en-US" sz="2000"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19. </a:t>
            </a:r>
            <a:r>
              <a:rPr lang="en-US" u="sng" dirty="0" smtClean="0"/>
              <a:t>Python Arrays</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791200"/>
          </a:xfrm>
        </p:spPr>
        <p:txBody>
          <a:bodyPr>
            <a:normAutofit lnSpcReduction="10000"/>
          </a:bodyPr>
          <a:lstStyle/>
          <a:p>
            <a:pPr>
              <a:buNone/>
            </a:pPr>
            <a:r>
              <a:rPr lang="en-US" sz="2000" b="1" dirty="0" smtClean="0"/>
              <a:t>Note:</a:t>
            </a:r>
            <a:r>
              <a:rPr lang="en-US" sz="2000" dirty="0" smtClean="0"/>
              <a:t> Python does not have built-in support for Arrays, but Python List can be used instead.</a:t>
            </a:r>
          </a:p>
          <a:p>
            <a:pPr>
              <a:buNone/>
            </a:pPr>
            <a:r>
              <a:rPr lang="en-US" sz="2000" dirty="0" smtClean="0"/>
              <a:t>Arrays</a:t>
            </a:r>
            <a:endParaRPr lang="en-US" sz="2000" b="1" dirty="0" smtClean="0"/>
          </a:p>
          <a:p>
            <a:pPr>
              <a:buNone/>
            </a:pPr>
            <a:r>
              <a:rPr lang="en-US" sz="2000" dirty="0" smtClean="0"/>
              <a:t>Arrays are used to store multiple values in one single variable:</a:t>
            </a:r>
          </a:p>
          <a:p>
            <a:pPr>
              <a:buNone/>
            </a:pPr>
            <a:r>
              <a:rPr lang="en-US" sz="2000" dirty="0" smtClean="0"/>
              <a:t>Example</a:t>
            </a:r>
            <a:endParaRPr lang="en-US" sz="2000" b="1" dirty="0" smtClean="0"/>
          </a:p>
          <a:p>
            <a:pPr>
              <a:buNone/>
            </a:pPr>
            <a:r>
              <a:rPr lang="en-US" sz="2000" dirty="0" smtClean="0"/>
              <a:t>Create an array containing car names:</a:t>
            </a:r>
          </a:p>
          <a:p>
            <a:pPr>
              <a:buNone/>
            </a:pPr>
            <a:r>
              <a:rPr lang="en-US" sz="2000" dirty="0" smtClean="0"/>
              <a:t>cars = ["Ford", "Volvo", "BMW"]</a:t>
            </a:r>
          </a:p>
          <a:p>
            <a:pPr>
              <a:buNone/>
            </a:pPr>
            <a:r>
              <a:rPr lang="en-US" sz="2000" dirty="0" smtClean="0"/>
              <a:t>RUN EXAMPLE</a:t>
            </a:r>
          </a:p>
          <a:p>
            <a:pPr>
              <a:buNone/>
            </a:pPr>
            <a:r>
              <a:rPr lang="en-US" sz="2000" dirty="0" smtClean="0"/>
              <a:t>cars = ["Ford", "Volvo", "BMW"]</a:t>
            </a:r>
          </a:p>
          <a:p>
            <a:pPr>
              <a:buNone/>
            </a:pPr>
            <a:r>
              <a:rPr lang="en-US" sz="2000" dirty="0" smtClean="0"/>
              <a:t> print(cars)</a:t>
            </a:r>
          </a:p>
          <a:p>
            <a:pPr>
              <a:buNone/>
            </a:pPr>
            <a:r>
              <a:rPr lang="en-US" sz="2000" dirty="0" smtClean="0"/>
              <a:t>C:\Users\My Name&gt;python demo_array1.py</a:t>
            </a:r>
            <a:br>
              <a:rPr lang="en-US" sz="2000" dirty="0" smtClean="0"/>
            </a:br>
            <a:r>
              <a:rPr lang="en-US" sz="2000" dirty="0" smtClean="0"/>
              <a:t>['Ford', 'Volvo', 'BMW']</a:t>
            </a:r>
          </a:p>
          <a:p>
            <a:r>
              <a:rPr lang="en-US" sz="2000" dirty="0" smtClean="0"/>
              <a:t>What is an Array?</a:t>
            </a:r>
            <a:endParaRPr lang="en-US" sz="2000" b="1" dirty="0" smtClean="0"/>
          </a:p>
          <a:p>
            <a:r>
              <a:rPr lang="en-US" sz="2000" dirty="0" smtClean="0"/>
              <a:t>An array is a special variable, which can hold more than one value at a time.</a:t>
            </a:r>
          </a:p>
          <a:p>
            <a:r>
              <a:rPr lang="en-US" sz="2000" dirty="0" smtClean="0"/>
              <a:t>If you have a list of items (a list of car names, for example), storing the cars in single variables could look like this:</a:t>
            </a:r>
          </a:p>
          <a:p>
            <a:pPr>
              <a:buNone/>
            </a:pPr>
            <a:endParaRPr lang="en-US" sz="2000" dirty="0" smtClean="0"/>
          </a:p>
          <a:p>
            <a:pPr>
              <a:buNone/>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Variables</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a:t>RUN EXAMPLE</a:t>
            </a:r>
          </a:p>
          <a:p>
            <a:pPr>
              <a:buNone/>
            </a:pPr>
            <a:r>
              <a:rPr lang="en-US" sz="2000" dirty="0"/>
              <a:t>C:\Users\My Name&gt;python demo_variables8.py</a:t>
            </a:r>
            <a:br>
              <a:rPr lang="en-US" sz="2000" dirty="0"/>
            </a:br>
            <a:r>
              <a:rPr lang="en-US" sz="2000" dirty="0"/>
              <a:t>Orange</a:t>
            </a:r>
            <a:br>
              <a:rPr lang="en-US" sz="2000" dirty="0"/>
            </a:br>
            <a:r>
              <a:rPr lang="en-US" sz="2000" dirty="0"/>
              <a:t>Banana</a:t>
            </a:r>
            <a:br>
              <a:rPr lang="en-US" sz="2000" dirty="0"/>
            </a:br>
            <a:r>
              <a:rPr lang="en-US" sz="2000" dirty="0"/>
              <a:t>Cherry</a:t>
            </a:r>
          </a:p>
          <a:p>
            <a:pPr>
              <a:buNone/>
            </a:pPr>
            <a:r>
              <a:rPr lang="en-US" sz="2000" dirty="0"/>
              <a:t>And you can assign the </a:t>
            </a:r>
            <a:r>
              <a:rPr lang="en-US" sz="2000" i="1" dirty="0"/>
              <a:t>same</a:t>
            </a:r>
            <a:r>
              <a:rPr lang="en-US" sz="2000" dirty="0"/>
              <a:t> value to multiple variables in one line:</a:t>
            </a:r>
          </a:p>
          <a:p>
            <a:pPr>
              <a:buNone/>
            </a:pPr>
            <a:r>
              <a:rPr lang="en-US" sz="2000" dirty="0"/>
              <a:t>Example</a:t>
            </a:r>
            <a:endParaRPr lang="en-US" sz="2000" b="1" dirty="0"/>
          </a:p>
          <a:p>
            <a:pPr>
              <a:buNone/>
            </a:pPr>
            <a:r>
              <a:rPr lang="en-US" sz="2000" dirty="0"/>
              <a:t>x = y = z = "Orange"</a:t>
            </a:r>
            <a:br>
              <a:rPr lang="en-US" sz="2000" dirty="0"/>
            </a:br>
            <a:r>
              <a:rPr lang="en-US" sz="2000" dirty="0"/>
              <a:t>print(x</a:t>
            </a:r>
            <a:r>
              <a:rPr lang="en-US" sz="2000" dirty="0" smtClean="0"/>
              <a:t>)</a:t>
            </a:r>
          </a:p>
          <a:p>
            <a:pPr>
              <a:buNone/>
            </a:pPr>
            <a:r>
              <a:rPr lang="en-US" sz="2000" dirty="0"/>
              <a:t>print(y)</a:t>
            </a:r>
            <a:br>
              <a:rPr lang="en-US" sz="2000" dirty="0"/>
            </a:br>
            <a:r>
              <a:rPr lang="en-US" sz="2000" dirty="0"/>
              <a:t>print(z)</a:t>
            </a:r>
          </a:p>
          <a:p>
            <a:pPr>
              <a:buNone/>
            </a:pPr>
            <a:r>
              <a:rPr lang="en-US" sz="2000" dirty="0"/>
              <a:t>RUN EXAMPLE</a:t>
            </a:r>
          </a:p>
          <a:p>
            <a:pPr>
              <a:buNone/>
            </a:pPr>
            <a:r>
              <a:rPr lang="en-US" sz="2000" dirty="0"/>
              <a:t>C:\Users\My Name&gt;python demo_variables6.py</a:t>
            </a:r>
            <a:br>
              <a:rPr lang="en-US" sz="2000" dirty="0"/>
            </a:br>
            <a:r>
              <a:rPr lang="en-US" sz="2000" dirty="0"/>
              <a:t>Orange</a:t>
            </a:r>
            <a:br>
              <a:rPr lang="en-US" sz="2000" dirty="0"/>
            </a:br>
            <a:r>
              <a:rPr lang="en-US" sz="2000" dirty="0"/>
              <a:t>Orange</a:t>
            </a:r>
            <a:br>
              <a:rPr lang="en-US" sz="2000" dirty="0"/>
            </a:br>
            <a:r>
              <a:rPr lang="en-US" sz="2000" dirty="0"/>
              <a:t>Orange</a:t>
            </a:r>
          </a:p>
          <a:p>
            <a:pPr>
              <a:buNone/>
            </a:pPr>
            <a:endParaRPr lang="en-US" sz="2000"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r>
              <a:rPr lang="en-US" u="sng" dirty="0" smtClean="0"/>
              <a:t>Python Arrays</a:t>
            </a:r>
            <a:endParaRPr lang="en-US" dirty="0"/>
          </a:p>
        </p:txBody>
      </p:sp>
      <p:sp>
        <p:nvSpPr>
          <p:cNvPr id="3" name="Content Placeholder 2"/>
          <p:cNvSpPr>
            <a:spLocks noGrp="1"/>
          </p:cNvSpPr>
          <p:nvPr>
            <p:ph idx="1"/>
          </p:nvPr>
        </p:nvSpPr>
        <p:spPr>
          <a:xfrm>
            <a:off x="457200" y="990600"/>
            <a:ext cx="8229600" cy="5562600"/>
          </a:xfrm>
        </p:spPr>
        <p:txBody>
          <a:bodyPr>
            <a:normAutofit fontScale="92500" lnSpcReduction="10000"/>
          </a:bodyPr>
          <a:lstStyle/>
          <a:p>
            <a:pPr>
              <a:buNone/>
            </a:pPr>
            <a:r>
              <a:rPr lang="en-US" sz="2000" dirty="0" smtClean="0"/>
              <a:t>car1 = "Ford"</a:t>
            </a:r>
            <a:br>
              <a:rPr lang="en-US" sz="2000" dirty="0" smtClean="0"/>
            </a:br>
            <a:r>
              <a:rPr lang="en-US" sz="2000" dirty="0" smtClean="0"/>
              <a:t>car2 = "Volvo"</a:t>
            </a:r>
            <a:br>
              <a:rPr lang="en-US" sz="2000" dirty="0" smtClean="0"/>
            </a:br>
            <a:r>
              <a:rPr lang="en-US" sz="2000" dirty="0" smtClean="0"/>
              <a:t>car3 = "BMW"</a:t>
            </a:r>
          </a:p>
          <a:p>
            <a:pPr>
              <a:buNone/>
            </a:pPr>
            <a:endParaRPr lang="en-US" sz="2000" dirty="0" smtClean="0"/>
          </a:p>
          <a:p>
            <a:pPr>
              <a:buNone/>
            </a:pPr>
            <a:r>
              <a:rPr lang="en-US" sz="2000" dirty="0" smtClean="0"/>
              <a:t>However, what if you want to loop through the cars and find a specific one? And what if you had not 3 cars, but 300?</a:t>
            </a:r>
          </a:p>
          <a:p>
            <a:pPr>
              <a:buNone/>
            </a:pPr>
            <a:r>
              <a:rPr lang="en-US" sz="2000" dirty="0" smtClean="0"/>
              <a:t>The solution is an array!</a:t>
            </a:r>
          </a:p>
          <a:p>
            <a:pPr>
              <a:buNone/>
            </a:pPr>
            <a:r>
              <a:rPr lang="en-US" sz="2000" dirty="0" smtClean="0"/>
              <a:t>An array can hold many values under a single name, and you can access the values by referring to an index number.</a:t>
            </a:r>
          </a:p>
          <a:p>
            <a:pPr>
              <a:buNone/>
            </a:pPr>
            <a:endParaRPr lang="en-US" sz="2000" dirty="0" smtClean="0"/>
          </a:p>
          <a:p>
            <a:pPr>
              <a:buNone/>
            </a:pPr>
            <a:r>
              <a:rPr lang="en-US" sz="2000" dirty="0" smtClean="0"/>
              <a:t>Access the Elements of an Array</a:t>
            </a:r>
            <a:endParaRPr lang="en-US" sz="2000" b="1" dirty="0" smtClean="0"/>
          </a:p>
          <a:p>
            <a:pPr>
              <a:buNone/>
            </a:pPr>
            <a:r>
              <a:rPr lang="en-US" sz="2000" dirty="0" smtClean="0"/>
              <a:t>You refer to an array element by referring to the </a:t>
            </a:r>
            <a:r>
              <a:rPr lang="en-US" sz="2000" i="1" dirty="0" smtClean="0"/>
              <a:t>index number</a:t>
            </a:r>
            <a:r>
              <a:rPr lang="en-US" sz="2000" dirty="0" smtClean="0"/>
              <a:t>.</a:t>
            </a:r>
          </a:p>
          <a:p>
            <a:pPr>
              <a:buNone/>
            </a:pPr>
            <a:r>
              <a:rPr lang="en-US" sz="2000" dirty="0" smtClean="0"/>
              <a:t>Example</a:t>
            </a:r>
            <a:endParaRPr lang="en-US" sz="2000" b="1" dirty="0" smtClean="0"/>
          </a:p>
          <a:p>
            <a:pPr>
              <a:buNone/>
            </a:pPr>
            <a:r>
              <a:rPr lang="en-US" sz="2000" dirty="0" smtClean="0"/>
              <a:t>Get the value of the first array item:</a:t>
            </a:r>
          </a:p>
          <a:p>
            <a:pPr>
              <a:buNone/>
            </a:pPr>
            <a:r>
              <a:rPr lang="en-US" sz="2000" dirty="0" smtClean="0"/>
              <a:t>x = cars[0]</a:t>
            </a:r>
          </a:p>
          <a:p>
            <a:pPr>
              <a:buNone/>
            </a:pPr>
            <a:r>
              <a:rPr lang="en-US" sz="2000" dirty="0" smtClean="0"/>
              <a:t>RUN EXAMPLE</a:t>
            </a:r>
          </a:p>
          <a:p>
            <a:pPr>
              <a:buNone/>
            </a:pPr>
            <a:r>
              <a:rPr lang="en-US" sz="2000" dirty="0" smtClean="0"/>
              <a:t>cars = ["Ford", "Volvo", "BMW"]</a:t>
            </a:r>
          </a:p>
          <a:p>
            <a:pPr>
              <a:buNone/>
            </a:pPr>
            <a:r>
              <a:rPr lang="en-US" sz="2000" dirty="0" smtClean="0"/>
              <a:t> </a:t>
            </a:r>
          </a:p>
          <a:p>
            <a:pPr>
              <a:buNone/>
            </a:pPr>
            <a:endParaRPr lang="en-US" sz="2000" dirty="0" smtClean="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52400"/>
          </a:xfrm>
        </p:spPr>
        <p:txBody>
          <a:bodyPr>
            <a:normAutofit fontScale="90000"/>
          </a:bodyPr>
          <a:lstStyle/>
          <a:p>
            <a:r>
              <a:rPr lang="en-US" u="sng" dirty="0" smtClean="0"/>
              <a:t>Python Arrays</a:t>
            </a:r>
            <a:endParaRPr lang="en-US" dirty="0"/>
          </a:p>
        </p:txBody>
      </p:sp>
      <p:sp>
        <p:nvSpPr>
          <p:cNvPr id="3" name="Content Placeholder 2"/>
          <p:cNvSpPr>
            <a:spLocks noGrp="1"/>
          </p:cNvSpPr>
          <p:nvPr>
            <p:ph idx="1"/>
          </p:nvPr>
        </p:nvSpPr>
        <p:spPr>
          <a:xfrm>
            <a:off x="457200" y="838200"/>
            <a:ext cx="8229600" cy="5715000"/>
          </a:xfrm>
        </p:spPr>
        <p:txBody>
          <a:bodyPr>
            <a:normAutofit lnSpcReduction="10000"/>
          </a:bodyPr>
          <a:lstStyle/>
          <a:p>
            <a:pPr>
              <a:buNone/>
            </a:pPr>
            <a:r>
              <a:rPr lang="en-US" sz="2000" dirty="0" smtClean="0"/>
              <a:t>x = cars[0]</a:t>
            </a:r>
          </a:p>
          <a:p>
            <a:pPr>
              <a:buNone/>
            </a:pPr>
            <a:r>
              <a:rPr lang="en-US" sz="2000" dirty="0" smtClean="0"/>
              <a:t> </a:t>
            </a:r>
          </a:p>
          <a:p>
            <a:pPr>
              <a:buNone/>
            </a:pPr>
            <a:r>
              <a:rPr lang="en-US" sz="2000" dirty="0" smtClean="0"/>
              <a:t>print(x)</a:t>
            </a:r>
          </a:p>
          <a:p>
            <a:pPr>
              <a:buNone/>
            </a:pPr>
            <a:r>
              <a:rPr lang="en-US" sz="2000" dirty="0" smtClean="0"/>
              <a:t>C:\Users\My Name&gt;python demo_array2.py</a:t>
            </a:r>
            <a:br>
              <a:rPr lang="en-US" sz="2000" dirty="0" smtClean="0"/>
            </a:br>
            <a:r>
              <a:rPr lang="en-US" sz="2000" dirty="0" smtClean="0"/>
              <a:t>Ford</a:t>
            </a:r>
          </a:p>
          <a:p>
            <a:pPr>
              <a:buNone/>
            </a:pPr>
            <a:r>
              <a:rPr lang="en-US" sz="2000" dirty="0" smtClean="0"/>
              <a:t>Example</a:t>
            </a:r>
            <a:endParaRPr lang="en-US" sz="2000" b="1" dirty="0" smtClean="0"/>
          </a:p>
          <a:p>
            <a:pPr>
              <a:buNone/>
            </a:pPr>
            <a:r>
              <a:rPr lang="en-US" sz="2000" dirty="0" smtClean="0"/>
              <a:t>Modify the value of the first array item:</a:t>
            </a:r>
          </a:p>
          <a:p>
            <a:pPr>
              <a:buNone/>
            </a:pPr>
            <a:r>
              <a:rPr lang="en-US" sz="2000" dirty="0" smtClean="0"/>
              <a:t>cars[0] = "Toyota"</a:t>
            </a:r>
          </a:p>
          <a:p>
            <a:pPr>
              <a:buNone/>
            </a:pPr>
            <a:r>
              <a:rPr lang="en-US" sz="2000" dirty="0" smtClean="0"/>
              <a:t>RUN EXAMPLE</a:t>
            </a:r>
          </a:p>
          <a:p>
            <a:pPr>
              <a:buNone/>
            </a:pPr>
            <a:r>
              <a:rPr lang="en-US" sz="2000" dirty="0" smtClean="0"/>
              <a:t>cars = ["Ford", "Volvo", "BMW"]</a:t>
            </a:r>
          </a:p>
          <a:p>
            <a:pPr>
              <a:buNone/>
            </a:pPr>
            <a:r>
              <a:rPr lang="en-US" sz="2000" dirty="0" smtClean="0"/>
              <a:t> </a:t>
            </a:r>
          </a:p>
          <a:p>
            <a:pPr>
              <a:buNone/>
            </a:pPr>
            <a:r>
              <a:rPr lang="en-US" sz="2000" dirty="0" smtClean="0"/>
              <a:t>cars[0] = "Toyota"</a:t>
            </a:r>
          </a:p>
          <a:p>
            <a:pPr>
              <a:buNone/>
            </a:pPr>
            <a:r>
              <a:rPr lang="en-US" sz="2000" dirty="0" smtClean="0"/>
              <a:t> </a:t>
            </a:r>
          </a:p>
          <a:p>
            <a:pPr>
              <a:buNone/>
            </a:pPr>
            <a:r>
              <a:rPr lang="en-US" sz="2000" dirty="0" smtClean="0"/>
              <a:t>print(cars)</a:t>
            </a:r>
          </a:p>
          <a:p>
            <a:pPr>
              <a:buNone/>
            </a:pPr>
            <a:r>
              <a:rPr lang="en-US" sz="2000" dirty="0" smtClean="0"/>
              <a:t>C:\Users\My Name&gt;python demo_array3.py</a:t>
            </a:r>
            <a:br>
              <a:rPr lang="en-US" sz="2000" dirty="0" smtClean="0"/>
            </a:br>
            <a:r>
              <a:rPr lang="en-US" sz="2000" dirty="0" smtClean="0"/>
              <a:t>['Toyota', 'Volvo', 'BMW']</a:t>
            </a:r>
          </a:p>
          <a:p>
            <a:pPr>
              <a:buNone/>
            </a:pPr>
            <a:endParaRPr lang="en-US" sz="2000"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normAutofit fontScale="90000"/>
          </a:bodyPr>
          <a:lstStyle/>
          <a:p>
            <a:r>
              <a:rPr lang="en-US" u="sng" dirty="0" smtClean="0"/>
              <a:t>Python Arrays</a:t>
            </a:r>
            <a:endParaRPr lang="en-US" dirty="0"/>
          </a:p>
        </p:txBody>
      </p:sp>
      <p:sp>
        <p:nvSpPr>
          <p:cNvPr id="3" name="Content Placeholder 2"/>
          <p:cNvSpPr>
            <a:spLocks noGrp="1"/>
          </p:cNvSpPr>
          <p:nvPr>
            <p:ph idx="1"/>
          </p:nvPr>
        </p:nvSpPr>
        <p:spPr>
          <a:xfrm>
            <a:off x="457200" y="990600"/>
            <a:ext cx="8229600" cy="5562600"/>
          </a:xfrm>
        </p:spPr>
        <p:txBody>
          <a:bodyPr>
            <a:normAutofit lnSpcReduction="10000"/>
          </a:bodyPr>
          <a:lstStyle/>
          <a:p>
            <a:pPr>
              <a:buNone/>
            </a:pPr>
            <a:r>
              <a:rPr lang="en-US" sz="2000" dirty="0" smtClean="0"/>
              <a:t>The Length of an Array</a:t>
            </a:r>
            <a:endParaRPr lang="en-US" sz="2000" b="1" dirty="0" smtClean="0"/>
          </a:p>
          <a:p>
            <a:pPr>
              <a:buNone/>
            </a:pPr>
            <a:r>
              <a:rPr lang="en-US" sz="2000" dirty="0" smtClean="0"/>
              <a:t>Use the </a:t>
            </a:r>
            <a:r>
              <a:rPr lang="en-US" sz="2000" dirty="0" err="1" smtClean="0"/>
              <a:t>len</a:t>
            </a:r>
            <a:r>
              <a:rPr lang="en-US" sz="2000" dirty="0" smtClean="0"/>
              <a:t>() method to return the length of an array (the number of elements in an array).</a:t>
            </a:r>
          </a:p>
          <a:p>
            <a:pPr>
              <a:buNone/>
            </a:pPr>
            <a:r>
              <a:rPr lang="en-US" sz="2000" dirty="0" smtClean="0"/>
              <a:t>Example</a:t>
            </a:r>
            <a:endParaRPr lang="en-US" sz="2000" b="1" dirty="0" smtClean="0"/>
          </a:p>
          <a:p>
            <a:pPr>
              <a:buNone/>
            </a:pPr>
            <a:r>
              <a:rPr lang="en-US" sz="2000" dirty="0" smtClean="0"/>
              <a:t>Return the number of elements in the cars array:</a:t>
            </a:r>
          </a:p>
          <a:p>
            <a:pPr>
              <a:buNone/>
            </a:pPr>
            <a:r>
              <a:rPr lang="en-US" sz="2000" dirty="0" smtClean="0"/>
              <a:t>x = </a:t>
            </a:r>
            <a:r>
              <a:rPr lang="en-US" sz="2000" dirty="0" err="1" smtClean="0"/>
              <a:t>len</a:t>
            </a:r>
            <a:r>
              <a:rPr lang="en-US" sz="2000" dirty="0" smtClean="0"/>
              <a:t>(cars)</a:t>
            </a:r>
          </a:p>
          <a:p>
            <a:pPr>
              <a:buNone/>
            </a:pPr>
            <a:r>
              <a:rPr lang="en-US" sz="2000" dirty="0" smtClean="0"/>
              <a:t>RUN EXAMPLE</a:t>
            </a:r>
          </a:p>
          <a:p>
            <a:pPr>
              <a:buNone/>
            </a:pPr>
            <a:r>
              <a:rPr lang="en-US" sz="2000" dirty="0" smtClean="0"/>
              <a:t>cars = ["Ford", "Volvo", "BMW"]</a:t>
            </a:r>
          </a:p>
          <a:p>
            <a:pPr>
              <a:buNone/>
            </a:pPr>
            <a:r>
              <a:rPr lang="en-US" sz="2000" dirty="0" smtClean="0"/>
              <a:t> </a:t>
            </a:r>
          </a:p>
          <a:p>
            <a:pPr>
              <a:buNone/>
            </a:pPr>
            <a:r>
              <a:rPr lang="en-US" sz="2000" dirty="0" smtClean="0"/>
              <a:t>x = </a:t>
            </a:r>
            <a:r>
              <a:rPr lang="en-US" sz="2000" dirty="0" err="1" smtClean="0"/>
              <a:t>len</a:t>
            </a:r>
            <a:r>
              <a:rPr lang="en-US" sz="2000" dirty="0" smtClean="0"/>
              <a:t>(cars)</a:t>
            </a:r>
          </a:p>
          <a:p>
            <a:pPr>
              <a:buNone/>
            </a:pPr>
            <a:r>
              <a:rPr lang="en-US" sz="2000" dirty="0" smtClean="0"/>
              <a:t> </a:t>
            </a:r>
          </a:p>
          <a:p>
            <a:pPr>
              <a:buNone/>
            </a:pPr>
            <a:r>
              <a:rPr lang="en-US" sz="2000" dirty="0" smtClean="0"/>
              <a:t>print(x)</a:t>
            </a:r>
          </a:p>
          <a:p>
            <a:pPr>
              <a:buNone/>
            </a:pPr>
            <a:r>
              <a:rPr lang="en-US" sz="2000" dirty="0" smtClean="0"/>
              <a:t>C:\Users\My Name&gt;python demo_array4.py</a:t>
            </a:r>
            <a:br>
              <a:rPr lang="en-US" sz="2000" dirty="0" smtClean="0"/>
            </a:br>
            <a:r>
              <a:rPr lang="en-US" sz="2000" dirty="0" smtClean="0"/>
              <a:t>3</a:t>
            </a:r>
          </a:p>
          <a:p>
            <a:pPr>
              <a:buNone/>
            </a:pPr>
            <a:r>
              <a:rPr lang="en-US" sz="2000" b="1" dirty="0" smtClean="0"/>
              <a:t>Note:</a:t>
            </a:r>
            <a:r>
              <a:rPr lang="en-US" sz="2000" dirty="0" smtClean="0"/>
              <a:t> The length of an array is always one more than the highest array index.</a:t>
            </a:r>
          </a:p>
          <a:p>
            <a:pPr>
              <a:buNone/>
            </a:pPr>
            <a:endParaRPr lang="en-US" sz="20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r>
              <a:rPr lang="en-US" u="sng" dirty="0" smtClean="0"/>
              <a:t>Python Arrays</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smtClean="0"/>
              <a:t>Looping Array Elements</a:t>
            </a:r>
            <a:endParaRPr lang="en-US" sz="2000" b="1" dirty="0" smtClean="0"/>
          </a:p>
          <a:p>
            <a:pPr>
              <a:buNone/>
            </a:pPr>
            <a:r>
              <a:rPr lang="en-US" sz="2000" dirty="0" smtClean="0"/>
              <a:t>You can use the for in loop to loop through all the elements of an array.</a:t>
            </a:r>
          </a:p>
          <a:p>
            <a:pPr>
              <a:buNone/>
            </a:pPr>
            <a:r>
              <a:rPr lang="en-US" sz="2000" dirty="0" smtClean="0"/>
              <a:t>Example</a:t>
            </a:r>
            <a:endParaRPr lang="en-US" sz="2000" b="1" dirty="0" smtClean="0"/>
          </a:p>
          <a:p>
            <a:pPr>
              <a:buNone/>
            </a:pPr>
            <a:r>
              <a:rPr lang="en-US" sz="2000" dirty="0" smtClean="0"/>
              <a:t>Print each item in the cars array:</a:t>
            </a:r>
          </a:p>
          <a:p>
            <a:pPr>
              <a:buNone/>
            </a:pPr>
            <a:r>
              <a:rPr lang="en-US" sz="2000" dirty="0" smtClean="0"/>
              <a:t>for x in cars:</a:t>
            </a:r>
            <a:br>
              <a:rPr lang="en-US" sz="2000" dirty="0" smtClean="0"/>
            </a:br>
            <a:r>
              <a:rPr lang="en-US" sz="2000" dirty="0" smtClean="0"/>
              <a:t>  print(x)</a:t>
            </a:r>
          </a:p>
          <a:p>
            <a:pPr>
              <a:buNone/>
            </a:pPr>
            <a:r>
              <a:rPr lang="en-US" sz="2000" dirty="0" smtClean="0"/>
              <a:t>RUN EXAMPLE</a:t>
            </a:r>
          </a:p>
          <a:p>
            <a:pPr>
              <a:buNone/>
            </a:pPr>
            <a:r>
              <a:rPr lang="en-US" sz="2000" dirty="0" smtClean="0"/>
              <a:t>cars = ["Ford", "Volvo", "BMW"]</a:t>
            </a:r>
          </a:p>
          <a:p>
            <a:pPr>
              <a:buNone/>
            </a:pPr>
            <a:r>
              <a:rPr lang="en-US" sz="2000" dirty="0" smtClean="0"/>
              <a:t> </a:t>
            </a:r>
          </a:p>
          <a:p>
            <a:pPr>
              <a:buNone/>
            </a:pPr>
            <a:r>
              <a:rPr lang="en-US" sz="2000" dirty="0" smtClean="0"/>
              <a:t>for x in cars:</a:t>
            </a:r>
          </a:p>
          <a:p>
            <a:pPr>
              <a:buNone/>
            </a:pPr>
            <a:r>
              <a:rPr lang="en-US" sz="2000" dirty="0" smtClean="0"/>
              <a:t>  print(x)</a:t>
            </a:r>
          </a:p>
          <a:p>
            <a:pPr>
              <a:buNone/>
            </a:pPr>
            <a:r>
              <a:rPr lang="en-US" sz="2000" dirty="0" smtClean="0"/>
              <a:t>C:\Users\My Name&gt;python demo_array5.py</a:t>
            </a:r>
            <a:br>
              <a:rPr lang="en-US" sz="2000" dirty="0" smtClean="0"/>
            </a:br>
            <a:r>
              <a:rPr lang="en-US" sz="2000" dirty="0" smtClean="0"/>
              <a:t>Ford</a:t>
            </a:r>
            <a:br>
              <a:rPr lang="en-US" sz="2000" dirty="0" smtClean="0"/>
            </a:br>
            <a:r>
              <a:rPr lang="en-US" sz="2000" dirty="0" smtClean="0"/>
              <a:t>Volvo</a:t>
            </a:r>
            <a:br>
              <a:rPr lang="en-US" sz="2000" dirty="0" smtClean="0"/>
            </a:br>
            <a:r>
              <a:rPr lang="en-US" sz="2000" dirty="0" smtClean="0"/>
              <a:t>BMW</a:t>
            </a:r>
          </a:p>
          <a:p>
            <a:pPr>
              <a:buNone/>
            </a:pPr>
            <a:endParaRPr lang="en-US" sz="2000"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u="sng" dirty="0" smtClean="0"/>
              <a:t>Python Arrays</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smtClean="0"/>
              <a:t>Adding Array Elements</a:t>
            </a:r>
            <a:endParaRPr lang="en-US" sz="2000" b="1" dirty="0" smtClean="0"/>
          </a:p>
          <a:p>
            <a:pPr>
              <a:buNone/>
            </a:pPr>
            <a:r>
              <a:rPr lang="en-US" sz="2000" dirty="0" smtClean="0"/>
              <a:t>You can use the append() method to add an element to an array.</a:t>
            </a:r>
          </a:p>
          <a:p>
            <a:pPr>
              <a:buNone/>
            </a:pPr>
            <a:r>
              <a:rPr lang="en-US" sz="2000" dirty="0" smtClean="0"/>
              <a:t>Example</a:t>
            </a:r>
            <a:endParaRPr lang="en-US" sz="2000" b="1" dirty="0" smtClean="0"/>
          </a:p>
          <a:p>
            <a:pPr>
              <a:buNone/>
            </a:pPr>
            <a:r>
              <a:rPr lang="en-US" sz="2000" dirty="0" smtClean="0"/>
              <a:t>Add one more element to the cars array:</a:t>
            </a:r>
          </a:p>
          <a:p>
            <a:pPr>
              <a:buNone/>
            </a:pPr>
            <a:r>
              <a:rPr lang="en-US" sz="2000" dirty="0" err="1" smtClean="0"/>
              <a:t>cars.append</a:t>
            </a:r>
            <a:r>
              <a:rPr lang="en-US" sz="2000" dirty="0" smtClean="0"/>
              <a:t>("Honda")</a:t>
            </a:r>
          </a:p>
          <a:p>
            <a:pPr>
              <a:buNone/>
            </a:pPr>
            <a:r>
              <a:rPr lang="en-US" sz="2000" dirty="0" smtClean="0"/>
              <a:t>RUN EXAMPLE</a:t>
            </a:r>
          </a:p>
          <a:p>
            <a:pPr>
              <a:buNone/>
            </a:pPr>
            <a:r>
              <a:rPr lang="en-US" sz="2000" dirty="0" smtClean="0"/>
              <a:t>cars = ["Ford", "Volvo", "BMW"]</a:t>
            </a:r>
          </a:p>
          <a:p>
            <a:pPr>
              <a:buNone/>
            </a:pPr>
            <a:r>
              <a:rPr lang="en-US" sz="2000" dirty="0" smtClean="0"/>
              <a:t> </a:t>
            </a:r>
          </a:p>
          <a:p>
            <a:pPr>
              <a:buNone/>
            </a:pPr>
            <a:r>
              <a:rPr lang="en-US" sz="2000" dirty="0" err="1" smtClean="0"/>
              <a:t>cars.append</a:t>
            </a:r>
            <a:r>
              <a:rPr lang="en-US" sz="2000" dirty="0" smtClean="0"/>
              <a:t>("Honda")</a:t>
            </a:r>
          </a:p>
          <a:p>
            <a:pPr>
              <a:buNone/>
            </a:pPr>
            <a:r>
              <a:rPr lang="en-US" sz="2000" dirty="0" smtClean="0"/>
              <a:t> </a:t>
            </a:r>
          </a:p>
          <a:p>
            <a:pPr>
              <a:buNone/>
            </a:pPr>
            <a:r>
              <a:rPr lang="en-US" sz="2000" dirty="0" smtClean="0"/>
              <a:t>print(cars)</a:t>
            </a:r>
          </a:p>
          <a:p>
            <a:pPr>
              <a:buNone/>
            </a:pPr>
            <a:r>
              <a:rPr lang="en-US" sz="2000" dirty="0" smtClean="0"/>
              <a:t>C:\Users\My Name&gt;python demo_array6.py</a:t>
            </a:r>
            <a:br>
              <a:rPr lang="en-US" sz="2000" dirty="0" smtClean="0"/>
            </a:br>
            <a:r>
              <a:rPr lang="en-US" sz="2000" dirty="0" smtClean="0"/>
              <a:t>['Ford', 'Volvo', 'BMW', 'Honda']</a:t>
            </a:r>
          </a:p>
          <a:p>
            <a:pPr>
              <a:buNone/>
            </a:pPr>
            <a:r>
              <a:rPr lang="en-US" sz="2000" dirty="0" smtClean="0"/>
              <a:t>Removing Array Elements</a:t>
            </a:r>
            <a:endParaRPr lang="en-US" sz="2000" b="1" dirty="0" smtClean="0"/>
          </a:p>
          <a:p>
            <a:pPr>
              <a:buNone/>
            </a:pPr>
            <a:r>
              <a:rPr lang="en-US" sz="2000" dirty="0" smtClean="0"/>
              <a:t>You can use the pop() method to remove an element from the array.</a:t>
            </a:r>
          </a:p>
          <a:p>
            <a:pPr>
              <a:buNone/>
            </a:pPr>
            <a:r>
              <a:rPr lang="en-US" sz="2000" dirty="0" smtClean="0"/>
              <a:t>Example</a:t>
            </a:r>
            <a:endParaRPr lang="en-US" sz="2000" b="1" dirty="0" smtClean="0"/>
          </a:p>
          <a:p>
            <a:pPr>
              <a:buNone/>
            </a:pPr>
            <a:r>
              <a:rPr lang="en-US" sz="2000" dirty="0" smtClean="0"/>
              <a:t>Delete the second element of the cars array:</a:t>
            </a:r>
          </a:p>
          <a:p>
            <a:pPr>
              <a:buNone/>
            </a:pPr>
            <a:endParaRPr lang="en-US" sz="20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u="sng" dirty="0" smtClean="0"/>
              <a:t>Python Arrays</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smtClean="0"/>
              <a:t>cars.pop(1)</a:t>
            </a:r>
          </a:p>
          <a:p>
            <a:pPr>
              <a:buNone/>
            </a:pPr>
            <a:r>
              <a:rPr lang="en-US" sz="2000" dirty="0" smtClean="0"/>
              <a:t>RUN EXAMPLE</a:t>
            </a:r>
          </a:p>
          <a:p>
            <a:pPr>
              <a:buNone/>
            </a:pPr>
            <a:r>
              <a:rPr lang="en-US" sz="2000" dirty="0" smtClean="0"/>
              <a:t>cars = ["Ford", "Volvo", "BMW"]</a:t>
            </a:r>
          </a:p>
          <a:p>
            <a:pPr>
              <a:buNone/>
            </a:pPr>
            <a:r>
              <a:rPr lang="en-US" sz="2000" dirty="0" smtClean="0"/>
              <a:t> </a:t>
            </a:r>
          </a:p>
          <a:p>
            <a:pPr>
              <a:buNone/>
            </a:pPr>
            <a:r>
              <a:rPr lang="en-US" sz="2000" dirty="0" smtClean="0"/>
              <a:t>cars.pop(1)</a:t>
            </a:r>
          </a:p>
          <a:p>
            <a:pPr>
              <a:buNone/>
            </a:pPr>
            <a:r>
              <a:rPr lang="en-US" sz="2000" dirty="0" smtClean="0"/>
              <a:t> </a:t>
            </a:r>
          </a:p>
          <a:p>
            <a:pPr>
              <a:buNone/>
            </a:pPr>
            <a:r>
              <a:rPr lang="en-US" sz="2000" dirty="0" smtClean="0"/>
              <a:t>print(cars)</a:t>
            </a:r>
          </a:p>
          <a:p>
            <a:pPr>
              <a:buNone/>
            </a:pPr>
            <a:r>
              <a:rPr lang="en-US" sz="2000" dirty="0" smtClean="0"/>
              <a:t>C:\Users\My Name&gt;python demo_array7.py</a:t>
            </a:r>
            <a:br>
              <a:rPr lang="en-US" sz="2000" dirty="0" smtClean="0"/>
            </a:br>
            <a:r>
              <a:rPr lang="en-US" sz="2000" dirty="0" smtClean="0"/>
              <a:t>['Ford', 'BMW']</a:t>
            </a:r>
          </a:p>
          <a:p>
            <a:pPr>
              <a:buNone/>
            </a:pPr>
            <a:r>
              <a:rPr lang="en-US" sz="2000" dirty="0" smtClean="0"/>
              <a:t>You can also use the remove() method to remove an element from the array.</a:t>
            </a:r>
          </a:p>
          <a:p>
            <a:pPr>
              <a:buNone/>
            </a:pPr>
            <a:r>
              <a:rPr lang="en-US" sz="2000" dirty="0" smtClean="0"/>
              <a:t>Example</a:t>
            </a:r>
            <a:endParaRPr lang="en-US" sz="2000" b="1" dirty="0" smtClean="0"/>
          </a:p>
          <a:p>
            <a:pPr>
              <a:buNone/>
            </a:pPr>
            <a:r>
              <a:rPr lang="en-US" sz="2000" dirty="0" smtClean="0"/>
              <a:t>Delete the element that has the value "Volvo":</a:t>
            </a:r>
          </a:p>
          <a:p>
            <a:pPr>
              <a:buNone/>
            </a:pPr>
            <a:r>
              <a:rPr lang="en-US" sz="2000" dirty="0" err="1" smtClean="0"/>
              <a:t>cars.remove</a:t>
            </a:r>
            <a:r>
              <a:rPr lang="en-US" sz="2000" dirty="0" smtClean="0"/>
              <a:t>("Volvo")</a:t>
            </a:r>
          </a:p>
          <a:p>
            <a:pPr>
              <a:buNone/>
            </a:pPr>
            <a:r>
              <a:rPr lang="en-US" sz="2000" dirty="0" smtClean="0"/>
              <a:t>RUN EXAMPLE</a:t>
            </a:r>
          </a:p>
          <a:p>
            <a:pPr>
              <a:buNone/>
            </a:pPr>
            <a:r>
              <a:rPr lang="en-US" sz="2000" dirty="0" smtClean="0"/>
              <a:t>cars = ["Ford", "Volvo", "BMW"]</a:t>
            </a:r>
          </a:p>
          <a:p>
            <a:pPr>
              <a:buNone/>
            </a:pPr>
            <a:r>
              <a:rPr lang="en-US" sz="2000" dirty="0" err="1" smtClean="0"/>
              <a:t>cars.remove</a:t>
            </a:r>
            <a:r>
              <a:rPr lang="en-US" sz="2000" dirty="0" smtClean="0"/>
              <a:t>("Volvo")</a:t>
            </a:r>
          </a:p>
          <a:p>
            <a:pPr>
              <a:buNone/>
            </a:pPr>
            <a:endParaRPr lang="en-US" sz="2000"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81000"/>
          </a:xfrm>
        </p:spPr>
        <p:txBody>
          <a:bodyPr>
            <a:normAutofit fontScale="90000"/>
          </a:bodyPr>
          <a:lstStyle/>
          <a:p>
            <a:r>
              <a:rPr lang="en-US" u="sng" dirty="0" smtClean="0"/>
              <a:t>Python Arrays</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print(cars)</a:t>
            </a:r>
          </a:p>
          <a:p>
            <a:pPr>
              <a:buNone/>
            </a:pPr>
            <a:r>
              <a:rPr lang="en-US" sz="2000" dirty="0" smtClean="0"/>
              <a:t>C:\Users\My Name&gt;python demo_array8.py</a:t>
            </a:r>
            <a:br>
              <a:rPr lang="en-US" sz="2000" dirty="0" smtClean="0"/>
            </a:br>
            <a:r>
              <a:rPr lang="en-US" sz="2000" dirty="0" smtClean="0"/>
              <a:t>['Ford', 'BMW']</a:t>
            </a:r>
          </a:p>
          <a:p>
            <a:pPr>
              <a:buNone/>
            </a:pPr>
            <a:r>
              <a:rPr lang="en-US" sz="2000" b="1" dirty="0" smtClean="0"/>
              <a:t>Note:</a:t>
            </a:r>
            <a:r>
              <a:rPr lang="en-US" sz="2000" dirty="0" smtClean="0"/>
              <a:t> The list's remove() method only removes the first occurrence of the specified value.</a:t>
            </a:r>
          </a:p>
          <a:p>
            <a:pPr>
              <a:buNone/>
            </a:pPr>
            <a:r>
              <a:rPr lang="en-US" sz="2000" dirty="0" smtClean="0"/>
              <a:t>Array Methods</a:t>
            </a:r>
            <a:endParaRPr lang="en-US" sz="2000" b="1" dirty="0" smtClean="0"/>
          </a:p>
          <a:p>
            <a:pPr>
              <a:buNone/>
            </a:pPr>
            <a:r>
              <a:rPr lang="en-US" sz="2000" dirty="0" smtClean="0"/>
              <a:t>Python has a set of built-in methods that you can use on lists/arrays.</a:t>
            </a:r>
          </a:p>
          <a:p>
            <a:pPr>
              <a:buNone/>
            </a:pPr>
            <a:r>
              <a:rPr lang="en-US" sz="2000" b="1" dirty="0" smtClean="0"/>
              <a:t>Note:</a:t>
            </a:r>
            <a:r>
              <a:rPr lang="en-US" sz="2000" dirty="0" smtClean="0"/>
              <a:t> Python does not have built-in support for Arrays, but Python Lists can be used instead.</a:t>
            </a:r>
          </a:p>
          <a:p>
            <a:pPr>
              <a:buNone/>
            </a:pPr>
            <a:endParaRPr lang="en-US" sz="2000" dirty="0" smtClean="0"/>
          </a:p>
          <a:p>
            <a:pPr>
              <a:buNone/>
            </a:pPr>
            <a:endParaRPr lang="en-US" sz="2000" dirty="0"/>
          </a:p>
        </p:txBody>
      </p:sp>
      <p:graphicFrame>
        <p:nvGraphicFramePr>
          <p:cNvPr id="4" name="Table 3"/>
          <p:cNvGraphicFramePr>
            <a:graphicFrameLocks noGrp="1"/>
          </p:cNvGraphicFramePr>
          <p:nvPr/>
        </p:nvGraphicFramePr>
        <p:xfrm>
          <a:off x="304800" y="3962400"/>
          <a:ext cx="8229600" cy="2635673"/>
        </p:xfrm>
        <a:graphic>
          <a:graphicData uri="http://schemas.openxmlformats.org/drawingml/2006/table">
            <a:tbl>
              <a:tblPr firstRow="1" bandRow="1">
                <a:tableStyleId>{5C22544A-7EE6-4342-B048-85BDC9FD1C3A}</a:tableStyleId>
              </a:tblPr>
              <a:tblGrid>
                <a:gridCol w="1371599"/>
                <a:gridCol w="6858001"/>
              </a:tblGrid>
              <a:tr h="0">
                <a:tc>
                  <a:txBody>
                    <a:bodyPr/>
                    <a:lstStyle/>
                    <a:p>
                      <a:r>
                        <a:rPr lang="en-US" sz="2000" dirty="0" smtClean="0"/>
                        <a:t>Method</a:t>
                      </a:r>
                      <a:endParaRPr lang="en-US" sz="2000" dirty="0"/>
                    </a:p>
                  </a:txBody>
                  <a:tcPr/>
                </a:tc>
                <a:tc>
                  <a:txBody>
                    <a:bodyPr/>
                    <a:lstStyle/>
                    <a:p>
                      <a:r>
                        <a:rPr lang="en-US" sz="2000" dirty="0" smtClean="0"/>
                        <a:t>Description</a:t>
                      </a:r>
                      <a:endParaRPr lang="en-US" sz="2000" dirty="0"/>
                    </a:p>
                  </a:txBody>
                  <a:tcPr/>
                </a:tc>
              </a:tr>
              <a:tr h="456679">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append()</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Adds an element at the end of the list</a:t>
                      </a:r>
                      <a:endParaRPr lang="en-US" sz="2000" dirty="0">
                        <a:latin typeface="Calibri"/>
                        <a:ea typeface="Calibri"/>
                        <a:cs typeface="Times New Roman"/>
                      </a:endParaRPr>
                    </a:p>
                  </a:txBody>
                  <a:tcPr marL="30480" marR="30480" marT="30480" marB="30480"/>
                </a:tc>
              </a:tr>
              <a:tr h="456679">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clear()</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Removes all the elements from the list</a:t>
                      </a:r>
                      <a:endParaRPr lang="en-US" sz="2000" dirty="0">
                        <a:latin typeface="Calibri"/>
                        <a:ea typeface="Calibri"/>
                        <a:cs typeface="Times New Roman"/>
                      </a:endParaRPr>
                    </a:p>
                  </a:txBody>
                  <a:tcPr marL="30480" marR="30480" marT="30480" marB="30480"/>
                </a:tc>
              </a:tr>
              <a:tr h="456679">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copy()</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copy of the list</a:t>
                      </a:r>
                      <a:endParaRPr lang="en-US" sz="2000" dirty="0">
                        <a:latin typeface="Calibri"/>
                        <a:ea typeface="Calibri"/>
                        <a:cs typeface="Times New Roman"/>
                      </a:endParaRPr>
                    </a:p>
                  </a:txBody>
                  <a:tcPr marL="30480" marR="30480" marT="30480" marB="30480"/>
                </a:tc>
              </a:tr>
              <a:tr h="869396">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count()</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the number of elements with the specified value</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u="sng" dirty="0" smtClean="0"/>
              <a:t>Python Arrays</a:t>
            </a:r>
            <a:endParaRPr lang="en-US" dirty="0"/>
          </a:p>
        </p:txBody>
      </p:sp>
      <p:graphicFrame>
        <p:nvGraphicFramePr>
          <p:cNvPr id="4" name="Content Placeholder 3"/>
          <p:cNvGraphicFramePr>
            <a:graphicFrameLocks noGrp="1"/>
          </p:cNvGraphicFramePr>
          <p:nvPr>
            <p:ph idx="1"/>
          </p:nvPr>
        </p:nvGraphicFramePr>
        <p:xfrm>
          <a:off x="228600" y="1295400"/>
          <a:ext cx="8229600" cy="3786886"/>
        </p:xfrm>
        <a:graphic>
          <a:graphicData uri="http://schemas.openxmlformats.org/drawingml/2006/table">
            <a:tbl>
              <a:tblPr firstRow="1" bandRow="1">
                <a:tableStyleId>{5C22544A-7EE6-4342-B048-85BDC9FD1C3A}</a:tableStyleId>
              </a:tblPr>
              <a:tblGrid>
                <a:gridCol w="1752600"/>
                <a:gridCol w="64770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extend()</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Add the elements of a list (or any iterable), to the end of the current list</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index()</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the index of the first element with the specified value</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insert()</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Adds an element at the specified position</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pop()</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Removes the element at the specified position</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remove()</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Removes the first item with the specified value</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reverse()</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Reverses the order of the list</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sort()</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Sorts the </a:t>
                      </a:r>
                      <a:r>
                        <a:rPr lang="en-US" sz="2000" dirty="0" smtClean="0">
                          <a:solidFill>
                            <a:srgbClr val="000000"/>
                          </a:solidFill>
                          <a:latin typeface="Verdana"/>
                          <a:ea typeface="Calibri"/>
                          <a:cs typeface="Times New Roman"/>
                        </a:rPr>
                        <a:t>list</a:t>
                      </a:r>
                    </a:p>
                  </a:txBody>
                  <a:tcPr marL="30480" marR="30480" marT="30480" marB="30480"/>
                </a:tc>
              </a:tr>
            </a:tbl>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20. </a:t>
            </a:r>
            <a:r>
              <a:rPr lang="en-US" u="sng" dirty="0" smtClean="0"/>
              <a:t>Python Classes and Objects</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638800"/>
          </a:xfrm>
        </p:spPr>
        <p:txBody>
          <a:bodyPr>
            <a:normAutofit lnSpcReduction="10000"/>
          </a:bodyPr>
          <a:lstStyle/>
          <a:p>
            <a:pPr>
              <a:buNone/>
            </a:pPr>
            <a:r>
              <a:rPr lang="en-US" sz="2000" dirty="0" smtClean="0"/>
              <a:t>Python Classes/Objects</a:t>
            </a:r>
            <a:endParaRPr lang="en-US" sz="2000" b="1" dirty="0" smtClean="0"/>
          </a:p>
          <a:p>
            <a:pPr>
              <a:buNone/>
            </a:pPr>
            <a:r>
              <a:rPr lang="en-US" sz="2000" dirty="0" smtClean="0"/>
              <a:t>Python is an object oriented programming language.</a:t>
            </a:r>
          </a:p>
          <a:p>
            <a:pPr>
              <a:buNone/>
            </a:pPr>
            <a:r>
              <a:rPr lang="en-US" sz="2000" dirty="0" smtClean="0"/>
              <a:t>Almost everything in Python is an object, with its properties and methods.</a:t>
            </a:r>
          </a:p>
          <a:p>
            <a:pPr>
              <a:buNone/>
            </a:pPr>
            <a:r>
              <a:rPr lang="en-US" sz="2000" dirty="0" smtClean="0"/>
              <a:t>A Class is like an object constructor, or a "blueprint" for creating objects.</a:t>
            </a:r>
          </a:p>
          <a:p>
            <a:pPr>
              <a:buNone/>
            </a:pPr>
            <a:r>
              <a:rPr lang="en-US" sz="2000" dirty="0" smtClean="0"/>
              <a:t>Create a Class</a:t>
            </a:r>
            <a:endParaRPr lang="en-US" sz="2000" b="1" dirty="0" smtClean="0"/>
          </a:p>
          <a:p>
            <a:pPr>
              <a:buNone/>
            </a:pPr>
            <a:r>
              <a:rPr lang="en-US" sz="2000" dirty="0" smtClean="0"/>
              <a:t>To create a class, use the keyword class:</a:t>
            </a:r>
          </a:p>
          <a:p>
            <a:pPr>
              <a:buNone/>
            </a:pPr>
            <a:r>
              <a:rPr lang="en-US" sz="2000" dirty="0" smtClean="0"/>
              <a:t>Example</a:t>
            </a:r>
            <a:endParaRPr lang="en-US" sz="2000" b="1" dirty="0" smtClean="0"/>
          </a:p>
          <a:p>
            <a:pPr>
              <a:buNone/>
            </a:pPr>
            <a:r>
              <a:rPr lang="en-US" sz="2000" dirty="0" smtClean="0"/>
              <a:t>Create a class named </a:t>
            </a:r>
            <a:r>
              <a:rPr lang="en-US" sz="2000" dirty="0" err="1" smtClean="0"/>
              <a:t>MyClass</a:t>
            </a:r>
            <a:r>
              <a:rPr lang="en-US" sz="2000" dirty="0" smtClean="0"/>
              <a:t>, with a property named x:</a:t>
            </a:r>
          </a:p>
          <a:p>
            <a:pPr>
              <a:buNone/>
            </a:pPr>
            <a:r>
              <a:rPr lang="en-US" sz="2000" dirty="0" smtClean="0"/>
              <a:t>class </a:t>
            </a:r>
            <a:r>
              <a:rPr lang="en-US" sz="2000" dirty="0" err="1" smtClean="0"/>
              <a:t>MyClass</a:t>
            </a:r>
            <a:r>
              <a:rPr lang="en-US" sz="2000" dirty="0" smtClean="0"/>
              <a:t>:</a:t>
            </a:r>
            <a:br>
              <a:rPr lang="en-US" sz="2000" dirty="0" smtClean="0"/>
            </a:br>
            <a:r>
              <a:rPr lang="en-US" sz="2000" dirty="0" smtClean="0"/>
              <a:t>  x = 5</a:t>
            </a:r>
          </a:p>
          <a:p>
            <a:pPr>
              <a:buNone/>
            </a:pPr>
            <a:r>
              <a:rPr lang="en-US" sz="2000" dirty="0" smtClean="0"/>
              <a:t>RUN EXAMPLE</a:t>
            </a:r>
          </a:p>
          <a:p>
            <a:pPr>
              <a:buNone/>
            </a:pPr>
            <a:r>
              <a:rPr lang="en-US" sz="2000" dirty="0" smtClean="0"/>
              <a:t>class </a:t>
            </a:r>
            <a:r>
              <a:rPr lang="en-US" sz="2000" dirty="0" err="1" smtClean="0"/>
              <a:t>MyClass</a:t>
            </a:r>
            <a:r>
              <a:rPr lang="en-US" sz="2000" dirty="0" smtClean="0"/>
              <a:t>:</a:t>
            </a:r>
          </a:p>
          <a:p>
            <a:pPr>
              <a:buNone/>
            </a:pPr>
            <a:r>
              <a:rPr lang="en-US" sz="2000" dirty="0" smtClean="0"/>
              <a:t>  x = 5</a:t>
            </a:r>
          </a:p>
          <a:p>
            <a:pPr>
              <a:buNone/>
            </a:pPr>
            <a:r>
              <a:rPr lang="en-US" sz="2000" dirty="0" smtClean="0"/>
              <a:t> </a:t>
            </a:r>
          </a:p>
          <a:p>
            <a:pPr>
              <a:buNone/>
            </a:pPr>
            <a:r>
              <a:rPr lang="en-US" sz="2000" dirty="0" smtClean="0"/>
              <a:t>print(</a:t>
            </a:r>
            <a:r>
              <a:rPr lang="en-US" sz="2000" dirty="0" err="1" smtClean="0"/>
              <a:t>MyClass</a:t>
            </a:r>
            <a:r>
              <a:rPr lang="en-US" sz="2000" dirty="0" smtClean="0"/>
              <a:t>)</a:t>
            </a:r>
          </a:p>
          <a:p>
            <a:pPr>
              <a:buNone/>
            </a:pPr>
            <a:endParaRPr lang="en-US" sz="2000"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u="sng" dirty="0" smtClean="0"/>
              <a:t>Python Classes and Objects</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791200"/>
          </a:xfrm>
        </p:spPr>
        <p:txBody>
          <a:bodyPr>
            <a:normAutofit/>
          </a:bodyPr>
          <a:lstStyle/>
          <a:p>
            <a:pPr>
              <a:buNone/>
            </a:pPr>
            <a:r>
              <a:rPr lang="en-US" sz="2000" dirty="0" smtClean="0"/>
              <a:t>C:\Users\My Name&gt;python demo_class1.py</a:t>
            </a:r>
            <a:br>
              <a:rPr lang="en-US" sz="2000" dirty="0" smtClean="0"/>
            </a:br>
            <a:r>
              <a:rPr lang="en-US" sz="2000" dirty="0" smtClean="0"/>
              <a:t>&lt;class '__</a:t>
            </a:r>
            <a:r>
              <a:rPr lang="en-US" sz="2000" dirty="0" err="1" smtClean="0"/>
              <a:t>main__.MyClass</a:t>
            </a:r>
            <a:r>
              <a:rPr lang="en-US" sz="2000" dirty="0" smtClean="0"/>
              <a:t>'&gt;</a:t>
            </a:r>
          </a:p>
          <a:p>
            <a:pPr>
              <a:buNone/>
            </a:pPr>
            <a:r>
              <a:rPr lang="en-US" sz="2000" dirty="0" smtClean="0"/>
              <a:t>Create Object</a:t>
            </a:r>
            <a:endParaRPr lang="en-US" sz="2000" b="1" dirty="0" smtClean="0"/>
          </a:p>
          <a:p>
            <a:pPr>
              <a:buNone/>
            </a:pPr>
            <a:r>
              <a:rPr lang="en-US" sz="2000" dirty="0" smtClean="0"/>
              <a:t>Now we can use the class named </a:t>
            </a:r>
            <a:r>
              <a:rPr lang="en-US" sz="2000" dirty="0" err="1" smtClean="0"/>
              <a:t>myClass</a:t>
            </a:r>
            <a:r>
              <a:rPr lang="en-US" sz="2000" dirty="0" smtClean="0"/>
              <a:t> to create objects:</a:t>
            </a:r>
          </a:p>
          <a:p>
            <a:pPr>
              <a:buNone/>
            </a:pPr>
            <a:r>
              <a:rPr lang="en-US" sz="2000" dirty="0" smtClean="0"/>
              <a:t>Example</a:t>
            </a:r>
            <a:endParaRPr lang="en-US" sz="2000" b="1" dirty="0" smtClean="0"/>
          </a:p>
          <a:p>
            <a:pPr>
              <a:buNone/>
            </a:pPr>
            <a:r>
              <a:rPr lang="en-US" sz="2000" dirty="0" smtClean="0"/>
              <a:t>Create an object named p1, and print the value of x:</a:t>
            </a:r>
          </a:p>
          <a:p>
            <a:pPr>
              <a:buNone/>
            </a:pPr>
            <a:r>
              <a:rPr lang="en-US" sz="2000" dirty="0" smtClean="0"/>
              <a:t>p1 = </a:t>
            </a:r>
            <a:r>
              <a:rPr lang="en-US" sz="2000" dirty="0" err="1" smtClean="0"/>
              <a:t>MyClass</a:t>
            </a:r>
            <a:r>
              <a:rPr lang="en-US" sz="2000" dirty="0" smtClean="0"/>
              <a:t>()</a:t>
            </a:r>
            <a:br>
              <a:rPr lang="en-US" sz="2000" dirty="0" smtClean="0"/>
            </a:br>
            <a:r>
              <a:rPr lang="en-US" sz="2000" dirty="0" smtClean="0"/>
              <a:t>print(p1.x)</a:t>
            </a:r>
          </a:p>
          <a:p>
            <a:pPr>
              <a:buNone/>
            </a:pPr>
            <a:r>
              <a:rPr lang="en-US" sz="2000" dirty="0" smtClean="0"/>
              <a:t>RUN EXAMPLE</a:t>
            </a:r>
          </a:p>
          <a:p>
            <a:pPr>
              <a:buNone/>
            </a:pPr>
            <a:r>
              <a:rPr lang="en-US" sz="2000" dirty="0" smtClean="0"/>
              <a:t>class </a:t>
            </a:r>
            <a:r>
              <a:rPr lang="en-US" sz="2000" dirty="0" err="1" smtClean="0"/>
              <a:t>MyClass</a:t>
            </a:r>
            <a:r>
              <a:rPr lang="en-US" sz="2000" dirty="0" smtClean="0"/>
              <a:t>:</a:t>
            </a:r>
          </a:p>
          <a:p>
            <a:pPr>
              <a:buNone/>
            </a:pPr>
            <a:r>
              <a:rPr lang="en-US" sz="2000" dirty="0" smtClean="0"/>
              <a:t>  x = 5</a:t>
            </a:r>
          </a:p>
          <a:p>
            <a:pPr>
              <a:buNone/>
            </a:pPr>
            <a:r>
              <a:rPr lang="en-US" sz="2000" dirty="0" smtClean="0"/>
              <a:t>p1 = </a:t>
            </a:r>
            <a:r>
              <a:rPr lang="en-US" sz="2000" dirty="0" err="1" smtClean="0"/>
              <a:t>MyClass</a:t>
            </a:r>
            <a:r>
              <a:rPr lang="en-US" sz="2000" dirty="0" smtClean="0"/>
              <a:t>()</a:t>
            </a:r>
          </a:p>
          <a:p>
            <a:pPr>
              <a:buNone/>
            </a:pPr>
            <a:r>
              <a:rPr lang="en-US" sz="2000" dirty="0" smtClean="0"/>
              <a:t>print(p1.x)</a:t>
            </a:r>
          </a:p>
          <a:p>
            <a:pPr>
              <a:buNone/>
            </a:pPr>
            <a:r>
              <a:rPr lang="en-US" sz="2000" dirty="0" smtClean="0"/>
              <a:t>C:\Users\My Name&gt;python demo_class2.py</a:t>
            </a:r>
            <a:br>
              <a:rPr lang="en-US" sz="2000" dirty="0" smtClean="0"/>
            </a:br>
            <a:r>
              <a:rPr lang="en-US" sz="2000" dirty="0" smtClean="0"/>
              <a:t>5</a:t>
            </a:r>
          </a:p>
          <a:p>
            <a:pPr>
              <a:buNone/>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Variables</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pPr>
              <a:buNone/>
            </a:pPr>
            <a:r>
              <a:rPr lang="en-US" dirty="0"/>
              <a:t>Output Variables</a:t>
            </a:r>
            <a:endParaRPr lang="en-US" b="1" dirty="0"/>
          </a:p>
          <a:p>
            <a:pPr>
              <a:buNone/>
            </a:pPr>
            <a:r>
              <a:rPr lang="en-US" dirty="0"/>
              <a:t>The Python print statement is often used to output variables.</a:t>
            </a:r>
          </a:p>
          <a:p>
            <a:pPr>
              <a:buNone/>
            </a:pPr>
            <a:r>
              <a:rPr lang="en-US" dirty="0"/>
              <a:t>To combine both text and a variable, Python uses the + character:</a:t>
            </a:r>
          </a:p>
          <a:p>
            <a:pPr>
              <a:buNone/>
            </a:pPr>
            <a:r>
              <a:rPr lang="en-US" dirty="0"/>
              <a:t>Example</a:t>
            </a:r>
            <a:endParaRPr lang="en-US" b="1" dirty="0"/>
          </a:p>
          <a:p>
            <a:pPr>
              <a:buNone/>
            </a:pPr>
            <a:r>
              <a:rPr lang="en-US" dirty="0"/>
              <a:t>x = "awesome"</a:t>
            </a:r>
            <a:br>
              <a:rPr lang="en-US" dirty="0"/>
            </a:br>
            <a:r>
              <a:rPr lang="en-US" dirty="0"/>
              <a:t>print("Python is " + x)</a:t>
            </a:r>
          </a:p>
          <a:p>
            <a:pPr>
              <a:buNone/>
            </a:pPr>
            <a:r>
              <a:rPr lang="en-US" dirty="0"/>
              <a:t>RUN EXAMPLE</a:t>
            </a:r>
          </a:p>
          <a:p>
            <a:pPr>
              <a:buNone/>
            </a:pPr>
            <a:r>
              <a:rPr lang="en-US" dirty="0"/>
              <a:t>C:\Users\My Name&gt;python demo_variables3.py</a:t>
            </a:r>
            <a:br>
              <a:rPr lang="en-US" dirty="0"/>
            </a:br>
            <a:r>
              <a:rPr lang="en-US" dirty="0"/>
              <a:t>Python is awesome</a:t>
            </a:r>
          </a:p>
          <a:p>
            <a:pPr>
              <a:buNone/>
            </a:pPr>
            <a:r>
              <a:rPr lang="en-US" dirty="0"/>
              <a:t>You can also use the + character to add a variable to another variable:</a:t>
            </a:r>
          </a:p>
          <a:p>
            <a:pPr>
              <a:buNone/>
            </a:pPr>
            <a:r>
              <a:rPr lang="en-US" dirty="0"/>
              <a:t>Example</a:t>
            </a:r>
            <a:endParaRPr lang="en-US" b="1" dirty="0"/>
          </a:p>
          <a:p>
            <a:pPr>
              <a:buNone/>
            </a:pPr>
            <a:r>
              <a:rPr lang="en-US" dirty="0"/>
              <a:t>x = "Python is </a:t>
            </a:r>
            <a:r>
              <a:rPr lang="en-US" dirty="0" smtClean="0"/>
              <a:t>“</a:t>
            </a:r>
          </a:p>
          <a:p>
            <a:pPr>
              <a:buNone/>
            </a:pPr>
            <a:r>
              <a:rPr lang="en-US" dirty="0" smtClean="0"/>
              <a:t>y </a:t>
            </a:r>
            <a:r>
              <a:rPr lang="en-US" dirty="0"/>
              <a:t>= "</a:t>
            </a:r>
            <a:r>
              <a:rPr lang="en-US" dirty="0" smtClean="0"/>
              <a:t>awesome“</a:t>
            </a:r>
          </a:p>
          <a:p>
            <a:pPr>
              <a:buNone/>
            </a:pPr>
            <a:r>
              <a:rPr lang="en-US" dirty="0" smtClean="0"/>
              <a:t>z </a:t>
            </a:r>
            <a:r>
              <a:rPr lang="en-US" dirty="0"/>
              <a:t>=  x + y</a:t>
            </a:r>
            <a:br>
              <a:rPr lang="en-US" dirty="0"/>
            </a:br>
            <a:r>
              <a:rPr lang="en-US" dirty="0"/>
              <a:t>print(z)</a:t>
            </a:r>
          </a:p>
          <a:p>
            <a:pPr>
              <a:buNone/>
            </a:pPr>
            <a:r>
              <a:rPr lang="en-US" dirty="0"/>
              <a:t>RUN EXAMPLE</a:t>
            </a:r>
          </a:p>
          <a:p>
            <a:pPr>
              <a:buNone/>
            </a:pPr>
            <a:r>
              <a:rPr lang="en-US" dirty="0"/>
              <a:t>C:\Users\My Name&gt;python demo_variables4.py</a:t>
            </a:r>
            <a:br>
              <a:rPr lang="en-US" dirty="0"/>
            </a:br>
            <a:r>
              <a:rPr lang="en-US" dirty="0"/>
              <a:t>Python is </a:t>
            </a:r>
            <a:r>
              <a:rPr lang="en-US" dirty="0" smtClean="0"/>
              <a:t>awesome</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rmAutofit fontScale="90000"/>
          </a:bodyPr>
          <a:lstStyle/>
          <a:p>
            <a:r>
              <a:rPr lang="en-US" u="sng" dirty="0" smtClean="0"/>
              <a:t>Python Classes and Objects</a:t>
            </a:r>
            <a:endParaRPr lang="en-US" dirty="0"/>
          </a:p>
        </p:txBody>
      </p:sp>
      <p:sp>
        <p:nvSpPr>
          <p:cNvPr id="3" name="Content Placeholder 2"/>
          <p:cNvSpPr>
            <a:spLocks noGrp="1"/>
          </p:cNvSpPr>
          <p:nvPr>
            <p:ph idx="1"/>
          </p:nvPr>
        </p:nvSpPr>
        <p:spPr>
          <a:xfrm>
            <a:off x="457200" y="1066800"/>
            <a:ext cx="8229600" cy="5562600"/>
          </a:xfrm>
        </p:spPr>
        <p:txBody>
          <a:bodyPr>
            <a:normAutofit fontScale="92500" lnSpcReduction="10000"/>
          </a:bodyPr>
          <a:lstStyle/>
          <a:p>
            <a:pPr>
              <a:buNone/>
            </a:pPr>
            <a:r>
              <a:rPr lang="en-US" sz="2000" dirty="0" smtClean="0"/>
              <a:t>The __init__() Function</a:t>
            </a:r>
            <a:endParaRPr lang="en-US" sz="2000" b="1" dirty="0" smtClean="0"/>
          </a:p>
          <a:p>
            <a:pPr>
              <a:buNone/>
            </a:pPr>
            <a:r>
              <a:rPr lang="en-US" sz="2000" dirty="0" smtClean="0"/>
              <a:t>The examples above are classes and objects in their simplest form, and are not really useful in real life applications.</a:t>
            </a:r>
          </a:p>
          <a:p>
            <a:pPr>
              <a:buNone/>
            </a:pPr>
            <a:r>
              <a:rPr lang="en-US" sz="2000" dirty="0" smtClean="0"/>
              <a:t>To understand the meaning of classes we have to understand the built-in __init__() function.</a:t>
            </a:r>
          </a:p>
          <a:p>
            <a:pPr>
              <a:buNone/>
            </a:pPr>
            <a:r>
              <a:rPr lang="en-US" sz="2000" dirty="0" smtClean="0"/>
              <a:t>All classes have a function called __init__(), which is always executed when the class is being initiated.</a:t>
            </a:r>
          </a:p>
          <a:p>
            <a:pPr>
              <a:buNone/>
            </a:pPr>
            <a:r>
              <a:rPr lang="en-US" sz="2000" dirty="0" smtClean="0"/>
              <a:t>Use the __init__() function to assign values to object properties, or other operations that are necessary to do when the object is being created:</a:t>
            </a:r>
          </a:p>
          <a:p>
            <a:pPr>
              <a:buNone/>
            </a:pPr>
            <a:r>
              <a:rPr lang="en-US" sz="2000" dirty="0" smtClean="0"/>
              <a:t>Example</a:t>
            </a:r>
            <a:endParaRPr lang="en-US" sz="2000" b="1" dirty="0" smtClean="0"/>
          </a:p>
          <a:p>
            <a:pPr>
              <a:buNone/>
            </a:pPr>
            <a:r>
              <a:rPr lang="en-US" sz="2000" dirty="0" smtClean="0"/>
              <a:t>Create a class named Person, use the __init__() function to assign values for name and age:</a:t>
            </a:r>
          </a:p>
          <a:p>
            <a:pPr>
              <a:buNone/>
            </a:pPr>
            <a:endParaRPr lang="en-US" sz="2000" dirty="0" smtClean="0"/>
          </a:p>
          <a:p>
            <a:pPr>
              <a:buNone/>
            </a:pPr>
            <a:r>
              <a:rPr lang="en-US" sz="2000" dirty="0" smtClean="0"/>
              <a:t>class Person:</a:t>
            </a:r>
            <a:br>
              <a:rPr lang="en-US" sz="2000" dirty="0" smtClean="0"/>
            </a:br>
            <a:r>
              <a:rPr lang="en-US" sz="2000" dirty="0" smtClean="0"/>
              <a:t>  def __init__(self, name, age):</a:t>
            </a:r>
            <a:br>
              <a:rPr lang="en-US" sz="2000" dirty="0" smtClean="0"/>
            </a:br>
            <a:r>
              <a:rPr lang="en-US" sz="2000" dirty="0" smtClean="0"/>
              <a:t>    self.name = name</a:t>
            </a:r>
            <a:br>
              <a:rPr lang="en-US" sz="2000" dirty="0" smtClean="0"/>
            </a:br>
            <a:r>
              <a:rPr lang="en-US" sz="2000" dirty="0" smtClean="0"/>
              <a:t>    </a:t>
            </a:r>
            <a:r>
              <a:rPr lang="en-US" sz="2000" dirty="0" err="1" smtClean="0"/>
              <a:t>self.age</a:t>
            </a:r>
            <a:r>
              <a:rPr lang="en-US" sz="2000" dirty="0" smtClean="0"/>
              <a:t> = age</a:t>
            </a:r>
            <a:br>
              <a:rPr lang="en-US" sz="2000" dirty="0" smtClean="0"/>
            </a:br>
            <a:r>
              <a:rPr lang="en-US" sz="2000" dirty="0" smtClean="0"/>
              <a:t/>
            </a:r>
            <a:br>
              <a:rPr lang="en-US" sz="2000" dirty="0" smtClean="0"/>
            </a:br>
            <a:endParaRPr lang="en-US" sz="20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Classes and Objects</a:t>
            </a:r>
            <a:endParaRPr lang="en-US" dirty="0"/>
          </a:p>
        </p:txBody>
      </p:sp>
      <p:sp>
        <p:nvSpPr>
          <p:cNvPr id="3" name="Content Placeholder 2"/>
          <p:cNvSpPr>
            <a:spLocks noGrp="1"/>
          </p:cNvSpPr>
          <p:nvPr>
            <p:ph idx="1"/>
          </p:nvPr>
        </p:nvSpPr>
        <p:spPr>
          <a:xfrm>
            <a:off x="457200" y="990600"/>
            <a:ext cx="8229600" cy="5562600"/>
          </a:xfrm>
        </p:spPr>
        <p:txBody>
          <a:bodyPr>
            <a:normAutofit lnSpcReduction="10000"/>
          </a:bodyPr>
          <a:lstStyle/>
          <a:p>
            <a:pPr>
              <a:buNone/>
            </a:pPr>
            <a:r>
              <a:rPr lang="en-US" sz="2000" dirty="0" smtClean="0"/>
              <a:t>p1 = Person("John", 36)</a:t>
            </a:r>
            <a:br>
              <a:rPr lang="en-US" sz="2000" dirty="0" smtClean="0"/>
            </a:br>
            <a:endParaRPr lang="en-US" sz="2000" dirty="0" smtClean="0"/>
          </a:p>
          <a:p>
            <a:pPr>
              <a:buNone/>
            </a:pPr>
            <a:r>
              <a:rPr lang="en-US" sz="2000" dirty="0" smtClean="0"/>
              <a:t>print(p1.name)</a:t>
            </a:r>
          </a:p>
          <a:p>
            <a:pPr>
              <a:buNone/>
            </a:pPr>
            <a:r>
              <a:rPr lang="en-US" sz="2000" dirty="0" smtClean="0"/>
              <a:t>print(p1.age)</a:t>
            </a:r>
          </a:p>
          <a:p>
            <a:pPr>
              <a:buNone/>
            </a:pPr>
            <a:r>
              <a:rPr lang="en-US" sz="2000" dirty="0" smtClean="0"/>
              <a:t>RUN EXAMPLE</a:t>
            </a:r>
          </a:p>
          <a:p>
            <a:pPr>
              <a:buNone/>
            </a:pPr>
            <a:r>
              <a:rPr lang="en-US" sz="2000" dirty="0" smtClean="0"/>
              <a:t>class Person:</a:t>
            </a:r>
          </a:p>
          <a:p>
            <a:pPr>
              <a:buNone/>
            </a:pPr>
            <a:r>
              <a:rPr lang="en-US" sz="2000" dirty="0" smtClean="0"/>
              <a:t>  def __init__(self, name, age):</a:t>
            </a:r>
          </a:p>
          <a:p>
            <a:pPr>
              <a:buNone/>
            </a:pPr>
            <a:r>
              <a:rPr lang="en-US" sz="2000" dirty="0" smtClean="0"/>
              <a:t>    self.name = name</a:t>
            </a:r>
          </a:p>
          <a:p>
            <a:pPr>
              <a:buNone/>
            </a:pPr>
            <a:r>
              <a:rPr lang="en-US" sz="2000" dirty="0" smtClean="0"/>
              <a:t>    </a:t>
            </a:r>
            <a:r>
              <a:rPr lang="en-US" sz="2000" dirty="0" err="1" smtClean="0"/>
              <a:t>self.age</a:t>
            </a:r>
            <a:r>
              <a:rPr lang="en-US" sz="2000" dirty="0" smtClean="0"/>
              <a:t> = age</a:t>
            </a:r>
          </a:p>
          <a:p>
            <a:pPr>
              <a:buNone/>
            </a:pPr>
            <a:r>
              <a:rPr lang="en-US" sz="2000" dirty="0" smtClean="0"/>
              <a:t>p1 = Person("John", 36)</a:t>
            </a:r>
          </a:p>
          <a:p>
            <a:pPr>
              <a:buNone/>
            </a:pPr>
            <a:r>
              <a:rPr lang="en-US" sz="2000" dirty="0" smtClean="0"/>
              <a:t> </a:t>
            </a:r>
          </a:p>
          <a:p>
            <a:pPr>
              <a:buNone/>
            </a:pPr>
            <a:r>
              <a:rPr lang="en-US" sz="2000" dirty="0" smtClean="0"/>
              <a:t>print(p1.name)</a:t>
            </a:r>
          </a:p>
          <a:p>
            <a:pPr>
              <a:buNone/>
            </a:pPr>
            <a:r>
              <a:rPr lang="en-US" sz="2000" dirty="0" smtClean="0"/>
              <a:t>print(p1.age)</a:t>
            </a:r>
          </a:p>
          <a:p>
            <a:pPr>
              <a:buNone/>
            </a:pPr>
            <a:r>
              <a:rPr lang="en-US" sz="2000" dirty="0" smtClean="0"/>
              <a:t>C:\Users\My Name&gt;python demo_class3.py</a:t>
            </a:r>
            <a:br>
              <a:rPr lang="en-US" sz="2000" dirty="0" smtClean="0"/>
            </a:br>
            <a:r>
              <a:rPr lang="en-US" sz="2000" dirty="0" smtClean="0"/>
              <a:t>John</a:t>
            </a:r>
            <a:br>
              <a:rPr lang="en-US" sz="2000" dirty="0" smtClean="0"/>
            </a:br>
            <a:r>
              <a:rPr lang="en-US" sz="2000" dirty="0" smtClean="0"/>
              <a:t>36</a:t>
            </a:r>
          </a:p>
          <a:p>
            <a:pPr>
              <a:buNone/>
            </a:pPr>
            <a:endParaRPr lang="en-US" sz="2000"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u="sng" dirty="0" smtClean="0"/>
              <a:t>Python Classes and Objects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class Person:</a:t>
            </a:r>
          </a:p>
          <a:p>
            <a:pPr>
              <a:buNone/>
            </a:pPr>
            <a:r>
              <a:rPr lang="en-US" sz="2000" dirty="0" smtClean="0"/>
              <a:t>  def __init__(self, name, age):</a:t>
            </a:r>
          </a:p>
          <a:p>
            <a:pPr>
              <a:buNone/>
            </a:pPr>
            <a:r>
              <a:rPr lang="en-US" sz="2000" dirty="0" smtClean="0"/>
              <a:t>    self.name = name</a:t>
            </a:r>
          </a:p>
          <a:p>
            <a:pPr>
              <a:buNone/>
            </a:pPr>
            <a:r>
              <a:rPr lang="en-US" sz="2000" dirty="0" smtClean="0"/>
              <a:t>    </a:t>
            </a:r>
            <a:r>
              <a:rPr lang="en-US" sz="2000" dirty="0" err="1" smtClean="0"/>
              <a:t>self.age</a:t>
            </a:r>
            <a:r>
              <a:rPr lang="en-US" sz="2000" dirty="0" smtClean="0"/>
              <a:t> = age</a:t>
            </a:r>
          </a:p>
          <a:p>
            <a:pPr>
              <a:buNone/>
            </a:pPr>
            <a:r>
              <a:rPr lang="en-US" sz="2000" dirty="0" smtClean="0"/>
              <a:t> </a:t>
            </a:r>
          </a:p>
          <a:p>
            <a:pPr>
              <a:buNone/>
            </a:pPr>
            <a:r>
              <a:rPr lang="en-US" sz="2000" dirty="0" smtClean="0"/>
              <a:t>p1 = Person("John", 36)</a:t>
            </a:r>
          </a:p>
          <a:p>
            <a:pPr>
              <a:buNone/>
            </a:pPr>
            <a:r>
              <a:rPr lang="en-US" sz="2000" dirty="0" smtClean="0"/>
              <a:t> </a:t>
            </a:r>
          </a:p>
          <a:p>
            <a:pPr>
              <a:buNone/>
            </a:pPr>
            <a:r>
              <a:rPr lang="en-US" sz="2000" dirty="0" smtClean="0"/>
              <a:t>print(p1.name)</a:t>
            </a:r>
          </a:p>
          <a:p>
            <a:pPr>
              <a:buNone/>
            </a:pPr>
            <a:r>
              <a:rPr lang="en-US" sz="2000" dirty="0" smtClean="0"/>
              <a:t>print(p1.age)</a:t>
            </a:r>
          </a:p>
          <a:p>
            <a:pPr>
              <a:buNone/>
            </a:pPr>
            <a:r>
              <a:rPr lang="en-US" sz="2000" dirty="0" smtClean="0"/>
              <a:t>C:\Users\My Name&gt;python demo_class3.py</a:t>
            </a:r>
            <a:br>
              <a:rPr lang="en-US" sz="2000" dirty="0" smtClean="0"/>
            </a:br>
            <a:r>
              <a:rPr lang="en-US" sz="2000" dirty="0" smtClean="0"/>
              <a:t>John</a:t>
            </a:r>
            <a:br>
              <a:rPr lang="en-US" sz="2000" dirty="0" smtClean="0"/>
            </a:br>
            <a:r>
              <a:rPr lang="en-US" sz="2000" dirty="0" smtClean="0"/>
              <a:t>36</a:t>
            </a:r>
          </a:p>
          <a:p>
            <a:pPr>
              <a:buNone/>
            </a:pPr>
            <a:r>
              <a:rPr lang="en-US" sz="2000" b="1" dirty="0" smtClean="0"/>
              <a:t>Note:</a:t>
            </a:r>
            <a:r>
              <a:rPr lang="en-US" sz="2000" dirty="0" smtClean="0"/>
              <a:t> The __init__() function is called automatically every time the class is being used to create a new object.</a:t>
            </a:r>
          </a:p>
          <a:p>
            <a:pPr>
              <a:buNone/>
            </a:pPr>
            <a:endParaRPr lang="en-US" sz="2000"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Classes and Objects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Object Methods</a:t>
            </a:r>
            <a:endParaRPr lang="en-US" sz="2000" b="1" dirty="0" smtClean="0"/>
          </a:p>
          <a:p>
            <a:pPr>
              <a:buNone/>
            </a:pPr>
            <a:r>
              <a:rPr lang="en-US" sz="2000" dirty="0" smtClean="0"/>
              <a:t>Objects can also contain methods. Methods in objects are functions that belong to the object.</a:t>
            </a:r>
          </a:p>
          <a:p>
            <a:pPr>
              <a:buNone/>
            </a:pPr>
            <a:r>
              <a:rPr lang="en-US" sz="2000" dirty="0" smtClean="0"/>
              <a:t>Let us create a method in the Person class:</a:t>
            </a:r>
          </a:p>
          <a:p>
            <a:pPr>
              <a:buNone/>
            </a:pPr>
            <a:r>
              <a:rPr lang="en-US" sz="2000" dirty="0" smtClean="0"/>
              <a:t>Example</a:t>
            </a:r>
            <a:endParaRPr lang="en-US" sz="2000" b="1" dirty="0" smtClean="0"/>
          </a:p>
          <a:p>
            <a:pPr>
              <a:buNone/>
            </a:pPr>
            <a:r>
              <a:rPr lang="en-US" sz="2000" dirty="0" smtClean="0"/>
              <a:t>Insert a function that prints a greeting, and execute it on the p1 object:</a:t>
            </a:r>
          </a:p>
          <a:p>
            <a:pPr>
              <a:buNone/>
            </a:pPr>
            <a:r>
              <a:rPr lang="en-US" sz="2000" dirty="0" smtClean="0"/>
              <a:t>class Person:</a:t>
            </a:r>
            <a:br>
              <a:rPr lang="en-US" sz="2000" dirty="0" smtClean="0"/>
            </a:br>
            <a:r>
              <a:rPr lang="en-US" sz="2000" dirty="0" smtClean="0"/>
              <a:t>  def __init__(self, name, age):</a:t>
            </a:r>
            <a:br>
              <a:rPr lang="en-US" sz="2000" dirty="0" smtClean="0"/>
            </a:br>
            <a:r>
              <a:rPr lang="en-US" sz="2000" dirty="0" smtClean="0"/>
              <a:t>    self.name = name</a:t>
            </a:r>
            <a:br>
              <a:rPr lang="en-US" sz="2000" dirty="0" smtClean="0"/>
            </a:br>
            <a:r>
              <a:rPr lang="en-US" sz="2000" dirty="0" smtClean="0"/>
              <a:t>    </a:t>
            </a:r>
            <a:r>
              <a:rPr lang="en-US" sz="2000" dirty="0" err="1" smtClean="0"/>
              <a:t>self.age</a:t>
            </a:r>
            <a:r>
              <a:rPr lang="en-US" sz="2000" dirty="0" smtClean="0"/>
              <a:t> = age</a:t>
            </a:r>
            <a:br>
              <a:rPr lang="en-US" sz="2000" dirty="0" smtClean="0"/>
            </a:br>
            <a:r>
              <a:rPr lang="en-US" sz="2000" dirty="0" smtClean="0"/>
              <a:t/>
            </a:r>
            <a:br>
              <a:rPr lang="en-US" sz="2000" dirty="0" smtClean="0"/>
            </a:br>
            <a:r>
              <a:rPr lang="en-US" sz="2000" dirty="0" smtClean="0"/>
              <a:t>  def </a:t>
            </a:r>
            <a:r>
              <a:rPr lang="en-US" sz="2000" dirty="0" err="1" smtClean="0"/>
              <a:t>myfunc</a:t>
            </a:r>
            <a:r>
              <a:rPr lang="en-US" sz="2000" dirty="0" smtClean="0"/>
              <a:t>(self):</a:t>
            </a:r>
            <a:br>
              <a:rPr lang="en-US" sz="2000" dirty="0" smtClean="0"/>
            </a:br>
            <a:r>
              <a:rPr lang="en-US" sz="2000" dirty="0" smtClean="0"/>
              <a:t>    print("Hello my name is " + self.name)</a:t>
            </a:r>
            <a:br>
              <a:rPr lang="en-US" sz="2000" dirty="0" smtClean="0"/>
            </a:br>
            <a:r>
              <a:rPr lang="en-US" sz="2000" dirty="0" smtClean="0"/>
              <a:t/>
            </a:r>
            <a:br>
              <a:rPr lang="en-US" sz="2000" dirty="0" smtClean="0"/>
            </a:br>
            <a:r>
              <a:rPr lang="en-US" sz="2000" dirty="0" smtClean="0"/>
              <a:t>p1 = Person("John", 36)</a:t>
            </a:r>
            <a:br>
              <a:rPr lang="en-US" sz="2000" dirty="0" smtClean="0"/>
            </a:br>
            <a:r>
              <a:rPr lang="en-US" sz="2000" dirty="0" smtClean="0"/>
              <a:t>p1.myfunc()</a:t>
            </a:r>
          </a:p>
          <a:p>
            <a:pPr>
              <a:buNone/>
            </a:pPr>
            <a:endParaRPr lang="en-US" sz="2000"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Classes and Objects</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RUN EXAMPLE</a:t>
            </a:r>
          </a:p>
          <a:p>
            <a:pPr>
              <a:buNone/>
            </a:pPr>
            <a:r>
              <a:rPr lang="en-US" sz="2000" dirty="0" smtClean="0"/>
              <a:t>class Person:</a:t>
            </a:r>
          </a:p>
          <a:p>
            <a:pPr>
              <a:buNone/>
            </a:pPr>
            <a:r>
              <a:rPr lang="en-US" sz="2000" dirty="0" smtClean="0"/>
              <a:t>  def __init__(self, name, age):</a:t>
            </a:r>
          </a:p>
          <a:p>
            <a:pPr>
              <a:buNone/>
            </a:pPr>
            <a:r>
              <a:rPr lang="en-US" sz="2000" dirty="0" smtClean="0"/>
              <a:t>    self.name = name</a:t>
            </a:r>
          </a:p>
          <a:p>
            <a:pPr>
              <a:buNone/>
            </a:pPr>
            <a:r>
              <a:rPr lang="en-US" sz="2000" dirty="0" smtClean="0"/>
              <a:t>    </a:t>
            </a:r>
            <a:r>
              <a:rPr lang="en-US" sz="2000" dirty="0" err="1" smtClean="0"/>
              <a:t>self.age</a:t>
            </a:r>
            <a:r>
              <a:rPr lang="en-US" sz="2000" dirty="0" smtClean="0"/>
              <a:t> = age</a:t>
            </a:r>
          </a:p>
          <a:p>
            <a:pPr>
              <a:buNone/>
            </a:pPr>
            <a:r>
              <a:rPr lang="en-US" sz="2000" dirty="0" smtClean="0"/>
              <a:t> </a:t>
            </a:r>
          </a:p>
          <a:p>
            <a:pPr>
              <a:buNone/>
            </a:pPr>
            <a:r>
              <a:rPr lang="en-US" sz="2000" dirty="0" smtClean="0"/>
              <a:t>  def </a:t>
            </a:r>
            <a:r>
              <a:rPr lang="en-US" sz="2000" dirty="0" err="1" smtClean="0"/>
              <a:t>myfunc</a:t>
            </a:r>
            <a:r>
              <a:rPr lang="en-US" sz="2000" dirty="0" smtClean="0"/>
              <a:t>(self):</a:t>
            </a:r>
          </a:p>
          <a:p>
            <a:pPr>
              <a:buNone/>
            </a:pPr>
            <a:r>
              <a:rPr lang="en-US" sz="2000" dirty="0" smtClean="0"/>
              <a:t>    print("Hello my name is " + self.name)</a:t>
            </a:r>
          </a:p>
          <a:p>
            <a:pPr>
              <a:buNone/>
            </a:pPr>
            <a:r>
              <a:rPr lang="en-US" sz="2000" dirty="0" smtClean="0"/>
              <a:t> </a:t>
            </a:r>
          </a:p>
          <a:p>
            <a:pPr>
              <a:buNone/>
            </a:pPr>
            <a:r>
              <a:rPr lang="en-US" sz="2000" dirty="0" smtClean="0"/>
              <a:t>p1 = Person("John", 36)</a:t>
            </a:r>
          </a:p>
          <a:p>
            <a:pPr>
              <a:buNone/>
            </a:pPr>
            <a:r>
              <a:rPr lang="en-US" sz="2000" dirty="0" smtClean="0"/>
              <a:t>p1.myfunc()</a:t>
            </a:r>
          </a:p>
          <a:p>
            <a:pPr>
              <a:buNone/>
            </a:pPr>
            <a:r>
              <a:rPr lang="en-US" sz="2000" dirty="0" smtClean="0"/>
              <a:t>C:\Users\My Name&gt;python demo_class4.py</a:t>
            </a:r>
            <a:br>
              <a:rPr lang="en-US" sz="2000" dirty="0" smtClean="0"/>
            </a:br>
            <a:r>
              <a:rPr lang="en-US" sz="2000" dirty="0" smtClean="0"/>
              <a:t>Hello my name is John</a:t>
            </a:r>
          </a:p>
          <a:p>
            <a:pPr>
              <a:buNone/>
            </a:pPr>
            <a:r>
              <a:rPr lang="en-US" sz="2000" b="1" dirty="0" smtClean="0"/>
              <a:t>Note:</a:t>
            </a:r>
            <a:r>
              <a:rPr lang="en-US" sz="2000" dirty="0" smtClean="0"/>
              <a:t> The self parameter is a reference to the current instance of the class, and is used to access variables that belong to the class.</a:t>
            </a:r>
          </a:p>
          <a:p>
            <a:pPr>
              <a:buNone/>
            </a:pPr>
            <a:endParaRPr lang="en-US" sz="2000"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81000"/>
          </a:xfrm>
        </p:spPr>
        <p:txBody>
          <a:bodyPr>
            <a:normAutofit fontScale="90000"/>
          </a:bodyPr>
          <a:lstStyle/>
          <a:p>
            <a:r>
              <a:rPr lang="en-US" u="sng" dirty="0" smtClean="0"/>
              <a:t>Python Classes and Objects</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The self Parameter</a:t>
            </a:r>
            <a:endParaRPr lang="en-US" sz="2000" b="1" dirty="0" smtClean="0"/>
          </a:p>
          <a:p>
            <a:pPr>
              <a:buNone/>
            </a:pPr>
            <a:r>
              <a:rPr lang="en-US" sz="2000" dirty="0" smtClean="0"/>
              <a:t>The self parameter is a reference to the current instance of the class, and is used to access variables that belongs to the class.</a:t>
            </a:r>
          </a:p>
          <a:p>
            <a:pPr>
              <a:buNone/>
            </a:pPr>
            <a:r>
              <a:rPr lang="en-US" sz="2000" dirty="0" smtClean="0"/>
              <a:t>It does not have to be named self , you can call it whatever you like, but it has to be the first parameter of any function in the class:</a:t>
            </a:r>
          </a:p>
          <a:p>
            <a:pPr>
              <a:buNone/>
            </a:pPr>
            <a:r>
              <a:rPr lang="en-US" sz="2000" dirty="0" smtClean="0"/>
              <a:t>Example</a:t>
            </a:r>
            <a:endParaRPr lang="en-US" sz="2000" b="1" dirty="0" smtClean="0"/>
          </a:p>
          <a:p>
            <a:pPr>
              <a:buNone/>
            </a:pPr>
            <a:r>
              <a:rPr lang="en-US" sz="2000" dirty="0" smtClean="0"/>
              <a:t>Use the words </a:t>
            </a:r>
            <a:r>
              <a:rPr lang="en-US" sz="2000" i="1" dirty="0" err="1" smtClean="0"/>
              <a:t>mysillyobject</a:t>
            </a:r>
            <a:r>
              <a:rPr lang="en-US" sz="2000" dirty="0" smtClean="0"/>
              <a:t> and </a:t>
            </a:r>
            <a:r>
              <a:rPr lang="en-US" sz="2000" i="1" dirty="0" err="1" smtClean="0"/>
              <a:t>abc</a:t>
            </a:r>
            <a:r>
              <a:rPr lang="en-US" sz="2000" dirty="0" smtClean="0"/>
              <a:t> instead of </a:t>
            </a:r>
            <a:r>
              <a:rPr lang="en-US" sz="2000" i="1" dirty="0" smtClean="0"/>
              <a:t>self</a:t>
            </a:r>
            <a:r>
              <a:rPr lang="en-US" sz="2000" dirty="0" smtClean="0"/>
              <a:t>:</a:t>
            </a:r>
          </a:p>
          <a:p>
            <a:pPr>
              <a:buNone/>
            </a:pPr>
            <a:r>
              <a:rPr lang="en-US" sz="2000" dirty="0" smtClean="0"/>
              <a:t>class Person:</a:t>
            </a:r>
            <a:br>
              <a:rPr lang="en-US" sz="2000" dirty="0" smtClean="0"/>
            </a:br>
            <a:r>
              <a:rPr lang="en-US" sz="2000" dirty="0" smtClean="0"/>
              <a:t>  def __init__(</a:t>
            </a:r>
            <a:r>
              <a:rPr lang="en-US" sz="2000" dirty="0" err="1" smtClean="0"/>
              <a:t>mysillyobject</a:t>
            </a:r>
            <a:r>
              <a:rPr lang="en-US" sz="2000" dirty="0" smtClean="0"/>
              <a:t>, name, age):</a:t>
            </a:r>
            <a:br>
              <a:rPr lang="en-US" sz="2000" dirty="0" smtClean="0"/>
            </a:br>
            <a:r>
              <a:rPr lang="en-US" sz="2000" dirty="0" smtClean="0"/>
              <a:t>    mysillyobject.name = name</a:t>
            </a:r>
            <a:br>
              <a:rPr lang="en-US" sz="2000" dirty="0" smtClean="0"/>
            </a:br>
            <a:r>
              <a:rPr lang="en-US" sz="2000" dirty="0" smtClean="0"/>
              <a:t>    </a:t>
            </a:r>
            <a:r>
              <a:rPr lang="en-US" sz="2000" dirty="0" err="1" smtClean="0"/>
              <a:t>mysillyobject.age</a:t>
            </a:r>
            <a:r>
              <a:rPr lang="en-US" sz="2000" dirty="0" smtClean="0"/>
              <a:t> = age</a:t>
            </a:r>
            <a:br>
              <a:rPr lang="en-US" sz="2000" dirty="0" smtClean="0"/>
            </a:br>
            <a:r>
              <a:rPr lang="en-US" sz="2000" dirty="0" smtClean="0"/>
              <a:t>def </a:t>
            </a:r>
            <a:r>
              <a:rPr lang="en-US" sz="2000" dirty="0" err="1" smtClean="0"/>
              <a:t>myfunc</a:t>
            </a:r>
            <a:r>
              <a:rPr lang="en-US" sz="2000" dirty="0" smtClean="0"/>
              <a:t>(</a:t>
            </a:r>
            <a:r>
              <a:rPr lang="en-US" sz="2000" dirty="0" err="1" smtClean="0"/>
              <a:t>abc</a:t>
            </a:r>
            <a:r>
              <a:rPr lang="en-US" sz="2000" dirty="0" smtClean="0"/>
              <a:t>):</a:t>
            </a:r>
            <a:br>
              <a:rPr lang="en-US" sz="2000" dirty="0" smtClean="0"/>
            </a:br>
            <a:r>
              <a:rPr lang="en-US" sz="2000" dirty="0" smtClean="0"/>
              <a:t>    print("Hello my name is " + abc.name)</a:t>
            </a:r>
            <a:br>
              <a:rPr lang="en-US" sz="2000" dirty="0" smtClean="0"/>
            </a:br>
            <a:r>
              <a:rPr lang="en-US" sz="2000" dirty="0" smtClean="0"/>
              <a:t/>
            </a:r>
            <a:br>
              <a:rPr lang="en-US" sz="2000" dirty="0" smtClean="0"/>
            </a:br>
            <a:r>
              <a:rPr lang="en-US" sz="2000" dirty="0" smtClean="0"/>
              <a:t>p1 = Person("John", 36)</a:t>
            </a:r>
            <a:br>
              <a:rPr lang="en-US" sz="2000" dirty="0" smtClean="0"/>
            </a:br>
            <a:r>
              <a:rPr lang="en-US" sz="2000" dirty="0" smtClean="0"/>
              <a:t>p1.myfunc()</a:t>
            </a:r>
            <a:endParaRPr lang="en-US" sz="2000"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r>
              <a:rPr lang="en-US" u="sng" dirty="0" smtClean="0"/>
              <a:t>Python Classes and Objects</a:t>
            </a:r>
            <a:endParaRPr lang="en-US" dirty="0"/>
          </a:p>
        </p:txBody>
      </p:sp>
      <p:sp>
        <p:nvSpPr>
          <p:cNvPr id="3" name="Content Placeholder 2"/>
          <p:cNvSpPr>
            <a:spLocks noGrp="1"/>
          </p:cNvSpPr>
          <p:nvPr>
            <p:ph idx="1"/>
          </p:nvPr>
        </p:nvSpPr>
        <p:spPr>
          <a:xfrm>
            <a:off x="457200" y="914400"/>
            <a:ext cx="8229600" cy="5791200"/>
          </a:xfrm>
        </p:spPr>
        <p:txBody>
          <a:bodyPr>
            <a:normAutofit lnSpcReduction="10000"/>
          </a:bodyPr>
          <a:lstStyle/>
          <a:p>
            <a:pPr>
              <a:buNone/>
            </a:pPr>
            <a:r>
              <a:rPr lang="en-US" sz="2000" dirty="0" smtClean="0"/>
              <a:t>RUN EXAMPLE</a:t>
            </a:r>
          </a:p>
          <a:p>
            <a:pPr>
              <a:buNone/>
            </a:pPr>
            <a:r>
              <a:rPr lang="en-US" sz="2000" dirty="0" smtClean="0"/>
              <a:t>class Person:</a:t>
            </a:r>
          </a:p>
          <a:p>
            <a:pPr>
              <a:buNone/>
            </a:pPr>
            <a:r>
              <a:rPr lang="en-US" sz="2000" dirty="0" smtClean="0"/>
              <a:t>  def __init__(</a:t>
            </a:r>
            <a:r>
              <a:rPr lang="en-US" sz="2000" dirty="0" err="1" smtClean="0"/>
              <a:t>mysillyobject</a:t>
            </a:r>
            <a:r>
              <a:rPr lang="en-US" sz="2000" dirty="0" smtClean="0"/>
              <a:t>, name, age):</a:t>
            </a:r>
          </a:p>
          <a:p>
            <a:pPr>
              <a:buNone/>
            </a:pPr>
            <a:r>
              <a:rPr lang="en-US" sz="2000" dirty="0" smtClean="0"/>
              <a:t>    mysillyobject.name = name</a:t>
            </a:r>
          </a:p>
          <a:p>
            <a:pPr>
              <a:buNone/>
            </a:pPr>
            <a:r>
              <a:rPr lang="en-US" sz="2000" dirty="0" smtClean="0"/>
              <a:t>    </a:t>
            </a:r>
            <a:r>
              <a:rPr lang="en-US" sz="2000" dirty="0" err="1" smtClean="0"/>
              <a:t>mysillyobject.age</a:t>
            </a:r>
            <a:r>
              <a:rPr lang="en-US" sz="2000" dirty="0" smtClean="0"/>
              <a:t> = age</a:t>
            </a:r>
          </a:p>
          <a:p>
            <a:pPr>
              <a:buNone/>
            </a:pPr>
            <a:r>
              <a:rPr lang="en-US" sz="2000" dirty="0" smtClean="0"/>
              <a:t> </a:t>
            </a:r>
          </a:p>
          <a:p>
            <a:pPr>
              <a:buNone/>
            </a:pPr>
            <a:r>
              <a:rPr lang="en-US" sz="2000" dirty="0" smtClean="0"/>
              <a:t>  def </a:t>
            </a:r>
            <a:r>
              <a:rPr lang="en-US" sz="2000" dirty="0" err="1" smtClean="0"/>
              <a:t>myfunc</a:t>
            </a:r>
            <a:r>
              <a:rPr lang="en-US" sz="2000" dirty="0" smtClean="0"/>
              <a:t>(</a:t>
            </a:r>
            <a:r>
              <a:rPr lang="en-US" sz="2000" dirty="0" err="1" smtClean="0"/>
              <a:t>abc</a:t>
            </a:r>
            <a:r>
              <a:rPr lang="en-US" sz="2000" dirty="0" smtClean="0"/>
              <a:t>):</a:t>
            </a:r>
          </a:p>
          <a:p>
            <a:pPr>
              <a:buNone/>
            </a:pPr>
            <a:r>
              <a:rPr lang="en-US" sz="2000" dirty="0" smtClean="0"/>
              <a:t>print("Hello my name is " + abc.name)</a:t>
            </a:r>
          </a:p>
          <a:p>
            <a:pPr>
              <a:buNone/>
            </a:pPr>
            <a:r>
              <a:rPr lang="en-US" sz="2000" dirty="0" smtClean="0"/>
              <a:t> </a:t>
            </a:r>
          </a:p>
          <a:p>
            <a:pPr>
              <a:buNone/>
            </a:pPr>
            <a:r>
              <a:rPr lang="en-US" sz="2000" dirty="0" smtClean="0"/>
              <a:t>p1 = Person("John", 36)</a:t>
            </a:r>
          </a:p>
          <a:p>
            <a:pPr>
              <a:buNone/>
            </a:pPr>
            <a:r>
              <a:rPr lang="en-US" sz="2000" dirty="0" smtClean="0"/>
              <a:t>p1.myfunc()</a:t>
            </a:r>
          </a:p>
          <a:p>
            <a:pPr>
              <a:buNone/>
            </a:pPr>
            <a:r>
              <a:rPr lang="en-US" sz="2000" dirty="0" smtClean="0"/>
              <a:t>C:\Users\My Name&gt;python demo_class5.py</a:t>
            </a:r>
            <a:br>
              <a:rPr lang="en-US" sz="2000" dirty="0" smtClean="0"/>
            </a:br>
            <a:r>
              <a:rPr lang="en-US" sz="2000" dirty="0" smtClean="0"/>
              <a:t>Hello my name is John</a:t>
            </a:r>
          </a:p>
          <a:p>
            <a:pPr>
              <a:buNone/>
            </a:pPr>
            <a:endParaRPr lang="en-US" sz="2000" dirty="0" smtClean="0"/>
          </a:p>
          <a:p>
            <a:pPr>
              <a:buNone/>
            </a:pPr>
            <a:r>
              <a:rPr lang="en-US" sz="2000" dirty="0" smtClean="0"/>
              <a:t>Modify Object Properties</a:t>
            </a:r>
            <a:endParaRPr lang="en-US" sz="2000" b="1" dirty="0" smtClean="0"/>
          </a:p>
          <a:p>
            <a:pPr>
              <a:buNone/>
            </a:pPr>
            <a:r>
              <a:rPr lang="en-US" sz="2000" dirty="0" smtClean="0"/>
              <a:t>You can modify properties on objects like this:</a:t>
            </a:r>
          </a:p>
          <a:p>
            <a:pPr>
              <a:buNone/>
            </a:pPr>
            <a:r>
              <a:rPr lang="en-US" sz="2000" dirty="0" smtClean="0"/>
              <a:t>Example</a:t>
            </a:r>
            <a:endParaRPr lang="en-US" sz="2000" b="1" dirty="0" smtClean="0"/>
          </a:p>
          <a:p>
            <a:pPr>
              <a:buNone/>
            </a:pPr>
            <a:endParaRPr lang="en-US" sz="2000"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Classes and Objects</a:t>
            </a:r>
            <a:endParaRPr lang="en-US" dirty="0"/>
          </a:p>
        </p:txBody>
      </p:sp>
      <p:sp>
        <p:nvSpPr>
          <p:cNvPr id="3" name="Content Placeholder 2"/>
          <p:cNvSpPr>
            <a:spLocks noGrp="1"/>
          </p:cNvSpPr>
          <p:nvPr>
            <p:ph idx="1"/>
          </p:nvPr>
        </p:nvSpPr>
        <p:spPr>
          <a:xfrm>
            <a:off x="457200" y="990600"/>
            <a:ext cx="8229600" cy="5715000"/>
          </a:xfrm>
        </p:spPr>
        <p:txBody>
          <a:bodyPr>
            <a:normAutofit fontScale="92500" lnSpcReduction="10000"/>
          </a:bodyPr>
          <a:lstStyle/>
          <a:p>
            <a:pPr>
              <a:buNone/>
            </a:pPr>
            <a:r>
              <a:rPr lang="en-US" sz="2000" dirty="0" smtClean="0"/>
              <a:t>Set the age of p1 to 40:</a:t>
            </a:r>
          </a:p>
          <a:p>
            <a:pPr>
              <a:buNone/>
            </a:pPr>
            <a:r>
              <a:rPr lang="en-US" sz="2000" dirty="0" smtClean="0"/>
              <a:t>p1.age = 40</a:t>
            </a:r>
          </a:p>
          <a:p>
            <a:pPr>
              <a:buNone/>
            </a:pPr>
            <a:r>
              <a:rPr lang="en-US" sz="2000" dirty="0" smtClean="0"/>
              <a:t>RUN EXAMPLE</a:t>
            </a:r>
          </a:p>
          <a:p>
            <a:pPr>
              <a:buNone/>
            </a:pPr>
            <a:r>
              <a:rPr lang="en-US" sz="2000" dirty="0" smtClean="0"/>
              <a:t>class Person:</a:t>
            </a:r>
          </a:p>
          <a:p>
            <a:pPr>
              <a:buNone/>
            </a:pPr>
            <a:r>
              <a:rPr lang="en-US" sz="2000" dirty="0" smtClean="0"/>
              <a:t>  def __init__(self, name, age):</a:t>
            </a:r>
          </a:p>
          <a:p>
            <a:pPr>
              <a:buNone/>
            </a:pPr>
            <a:r>
              <a:rPr lang="en-US" sz="2000" dirty="0" smtClean="0"/>
              <a:t>    self.name = name</a:t>
            </a:r>
          </a:p>
          <a:p>
            <a:pPr>
              <a:buNone/>
            </a:pPr>
            <a:r>
              <a:rPr lang="en-US" sz="2000" dirty="0" smtClean="0"/>
              <a:t>    </a:t>
            </a:r>
            <a:r>
              <a:rPr lang="en-US" sz="2000" dirty="0" err="1" smtClean="0"/>
              <a:t>self.age</a:t>
            </a:r>
            <a:r>
              <a:rPr lang="en-US" sz="2000" dirty="0" smtClean="0"/>
              <a:t> = age</a:t>
            </a:r>
          </a:p>
          <a:p>
            <a:pPr>
              <a:buNone/>
            </a:pPr>
            <a:r>
              <a:rPr lang="en-US" sz="2000" dirty="0" smtClean="0"/>
              <a:t> </a:t>
            </a:r>
          </a:p>
          <a:p>
            <a:pPr>
              <a:buNone/>
            </a:pPr>
            <a:r>
              <a:rPr lang="en-US" sz="2000" dirty="0" smtClean="0"/>
              <a:t>  def </a:t>
            </a:r>
            <a:r>
              <a:rPr lang="en-US" sz="2000" dirty="0" err="1" smtClean="0"/>
              <a:t>myfunc</a:t>
            </a:r>
            <a:r>
              <a:rPr lang="en-US" sz="2000" dirty="0" smtClean="0"/>
              <a:t>(self):</a:t>
            </a:r>
          </a:p>
          <a:p>
            <a:pPr>
              <a:buNone/>
            </a:pPr>
            <a:r>
              <a:rPr lang="en-US" sz="2000" dirty="0" smtClean="0"/>
              <a:t>    print("Hello my name is " + self.name)</a:t>
            </a:r>
          </a:p>
          <a:p>
            <a:pPr>
              <a:buNone/>
            </a:pPr>
            <a:r>
              <a:rPr lang="en-US" sz="2000" dirty="0" smtClean="0"/>
              <a:t> </a:t>
            </a:r>
          </a:p>
          <a:p>
            <a:pPr>
              <a:buNone/>
            </a:pPr>
            <a:r>
              <a:rPr lang="en-US" sz="2000" dirty="0" smtClean="0"/>
              <a:t>p1 = Person("John", 36)</a:t>
            </a:r>
          </a:p>
          <a:p>
            <a:pPr>
              <a:buNone/>
            </a:pPr>
            <a:r>
              <a:rPr lang="en-US" sz="2000" dirty="0" smtClean="0"/>
              <a:t> </a:t>
            </a:r>
          </a:p>
          <a:p>
            <a:pPr>
              <a:buNone/>
            </a:pPr>
            <a:r>
              <a:rPr lang="en-US" sz="2000" dirty="0" smtClean="0"/>
              <a:t>p1.age = 40</a:t>
            </a:r>
          </a:p>
          <a:p>
            <a:pPr>
              <a:buNone/>
            </a:pPr>
            <a:r>
              <a:rPr lang="en-US" sz="2000" dirty="0" smtClean="0"/>
              <a:t> </a:t>
            </a:r>
          </a:p>
          <a:p>
            <a:pPr>
              <a:buNone/>
            </a:pPr>
            <a:r>
              <a:rPr lang="en-US" sz="2000" dirty="0" smtClean="0"/>
              <a:t>print(p1.age)</a:t>
            </a:r>
          </a:p>
          <a:p>
            <a:pPr>
              <a:buNone/>
            </a:pPr>
            <a:r>
              <a:rPr lang="en-US" sz="2000" dirty="0" smtClean="0"/>
              <a:t>C:\Users\My Name&gt;python demo_class6.py</a:t>
            </a:r>
            <a:br>
              <a:rPr lang="en-US" sz="2000" dirty="0" smtClean="0"/>
            </a:br>
            <a:r>
              <a:rPr lang="en-US" sz="2000" dirty="0" smtClean="0"/>
              <a:t>40</a:t>
            </a:r>
          </a:p>
          <a:p>
            <a:pPr>
              <a:buNone/>
            </a:pPr>
            <a:endParaRPr lang="en-US" sz="2000"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u="sng" dirty="0" smtClean="0"/>
              <a:t>Python Classes and Objects</a:t>
            </a:r>
            <a:endParaRPr lang="en-US" dirty="0"/>
          </a:p>
        </p:txBody>
      </p:sp>
      <p:sp>
        <p:nvSpPr>
          <p:cNvPr id="3" name="Content Placeholder 2"/>
          <p:cNvSpPr>
            <a:spLocks noGrp="1"/>
          </p:cNvSpPr>
          <p:nvPr>
            <p:ph idx="1"/>
          </p:nvPr>
        </p:nvSpPr>
        <p:spPr>
          <a:xfrm>
            <a:off x="457200" y="990600"/>
            <a:ext cx="8229600" cy="5715000"/>
          </a:xfrm>
        </p:spPr>
        <p:txBody>
          <a:bodyPr>
            <a:noAutofit/>
          </a:bodyPr>
          <a:lstStyle/>
          <a:p>
            <a:pPr>
              <a:buNone/>
            </a:pPr>
            <a:r>
              <a:rPr lang="en-US" sz="2000" dirty="0" smtClean="0"/>
              <a:t>Delete Object Properties</a:t>
            </a:r>
            <a:endParaRPr lang="en-US" sz="2000" b="1" dirty="0" smtClean="0"/>
          </a:p>
          <a:p>
            <a:pPr>
              <a:buNone/>
            </a:pPr>
            <a:r>
              <a:rPr lang="en-US" sz="2000" dirty="0" smtClean="0"/>
              <a:t>You can delete properties on objects by using the del keyword:</a:t>
            </a:r>
          </a:p>
          <a:p>
            <a:pPr>
              <a:buNone/>
            </a:pPr>
            <a:r>
              <a:rPr lang="en-US" sz="2000" dirty="0" smtClean="0"/>
              <a:t>Example</a:t>
            </a:r>
            <a:endParaRPr lang="en-US" sz="2000" b="1" dirty="0" smtClean="0"/>
          </a:p>
          <a:p>
            <a:pPr>
              <a:buNone/>
            </a:pPr>
            <a:r>
              <a:rPr lang="en-US" sz="2000" dirty="0" smtClean="0"/>
              <a:t>Delete the age property from the p1 object:</a:t>
            </a:r>
          </a:p>
          <a:p>
            <a:pPr>
              <a:buNone/>
            </a:pPr>
            <a:r>
              <a:rPr lang="en-US" sz="2000" dirty="0" smtClean="0"/>
              <a:t>del p1.age</a:t>
            </a:r>
          </a:p>
          <a:p>
            <a:pPr>
              <a:buNone/>
            </a:pPr>
            <a:r>
              <a:rPr lang="en-US" sz="2000" dirty="0" smtClean="0"/>
              <a:t>RUN EXAMPLE</a:t>
            </a:r>
          </a:p>
          <a:p>
            <a:pPr>
              <a:buNone/>
            </a:pPr>
            <a:r>
              <a:rPr lang="en-US" sz="2000" dirty="0" smtClean="0"/>
              <a:t>class Person:</a:t>
            </a:r>
          </a:p>
          <a:p>
            <a:pPr>
              <a:buNone/>
            </a:pPr>
            <a:r>
              <a:rPr lang="en-US" sz="2000" dirty="0" smtClean="0"/>
              <a:t>  def __init__(self, name, age):</a:t>
            </a:r>
          </a:p>
          <a:p>
            <a:pPr>
              <a:buNone/>
            </a:pPr>
            <a:r>
              <a:rPr lang="en-US" sz="2000" dirty="0" smtClean="0"/>
              <a:t>    self.name = name</a:t>
            </a:r>
          </a:p>
          <a:p>
            <a:pPr>
              <a:buNone/>
            </a:pPr>
            <a:r>
              <a:rPr lang="en-US" sz="2000" dirty="0" smtClean="0"/>
              <a:t>    </a:t>
            </a:r>
            <a:r>
              <a:rPr lang="en-US" sz="2000" dirty="0" err="1" smtClean="0"/>
              <a:t>self.age</a:t>
            </a:r>
            <a:r>
              <a:rPr lang="en-US" sz="2000" dirty="0" smtClean="0"/>
              <a:t> = age</a:t>
            </a:r>
          </a:p>
          <a:p>
            <a:pPr>
              <a:buNone/>
            </a:pPr>
            <a:r>
              <a:rPr lang="en-US" sz="2000" dirty="0" smtClean="0"/>
              <a:t> </a:t>
            </a:r>
          </a:p>
          <a:p>
            <a:pPr>
              <a:buNone/>
            </a:pPr>
            <a:r>
              <a:rPr lang="en-US" sz="2000" dirty="0" smtClean="0"/>
              <a:t>  def </a:t>
            </a:r>
            <a:r>
              <a:rPr lang="en-US" sz="2000" dirty="0" err="1" smtClean="0"/>
              <a:t>myfunc</a:t>
            </a:r>
            <a:r>
              <a:rPr lang="en-US" sz="2000" dirty="0" smtClean="0"/>
              <a:t>(self):</a:t>
            </a:r>
          </a:p>
          <a:p>
            <a:pPr>
              <a:buNone/>
            </a:pPr>
            <a:r>
              <a:rPr lang="en-US" sz="2000" dirty="0" smtClean="0"/>
              <a:t>    print("Hello my name is " + self.name)</a:t>
            </a:r>
          </a:p>
          <a:p>
            <a:pPr>
              <a:buNone/>
            </a:pPr>
            <a:r>
              <a:rPr lang="en-US" sz="2000" dirty="0" smtClean="0"/>
              <a:t> </a:t>
            </a:r>
          </a:p>
          <a:p>
            <a:pPr>
              <a:buNone/>
            </a:pPr>
            <a:r>
              <a:rPr lang="en-US" sz="2000" dirty="0" smtClean="0"/>
              <a:t>p1 = Person("John", 36)</a:t>
            </a:r>
          </a:p>
          <a:p>
            <a:pPr>
              <a:buNone/>
            </a:pPr>
            <a:r>
              <a:rPr lang="en-US" sz="2000" dirty="0" smtClean="0"/>
              <a:t> </a:t>
            </a:r>
          </a:p>
          <a:p>
            <a:pPr>
              <a:buNone/>
            </a:pPr>
            <a:endParaRPr lang="en-US" sz="2000"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Classes and Objects</a:t>
            </a:r>
            <a:endParaRPr lang="en-US" dirty="0"/>
          </a:p>
        </p:txBody>
      </p:sp>
      <p:sp>
        <p:nvSpPr>
          <p:cNvPr id="3" name="Content Placeholder 2"/>
          <p:cNvSpPr>
            <a:spLocks noGrp="1"/>
          </p:cNvSpPr>
          <p:nvPr>
            <p:ph idx="1"/>
          </p:nvPr>
        </p:nvSpPr>
        <p:spPr>
          <a:xfrm>
            <a:off x="457200" y="838200"/>
            <a:ext cx="8229600" cy="5867400"/>
          </a:xfrm>
        </p:spPr>
        <p:txBody>
          <a:bodyPr>
            <a:normAutofit fontScale="92500" lnSpcReduction="10000"/>
          </a:bodyPr>
          <a:lstStyle/>
          <a:p>
            <a:pPr>
              <a:buNone/>
            </a:pPr>
            <a:r>
              <a:rPr lang="en-US" sz="2000" dirty="0" smtClean="0"/>
              <a:t>del p1.age</a:t>
            </a:r>
          </a:p>
          <a:p>
            <a:pPr>
              <a:buNone/>
            </a:pPr>
            <a:r>
              <a:rPr lang="en-US" sz="2000" dirty="0" smtClean="0"/>
              <a:t> </a:t>
            </a:r>
          </a:p>
          <a:p>
            <a:pPr>
              <a:buNone/>
            </a:pPr>
            <a:r>
              <a:rPr lang="en-US" sz="2000" dirty="0" smtClean="0"/>
              <a:t>print(p1.age)</a:t>
            </a:r>
          </a:p>
          <a:p>
            <a:pPr>
              <a:buNone/>
            </a:pPr>
            <a:r>
              <a:rPr lang="en-US" sz="2000" dirty="0" smtClean="0"/>
              <a:t>C:\Users\My Name&gt;python demo_class7.py</a:t>
            </a:r>
            <a:br>
              <a:rPr lang="en-US" sz="2000" dirty="0" smtClean="0"/>
            </a:br>
            <a:r>
              <a:rPr lang="en-US" sz="2000" dirty="0" err="1" smtClean="0"/>
              <a:t>Traceback</a:t>
            </a:r>
            <a:r>
              <a:rPr lang="en-US" sz="2000" dirty="0" smtClean="0"/>
              <a:t> (most recent call last):</a:t>
            </a:r>
            <a:br>
              <a:rPr lang="en-US" sz="2000" dirty="0" smtClean="0"/>
            </a:br>
            <a:r>
              <a:rPr lang="en-US" sz="2000" dirty="0" smtClean="0"/>
              <a:t>  File "demo_class7.py", line 13, in &lt;module&gt;</a:t>
            </a:r>
            <a:br>
              <a:rPr lang="en-US" sz="2000" dirty="0" smtClean="0"/>
            </a:br>
            <a:r>
              <a:rPr lang="en-US" sz="2000" dirty="0" smtClean="0"/>
              <a:t>    print(p1.age)</a:t>
            </a:r>
            <a:br>
              <a:rPr lang="en-US" sz="2000" dirty="0" smtClean="0"/>
            </a:br>
            <a:r>
              <a:rPr lang="en-US" sz="2000" dirty="0" err="1" smtClean="0"/>
              <a:t>AttributeError</a:t>
            </a:r>
            <a:r>
              <a:rPr lang="en-US" sz="2000" dirty="0" smtClean="0"/>
              <a:t>: 'Person' object has no attribute 'age'</a:t>
            </a:r>
          </a:p>
          <a:p>
            <a:pPr>
              <a:buNone/>
            </a:pPr>
            <a:r>
              <a:rPr lang="en-US" sz="2000" dirty="0" smtClean="0"/>
              <a:t>Delete Objects</a:t>
            </a:r>
            <a:endParaRPr lang="en-US" sz="2000" b="1" dirty="0" smtClean="0"/>
          </a:p>
          <a:p>
            <a:pPr>
              <a:buNone/>
            </a:pPr>
            <a:r>
              <a:rPr lang="en-US" sz="2000" dirty="0" smtClean="0"/>
              <a:t>You can delete objects by using the del keyword:</a:t>
            </a:r>
          </a:p>
          <a:p>
            <a:pPr>
              <a:buNone/>
            </a:pPr>
            <a:r>
              <a:rPr lang="en-US" sz="2000" dirty="0" smtClean="0"/>
              <a:t>Example</a:t>
            </a:r>
            <a:endParaRPr lang="en-US" sz="2000" b="1" dirty="0" smtClean="0"/>
          </a:p>
          <a:p>
            <a:pPr>
              <a:buNone/>
            </a:pPr>
            <a:r>
              <a:rPr lang="en-US" sz="2000" dirty="0" smtClean="0"/>
              <a:t>Delete the p1 object:</a:t>
            </a:r>
          </a:p>
          <a:p>
            <a:pPr>
              <a:buNone/>
            </a:pPr>
            <a:r>
              <a:rPr lang="en-US" sz="2000" dirty="0" smtClean="0"/>
              <a:t>del p1</a:t>
            </a:r>
          </a:p>
          <a:p>
            <a:pPr>
              <a:buNone/>
            </a:pPr>
            <a:r>
              <a:rPr lang="en-US" sz="2000" dirty="0" smtClean="0"/>
              <a:t>RUN EXAMPLE</a:t>
            </a:r>
          </a:p>
          <a:p>
            <a:pPr>
              <a:buNone/>
            </a:pPr>
            <a:r>
              <a:rPr lang="en-US" sz="2000" dirty="0" smtClean="0"/>
              <a:t>class Person:</a:t>
            </a:r>
          </a:p>
          <a:p>
            <a:pPr>
              <a:buNone/>
            </a:pPr>
            <a:r>
              <a:rPr lang="en-US" sz="2000" dirty="0" smtClean="0"/>
              <a:t>  def __init__(self, name, age):</a:t>
            </a:r>
          </a:p>
          <a:p>
            <a:pPr>
              <a:buNone/>
            </a:pPr>
            <a:r>
              <a:rPr lang="en-US" sz="2000" dirty="0" smtClean="0"/>
              <a:t>    self.name = name</a:t>
            </a:r>
          </a:p>
          <a:p>
            <a:pPr>
              <a:buNone/>
            </a:pPr>
            <a:r>
              <a:rPr lang="en-US" sz="2000" dirty="0" smtClean="0"/>
              <a:t>    </a:t>
            </a:r>
            <a:r>
              <a:rPr lang="en-US" sz="2000" dirty="0" err="1" smtClean="0"/>
              <a:t>self.age</a:t>
            </a:r>
            <a:r>
              <a:rPr lang="en-US" sz="2000" dirty="0" smtClean="0"/>
              <a:t> = age</a:t>
            </a:r>
          </a:p>
          <a:p>
            <a:pPr>
              <a:buNone/>
            </a:pP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Variables</a:t>
            </a:r>
            <a:endParaRPr lang="en-US" dirty="0"/>
          </a:p>
        </p:txBody>
      </p:sp>
      <p:sp>
        <p:nvSpPr>
          <p:cNvPr id="3" name="Content Placeholder 2"/>
          <p:cNvSpPr>
            <a:spLocks noGrp="1"/>
          </p:cNvSpPr>
          <p:nvPr>
            <p:ph idx="1"/>
          </p:nvPr>
        </p:nvSpPr>
        <p:spPr>
          <a:xfrm>
            <a:off x="457200" y="838200"/>
            <a:ext cx="8229600" cy="5867400"/>
          </a:xfrm>
        </p:spPr>
        <p:txBody>
          <a:bodyPr>
            <a:normAutofit/>
          </a:bodyPr>
          <a:lstStyle/>
          <a:p>
            <a:pPr>
              <a:buNone/>
            </a:pPr>
            <a:r>
              <a:rPr lang="en-US" sz="2000" dirty="0" smtClean="0"/>
              <a:t>For numbers, the + character works as a mathematical operator:</a:t>
            </a:r>
          </a:p>
          <a:p>
            <a:pPr>
              <a:buNone/>
            </a:pPr>
            <a:r>
              <a:rPr lang="en-US" sz="2000" dirty="0" smtClean="0"/>
              <a:t>Example</a:t>
            </a:r>
            <a:endParaRPr lang="en-US" sz="2000" b="1" dirty="0"/>
          </a:p>
          <a:p>
            <a:pPr>
              <a:buNone/>
            </a:pPr>
            <a:r>
              <a:rPr lang="en-US" sz="2000" dirty="0"/>
              <a:t>x = </a:t>
            </a:r>
            <a:r>
              <a:rPr lang="en-US" sz="2000" dirty="0" smtClean="0"/>
              <a:t>5</a:t>
            </a:r>
          </a:p>
          <a:p>
            <a:pPr>
              <a:buNone/>
            </a:pPr>
            <a:r>
              <a:rPr lang="en-US" sz="2000" dirty="0" smtClean="0"/>
              <a:t>y </a:t>
            </a:r>
            <a:r>
              <a:rPr lang="en-US" sz="2000" dirty="0"/>
              <a:t>= 10</a:t>
            </a:r>
            <a:br>
              <a:rPr lang="en-US" sz="2000" dirty="0"/>
            </a:br>
            <a:r>
              <a:rPr lang="en-US" sz="2000" dirty="0"/>
              <a:t>print(x + y)</a:t>
            </a:r>
          </a:p>
          <a:p>
            <a:pPr>
              <a:buNone/>
            </a:pPr>
            <a:r>
              <a:rPr lang="en-US" sz="2000" dirty="0"/>
              <a:t>RUN EXAMPLE</a:t>
            </a:r>
          </a:p>
          <a:p>
            <a:pPr>
              <a:buNone/>
            </a:pPr>
            <a:r>
              <a:rPr lang="en-US" sz="2000" dirty="0"/>
              <a:t>C:\Users\My Name&gt;python demo_variables5.py</a:t>
            </a:r>
            <a:br>
              <a:rPr lang="en-US" sz="2000" dirty="0"/>
            </a:br>
            <a:r>
              <a:rPr lang="en-US" sz="2000" dirty="0"/>
              <a:t>15</a:t>
            </a:r>
          </a:p>
          <a:p>
            <a:pPr>
              <a:buNone/>
            </a:pPr>
            <a:r>
              <a:rPr lang="en-US" sz="2000" dirty="0"/>
              <a:t>If you try to combine a string and a number, Python will give you an error:</a:t>
            </a:r>
          </a:p>
          <a:p>
            <a:pPr>
              <a:buNone/>
            </a:pPr>
            <a:r>
              <a:rPr lang="en-US" sz="2000" dirty="0"/>
              <a:t>Example</a:t>
            </a:r>
            <a:endParaRPr lang="en-US" sz="2000" b="1" dirty="0"/>
          </a:p>
          <a:p>
            <a:pPr>
              <a:buNone/>
            </a:pPr>
            <a:r>
              <a:rPr lang="en-US" sz="2000" dirty="0"/>
              <a:t>x = </a:t>
            </a:r>
            <a:r>
              <a:rPr lang="en-US" sz="2000" dirty="0" smtClean="0"/>
              <a:t>5</a:t>
            </a:r>
          </a:p>
          <a:p>
            <a:pPr>
              <a:buNone/>
            </a:pPr>
            <a:r>
              <a:rPr lang="en-US" sz="2000" dirty="0" smtClean="0"/>
              <a:t>y </a:t>
            </a:r>
            <a:r>
              <a:rPr lang="en-US" sz="2000" dirty="0"/>
              <a:t>= "John"</a:t>
            </a:r>
            <a:br>
              <a:rPr lang="en-US" sz="2000" dirty="0"/>
            </a:br>
            <a:r>
              <a:rPr lang="en-US" sz="2000" dirty="0"/>
              <a:t>print(x + y)</a:t>
            </a:r>
          </a:p>
          <a:p>
            <a:pPr>
              <a:buNone/>
            </a:pPr>
            <a:r>
              <a:rPr lang="en-US" sz="2000" dirty="0"/>
              <a:t>RUN EXAMPLE</a:t>
            </a:r>
          </a:p>
          <a:p>
            <a:pPr>
              <a:buNone/>
            </a:pPr>
            <a:r>
              <a:rPr lang="en-US" sz="2000" dirty="0"/>
              <a:t>C:\Users\My Name&gt;python demo_variables_test.py</a:t>
            </a:r>
            <a:br>
              <a:rPr lang="en-US" sz="2000" dirty="0"/>
            </a:br>
            <a:r>
              <a:rPr lang="en-US" sz="2000" dirty="0" err="1"/>
              <a:t>TypeError</a:t>
            </a:r>
            <a:r>
              <a:rPr lang="en-US" sz="2000" dirty="0"/>
              <a:t>: unsupported operand type(s) for +: '</a:t>
            </a:r>
            <a:r>
              <a:rPr lang="en-US" sz="2000" dirty="0" err="1"/>
              <a:t>int</a:t>
            </a:r>
            <a:r>
              <a:rPr lang="en-US" sz="2000" dirty="0"/>
              <a:t>' and '</a:t>
            </a:r>
            <a:r>
              <a:rPr lang="en-US" sz="2000" dirty="0" err="1"/>
              <a:t>str</a:t>
            </a:r>
            <a:r>
              <a:rPr lang="en-US" sz="2000" dirty="0"/>
              <a:t>'</a:t>
            </a:r>
          </a:p>
          <a:p>
            <a:pPr>
              <a:buNone/>
            </a:pPr>
            <a:endParaRPr lang="en-US" sz="2000"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Classes and Objects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def </a:t>
            </a:r>
            <a:r>
              <a:rPr lang="en-US" sz="2000" dirty="0" err="1" smtClean="0"/>
              <a:t>myfunc</a:t>
            </a:r>
            <a:r>
              <a:rPr lang="en-US" sz="2000" dirty="0" smtClean="0"/>
              <a:t>(self):</a:t>
            </a:r>
          </a:p>
          <a:p>
            <a:pPr>
              <a:buNone/>
            </a:pPr>
            <a:r>
              <a:rPr lang="en-US" sz="2000" dirty="0" smtClean="0"/>
              <a:t>    print("Hello my name is " + self.name)</a:t>
            </a:r>
          </a:p>
          <a:p>
            <a:pPr>
              <a:buNone/>
            </a:pPr>
            <a:r>
              <a:rPr lang="en-US" sz="2000" dirty="0" smtClean="0"/>
              <a:t> </a:t>
            </a:r>
          </a:p>
          <a:p>
            <a:pPr>
              <a:buNone/>
            </a:pPr>
            <a:r>
              <a:rPr lang="en-US" sz="2000" dirty="0" smtClean="0"/>
              <a:t>p1 = Person("John", 36)</a:t>
            </a:r>
          </a:p>
          <a:p>
            <a:pPr>
              <a:buNone/>
            </a:pPr>
            <a:r>
              <a:rPr lang="en-US" sz="2000" dirty="0" smtClean="0"/>
              <a:t> </a:t>
            </a:r>
          </a:p>
          <a:p>
            <a:pPr>
              <a:buNone/>
            </a:pPr>
            <a:r>
              <a:rPr lang="en-US" sz="2000" dirty="0" smtClean="0"/>
              <a:t>del p1</a:t>
            </a:r>
          </a:p>
          <a:p>
            <a:pPr>
              <a:buNone/>
            </a:pPr>
            <a:r>
              <a:rPr lang="en-US" sz="2000" dirty="0" smtClean="0"/>
              <a:t> </a:t>
            </a:r>
          </a:p>
          <a:p>
            <a:pPr>
              <a:buNone/>
            </a:pPr>
            <a:r>
              <a:rPr lang="en-US" sz="2000" dirty="0" smtClean="0"/>
              <a:t>print(p1)</a:t>
            </a:r>
          </a:p>
          <a:p>
            <a:pPr>
              <a:buNone/>
            </a:pPr>
            <a:r>
              <a:rPr lang="en-US" sz="2000" dirty="0" smtClean="0"/>
              <a:t>C:\Users\My Name&gt;python demo_class8.py</a:t>
            </a:r>
            <a:br>
              <a:rPr lang="en-US" sz="2000" dirty="0" smtClean="0"/>
            </a:br>
            <a:r>
              <a:rPr lang="en-US" sz="2000" dirty="0" err="1" smtClean="0"/>
              <a:t>Traceback</a:t>
            </a:r>
            <a:r>
              <a:rPr lang="en-US" sz="2000" dirty="0" smtClean="0"/>
              <a:t> (most recent call last):</a:t>
            </a:r>
            <a:br>
              <a:rPr lang="en-US" sz="2000" dirty="0" smtClean="0"/>
            </a:br>
            <a:r>
              <a:rPr lang="en-US" sz="2000" dirty="0" smtClean="0"/>
              <a:t>  File "demo_class8.py", line 13, in &lt;module&gt;</a:t>
            </a:r>
            <a:br>
              <a:rPr lang="en-US" sz="2000" dirty="0" smtClean="0"/>
            </a:br>
            <a:r>
              <a:rPr lang="en-US" sz="2000" dirty="0" smtClean="0"/>
              <a:t>    print(p1)</a:t>
            </a:r>
            <a:br>
              <a:rPr lang="en-US" sz="2000" dirty="0" smtClean="0"/>
            </a:br>
            <a:r>
              <a:rPr lang="en-US" sz="2000" dirty="0" err="1" smtClean="0"/>
              <a:t>NameError</a:t>
            </a:r>
            <a:r>
              <a:rPr lang="en-US" sz="2000" dirty="0" smtClean="0"/>
              <a:t>: 'p1' is not defined</a:t>
            </a:r>
          </a:p>
          <a:p>
            <a:pPr>
              <a:buNone/>
            </a:pPr>
            <a:endParaRPr lang="en-US" sz="2000"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21. </a:t>
            </a:r>
            <a:r>
              <a:rPr lang="en-US" u="sng" dirty="0" smtClean="0"/>
              <a:t>Python Inheritance</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791200"/>
          </a:xfrm>
        </p:spPr>
        <p:txBody>
          <a:bodyPr>
            <a:noAutofit/>
          </a:bodyPr>
          <a:lstStyle/>
          <a:p>
            <a:pPr>
              <a:buNone/>
            </a:pPr>
            <a:r>
              <a:rPr lang="en-US" sz="2000" dirty="0" smtClean="0"/>
              <a:t>Python Inheritance</a:t>
            </a:r>
            <a:endParaRPr lang="en-US" sz="2000" b="1" dirty="0" smtClean="0"/>
          </a:p>
          <a:p>
            <a:pPr>
              <a:buNone/>
            </a:pPr>
            <a:r>
              <a:rPr lang="en-US" sz="2000" dirty="0" smtClean="0"/>
              <a:t>Inheritance allows us to define a class that inherits all the methods and properties from another class.</a:t>
            </a:r>
          </a:p>
          <a:p>
            <a:pPr>
              <a:buNone/>
            </a:pPr>
            <a:r>
              <a:rPr lang="en-US" sz="2000" b="1" dirty="0" smtClean="0"/>
              <a:t>Parent class</a:t>
            </a:r>
            <a:r>
              <a:rPr lang="en-US" sz="2000" dirty="0" smtClean="0"/>
              <a:t> is the class being inherited from, also called base class.</a:t>
            </a:r>
          </a:p>
          <a:p>
            <a:pPr>
              <a:buNone/>
            </a:pPr>
            <a:r>
              <a:rPr lang="en-US" sz="2000" b="1" dirty="0" smtClean="0"/>
              <a:t>Child class</a:t>
            </a:r>
            <a:r>
              <a:rPr lang="en-US" sz="2000" dirty="0" smtClean="0"/>
              <a:t> is the class that inherits from another class, also called derived class.</a:t>
            </a:r>
          </a:p>
          <a:p>
            <a:pPr>
              <a:buNone/>
            </a:pPr>
            <a:r>
              <a:rPr lang="en-US" sz="2000" dirty="0" smtClean="0"/>
              <a:t>Create a Parent Class</a:t>
            </a:r>
            <a:endParaRPr lang="en-US" sz="2000" b="1" dirty="0" smtClean="0"/>
          </a:p>
          <a:p>
            <a:pPr>
              <a:buNone/>
            </a:pPr>
            <a:r>
              <a:rPr lang="en-US" sz="2000" dirty="0" smtClean="0"/>
              <a:t>Any class can be a parent class, so the syntax is the same as creating any other class:</a:t>
            </a:r>
          </a:p>
          <a:p>
            <a:pPr>
              <a:buNone/>
            </a:pPr>
            <a:endParaRPr lang="en-US" sz="2000" dirty="0" smtClean="0"/>
          </a:p>
          <a:p>
            <a:pPr>
              <a:buNone/>
            </a:pPr>
            <a:r>
              <a:rPr lang="en-US" sz="2000" dirty="0" smtClean="0"/>
              <a:t>Example</a:t>
            </a:r>
            <a:endParaRPr lang="en-US" sz="2000" b="1" dirty="0" smtClean="0"/>
          </a:p>
          <a:p>
            <a:pPr>
              <a:buNone/>
            </a:pPr>
            <a:r>
              <a:rPr lang="en-US" sz="2000" dirty="0" smtClean="0"/>
              <a:t>Create a class named Person, with </a:t>
            </a:r>
            <a:r>
              <a:rPr lang="en-US" sz="2000" dirty="0" err="1" smtClean="0"/>
              <a:t>firstname</a:t>
            </a:r>
            <a:r>
              <a:rPr lang="en-US" sz="2000" dirty="0" smtClean="0"/>
              <a:t> and </a:t>
            </a:r>
            <a:r>
              <a:rPr lang="en-US" sz="2000" dirty="0" err="1" smtClean="0"/>
              <a:t>lastname</a:t>
            </a:r>
            <a:r>
              <a:rPr lang="en-US" sz="2000" dirty="0" smtClean="0"/>
              <a:t> properties, and a </a:t>
            </a:r>
            <a:r>
              <a:rPr lang="en-US" sz="2000" dirty="0" err="1" smtClean="0"/>
              <a:t>printname</a:t>
            </a:r>
            <a:r>
              <a:rPr lang="en-US" sz="2000" dirty="0" smtClean="0"/>
              <a:t> method:</a:t>
            </a:r>
          </a:p>
          <a:p>
            <a:pPr>
              <a:buNone/>
            </a:pPr>
            <a:r>
              <a:rPr lang="en-US" sz="2000" dirty="0" smtClean="0"/>
              <a:t>class Person:</a:t>
            </a:r>
            <a:br>
              <a:rPr lang="en-US" sz="2000" dirty="0" smtClean="0"/>
            </a:b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br>
              <a:rPr lang="en-US" sz="2000" dirty="0" smtClean="0"/>
            </a:br>
            <a:r>
              <a:rPr lang="en-US" sz="2000" dirty="0" smtClean="0"/>
              <a:t>    </a:t>
            </a:r>
            <a:r>
              <a:rPr lang="en-US" sz="2000" dirty="0" err="1" smtClean="0"/>
              <a:t>self.firstname</a:t>
            </a:r>
            <a:r>
              <a:rPr lang="en-US" sz="2000" dirty="0" smtClean="0"/>
              <a:t> = </a:t>
            </a:r>
            <a:r>
              <a:rPr lang="en-US" sz="2000" dirty="0" err="1" smtClean="0"/>
              <a:t>fname</a:t>
            </a:r>
            <a:r>
              <a:rPr lang="en-US" sz="2000" dirty="0" smtClean="0"/>
              <a:t/>
            </a:r>
            <a:br>
              <a:rPr lang="en-US" sz="2000" dirty="0" smtClean="0"/>
            </a:br>
            <a:r>
              <a:rPr lang="en-US" sz="2000" dirty="0" smtClean="0"/>
              <a:t>    </a:t>
            </a:r>
            <a:r>
              <a:rPr lang="en-US" sz="2000" dirty="0" err="1" smtClean="0"/>
              <a:t>self.lastname</a:t>
            </a:r>
            <a:r>
              <a:rPr lang="en-US" sz="2000" dirty="0" smtClean="0"/>
              <a:t> = </a:t>
            </a:r>
            <a:r>
              <a:rPr lang="en-US" sz="2000" dirty="0" err="1" smtClean="0"/>
              <a:t>lname</a:t>
            </a:r>
            <a:r>
              <a:rPr lang="en-US" sz="2000" dirty="0" smtClean="0"/>
              <a:t/>
            </a:r>
            <a:br>
              <a:rPr lang="en-US" sz="2000" dirty="0" smtClean="0"/>
            </a:br>
            <a:r>
              <a:rPr lang="en-US" sz="2000" dirty="0" smtClean="0"/>
              <a:t/>
            </a:r>
            <a:br>
              <a:rPr lang="en-US" sz="2000" dirty="0" smtClean="0"/>
            </a:br>
            <a:r>
              <a:rPr lang="en-US" sz="2000" dirty="0" smtClean="0"/>
              <a:t>  </a:t>
            </a:r>
            <a:br>
              <a:rPr lang="en-US" sz="2000" dirty="0" smtClean="0"/>
            </a:br>
            <a:r>
              <a:rPr lang="en-US" sz="2000" dirty="0" smtClean="0"/>
              <a:t/>
            </a:r>
            <a:br>
              <a:rPr lang="en-US" sz="2000" dirty="0" smtClean="0"/>
            </a:br>
            <a:endParaRPr lang="en-US" sz="2000" dirty="0" smtClean="0"/>
          </a:p>
          <a:p>
            <a:pPr>
              <a:buNone/>
            </a:pPr>
            <a:endParaRPr lang="en-US" sz="2000"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Inheritance</a:t>
            </a:r>
            <a:endParaRPr lang="en-US" dirty="0"/>
          </a:p>
        </p:txBody>
      </p:sp>
      <p:sp>
        <p:nvSpPr>
          <p:cNvPr id="3" name="Content Placeholder 2"/>
          <p:cNvSpPr>
            <a:spLocks noGrp="1"/>
          </p:cNvSpPr>
          <p:nvPr>
            <p:ph idx="1"/>
          </p:nvPr>
        </p:nvSpPr>
        <p:spPr>
          <a:xfrm>
            <a:off x="457200" y="914400"/>
            <a:ext cx="8229600" cy="5638800"/>
          </a:xfrm>
        </p:spPr>
        <p:txBody>
          <a:bodyPr>
            <a:normAutofit/>
          </a:bodyPr>
          <a:lstStyle/>
          <a:p>
            <a:pPr>
              <a:buNone/>
            </a:pPr>
            <a:r>
              <a:rPr lang="en-US" sz="2000" dirty="0" smtClean="0"/>
              <a:t>def </a:t>
            </a:r>
            <a:r>
              <a:rPr lang="en-US" sz="2000" dirty="0" err="1" smtClean="0"/>
              <a:t>printname</a:t>
            </a:r>
            <a:r>
              <a:rPr lang="en-US" sz="2000" dirty="0" smtClean="0"/>
              <a:t>(self):</a:t>
            </a:r>
            <a:br>
              <a:rPr lang="en-US" sz="2000" dirty="0" smtClean="0"/>
            </a:br>
            <a:r>
              <a:rPr lang="en-US" sz="2000" dirty="0" smtClean="0"/>
              <a:t>    print(</a:t>
            </a:r>
            <a:r>
              <a:rPr lang="en-US" sz="2000" dirty="0" err="1" smtClean="0"/>
              <a:t>self.firstname</a:t>
            </a:r>
            <a:r>
              <a:rPr lang="en-US" sz="2000" dirty="0" smtClean="0"/>
              <a:t>, </a:t>
            </a:r>
            <a:r>
              <a:rPr lang="en-US" sz="2000" dirty="0" err="1" smtClean="0"/>
              <a:t>self.lastname</a:t>
            </a:r>
            <a:r>
              <a:rPr lang="en-US" sz="2000" dirty="0" smtClean="0"/>
              <a:t>)</a:t>
            </a:r>
            <a:br>
              <a:rPr lang="en-US" sz="2000" dirty="0" smtClean="0"/>
            </a:br>
            <a:r>
              <a:rPr lang="en-US" sz="2000" dirty="0" smtClean="0"/>
              <a:t/>
            </a:r>
            <a:br>
              <a:rPr lang="en-US" sz="2000" dirty="0" smtClean="0"/>
            </a:br>
            <a:r>
              <a:rPr lang="en-US" sz="2000" dirty="0" smtClean="0"/>
              <a:t>#Use the Person class to create an object, and then execute the </a:t>
            </a:r>
            <a:r>
              <a:rPr lang="en-US" sz="2000" dirty="0" err="1" smtClean="0"/>
              <a:t>printname</a:t>
            </a:r>
            <a:r>
              <a:rPr lang="en-US" sz="2000" dirty="0" smtClean="0"/>
              <a:t> method:</a:t>
            </a:r>
            <a:br>
              <a:rPr lang="en-US" sz="2000" dirty="0" smtClean="0"/>
            </a:br>
            <a:r>
              <a:rPr lang="en-US" sz="2000" dirty="0" smtClean="0"/>
              <a:t/>
            </a:r>
            <a:br>
              <a:rPr lang="en-US" sz="2000" dirty="0" smtClean="0"/>
            </a:br>
            <a:r>
              <a:rPr lang="en-US" sz="2000" dirty="0" smtClean="0"/>
              <a:t>x = Person("John", "Doe")</a:t>
            </a:r>
            <a:br>
              <a:rPr lang="en-US" sz="2000" dirty="0" smtClean="0"/>
            </a:br>
            <a:r>
              <a:rPr lang="en-US" sz="2000" dirty="0" err="1" smtClean="0"/>
              <a:t>x.printname</a:t>
            </a:r>
            <a:r>
              <a:rPr lang="en-US" sz="2000" dirty="0" smtClean="0"/>
              <a:t>()</a:t>
            </a:r>
          </a:p>
          <a:p>
            <a:pPr>
              <a:buNone/>
            </a:pPr>
            <a:r>
              <a:rPr lang="en-US" sz="2000" dirty="0" smtClean="0"/>
              <a:t>RUN EXAMPLE</a:t>
            </a:r>
          </a:p>
          <a:p>
            <a:pPr>
              <a:buNone/>
            </a:pPr>
            <a:r>
              <a:rPr lang="en-US" sz="2000" dirty="0" smtClean="0"/>
              <a:t>class Person:</a:t>
            </a:r>
          </a:p>
          <a:p>
            <a:pPr>
              <a:buNone/>
            </a:pP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r>
              <a:rPr lang="en-US" sz="2000" dirty="0" err="1" smtClean="0"/>
              <a:t>self.firstname</a:t>
            </a:r>
            <a:r>
              <a:rPr lang="en-US" sz="2000" dirty="0" smtClean="0"/>
              <a:t> = </a:t>
            </a:r>
            <a:r>
              <a:rPr lang="en-US" sz="2000" dirty="0" err="1" smtClean="0"/>
              <a:t>fname</a:t>
            </a:r>
            <a:endParaRPr lang="en-US" sz="2000" dirty="0" smtClean="0"/>
          </a:p>
          <a:p>
            <a:pPr>
              <a:buNone/>
            </a:pPr>
            <a:r>
              <a:rPr lang="en-US" sz="2000" dirty="0" smtClean="0"/>
              <a:t>    </a:t>
            </a:r>
            <a:r>
              <a:rPr lang="en-US" sz="2000" dirty="0" err="1" smtClean="0"/>
              <a:t>self.lastname</a:t>
            </a:r>
            <a:r>
              <a:rPr lang="en-US" sz="2000" dirty="0" smtClean="0"/>
              <a:t> = </a:t>
            </a:r>
            <a:r>
              <a:rPr lang="en-US" sz="2000" dirty="0" err="1" smtClean="0"/>
              <a:t>lname</a:t>
            </a:r>
            <a:endParaRPr lang="en-US" sz="2000" dirty="0" smtClean="0"/>
          </a:p>
          <a:p>
            <a:pPr>
              <a:buNone/>
            </a:pPr>
            <a:r>
              <a:rPr lang="en-US" sz="2000" dirty="0" smtClean="0"/>
              <a:t> </a:t>
            </a:r>
          </a:p>
          <a:p>
            <a:pPr>
              <a:buNone/>
            </a:pPr>
            <a:r>
              <a:rPr lang="en-US" sz="2000" dirty="0" smtClean="0"/>
              <a:t>  def </a:t>
            </a:r>
            <a:r>
              <a:rPr lang="en-US" sz="2000" dirty="0" err="1" smtClean="0"/>
              <a:t>printname</a:t>
            </a:r>
            <a:r>
              <a:rPr lang="en-US" sz="2000" dirty="0" smtClean="0"/>
              <a:t>(self):</a:t>
            </a:r>
          </a:p>
          <a:p>
            <a:pPr>
              <a:buNone/>
            </a:pPr>
            <a:r>
              <a:rPr lang="en-US" sz="2000" dirty="0" smtClean="0"/>
              <a:t>    print(</a:t>
            </a:r>
            <a:r>
              <a:rPr lang="en-US" sz="2000" dirty="0" err="1" smtClean="0"/>
              <a:t>self.firstname</a:t>
            </a:r>
            <a:r>
              <a:rPr lang="en-US" sz="2000" dirty="0" smtClean="0"/>
              <a:t>, </a:t>
            </a:r>
            <a:r>
              <a:rPr lang="en-US" sz="2000" dirty="0" err="1" smtClean="0"/>
              <a:t>self.lastname</a:t>
            </a:r>
            <a:r>
              <a:rPr lang="en-US" sz="2000" dirty="0" smtClean="0"/>
              <a:t>)</a:t>
            </a:r>
          </a:p>
          <a:p>
            <a:pPr>
              <a:buNone/>
            </a:pPr>
            <a:endParaRPr lang="en-US" sz="20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Inheritance</a:t>
            </a:r>
            <a:endParaRPr lang="en-US" dirty="0"/>
          </a:p>
        </p:txBody>
      </p:sp>
      <p:sp>
        <p:nvSpPr>
          <p:cNvPr id="3" name="Content Placeholder 2"/>
          <p:cNvSpPr>
            <a:spLocks noGrp="1"/>
          </p:cNvSpPr>
          <p:nvPr>
            <p:ph idx="1"/>
          </p:nvPr>
        </p:nvSpPr>
        <p:spPr>
          <a:xfrm>
            <a:off x="457200" y="1066800"/>
            <a:ext cx="8229600" cy="5257800"/>
          </a:xfrm>
        </p:spPr>
        <p:txBody>
          <a:bodyPr>
            <a:normAutofit lnSpcReduction="10000"/>
          </a:bodyPr>
          <a:lstStyle/>
          <a:p>
            <a:pPr>
              <a:buNone/>
            </a:pPr>
            <a:r>
              <a:rPr lang="en-US" sz="2000" dirty="0" smtClean="0"/>
              <a:t>#Use the Person class to create an object, and then execute the </a:t>
            </a:r>
            <a:r>
              <a:rPr lang="en-US" sz="2000" dirty="0" err="1" smtClean="0"/>
              <a:t>printname</a:t>
            </a:r>
            <a:r>
              <a:rPr lang="en-US" sz="2000" dirty="0" smtClean="0"/>
              <a:t> method:</a:t>
            </a:r>
          </a:p>
          <a:p>
            <a:pPr>
              <a:buNone/>
            </a:pPr>
            <a:r>
              <a:rPr lang="en-US" sz="2000" dirty="0" smtClean="0"/>
              <a:t> </a:t>
            </a:r>
          </a:p>
          <a:p>
            <a:pPr>
              <a:buNone/>
            </a:pPr>
            <a:r>
              <a:rPr lang="en-US" sz="2000" dirty="0" smtClean="0"/>
              <a:t>x = Person("John", "Doe")</a:t>
            </a:r>
          </a:p>
          <a:p>
            <a:pPr>
              <a:buNone/>
            </a:pPr>
            <a:r>
              <a:rPr lang="en-US" sz="2000" dirty="0" err="1" smtClean="0"/>
              <a:t>x.printname</a:t>
            </a:r>
            <a:r>
              <a:rPr lang="en-US" sz="2000" dirty="0" smtClean="0"/>
              <a:t>()</a:t>
            </a:r>
          </a:p>
          <a:p>
            <a:pPr>
              <a:buNone/>
            </a:pPr>
            <a:r>
              <a:rPr lang="en-US" sz="2000" dirty="0" smtClean="0"/>
              <a:t>C:\Users\My Name&gt;python demo_inheritance_parent.py</a:t>
            </a:r>
            <a:br>
              <a:rPr lang="en-US" sz="2000" dirty="0" smtClean="0"/>
            </a:br>
            <a:r>
              <a:rPr lang="en-US" sz="2000" dirty="0" smtClean="0"/>
              <a:t>John Doe</a:t>
            </a:r>
          </a:p>
          <a:p>
            <a:pPr>
              <a:buNone/>
            </a:pPr>
            <a:endParaRPr lang="en-US" sz="2000" dirty="0" smtClean="0"/>
          </a:p>
          <a:p>
            <a:pPr>
              <a:buNone/>
            </a:pPr>
            <a:r>
              <a:rPr lang="en-US" sz="2000" dirty="0" smtClean="0"/>
              <a:t>Create a Child Class</a:t>
            </a:r>
            <a:endParaRPr lang="en-US" sz="2000" b="1" dirty="0" smtClean="0"/>
          </a:p>
          <a:p>
            <a:pPr>
              <a:buNone/>
            </a:pPr>
            <a:r>
              <a:rPr lang="en-US" sz="2000" dirty="0" smtClean="0"/>
              <a:t>To create a class that inherits the functionality from another class, send the parent class as a parameter when creating the child class:</a:t>
            </a:r>
          </a:p>
          <a:p>
            <a:pPr>
              <a:buNone/>
            </a:pPr>
            <a:r>
              <a:rPr lang="en-US" sz="2000" dirty="0" smtClean="0"/>
              <a:t>Example</a:t>
            </a:r>
            <a:endParaRPr lang="en-US" sz="2000" b="1" dirty="0" smtClean="0"/>
          </a:p>
          <a:p>
            <a:pPr>
              <a:buNone/>
            </a:pPr>
            <a:r>
              <a:rPr lang="en-US" sz="2000" dirty="0" smtClean="0"/>
              <a:t>Create a class named Student, which will inherit the properties and methods from the Person class:</a:t>
            </a:r>
          </a:p>
          <a:p>
            <a:pPr>
              <a:buNone/>
            </a:pPr>
            <a:r>
              <a:rPr lang="en-US" sz="2000" dirty="0" smtClean="0"/>
              <a:t>class Student(Person):</a:t>
            </a:r>
            <a:br>
              <a:rPr lang="en-US" sz="2000" dirty="0" smtClean="0"/>
            </a:br>
            <a:r>
              <a:rPr lang="en-US" sz="2000" dirty="0" smtClean="0"/>
              <a:t>  pass</a:t>
            </a:r>
          </a:p>
          <a:p>
            <a:pPr>
              <a:buNone/>
            </a:pPr>
            <a:endParaRPr lang="en-US" sz="2000"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Inheritance</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b="1" dirty="0" smtClean="0"/>
              <a:t>Note:</a:t>
            </a:r>
            <a:r>
              <a:rPr lang="en-US" sz="2000" dirty="0" smtClean="0"/>
              <a:t> Use the pass keyword when you do not want to add any other properties or methods to the class.</a:t>
            </a:r>
          </a:p>
          <a:p>
            <a:pPr>
              <a:buNone/>
            </a:pPr>
            <a:r>
              <a:rPr lang="en-US" sz="2000" dirty="0" smtClean="0"/>
              <a:t>Now the Student class has the same properties and methods as the Person class.</a:t>
            </a:r>
          </a:p>
          <a:p>
            <a:pPr>
              <a:buNone/>
            </a:pPr>
            <a:r>
              <a:rPr lang="en-US" sz="2000" dirty="0" smtClean="0"/>
              <a:t>Example</a:t>
            </a:r>
            <a:endParaRPr lang="en-US" sz="2000" b="1" dirty="0" smtClean="0"/>
          </a:p>
          <a:p>
            <a:pPr>
              <a:buNone/>
            </a:pPr>
            <a:r>
              <a:rPr lang="en-US" sz="2000" dirty="0" smtClean="0"/>
              <a:t>Use the Student class to create an object, and then execute the </a:t>
            </a:r>
            <a:r>
              <a:rPr lang="en-US" sz="2000" dirty="0" err="1" smtClean="0"/>
              <a:t>printname</a:t>
            </a:r>
            <a:r>
              <a:rPr lang="en-US" sz="2000" dirty="0" smtClean="0"/>
              <a:t> method:</a:t>
            </a:r>
          </a:p>
          <a:p>
            <a:pPr>
              <a:buNone/>
            </a:pPr>
            <a:r>
              <a:rPr lang="en-US" sz="2000" dirty="0" smtClean="0"/>
              <a:t>x = Student("Mike", "Olsen")</a:t>
            </a:r>
            <a:br>
              <a:rPr lang="en-US" sz="2000" dirty="0" smtClean="0"/>
            </a:br>
            <a:r>
              <a:rPr lang="en-US" sz="2000" dirty="0" err="1" smtClean="0"/>
              <a:t>x.printname</a:t>
            </a:r>
            <a:r>
              <a:rPr lang="en-US" sz="2000" dirty="0" smtClean="0"/>
              <a:t>()</a:t>
            </a:r>
          </a:p>
          <a:p>
            <a:pPr>
              <a:buNone/>
            </a:pPr>
            <a:r>
              <a:rPr lang="en-US" sz="2000" dirty="0" smtClean="0"/>
              <a:t>RUN EXAMPLE</a:t>
            </a:r>
          </a:p>
          <a:p>
            <a:pPr>
              <a:buNone/>
            </a:pPr>
            <a:r>
              <a:rPr lang="en-US" sz="2000" dirty="0" smtClean="0"/>
              <a:t>class Person:</a:t>
            </a:r>
          </a:p>
          <a:p>
            <a:pPr>
              <a:buNone/>
            </a:pP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r>
              <a:rPr lang="en-US" sz="2000" dirty="0" err="1" smtClean="0"/>
              <a:t>self.firstname</a:t>
            </a:r>
            <a:r>
              <a:rPr lang="en-US" sz="2000" dirty="0" smtClean="0"/>
              <a:t> = </a:t>
            </a:r>
            <a:r>
              <a:rPr lang="en-US" sz="2000" dirty="0" err="1" smtClean="0"/>
              <a:t>fname</a:t>
            </a:r>
            <a:endParaRPr lang="en-US" sz="2000" dirty="0" smtClean="0"/>
          </a:p>
          <a:p>
            <a:pPr>
              <a:buNone/>
            </a:pPr>
            <a:r>
              <a:rPr lang="en-US" sz="2000" dirty="0" smtClean="0"/>
              <a:t>    </a:t>
            </a:r>
            <a:r>
              <a:rPr lang="en-US" sz="2000" dirty="0" err="1" smtClean="0"/>
              <a:t>self.lastname</a:t>
            </a:r>
            <a:r>
              <a:rPr lang="en-US" sz="2000" dirty="0" smtClean="0"/>
              <a:t> = </a:t>
            </a:r>
            <a:r>
              <a:rPr lang="en-US" sz="2000" dirty="0" err="1" smtClean="0"/>
              <a:t>lname</a:t>
            </a:r>
            <a:endParaRPr lang="en-US" sz="2000" dirty="0" smtClean="0"/>
          </a:p>
          <a:p>
            <a:pPr>
              <a:buNone/>
            </a:pPr>
            <a:r>
              <a:rPr lang="en-US" sz="2000" dirty="0" smtClean="0"/>
              <a:t> </a:t>
            </a:r>
          </a:p>
          <a:p>
            <a:pPr>
              <a:buNone/>
            </a:pPr>
            <a:r>
              <a:rPr lang="en-US" sz="2000" dirty="0" smtClean="0"/>
              <a:t>  def </a:t>
            </a:r>
            <a:r>
              <a:rPr lang="en-US" sz="2000" dirty="0" err="1" smtClean="0"/>
              <a:t>printname</a:t>
            </a:r>
            <a:r>
              <a:rPr lang="en-US" sz="2000" dirty="0" smtClean="0"/>
              <a:t>(self):</a:t>
            </a:r>
          </a:p>
          <a:p>
            <a:pPr>
              <a:buNone/>
            </a:pPr>
            <a:r>
              <a:rPr lang="en-US" sz="2000" dirty="0" smtClean="0"/>
              <a:t>    print(</a:t>
            </a:r>
            <a:r>
              <a:rPr lang="en-US" sz="2000" dirty="0" err="1" smtClean="0"/>
              <a:t>self.firstname</a:t>
            </a:r>
            <a:r>
              <a:rPr lang="en-US" sz="2000" dirty="0" smtClean="0"/>
              <a:t>, </a:t>
            </a:r>
            <a:r>
              <a:rPr lang="en-US" sz="2000" dirty="0" err="1" smtClean="0"/>
              <a:t>self.lastname</a:t>
            </a:r>
            <a:r>
              <a:rPr lang="en-US" sz="2000" dirty="0" smtClean="0"/>
              <a:t>)</a:t>
            </a:r>
          </a:p>
          <a:p>
            <a:pPr>
              <a:buNone/>
            </a:pPr>
            <a:endParaRPr lang="en-US" sz="2000"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Inheritance</a:t>
            </a:r>
            <a:endParaRPr lang="en-US" dirty="0"/>
          </a:p>
        </p:txBody>
      </p:sp>
      <p:sp>
        <p:nvSpPr>
          <p:cNvPr id="3" name="Content Placeholder 2"/>
          <p:cNvSpPr>
            <a:spLocks noGrp="1"/>
          </p:cNvSpPr>
          <p:nvPr>
            <p:ph idx="1"/>
          </p:nvPr>
        </p:nvSpPr>
        <p:spPr>
          <a:xfrm>
            <a:off x="457200" y="762000"/>
            <a:ext cx="8229600" cy="5867400"/>
          </a:xfrm>
        </p:spPr>
        <p:txBody>
          <a:bodyPr>
            <a:normAutofit fontScale="92500" lnSpcReduction="20000"/>
          </a:bodyPr>
          <a:lstStyle/>
          <a:p>
            <a:pPr>
              <a:buNone/>
            </a:pPr>
            <a:r>
              <a:rPr lang="en-US" sz="2000" dirty="0" smtClean="0"/>
              <a:t>class Student(Person):</a:t>
            </a:r>
          </a:p>
          <a:p>
            <a:pPr>
              <a:buNone/>
            </a:pPr>
            <a:r>
              <a:rPr lang="en-US" sz="2000" dirty="0" smtClean="0"/>
              <a:t>  pass</a:t>
            </a:r>
          </a:p>
          <a:p>
            <a:pPr>
              <a:buNone/>
            </a:pPr>
            <a:r>
              <a:rPr lang="en-US" sz="2000" dirty="0" smtClean="0"/>
              <a:t> </a:t>
            </a:r>
          </a:p>
          <a:p>
            <a:pPr>
              <a:buNone/>
            </a:pPr>
            <a:r>
              <a:rPr lang="en-US" sz="2000" dirty="0" smtClean="0"/>
              <a:t>x = Student("Mike", "Olsen")</a:t>
            </a:r>
          </a:p>
          <a:p>
            <a:pPr>
              <a:buNone/>
            </a:pPr>
            <a:r>
              <a:rPr lang="en-US" sz="2000" dirty="0" err="1" smtClean="0"/>
              <a:t>x.printname</a:t>
            </a:r>
            <a:r>
              <a:rPr lang="en-US" sz="2000" dirty="0" smtClean="0"/>
              <a:t>()</a:t>
            </a:r>
          </a:p>
          <a:p>
            <a:pPr>
              <a:buNone/>
            </a:pPr>
            <a:r>
              <a:rPr lang="en-US" sz="2000" dirty="0" smtClean="0"/>
              <a:t>C:\Users\My Name&gt;python demo_inheritance_child.py</a:t>
            </a:r>
            <a:br>
              <a:rPr lang="en-US" sz="2000" dirty="0" smtClean="0"/>
            </a:br>
            <a:r>
              <a:rPr lang="en-US" sz="2000" dirty="0" smtClean="0"/>
              <a:t>Mike Olsen</a:t>
            </a:r>
          </a:p>
          <a:p>
            <a:pPr>
              <a:buNone/>
            </a:pPr>
            <a:endParaRPr lang="en-US" sz="2000" dirty="0" smtClean="0"/>
          </a:p>
          <a:p>
            <a:pPr>
              <a:buNone/>
            </a:pPr>
            <a:r>
              <a:rPr lang="en-US" sz="2000" dirty="0" smtClean="0"/>
              <a:t>Add the __init__() Function</a:t>
            </a:r>
            <a:endParaRPr lang="en-US" sz="2000" b="1" dirty="0" smtClean="0"/>
          </a:p>
          <a:p>
            <a:pPr>
              <a:buNone/>
            </a:pPr>
            <a:r>
              <a:rPr lang="en-US" sz="2000" dirty="0" smtClean="0"/>
              <a:t>So far we have created a child class that inherits the properties and methods from it's parent.</a:t>
            </a:r>
          </a:p>
          <a:p>
            <a:pPr>
              <a:buNone/>
            </a:pPr>
            <a:r>
              <a:rPr lang="en-US" sz="2000" dirty="0" smtClean="0"/>
              <a:t>We want to add the __init__() function to the child class (instead of the pass keyword).</a:t>
            </a:r>
          </a:p>
          <a:p>
            <a:pPr>
              <a:buNone/>
            </a:pPr>
            <a:r>
              <a:rPr lang="en-US" sz="2000" b="1" dirty="0" smtClean="0"/>
              <a:t>Note:</a:t>
            </a:r>
            <a:r>
              <a:rPr lang="en-US" sz="2000" dirty="0" smtClean="0"/>
              <a:t> The __init__() function is called automatically every time the class is being used to create a new object.</a:t>
            </a:r>
          </a:p>
          <a:p>
            <a:pPr>
              <a:buNone/>
            </a:pPr>
            <a:endParaRPr lang="en-US" sz="2000" dirty="0" smtClean="0"/>
          </a:p>
          <a:p>
            <a:pPr>
              <a:buNone/>
            </a:pPr>
            <a:r>
              <a:rPr lang="en-US" sz="2000" dirty="0" smtClean="0"/>
              <a:t>Example</a:t>
            </a:r>
            <a:endParaRPr lang="en-US" sz="2000" b="1" dirty="0" smtClean="0"/>
          </a:p>
          <a:p>
            <a:pPr>
              <a:buNone/>
            </a:pPr>
            <a:r>
              <a:rPr lang="en-US" sz="2000" dirty="0" smtClean="0"/>
              <a:t>Add the __init__() function to the Student class:</a:t>
            </a:r>
          </a:p>
          <a:p>
            <a:pPr>
              <a:buNone/>
            </a:pPr>
            <a:r>
              <a:rPr lang="en-US" sz="2000" dirty="0" smtClean="0"/>
              <a:t>class Student(Person):</a:t>
            </a:r>
            <a:br>
              <a:rPr lang="en-US" sz="2000" dirty="0" smtClean="0"/>
            </a:b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br>
              <a:rPr lang="en-US" sz="2000" dirty="0" smtClean="0"/>
            </a:br>
            <a:r>
              <a:rPr lang="en-US" sz="2000" dirty="0" smtClean="0"/>
              <a:t>    #add properties etc.</a:t>
            </a:r>
          </a:p>
          <a:p>
            <a:pPr>
              <a:buNone/>
            </a:pPr>
            <a:endParaRPr lang="en-US" sz="2000"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Inheritance</a:t>
            </a:r>
            <a:endParaRPr lang="en-US" dirty="0"/>
          </a:p>
        </p:txBody>
      </p:sp>
      <p:sp>
        <p:nvSpPr>
          <p:cNvPr id="3" name="Content Placeholder 2"/>
          <p:cNvSpPr>
            <a:spLocks noGrp="1"/>
          </p:cNvSpPr>
          <p:nvPr>
            <p:ph idx="1"/>
          </p:nvPr>
        </p:nvSpPr>
        <p:spPr>
          <a:xfrm>
            <a:off x="457200" y="838200"/>
            <a:ext cx="8229600" cy="5791200"/>
          </a:xfrm>
        </p:spPr>
        <p:txBody>
          <a:bodyPr>
            <a:normAutofit lnSpcReduction="10000"/>
          </a:bodyPr>
          <a:lstStyle/>
          <a:p>
            <a:pPr>
              <a:buNone/>
            </a:pPr>
            <a:r>
              <a:rPr lang="en-US" sz="2000" dirty="0" smtClean="0"/>
              <a:t>When you add the __init__() function, the child class will no longer inherit the parent's __init__() function.</a:t>
            </a:r>
          </a:p>
          <a:p>
            <a:pPr>
              <a:buNone/>
            </a:pPr>
            <a:r>
              <a:rPr lang="en-US" sz="2000" b="1" dirty="0" smtClean="0"/>
              <a:t>Note:</a:t>
            </a:r>
            <a:r>
              <a:rPr lang="en-US" sz="2000" dirty="0" smtClean="0"/>
              <a:t> The child's __init__() function </a:t>
            </a:r>
            <a:r>
              <a:rPr lang="en-US" sz="2000" b="1" dirty="0" smtClean="0"/>
              <a:t>overrides</a:t>
            </a:r>
            <a:r>
              <a:rPr lang="en-US" sz="2000" dirty="0" smtClean="0"/>
              <a:t> the inheritance of the parent's __init__() function.</a:t>
            </a:r>
          </a:p>
          <a:p>
            <a:pPr>
              <a:buNone/>
            </a:pPr>
            <a:r>
              <a:rPr lang="en-US" sz="2000" dirty="0" smtClean="0"/>
              <a:t>To keep the inheritance of the parent's __init__() function, add a call to the parent's __init__() function:</a:t>
            </a:r>
          </a:p>
          <a:p>
            <a:pPr>
              <a:buNone/>
            </a:pPr>
            <a:r>
              <a:rPr lang="en-US" sz="2000" dirty="0" smtClean="0"/>
              <a:t>Example</a:t>
            </a:r>
            <a:endParaRPr lang="en-US" sz="2000" b="1" dirty="0" smtClean="0"/>
          </a:p>
          <a:p>
            <a:pPr>
              <a:buNone/>
            </a:pPr>
            <a:r>
              <a:rPr lang="en-US" sz="2000" dirty="0" smtClean="0"/>
              <a:t>class Student(Person):</a:t>
            </a:r>
            <a:br>
              <a:rPr lang="en-US" sz="2000" dirty="0" smtClean="0"/>
            </a:b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br>
              <a:rPr lang="en-US" sz="2000" dirty="0" smtClean="0"/>
            </a:br>
            <a:r>
              <a:rPr lang="en-US" sz="2000" dirty="0" smtClean="0"/>
              <a:t>    </a:t>
            </a:r>
            <a:r>
              <a:rPr lang="en-US" sz="2000" dirty="0" err="1" smtClean="0"/>
              <a:t>Person.__init</a:t>
            </a:r>
            <a:r>
              <a:rPr lang="en-US" sz="2000" dirty="0" smtClean="0"/>
              <a:t>__(self, </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RUN EXAMPLE</a:t>
            </a:r>
          </a:p>
          <a:p>
            <a:pPr>
              <a:buNone/>
            </a:pPr>
            <a:r>
              <a:rPr lang="en-US" sz="2000" dirty="0" smtClean="0"/>
              <a:t>class Person:</a:t>
            </a:r>
          </a:p>
          <a:p>
            <a:pPr>
              <a:buNone/>
            </a:pP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r>
              <a:rPr lang="en-US" sz="2000" dirty="0" err="1" smtClean="0"/>
              <a:t>self.firstname</a:t>
            </a:r>
            <a:r>
              <a:rPr lang="en-US" sz="2000" dirty="0" smtClean="0"/>
              <a:t> = </a:t>
            </a:r>
            <a:r>
              <a:rPr lang="en-US" sz="2000" dirty="0" err="1" smtClean="0"/>
              <a:t>fname</a:t>
            </a:r>
            <a:endParaRPr lang="en-US" sz="2000" dirty="0" smtClean="0"/>
          </a:p>
          <a:p>
            <a:pPr>
              <a:buNone/>
            </a:pPr>
            <a:r>
              <a:rPr lang="en-US" sz="2000" dirty="0" smtClean="0"/>
              <a:t>    </a:t>
            </a:r>
            <a:r>
              <a:rPr lang="en-US" sz="2000" dirty="0" err="1" smtClean="0"/>
              <a:t>self.lastname</a:t>
            </a:r>
            <a:r>
              <a:rPr lang="en-US" sz="2000" dirty="0" smtClean="0"/>
              <a:t> = </a:t>
            </a:r>
            <a:r>
              <a:rPr lang="en-US" sz="2000" dirty="0" err="1" smtClean="0"/>
              <a:t>lname</a:t>
            </a:r>
            <a:endParaRPr lang="en-US" sz="2000" dirty="0" smtClean="0"/>
          </a:p>
          <a:p>
            <a:pPr>
              <a:buNone/>
            </a:pPr>
            <a:r>
              <a:rPr lang="en-US" sz="2000" dirty="0" smtClean="0"/>
              <a:t> </a:t>
            </a:r>
          </a:p>
          <a:p>
            <a:pPr>
              <a:buNone/>
            </a:pPr>
            <a:r>
              <a:rPr lang="en-US" sz="2000" dirty="0" smtClean="0"/>
              <a:t>  def </a:t>
            </a:r>
            <a:r>
              <a:rPr lang="en-US" sz="2000" dirty="0" err="1" smtClean="0"/>
              <a:t>printname</a:t>
            </a:r>
            <a:r>
              <a:rPr lang="en-US" sz="2000" dirty="0" smtClean="0"/>
              <a:t>(self):</a:t>
            </a:r>
          </a:p>
          <a:p>
            <a:pPr>
              <a:buNone/>
            </a:pPr>
            <a:r>
              <a:rPr lang="en-US" sz="2000" dirty="0" smtClean="0"/>
              <a:t>    print(</a:t>
            </a:r>
            <a:r>
              <a:rPr lang="en-US" sz="2000" dirty="0" err="1" smtClean="0"/>
              <a:t>self.firstname</a:t>
            </a:r>
            <a:r>
              <a:rPr lang="en-US" sz="2000" dirty="0" smtClean="0"/>
              <a:t>, </a:t>
            </a:r>
            <a:r>
              <a:rPr lang="en-US" sz="2000" dirty="0" err="1" smtClean="0"/>
              <a:t>self.lastname</a:t>
            </a:r>
            <a:r>
              <a:rPr lang="en-US" sz="2000" dirty="0" smtClean="0"/>
              <a:t>)</a:t>
            </a:r>
          </a:p>
          <a:p>
            <a:pPr>
              <a:buNone/>
            </a:pPr>
            <a:endParaRPr lang="en-US" sz="2000"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Inheritance</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class Student(Person):</a:t>
            </a:r>
          </a:p>
          <a:p>
            <a:pPr>
              <a:buNone/>
            </a:pP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r>
              <a:rPr lang="en-US" sz="2000" dirty="0" err="1" smtClean="0"/>
              <a:t>Person.__init</a:t>
            </a:r>
            <a:r>
              <a:rPr lang="en-US" sz="2000" dirty="0" smtClean="0"/>
              <a:t>__(self, </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p>
          <a:p>
            <a:pPr>
              <a:buNone/>
            </a:pPr>
            <a:r>
              <a:rPr lang="en-US" sz="2000" dirty="0" smtClean="0"/>
              <a:t>x = Student("Mike", "Olsen")</a:t>
            </a:r>
          </a:p>
          <a:p>
            <a:pPr>
              <a:buNone/>
            </a:pPr>
            <a:r>
              <a:rPr lang="en-US" sz="2000" dirty="0" err="1" smtClean="0"/>
              <a:t>x.printname</a:t>
            </a:r>
            <a:r>
              <a:rPr lang="en-US" sz="2000" dirty="0" smtClean="0"/>
              <a:t>()</a:t>
            </a:r>
          </a:p>
          <a:p>
            <a:pPr>
              <a:buNone/>
            </a:pPr>
            <a:r>
              <a:rPr lang="en-US" sz="2000" dirty="0" smtClean="0"/>
              <a:t>C:\Users\My Name&gt;python demo_inheritance_init.py</a:t>
            </a:r>
            <a:br>
              <a:rPr lang="en-US" sz="2000" dirty="0" smtClean="0"/>
            </a:br>
            <a:r>
              <a:rPr lang="en-US" sz="2000" dirty="0" smtClean="0"/>
              <a:t>Mike Olsen</a:t>
            </a:r>
          </a:p>
          <a:p>
            <a:pPr>
              <a:buNone/>
            </a:pPr>
            <a:r>
              <a:rPr lang="en-US" sz="2000" dirty="0" smtClean="0"/>
              <a:t>Now we have successfully added the __init__() function, and kept the inheritance of the parent class, and we are ready to add functionality in the __init__() function.</a:t>
            </a:r>
          </a:p>
          <a:p>
            <a:pPr>
              <a:buNone/>
            </a:pPr>
            <a:endParaRPr lang="en-US" sz="2000" dirty="0" smtClean="0"/>
          </a:p>
          <a:p>
            <a:pPr>
              <a:buNone/>
            </a:pPr>
            <a:r>
              <a:rPr lang="en-US" sz="2000" dirty="0" smtClean="0"/>
              <a:t>Use the super() Function</a:t>
            </a:r>
            <a:endParaRPr lang="en-US" sz="2000" b="1" dirty="0" smtClean="0"/>
          </a:p>
          <a:p>
            <a:pPr>
              <a:buNone/>
            </a:pPr>
            <a:r>
              <a:rPr lang="en-US" sz="2000" dirty="0" smtClean="0"/>
              <a:t>Python also have a super() function that will make the child class inherit all the methods and properties from it's parent:</a:t>
            </a:r>
          </a:p>
          <a:p>
            <a:pPr>
              <a:buNone/>
            </a:pPr>
            <a:r>
              <a:rPr lang="en-US" sz="2000" dirty="0" smtClean="0"/>
              <a:t>Example</a:t>
            </a:r>
            <a:endParaRPr lang="en-US" sz="2000" b="1" dirty="0" smtClean="0"/>
          </a:p>
          <a:p>
            <a:pPr>
              <a:buNone/>
            </a:pPr>
            <a:endParaRPr lang="en-US" sz="2000" dirty="0" smtClean="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Inheritance</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class Student(Person):</a:t>
            </a:r>
            <a:br>
              <a:rPr lang="en-US" sz="2000" dirty="0" smtClean="0"/>
            </a:b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br>
              <a:rPr lang="en-US" sz="2000" dirty="0" smtClean="0"/>
            </a:br>
            <a:r>
              <a:rPr lang="en-US" sz="2000" dirty="0" smtClean="0"/>
              <a:t>    super().__init__(</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RUN EXAMPLE</a:t>
            </a:r>
          </a:p>
          <a:p>
            <a:pPr>
              <a:buNone/>
            </a:pPr>
            <a:r>
              <a:rPr lang="en-US" sz="2000" dirty="0" smtClean="0"/>
              <a:t>class Person:</a:t>
            </a:r>
          </a:p>
          <a:p>
            <a:pPr>
              <a:buNone/>
            </a:pP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r>
              <a:rPr lang="en-US" sz="2000" dirty="0" err="1" smtClean="0"/>
              <a:t>self.firstname</a:t>
            </a:r>
            <a:r>
              <a:rPr lang="en-US" sz="2000" dirty="0" smtClean="0"/>
              <a:t> = </a:t>
            </a:r>
            <a:r>
              <a:rPr lang="en-US" sz="2000" dirty="0" err="1" smtClean="0"/>
              <a:t>fname</a:t>
            </a:r>
            <a:endParaRPr lang="en-US" sz="2000" dirty="0" smtClean="0"/>
          </a:p>
          <a:p>
            <a:pPr>
              <a:buNone/>
            </a:pPr>
            <a:r>
              <a:rPr lang="en-US" sz="2000" dirty="0" smtClean="0"/>
              <a:t>    </a:t>
            </a:r>
            <a:r>
              <a:rPr lang="en-US" sz="2000" dirty="0" err="1" smtClean="0"/>
              <a:t>self.lastname</a:t>
            </a:r>
            <a:r>
              <a:rPr lang="en-US" sz="2000" dirty="0" smtClean="0"/>
              <a:t> = </a:t>
            </a:r>
            <a:r>
              <a:rPr lang="en-US" sz="2000" dirty="0" err="1" smtClean="0"/>
              <a:t>lname</a:t>
            </a:r>
            <a:endParaRPr lang="en-US" sz="2000" dirty="0" smtClean="0"/>
          </a:p>
          <a:p>
            <a:pPr>
              <a:buNone/>
            </a:pPr>
            <a:r>
              <a:rPr lang="en-US" sz="2000" dirty="0" smtClean="0"/>
              <a:t> </a:t>
            </a:r>
          </a:p>
          <a:p>
            <a:pPr>
              <a:buNone/>
            </a:pPr>
            <a:r>
              <a:rPr lang="en-US" sz="2000" dirty="0" smtClean="0"/>
              <a:t>  def </a:t>
            </a:r>
            <a:r>
              <a:rPr lang="en-US" sz="2000" dirty="0" err="1" smtClean="0"/>
              <a:t>printname</a:t>
            </a:r>
            <a:r>
              <a:rPr lang="en-US" sz="2000" dirty="0" smtClean="0"/>
              <a:t>(self):</a:t>
            </a:r>
          </a:p>
          <a:p>
            <a:pPr>
              <a:buNone/>
            </a:pPr>
            <a:r>
              <a:rPr lang="en-US" sz="2000" dirty="0" smtClean="0"/>
              <a:t>    print(</a:t>
            </a:r>
            <a:r>
              <a:rPr lang="en-US" sz="2000" dirty="0" err="1" smtClean="0"/>
              <a:t>self.firstname</a:t>
            </a:r>
            <a:r>
              <a:rPr lang="en-US" sz="2000" dirty="0" smtClean="0"/>
              <a:t>, </a:t>
            </a:r>
            <a:r>
              <a:rPr lang="en-US" sz="2000" dirty="0" err="1" smtClean="0"/>
              <a:t>self.lastname</a:t>
            </a:r>
            <a:r>
              <a:rPr lang="en-US" sz="2000" dirty="0" smtClean="0"/>
              <a:t>)</a:t>
            </a:r>
          </a:p>
          <a:p>
            <a:pPr>
              <a:buNone/>
            </a:pPr>
            <a:r>
              <a:rPr lang="en-US" sz="2000" dirty="0" smtClean="0"/>
              <a:t> </a:t>
            </a:r>
          </a:p>
          <a:p>
            <a:pPr>
              <a:buNone/>
            </a:pPr>
            <a:r>
              <a:rPr lang="en-US" sz="2000" dirty="0" smtClean="0"/>
              <a:t>class Student(Person):</a:t>
            </a:r>
          </a:p>
          <a:p>
            <a:pPr>
              <a:buNone/>
            </a:pP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super().__init__(</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p>
          <a:p>
            <a:pPr>
              <a:buNone/>
            </a:pPr>
            <a:endParaRPr lang="en-US" sz="2000"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Inheritance</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x = Student("Mike", "Olsen")</a:t>
            </a:r>
          </a:p>
          <a:p>
            <a:pPr>
              <a:buNone/>
            </a:pPr>
            <a:r>
              <a:rPr lang="en-US" sz="2000" dirty="0" err="1" smtClean="0"/>
              <a:t>x.printname</a:t>
            </a:r>
            <a:r>
              <a:rPr lang="en-US" sz="2000" dirty="0" smtClean="0"/>
              <a:t>()</a:t>
            </a:r>
          </a:p>
          <a:p>
            <a:pPr>
              <a:buNone/>
            </a:pPr>
            <a:r>
              <a:rPr lang="en-US" sz="2000" dirty="0" smtClean="0"/>
              <a:t>C:\Users\My Name&gt;python demo_inheritance_super.py</a:t>
            </a:r>
            <a:br>
              <a:rPr lang="en-US" sz="2000" dirty="0" smtClean="0"/>
            </a:br>
            <a:r>
              <a:rPr lang="en-US" sz="2000" dirty="0" smtClean="0"/>
              <a:t>Mike Olsen</a:t>
            </a:r>
          </a:p>
          <a:p>
            <a:pPr>
              <a:buNone/>
            </a:pPr>
            <a:r>
              <a:rPr lang="en-US" sz="2000" dirty="0" smtClean="0"/>
              <a:t>By using the super() function, you do not have to use the name of the parent element, it will automatically inherit the methods and properties from it's parent.</a:t>
            </a:r>
          </a:p>
          <a:p>
            <a:pPr>
              <a:buNone/>
            </a:pPr>
            <a:r>
              <a:rPr lang="en-US" sz="2000" dirty="0" smtClean="0"/>
              <a:t>Add Properties</a:t>
            </a:r>
            <a:endParaRPr lang="en-US" sz="2000" b="1" dirty="0" smtClean="0"/>
          </a:p>
          <a:p>
            <a:pPr>
              <a:buNone/>
            </a:pPr>
            <a:r>
              <a:rPr lang="en-US" sz="2000" dirty="0" smtClean="0"/>
              <a:t>Example</a:t>
            </a:r>
            <a:endParaRPr lang="en-US" sz="2000" b="1" dirty="0" smtClean="0"/>
          </a:p>
          <a:p>
            <a:pPr>
              <a:buNone/>
            </a:pPr>
            <a:r>
              <a:rPr lang="en-US" sz="2000" dirty="0" smtClean="0"/>
              <a:t>Add a property called </a:t>
            </a:r>
            <a:r>
              <a:rPr lang="en-US" sz="2000" dirty="0" err="1" smtClean="0"/>
              <a:t>graduationyear</a:t>
            </a:r>
            <a:r>
              <a:rPr lang="en-US" sz="2000" dirty="0" smtClean="0"/>
              <a:t> to the Student class:</a:t>
            </a:r>
          </a:p>
          <a:p>
            <a:pPr>
              <a:buNone/>
            </a:pPr>
            <a:r>
              <a:rPr lang="en-US" sz="2000" dirty="0" smtClean="0"/>
              <a:t>class Student(Person):</a:t>
            </a:r>
            <a:br>
              <a:rPr lang="en-US" sz="2000" dirty="0" smtClean="0"/>
            </a:b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br>
              <a:rPr lang="en-US" sz="2000" dirty="0" smtClean="0"/>
            </a:br>
            <a:r>
              <a:rPr lang="en-US" sz="2000" dirty="0" smtClean="0"/>
              <a:t>    super().__init__(</a:t>
            </a:r>
            <a:r>
              <a:rPr lang="en-US" sz="2000" dirty="0" err="1" smtClean="0"/>
              <a:t>fname</a:t>
            </a:r>
            <a:r>
              <a:rPr lang="en-US" sz="2000" dirty="0" smtClean="0"/>
              <a:t>, </a:t>
            </a:r>
            <a:r>
              <a:rPr lang="en-US" sz="2000" dirty="0" err="1" smtClean="0"/>
              <a:t>lname</a:t>
            </a:r>
            <a:r>
              <a:rPr lang="en-US" sz="2000" dirty="0" smtClean="0"/>
              <a:t>)</a:t>
            </a:r>
            <a:br>
              <a:rPr lang="en-US" sz="2000" dirty="0" smtClean="0"/>
            </a:br>
            <a:r>
              <a:rPr lang="en-US" sz="2000" dirty="0" smtClean="0"/>
              <a:t>    </a:t>
            </a:r>
            <a:r>
              <a:rPr lang="en-US" sz="2000" dirty="0" err="1" smtClean="0"/>
              <a:t>self.graduationyear</a:t>
            </a:r>
            <a:r>
              <a:rPr lang="en-US" sz="2000" dirty="0" smtClean="0"/>
              <a:t> = 2019</a:t>
            </a:r>
          </a:p>
          <a:p>
            <a:pPr>
              <a:buNone/>
            </a:pPr>
            <a:r>
              <a:rPr lang="en-US" sz="2000" dirty="0" smtClean="0"/>
              <a:t>RUN EXAMPLE</a:t>
            </a:r>
          </a:p>
          <a:p>
            <a:pPr>
              <a:buNone/>
            </a:pPr>
            <a:endParaRPr lang="en-US" sz="2000" dirty="0" smtClean="0"/>
          </a:p>
          <a:p>
            <a:pPr>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a:t>
            </a:r>
            <a:r>
              <a:rPr lang="en-US" u="sng" dirty="0"/>
              <a:t>Python Introduction</a:t>
            </a:r>
            <a:r>
              <a:rPr lang="en-US" dirty="0"/>
              <a:t/>
            </a:r>
            <a:br>
              <a:rPr lang="en-US" dirty="0"/>
            </a:br>
            <a:endParaRPr lang="en-US" dirty="0"/>
          </a:p>
        </p:txBody>
      </p:sp>
      <p:sp>
        <p:nvSpPr>
          <p:cNvPr id="3" name="Content Placeholder 2"/>
          <p:cNvSpPr>
            <a:spLocks noGrp="1"/>
          </p:cNvSpPr>
          <p:nvPr>
            <p:ph idx="1"/>
          </p:nvPr>
        </p:nvSpPr>
        <p:spPr>
          <a:xfrm>
            <a:off x="457200" y="1143000"/>
            <a:ext cx="8229600" cy="5410200"/>
          </a:xfrm>
        </p:spPr>
        <p:txBody>
          <a:bodyPr>
            <a:normAutofit/>
          </a:bodyPr>
          <a:lstStyle/>
          <a:p>
            <a:pPr>
              <a:buNone/>
            </a:pPr>
            <a:r>
              <a:rPr lang="en-US" dirty="0" smtClean="0"/>
              <a:t>    What </a:t>
            </a:r>
            <a:r>
              <a:rPr lang="en-US" dirty="0"/>
              <a:t>is Python?</a:t>
            </a:r>
            <a:endParaRPr lang="en-US" b="1" dirty="0"/>
          </a:p>
          <a:p>
            <a:r>
              <a:rPr lang="en-US" dirty="0"/>
              <a:t>Python is a popular programming language. It was created by Guido van </a:t>
            </a:r>
            <a:r>
              <a:rPr lang="en-US" dirty="0" err="1"/>
              <a:t>Rossum</a:t>
            </a:r>
            <a:r>
              <a:rPr lang="en-US" dirty="0"/>
              <a:t>, and released in 1991.</a:t>
            </a:r>
            <a:endParaRPr lang="en-US" b="1" dirty="0"/>
          </a:p>
          <a:p>
            <a:pPr>
              <a:buNone/>
            </a:pPr>
            <a:r>
              <a:rPr lang="en-US" dirty="0" smtClean="0"/>
              <a:t>    It </a:t>
            </a:r>
            <a:r>
              <a:rPr lang="en-US" dirty="0"/>
              <a:t>is used for:</a:t>
            </a:r>
            <a:endParaRPr lang="en-US" b="1" dirty="0"/>
          </a:p>
          <a:p>
            <a:pPr lvl="0"/>
            <a:r>
              <a:rPr lang="en-US" dirty="0"/>
              <a:t>web development (server-side),</a:t>
            </a:r>
          </a:p>
          <a:p>
            <a:pPr lvl="0"/>
            <a:r>
              <a:rPr lang="en-US" dirty="0"/>
              <a:t>software development,</a:t>
            </a:r>
          </a:p>
          <a:p>
            <a:pPr lvl="0"/>
            <a:r>
              <a:rPr lang="en-US" dirty="0"/>
              <a:t>mathematics,</a:t>
            </a:r>
          </a:p>
          <a:p>
            <a:pPr lvl="0"/>
            <a:r>
              <a:rPr lang="en-US" dirty="0"/>
              <a:t>system scripting.</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a:t>6. </a:t>
            </a:r>
            <a:r>
              <a:rPr lang="en-US" u="sng" dirty="0"/>
              <a:t>Python Numbers</a:t>
            </a:r>
            <a:r>
              <a:rPr lang="en-US" b="1" dirty="0"/>
              <a:t/>
            </a:r>
            <a:br>
              <a:rPr lang="en-US" b="1" dirty="0"/>
            </a:b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a:t>Python Numbers</a:t>
            </a:r>
            <a:endParaRPr lang="en-US" sz="2000" b="1" dirty="0"/>
          </a:p>
          <a:p>
            <a:pPr>
              <a:buNone/>
            </a:pPr>
            <a:r>
              <a:rPr lang="en-US" sz="2000" dirty="0"/>
              <a:t>There are three numeric types in Python:</a:t>
            </a:r>
          </a:p>
          <a:p>
            <a:pPr lvl="0">
              <a:buNone/>
            </a:pPr>
            <a:r>
              <a:rPr lang="en-US" sz="2000" dirty="0" err="1"/>
              <a:t>int</a:t>
            </a:r>
            <a:endParaRPr lang="en-US" sz="2000" dirty="0"/>
          </a:p>
          <a:p>
            <a:pPr lvl="0">
              <a:buNone/>
            </a:pPr>
            <a:r>
              <a:rPr lang="en-US" sz="2000" dirty="0"/>
              <a:t>float</a:t>
            </a:r>
          </a:p>
          <a:p>
            <a:pPr lvl="0">
              <a:buNone/>
            </a:pPr>
            <a:r>
              <a:rPr lang="en-US" sz="2000" dirty="0"/>
              <a:t>complex</a:t>
            </a:r>
          </a:p>
          <a:p>
            <a:pPr>
              <a:buNone/>
            </a:pPr>
            <a:r>
              <a:rPr lang="en-US" sz="2000" dirty="0"/>
              <a:t>Variables of numeric types are created when you assign a value to them:</a:t>
            </a:r>
          </a:p>
          <a:p>
            <a:pPr>
              <a:buNone/>
            </a:pPr>
            <a:r>
              <a:rPr lang="en-US" sz="2000" dirty="0"/>
              <a:t>Example</a:t>
            </a:r>
            <a:endParaRPr lang="en-US" sz="2000" b="1" dirty="0"/>
          </a:p>
          <a:p>
            <a:pPr>
              <a:buNone/>
            </a:pPr>
            <a:r>
              <a:rPr lang="en-US" sz="2000" dirty="0"/>
              <a:t>x = 1    # </a:t>
            </a:r>
            <a:r>
              <a:rPr lang="en-US" sz="2000" dirty="0" err="1" smtClean="0"/>
              <a:t>int</a:t>
            </a:r>
            <a:endParaRPr lang="en-US" sz="2000" dirty="0" smtClean="0"/>
          </a:p>
          <a:p>
            <a:pPr>
              <a:buNone/>
            </a:pPr>
            <a:r>
              <a:rPr lang="en-US" sz="2000" dirty="0" smtClean="0"/>
              <a:t>y </a:t>
            </a:r>
            <a:r>
              <a:rPr lang="en-US" sz="2000" dirty="0"/>
              <a:t>= 2.8  # </a:t>
            </a:r>
            <a:r>
              <a:rPr lang="en-US" sz="2000" dirty="0" smtClean="0"/>
              <a:t>float</a:t>
            </a:r>
          </a:p>
          <a:p>
            <a:pPr>
              <a:buNone/>
            </a:pPr>
            <a:r>
              <a:rPr lang="en-US" sz="2000" dirty="0" smtClean="0"/>
              <a:t>z </a:t>
            </a:r>
            <a:r>
              <a:rPr lang="en-US" sz="2000" dirty="0"/>
              <a:t>= 1j   # complex</a:t>
            </a:r>
          </a:p>
          <a:p>
            <a:pPr>
              <a:buNone/>
            </a:pPr>
            <a:r>
              <a:rPr lang="en-US" sz="2000" dirty="0"/>
              <a:t>To verify the type of any object in Python, use the type() function:</a:t>
            </a:r>
          </a:p>
          <a:p>
            <a:pPr>
              <a:buNone/>
            </a:pPr>
            <a:r>
              <a:rPr lang="en-US" sz="2000" dirty="0"/>
              <a:t>Example</a:t>
            </a:r>
            <a:endParaRPr lang="en-US" sz="2000" b="1" dirty="0"/>
          </a:p>
          <a:p>
            <a:pPr>
              <a:buNone/>
            </a:pPr>
            <a:r>
              <a:rPr lang="en-US" sz="2000" dirty="0"/>
              <a:t>print(type(x</a:t>
            </a:r>
            <a:r>
              <a:rPr lang="en-US" sz="2000" dirty="0" smtClean="0"/>
              <a:t>))</a:t>
            </a:r>
          </a:p>
          <a:p>
            <a:pPr>
              <a:buNone/>
            </a:pPr>
            <a:r>
              <a:rPr lang="en-US" sz="2000" dirty="0" smtClean="0"/>
              <a:t>print(type(y))</a:t>
            </a:r>
          </a:p>
          <a:p>
            <a:pPr>
              <a:buNone/>
            </a:pPr>
            <a:r>
              <a:rPr lang="en-US" sz="2000" dirty="0" smtClean="0"/>
              <a:t>print(type(z</a:t>
            </a:r>
            <a:r>
              <a:rPr lang="en-US" sz="2000" dirty="0"/>
              <a:t>))</a:t>
            </a:r>
          </a:p>
          <a:p>
            <a:pPr>
              <a:buNone/>
            </a:pPr>
            <a:endParaRPr lang="en-US" sz="2000"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Inheritance</a:t>
            </a:r>
            <a:endParaRPr lang="en-US" dirty="0"/>
          </a:p>
        </p:txBody>
      </p:sp>
      <p:sp>
        <p:nvSpPr>
          <p:cNvPr id="3" name="Content Placeholder 2"/>
          <p:cNvSpPr>
            <a:spLocks noGrp="1"/>
          </p:cNvSpPr>
          <p:nvPr>
            <p:ph idx="1"/>
          </p:nvPr>
        </p:nvSpPr>
        <p:spPr>
          <a:xfrm>
            <a:off x="457200" y="990600"/>
            <a:ext cx="8229600" cy="5562600"/>
          </a:xfrm>
        </p:spPr>
        <p:txBody>
          <a:bodyPr>
            <a:normAutofit/>
          </a:bodyPr>
          <a:lstStyle/>
          <a:p>
            <a:pPr>
              <a:buNone/>
            </a:pPr>
            <a:r>
              <a:rPr lang="en-US" sz="2000" dirty="0" smtClean="0"/>
              <a:t>class Person:</a:t>
            </a:r>
          </a:p>
          <a:p>
            <a:pPr>
              <a:buNone/>
            </a:pP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r>
              <a:rPr lang="en-US" sz="2000" dirty="0" err="1" smtClean="0"/>
              <a:t>self.firstname</a:t>
            </a:r>
            <a:r>
              <a:rPr lang="en-US" sz="2000" dirty="0" smtClean="0"/>
              <a:t> = </a:t>
            </a:r>
            <a:r>
              <a:rPr lang="en-US" sz="2000" dirty="0" err="1" smtClean="0"/>
              <a:t>fname</a:t>
            </a:r>
            <a:endParaRPr lang="en-US" sz="2000" dirty="0" smtClean="0"/>
          </a:p>
          <a:p>
            <a:pPr>
              <a:buNone/>
            </a:pPr>
            <a:r>
              <a:rPr lang="en-US" sz="2000" dirty="0" smtClean="0"/>
              <a:t>    </a:t>
            </a:r>
            <a:r>
              <a:rPr lang="en-US" sz="2000" dirty="0" err="1" smtClean="0"/>
              <a:t>self.lastname</a:t>
            </a:r>
            <a:r>
              <a:rPr lang="en-US" sz="2000" dirty="0" smtClean="0"/>
              <a:t> = </a:t>
            </a:r>
            <a:r>
              <a:rPr lang="en-US" sz="2000" dirty="0" err="1" smtClean="0"/>
              <a:t>lname</a:t>
            </a:r>
            <a:endParaRPr lang="en-US" sz="2000" dirty="0" smtClean="0"/>
          </a:p>
          <a:p>
            <a:pPr>
              <a:buNone/>
            </a:pPr>
            <a:r>
              <a:rPr lang="en-US" sz="2000" dirty="0" smtClean="0"/>
              <a:t> </a:t>
            </a:r>
          </a:p>
          <a:p>
            <a:pPr>
              <a:buNone/>
            </a:pPr>
            <a:r>
              <a:rPr lang="en-US" sz="2000" dirty="0" smtClean="0"/>
              <a:t>  def </a:t>
            </a:r>
            <a:r>
              <a:rPr lang="en-US" sz="2000" dirty="0" err="1" smtClean="0"/>
              <a:t>printname</a:t>
            </a:r>
            <a:r>
              <a:rPr lang="en-US" sz="2000" dirty="0" smtClean="0"/>
              <a:t>(self):</a:t>
            </a:r>
          </a:p>
          <a:p>
            <a:pPr>
              <a:buNone/>
            </a:pPr>
            <a:r>
              <a:rPr lang="en-US" sz="2000" dirty="0" smtClean="0"/>
              <a:t>    print(</a:t>
            </a:r>
            <a:r>
              <a:rPr lang="en-US" sz="2000" dirty="0" err="1" smtClean="0"/>
              <a:t>self.firstname</a:t>
            </a:r>
            <a:r>
              <a:rPr lang="en-US" sz="2000" dirty="0" smtClean="0"/>
              <a:t>, </a:t>
            </a:r>
            <a:r>
              <a:rPr lang="en-US" sz="2000" dirty="0" err="1" smtClean="0"/>
              <a:t>self.lastname</a:t>
            </a:r>
            <a:r>
              <a:rPr lang="en-US" sz="2000" dirty="0" smtClean="0"/>
              <a:t>)</a:t>
            </a:r>
          </a:p>
          <a:p>
            <a:pPr>
              <a:buNone/>
            </a:pPr>
            <a:r>
              <a:rPr lang="en-US" sz="2000" dirty="0" smtClean="0"/>
              <a:t> </a:t>
            </a:r>
          </a:p>
          <a:p>
            <a:pPr>
              <a:buNone/>
            </a:pPr>
            <a:r>
              <a:rPr lang="en-US" sz="2000" dirty="0" smtClean="0"/>
              <a:t>class Student(Person):</a:t>
            </a:r>
          </a:p>
          <a:p>
            <a:pPr>
              <a:buNone/>
            </a:pP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super().__init__(</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r>
              <a:rPr lang="en-US" sz="2000" dirty="0" err="1" smtClean="0"/>
              <a:t>self.graduationyear</a:t>
            </a:r>
            <a:r>
              <a:rPr lang="en-US" sz="2000" dirty="0" smtClean="0"/>
              <a:t> = 2019</a:t>
            </a:r>
          </a:p>
          <a:p>
            <a:pPr>
              <a:buNone/>
            </a:pPr>
            <a:r>
              <a:rPr lang="en-US" sz="2000" dirty="0" smtClean="0"/>
              <a:t> </a:t>
            </a:r>
          </a:p>
          <a:p>
            <a:pPr>
              <a:buNone/>
            </a:pPr>
            <a:r>
              <a:rPr lang="en-US" sz="2000" dirty="0" smtClean="0"/>
              <a:t>x = Student("Mike", "Olsen")</a:t>
            </a:r>
          </a:p>
          <a:p>
            <a:pPr>
              <a:buNone/>
            </a:pPr>
            <a:r>
              <a:rPr lang="en-US" sz="2000" dirty="0" smtClean="0"/>
              <a:t>print(</a:t>
            </a:r>
            <a:r>
              <a:rPr lang="en-US" sz="2000" dirty="0" err="1" smtClean="0"/>
              <a:t>x.graduationyear</a:t>
            </a:r>
            <a:r>
              <a:rPr lang="en-US" sz="2000" dirty="0" smtClean="0"/>
              <a:t>)</a:t>
            </a:r>
          </a:p>
          <a:p>
            <a:pPr>
              <a:buNone/>
            </a:pPr>
            <a:endParaRPr lang="en-US" sz="2000"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u="sng" dirty="0" smtClean="0"/>
              <a:t>Python Inheritance</a:t>
            </a:r>
            <a:endParaRPr lang="en-US" dirty="0"/>
          </a:p>
        </p:txBody>
      </p:sp>
      <p:sp>
        <p:nvSpPr>
          <p:cNvPr id="3" name="Content Placeholder 2"/>
          <p:cNvSpPr>
            <a:spLocks noGrp="1"/>
          </p:cNvSpPr>
          <p:nvPr>
            <p:ph idx="1"/>
          </p:nvPr>
        </p:nvSpPr>
        <p:spPr>
          <a:xfrm>
            <a:off x="457200" y="762000"/>
            <a:ext cx="8229600" cy="5867400"/>
          </a:xfrm>
        </p:spPr>
        <p:txBody>
          <a:bodyPr>
            <a:normAutofit lnSpcReduction="10000"/>
          </a:bodyPr>
          <a:lstStyle/>
          <a:p>
            <a:pPr>
              <a:buNone/>
            </a:pPr>
            <a:r>
              <a:rPr lang="en-US" sz="2000" dirty="0" smtClean="0"/>
              <a:t>C:\Users\My Name&gt;python demo_inheritance_add_prop.py</a:t>
            </a:r>
            <a:br>
              <a:rPr lang="en-US" sz="2000" dirty="0" smtClean="0"/>
            </a:br>
            <a:r>
              <a:rPr lang="en-US" sz="2000" dirty="0" smtClean="0"/>
              <a:t>2019</a:t>
            </a:r>
          </a:p>
          <a:p>
            <a:pPr>
              <a:buNone/>
            </a:pPr>
            <a:r>
              <a:rPr lang="en-US" sz="2000" dirty="0" smtClean="0"/>
              <a:t>In the example below, the year 2019 should be a variable, and passed into the Student class when creating student objects. To do so, add another parameter in the __init__() function:</a:t>
            </a:r>
          </a:p>
          <a:p>
            <a:pPr>
              <a:buNone/>
            </a:pPr>
            <a:r>
              <a:rPr lang="en-US" sz="2000" dirty="0" smtClean="0"/>
              <a:t>Example</a:t>
            </a:r>
            <a:endParaRPr lang="en-US" sz="2000" b="1" dirty="0" smtClean="0"/>
          </a:p>
          <a:p>
            <a:pPr>
              <a:buNone/>
            </a:pPr>
            <a:r>
              <a:rPr lang="en-US" sz="2000" dirty="0" smtClean="0"/>
              <a:t>Add a year parameter, and pass the correct year when creating objects:</a:t>
            </a:r>
          </a:p>
          <a:p>
            <a:pPr>
              <a:buNone/>
            </a:pPr>
            <a:r>
              <a:rPr lang="en-US" sz="2000" dirty="0" smtClean="0"/>
              <a:t>class Student(Person):</a:t>
            </a:r>
            <a:br>
              <a:rPr lang="en-US" sz="2000" dirty="0" smtClean="0"/>
            </a:b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 year):</a:t>
            </a:r>
            <a:br>
              <a:rPr lang="en-US" sz="2000" dirty="0" smtClean="0"/>
            </a:br>
            <a:r>
              <a:rPr lang="en-US" sz="2000" dirty="0" smtClean="0"/>
              <a:t>    super().__init__(</a:t>
            </a:r>
            <a:r>
              <a:rPr lang="en-US" sz="2000" dirty="0" err="1" smtClean="0"/>
              <a:t>fname</a:t>
            </a:r>
            <a:r>
              <a:rPr lang="en-US" sz="2000" dirty="0" smtClean="0"/>
              <a:t>, </a:t>
            </a:r>
            <a:r>
              <a:rPr lang="en-US" sz="2000" dirty="0" err="1" smtClean="0"/>
              <a:t>lname</a:t>
            </a:r>
            <a:r>
              <a:rPr lang="en-US" sz="2000" dirty="0" smtClean="0"/>
              <a:t>)</a:t>
            </a:r>
            <a:br>
              <a:rPr lang="en-US" sz="2000" dirty="0" smtClean="0"/>
            </a:br>
            <a:r>
              <a:rPr lang="en-US" sz="2000" dirty="0" smtClean="0"/>
              <a:t>    </a:t>
            </a:r>
            <a:r>
              <a:rPr lang="en-US" sz="2000" dirty="0" err="1" smtClean="0"/>
              <a:t>self.graduationyear</a:t>
            </a:r>
            <a:r>
              <a:rPr lang="en-US" sz="2000" dirty="0" smtClean="0"/>
              <a:t> = year</a:t>
            </a:r>
            <a:br>
              <a:rPr lang="en-US" sz="2000" dirty="0" smtClean="0"/>
            </a:br>
            <a:r>
              <a:rPr lang="en-US" sz="2000" dirty="0" smtClean="0"/>
              <a:t/>
            </a:r>
            <a:br>
              <a:rPr lang="en-US" sz="2000" dirty="0" smtClean="0"/>
            </a:br>
            <a:r>
              <a:rPr lang="en-US" sz="2000" dirty="0" smtClean="0"/>
              <a:t>x = Student("Mike", "Olsen", 2019)</a:t>
            </a:r>
          </a:p>
          <a:p>
            <a:pPr>
              <a:buNone/>
            </a:pPr>
            <a:r>
              <a:rPr lang="en-US" sz="2000" dirty="0" smtClean="0"/>
              <a:t>RUN EXAMPLE</a:t>
            </a:r>
          </a:p>
          <a:p>
            <a:pPr>
              <a:buNone/>
            </a:pPr>
            <a:r>
              <a:rPr lang="en-US" sz="2000" dirty="0" smtClean="0"/>
              <a:t>class Person:</a:t>
            </a:r>
          </a:p>
          <a:p>
            <a:pPr>
              <a:buNone/>
            </a:pP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r>
              <a:rPr lang="en-US" sz="2000" dirty="0" err="1" smtClean="0"/>
              <a:t>self.firstname</a:t>
            </a:r>
            <a:r>
              <a:rPr lang="en-US" sz="2000" dirty="0" smtClean="0"/>
              <a:t> = </a:t>
            </a:r>
            <a:r>
              <a:rPr lang="en-US" sz="2000" dirty="0" err="1" smtClean="0"/>
              <a:t>fname</a:t>
            </a:r>
            <a:endParaRPr lang="en-US" sz="2000" dirty="0" smtClean="0"/>
          </a:p>
          <a:p>
            <a:pPr>
              <a:buNone/>
            </a:pPr>
            <a:r>
              <a:rPr lang="en-US" sz="2000" dirty="0" smtClean="0"/>
              <a:t>    </a:t>
            </a:r>
            <a:r>
              <a:rPr lang="en-US" sz="2000" dirty="0" err="1" smtClean="0"/>
              <a:t>self.lastname</a:t>
            </a:r>
            <a:r>
              <a:rPr lang="en-US" sz="2000" dirty="0" smtClean="0"/>
              <a:t> = </a:t>
            </a:r>
            <a:r>
              <a:rPr lang="en-US" sz="2000" dirty="0" err="1" smtClean="0"/>
              <a:t>lname</a:t>
            </a:r>
            <a:endParaRPr lang="en-US" sz="2000" dirty="0" smtClean="0"/>
          </a:p>
          <a:p>
            <a:pPr>
              <a:buNone/>
            </a:pPr>
            <a:endParaRPr lang="en-US" sz="2000"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u="sng" dirty="0" smtClean="0"/>
              <a:t>Python Inheritance</a:t>
            </a:r>
            <a:endParaRPr lang="en-US" dirty="0"/>
          </a:p>
        </p:txBody>
      </p:sp>
      <p:sp>
        <p:nvSpPr>
          <p:cNvPr id="3" name="Content Placeholder 2"/>
          <p:cNvSpPr>
            <a:spLocks noGrp="1"/>
          </p:cNvSpPr>
          <p:nvPr>
            <p:ph idx="1"/>
          </p:nvPr>
        </p:nvSpPr>
        <p:spPr>
          <a:xfrm>
            <a:off x="457200" y="914400"/>
            <a:ext cx="8229600" cy="5791200"/>
          </a:xfrm>
        </p:spPr>
        <p:txBody>
          <a:bodyPr>
            <a:normAutofit lnSpcReduction="10000"/>
          </a:bodyPr>
          <a:lstStyle/>
          <a:p>
            <a:pPr>
              <a:buNone/>
            </a:pPr>
            <a:r>
              <a:rPr lang="en-US" sz="2000" dirty="0" smtClean="0"/>
              <a:t>def </a:t>
            </a:r>
            <a:r>
              <a:rPr lang="en-US" sz="2000" dirty="0" err="1" smtClean="0"/>
              <a:t>printname</a:t>
            </a:r>
            <a:r>
              <a:rPr lang="en-US" sz="2000" dirty="0" smtClean="0"/>
              <a:t>(self):</a:t>
            </a:r>
          </a:p>
          <a:p>
            <a:pPr>
              <a:buNone/>
            </a:pPr>
            <a:r>
              <a:rPr lang="en-US" sz="2000" dirty="0" smtClean="0"/>
              <a:t>    print(</a:t>
            </a:r>
            <a:r>
              <a:rPr lang="en-US" sz="2000" dirty="0" err="1" smtClean="0"/>
              <a:t>self.firstname</a:t>
            </a:r>
            <a:r>
              <a:rPr lang="en-US" sz="2000" dirty="0" smtClean="0"/>
              <a:t>, </a:t>
            </a:r>
            <a:r>
              <a:rPr lang="en-US" sz="2000" dirty="0" err="1" smtClean="0"/>
              <a:t>self.lastname</a:t>
            </a:r>
            <a:r>
              <a:rPr lang="en-US" sz="2000" dirty="0" smtClean="0"/>
              <a:t>)</a:t>
            </a:r>
          </a:p>
          <a:p>
            <a:pPr>
              <a:buNone/>
            </a:pPr>
            <a:r>
              <a:rPr lang="en-US" sz="2000" dirty="0" smtClean="0"/>
              <a:t> </a:t>
            </a:r>
          </a:p>
          <a:p>
            <a:pPr>
              <a:buNone/>
            </a:pPr>
            <a:r>
              <a:rPr lang="en-US" sz="2000" dirty="0" smtClean="0"/>
              <a:t>class Student(Person):</a:t>
            </a:r>
          </a:p>
          <a:p>
            <a:pPr>
              <a:buNone/>
            </a:pP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 year):</a:t>
            </a:r>
          </a:p>
          <a:p>
            <a:pPr>
              <a:buNone/>
            </a:pPr>
            <a:r>
              <a:rPr lang="en-US" sz="2000" dirty="0" smtClean="0"/>
              <a:t>    super().__init__(</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r>
              <a:rPr lang="en-US" sz="2000" dirty="0" err="1" smtClean="0"/>
              <a:t>self.graduationyear</a:t>
            </a:r>
            <a:r>
              <a:rPr lang="en-US" sz="2000" dirty="0" smtClean="0"/>
              <a:t> = year</a:t>
            </a:r>
          </a:p>
          <a:p>
            <a:pPr>
              <a:buNone/>
            </a:pPr>
            <a:r>
              <a:rPr lang="en-US" sz="2000" dirty="0" smtClean="0"/>
              <a:t> </a:t>
            </a:r>
          </a:p>
          <a:p>
            <a:pPr>
              <a:buNone/>
            </a:pPr>
            <a:r>
              <a:rPr lang="en-US" sz="2000" dirty="0" smtClean="0"/>
              <a:t>x = Student("Mike", "Olsen", 2019)</a:t>
            </a:r>
          </a:p>
          <a:p>
            <a:pPr>
              <a:buNone/>
            </a:pPr>
            <a:r>
              <a:rPr lang="en-US" sz="2000" dirty="0" smtClean="0"/>
              <a:t>print(</a:t>
            </a:r>
            <a:r>
              <a:rPr lang="en-US" sz="2000" dirty="0" err="1" smtClean="0"/>
              <a:t>x.graduationyear</a:t>
            </a:r>
            <a:r>
              <a:rPr lang="en-US" sz="2000" dirty="0" smtClean="0"/>
              <a:t>)</a:t>
            </a:r>
          </a:p>
          <a:p>
            <a:pPr>
              <a:buNone/>
            </a:pPr>
            <a:r>
              <a:rPr lang="en-US" sz="2000" dirty="0" smtClean="0"/>
              <a:t>C:\Users\My Name&gt;python demo_inheritance_add_prop2.py</a:t>
            </a:r>
            <a:br>
              <a:rPr lang="en-US" sz="2000" dirty="0" smtClean="0"/>
            </a:br>
            <a:r>
              <a:rPr lang="en-US" sz="2000" dirty="0" smtClean="0"/>
              <a:t>2019</a:t>
            </a:r>
          </a:p>
          <a:p>
            <a:pPr>
              <a:buNone/>
            </a:pPr>
            <a:endParaRPr lang="en-US" sz="2000" dirty="0" smtClean="0"/>
          </a:p>
          <a:p>
            <a:pPr>
              <a:buNone/>
            </a:pPr>
            <a:r>
              <a:rPr lang="en-US" sz="2000" dirty="0" smtClean="0"/>
              <a:t>Add Methods</a:t>
            </a:r>
            <a:endParaRPr lang="en-US" sz="2000" b="1" dirty="0" smtClean="0"/>
          </a:p>
          <a:p>
            <a:pPr>
              <a:buNone/>
            </a:pPr>
            <a:r>
              <a:rPr lang="en-US" sz="2000" dirty="0" smtClean="0"/>
              <a:t>Example</a:t>
            </a:r>
            <a:endParaRPr lang="en-US" sz="2000" b="1" dirty="0" smtClean="0"/>
          </a:p>
          <a:p>
            <a:pPr>
              <a:buNone/>
            </a:pPr>
            <a:r>
              <a:rPr lang="en-US" sz="2000" dirty="0" smtClean="0"/>
              <a:t>Add a method called welcome to the Student class:</a:t>
            </a:r>
          </a:p>
          <a:p>
            <a:pPr>
              <a:buNone/>
            </a:pPr>
            <a:endParaRPr lang="en-US" sz="2000"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u="sng" dirty="0" smtClean="0"/>
              <a:t>Python Inheritance</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2000" dirty="0" smtClean="0"/>
              <a:t>class Student(Person):</a:t>
            </a:r>
            <a:br>
              <a:rPr lang="en-US" sz="2000" dirty="0" smtClean="0"/>
            </a:b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 year):</a:t>
            </a:r>
            <a:br>
              <a:rPr lang="en-US" sz="2000" dirty="0" smtClean="0"/>
            </a:br>
            <a:r>
              <a:rPr lang="en-US" sz="2000" dirty="0" smtClean="0"/>
              <a:t>    super().__init__(</a:t>
            </a:r>
            <a:r>
              <a:rPr lang="en-US" sz="2000" dirty="0" err="1" smtClean="0"/>
              <a:t>fname</a:t>
            </a:r>
            <a:r>
              <a:rPr lang="en-US" sz="2000" dirty="0" smtClean="0"/>
              <a:t>, </a:t>
            </a:r>
            <a:r>
              <a:rPr lang="en-US" sz="2000" dirty="0" err="1" smtClean="0"/>
              <a:t>lname</a:t>
            </a:r>
            <a:r>
              <a:rPr lang="en-US" sz="2000" dirty="0" smtClean="0"/>
              <a:t>)</a:t>
            </a:r>
            <a:br>
              <a:rPr lang="en-US" sz="2000" dirty="0" smtClean="0"/>
            </a:br>
            <a:r>
              <a:rPr lang="en-US" sz="2000" dirty="0" smtClean="0"/>
              <a:t>    </a:t>
            </a:r>
            <a:r>
              <a:rPr lang="en-US" sz="2000" dirty="0" err="1" smtClean="0"/>
              <a:t>self.graduationyear</a:t>
            </a:r>
            <a:r>
              <a:rPr lang="en-US" sz="2000" dirty="0" smtClean="0"/>
              <a:t> = year</a:t>
            </a:r>
            <a:br>
              <a:rPr lang="en-US" sz="2000" dirty="0" smtClean="0"/>
            </a:br>
            <a:r>
              <a:rPr lang="en-US" sz="2000" dirty="0" smtClean="0"/>
              <a:t/>
            </a:r>
            <a:br>
              <a:rPr lang="en-US" sz="2000" dirty="0" smtClean="0"/>
            </a:br>
            <a:r>
              <a:rPr lang="en-US" sz="2000" dirty="0" smtClean="0"/>
              <a:t>  def welcome(self):</a:t>
            </a:r>
            <a:br>
              <a:rPr lang="en-US" sz="2000" dirty="0" smtClean="0"/>
            </a:br>
            <a:r>
              <a:rPr lang="en-US" sz="2000" dirty="0" smtClean="0"/>
              <a:t>    print("Welcome", </a:t>
            </a:r>
            <a:r>
              <a:rPr lang="en-US" sz="2000" dirty="0" err="1" smtClean="0"/>
              <a:t>self.firstname</a:t>
            </a:r>
            <a:r>
              <a:rPr lang="en-US" sz="2000" dirty="0" smtClean="0"/>
              <a:t>, </a:t>
            </a:r>
            <a:r>
              <a:rPr lang="en-US" sz="2000" dirty="0" err="1" smtClean="0"/>
              <a:t>self.lastname</a:t>
            </a:r>
            <a:r>
              <a:rPr lang="en-US" sz="2000" dirty="0" smtClean="0"/>
              <a:t>, "to the class of", </a:t>
            </a:r>
            <a:r>
              <a:rPr lang="en-US" sz="2000" dirty="0" err="1" smtClean="0"/>
              <a:t>self.graduationyear</a:t>
            </a:r>
            <a:r>
              <a:rPr lang="en-US" sz="2000" dirty="0" smtClean="0"/>
              <a:t>)</a:t>
            </a:r>
          </a:p>
          <a:p>
            <a:pPr>
              <a:buNone/>
            </a:pPr>
            <a:r>
              <a:rPr lang="en-US" sz="2000" dirty="0" smtClean="0"/>
              <a:t>RUN EXAMPLE</a:t>
            </a:r>
          </a:p>
          <a:p>
            <a:pPr>
              <a:buNone/>
            </a:pPr>
            <a:r>
              <a:rPr lang="en-US" sz="2000" dirty="0" smtClean="0"/>
              <a:t>class Person:</a:t>
            </a:r>
          </a:p>
          <a:p>
            <a:pPr>
              <a:buNone/>
            </a:pP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r>
              <a:rPr lang="en-US" sz="2000" dirty="0" err="1" smtClean="0"/>
              <a:t>self.firstname</a:t>
            </a:r>
            <a:r>
              <a:rPr lang="en-US" sz="2000" dirty="0" smtClean="0"/>
              <a:t> = </a:t>
            </a:r>
            <a:r>
              <a:rPr lang="en-US" sz="2000" dirty="0" err="1" smtClean="0"/>
              <a:t>fname</a:t>
            </a:r>
            <a:endParaRPr lang="en-US" sz="2000" dirty="0" smtClean="0"/>
          </a:p>
          <a:p>
            <a:pPr>
              <a:buNone/>
            </a:pPr>
            <a:r>
              <a:rPr lang="en-US" sz="2000" dirty="0" smtClean="0"/>
              <a:t>    </a:t>
            </a:r>
            <a:r>
              <a:rPr lang="en-US" sz="2000" dirty="0" err="1" smtClean="0"/>
              <a:t>self.lastname</a:t>
            </a:r>
            <a:r>
              <a:rPr lang="en-US" sz="2000" dirty="0" smtClean="0"/>
              <a:t> = </a:t>
            </a:r>
            <a:r>
              <a:rPr lang="en-US" sz="2000" dirty="0" err="1" smtClean="0"/>
              <a:t>lname</a:t>
            </a:r>
            <a:endParaRPr lang="en-US" sz="2000" dirty="0" smtClean="0"/>
          </a:p>
          <a:p>
            <a:pPr>
              <a:buNone/>
            </a:pPr>
            <a:r>
              <a:rPr lang="en-US" sz="2000" dirty="0" smtClean="0"/>
              <a:t> </a:t>
            </a:r>
          </a:p>
          <a:p>
            <a:pPr>
              <a:buNone/>
            </a:pPr>
            <a:r>
              <a:rPr lang="en-US" sz="2000" dirty="0" smtClean="0"/>
              <a:t>def </a:t>
            </a:r>
            <a:r>
              <a:rPr lang="en-US" sz="2000" dirty="0" err="1" smtClean="0"/>
              <a:t>printname</a:t>
            </a:r>
            <a:r>
              <a:rPr lang="en-US" sz="2000" dirty="0" smtClean="0"/>
              <a:t>(self):</a:t>
            </a:r>
          </a:p>
          <a:p>
            <a:pPr>
              <a:buNone/>
            </a:pPr>
            <a:r>
              <a:rPr lang="en-US" sz="2000" dirty="0" smtClean="0"/>
              <a:t>    print(</a:t>
            </a:r>
            <a:r>
              <a:rPr lang="en-US" sz="2000" dirty="0" err="1" smtClean="0"/>
              <a:t>self.firstname</a:t>
            </a:r>
            <a:r>
              <a:rPr lang="en-US" sz="2000" dirty="0" smtClean="0"/>
              <a:t>, </a:t>
            </a:r>
            <a:r>
              <a:rPr lang="en-US" sz="2000" dirty="0" err="1" smtClean="0"/>
              <a:t>self.lastname</a:t>
            </a:r>
            <a:r>
              <a:rPr lang="en-US" sz="2000" dirty="0" smtClean="0"/>
              <a:t>)</a:t>
            </a:r>
          </a:p>
          <a:p>
            <a:pPr>
              <a:buNone/>
            </a:pPr>
            <a:endParaRPr lang="en-US" sz="2000"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u="sng" dirty="0" smtClean="0"/>
              <a:t>Python Inheritance</a:t>
            </a:r>
            <a:endParaRPr lang="en-US"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a:buNone/>
            </a:pPr>
            <a:r>
              <a:rPr lang="en-US" sz="2000" dirty="0" smtClean="0"/>
              <a:t>class Student(Person):</a:t>
            </a:r>
          </a:p>
          <a:p>
            <a:pPr>
              <a:buNone/>
            </a:pPr>
            <a:r>
              <a:rPr lang="en-US" sz="2000" dirty="0" smtClean="0"/>
              <a:t>  def __init__(self, </a:t>
            </a:r>
            <a:r>
              <a:rPr lang="en-US" sz="2000" dirty="0" err="1" smtClean="0"/>
              <a:t>fname</a:t>
            </a:r>
            <a:r>
              <a:rPr lang="en-US" sz="2000" dirty="0" smtClean="0"/>
              <a:t>, </a:t>
            </a:r>
            <a:r>
              <a:rPr lang="en-US" sz="2000" dirty="0" err="1" smtClean="0"/>
              <a:t>lname</a:t>
            </a:r>
            <a:r>
              <a:rPr lang="en-US" sz="2000" dirty="0" smtClean="0"/>
              <a:t>, year):</a:t>
            </a:r>
          </a:p>
          <a:p>
            <a:pPr>
              <a:buNone/>
            </a:pPr>
            <a:r>
              <a:rPr lang="en-US" sz="2000" dirty="0" smtClean="0"/>
              <a:t>    super().__init__(</a:t>
            </a:r>
            <a:r>
              <a:rPr lang="en-US" sz="2000" dirty="0" err="1" smtClean="0"/>
              <a:t>fname</a:t>
            </a:r>
            <a:r>
              <a:rPr lang="en-US" sz="2000" dirty="0" smtClean="0"/>
              <a:t>, </a:t>
            </a:r>
            <a:r>
              <a:rPr lang="en-US" sz="2000" dirty="0" err="1" smtClean="0"/>
              <a:t>lname</a:t>
            </a:r>
            <a:r>
              <a:rPr lang="en-US" sz="2000" dirty="0" smtClean="0"/>
              <a:t>)</a:t>
            </a:r>
          </a:p>
          <a:p>
            <a:pPr>
              <a:buNone/>
            </a:pPr>
            <a:r>
              <a:rPr lang="en-US" sz="2000" dirty="0" smtClean="0"/>
              <a:t>    </a:t>
            </a:r>
            <a:r>
              <a:rPr lang="en-US" sz="2000" dirty="0" err="1" smtClean="0"/>
              <a:t>self.graduationyear</a:t>
            </a:r>
            <a:r>
              <a:rPr lang="en-US" sz="2000" dirty="0" smtClean="0"/>
              <a:t> = year</a:t>
            </a:r>
          </a:p>
          <a:p>
            <a:pPr>
              <a:buNone/>
            </a:pPr>
            <a:r>
              <a:rPr lang="en-US" sz="2000" dirty="0" smtClean="0"/>
              <a:t> </a:t>
            </a:r>
          </a:p>
          <a:p>
            <a:pPr>
              <a:buNone/>
            </a:pPr>
            <a:r>
              <a:rPr lang="en-US" sz="2000" dirty="0" smtClean="0"/>
              <a:t>  def welcome(self):</a:t>
            </a:r>
          </a:p>
          <a:p>
            <a:pPr>
              <a:buNone/>
            </a:pPr>
            <a:r>
              <a:rPr lang="en-US" sz="2000" dirty="0" smtClean="0"/>
              <a:t>    print("Welcome", </a:t>
            </a:r>
            <a:r>
              <a:rPr lang="en-US" sz="2000" dirty="0" err="1" smtClean="0"/>
              <a:t>self.firstname</a:t>
            </a:r>
            <a:r>
              <a:rPr lang="en-US" sz="2000" dirty="0" smtClean="0"/>
              <a:t>, </a:t>
            </a:r>
            <a:r>
              <a:rPr lang="en-US" sz="2000" dirty="0" err="1" smtClean="0"/>
              <a:t>self.lastname</a:t>
            </a:r>
            <a:r>
              <a:rPr lang="en-US" sz="2000" dirty="0" smtClean="0"/>
              <a:t>, "to the class of", </a:t>
            </a:r>
            <a:r>
              <a:rPr lang="en-US" sz="2000" dirty="0" err="1" smtClean="0"/>
              <a:t>self.graduationyear</a:t>
            </a:r>
            <a:r>
              <a:rPr lang="en-US" sz="2000" dirty="0" smtClean="0"/>
              <a:t>)</a:t>
            </a:r>
          </a:p>
          <a:p>
            <a:pPr>
              <a:buNone/>
            </a:pPr>
            <a:r>
              <a:rPr lang="en-US" sz="2000" dirty="0" smtClean="0"/>
              <a:t> </a:t>
            </a:r>
          </a:p>
          <a:p>
            <a:pPr>
              <a:buNone/>
            </a:pPr>
            <a:r>
              <a:rPr lang="en-US" sz="2000" dirty="0" smtClean="0"/>
              <a:t>x = Student("Mike", "Olsen", 2019)</a:t>
            </a:r>
          </a:p>
          <a:p>
            <a:pPr>
              <a:buNone/>
            </a:pPr>
            <a:r>
              <a:rPr lang="en-US" sz="2000" dirty="0" err="1" smtClean="0"/>
              <a:t>x.welcome</a:t>
            </a:r>
            <a:r>
              <a:rPr lang="en-US" sz="2000" dirty="0" smtClean="0"/>
              <a:t>()</a:t>
            </a:r>
          </a:p>
          <a:p>
            <a:pPr>
              <a:buNone/>
            </a:pPr>
            <a:r>
              <a:rPr lang="en-US" sz="2000" dirty="0" smtClean="0"/>
              <a:t>C:\Users\My Name&gt;python demo_inheritance_add_method.py</a:t>
            </a:r>
            <a:br>
              <a:rPr lang="en-US" sz="2000" dirty="0" smtClean="0"/>
            </a:br>
            <a:r>
              <a:rPr lang="en-US" sz="2000" dirty="0" smtClean="0"/>
              <a:t>Welcome Mike Olsen to the class of 2019</a:t>
            </a:r>
          </a:p>
          <a:p>
            <a:pPr>
              <a:buNone/>
            </a:pPr>
            <a:r>
              <a:rPr lang="en-US" sz="2000" dirty="0" smtClean="0"/>
              <a:t>If you add a method in the child class with the same name as a function in the parent class, the inheritance of the parent method will be overridden.</a:t>
            </a:r>
          </a:p>
          <a:p>
            <a:pPr>
              <a:buNone/>
            </a:pPr>
            <a:endParaRPr lang="en-US" sz="2000"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22. </a:t>
            </a:r>
            <a:r>
              <a:rPr lang="en-US" u="sng" dirty="0" smtClean="0"/>
              <a:t>Python </a:t>
            </a:r>
            <a:r>
              <a:rPr lang="en-US" u="sng" dirty="0" err="1" smtClean="0"/>
              <a:t>Iterators</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Python </a:t>
            </a:r>
            <a:r>
              <a:rPr lang="en-US" sz="2000" dirty="0" err="1" smtClean="0"/>
              <a:t>Iterators</a:t>
            </a:r>
            <a:endParaRPr lang="en-US" sz="2000" b="1" dirty="0" smtClean="0"/>
          </a:p>
          <a:p>
            <a:pPr>
              <a:buNone/>
            </a:pPr>
            <a:r>
              <a:rPr lang="en-US" sz="2000" dirty="0" smtClean="0"/>
              <a:t>An </a:t>
            </a:r>
            <a:r>
              <a:rPr lang="en-US" sz="2000" dirty="0" err="1" smtClean="0"/>
              <a:t>iterator</a:t>
            </a:r>
            <a:r>
              <a:rPr lang="en-US" sz="2000" dirty="0" smtClean="0"/>
              <a:t> is an object that contains a countable number of values.</a:t>
            </a:r>
          </a:p>
          <a:p>
            <a:pPr>
              <a:buNone/>
            </a:pPr>
            <a:r>
              <a:rPr lang="en-US" sz="2000" dirty="0" smtClean="0"/>
              <a:t>An </a:t>
            </a:r>
            <a:r>
              <a:rPr lang="en-US" sz="2000" dirty="0" err="1" smtClean="0"/>
              <a:t>iterator</a:t>
            </a:r>
            <a:r>
              <a:rPr lang="en-US" sz="2000" dirty="0" smtClean="0"/>
              <a:t> is an object that can be iterated upon, meaning that you can traverse through all the values.</a:t>
            </a:r>
          </a:p>
          <a:p>
            <a:pPr>
              <a:buNone/>
            </a:pPr>
            <a:r>
              <a:rPr lang="en-US" sz="2000" dirty="0" smtClean="0"/>
              <a:t>Technically, in Python, an </a:t>
            </a:r>
            <a:r>
              <a:rPr lang="en-US" sz="2000" dirty="0" err="1" smtClean="0"/>
              <a:t>iterator</a:t>
            </a:r>
            <a:r>
              <a:rPr lang="en-US" sz="2000" dirty="0" smtClean="0"/>
              <a:t> is an object which implements the </a:t>
            </a:r>
            <a:r>
              <a:rPr lang="en-US" sz="2000" dirty="0" err="1" smtClean="0"/>
              <a:t>iterator</a:t>
            </a:r>
            <a:r>
              <a:rPr lang="en-US" sz="2000" dirty="0" smtClean="0"/>
              <a:t> protocol, which consist of the methods __</a:t>
            </a:r>
            <a:r>
              <a:rPr lang="en-US" sz="2000" dirty="0" err="1" smtClean="0"/>
              <a:t>iter</a:t>
            </a:r>
            <a:r>
              <a:rPr lang="en-US" sz="2000" dirty="0" smtClean="0"/>
              <a:t>__() and __next__().</a:t>
            </a:r>
          </a:p>
          <a:p>
            <a:pPr>
              <a:buNone/>
            </a:pPr>
            <a:r>
              <a:rPr lang="en-US" sz="2000" dirty="0" err="1" smtClean="0"/>
              <a:t>Iterator</a:t>
            </a:r>
            <a:r>
              <a:rPr lang="en-US" sz="2000" dirty="0" smtClean="0"/>
              <a:t> </a:t>
            </a:r>
            <a:r>
              <a:rPr lang="en-US" sz="2000" dirty="0" err="1" smtClean="0"/>
              <a:t>vs</a:t>
            </a:r>
            <a:r>
              <a:rPr lang="en-US" sz="2000" dirty="0" smtClean="0"/>
              <a:t> </a:t>
            </a:r>
            <a:r>
              <a:rPr lang="en-US" sz="2000" dirty="0" err="1" smtClean="0"/>
              <a:t>Iterable</a:t>
            </a:r>
            <a:endParaRPr lang="en-US" sz="2000" b="1" dirty="0" smtClean="0"/>
          </a:p>
          <a:p>
            <a:pPr>
              <a:buNone/>
            </a:pPr>
            <a:r>
              <a:rPr lang="en-US" sz="2000" dirty="0" smtClean="0"/>
              <a:t>Lists, </a:t>
            </a:r>
            <a:r>
              <a:rPr lang="en-US" sz="2000" dirty="0" err="1" smtClean="0"/>
              <a:t>tuples</a:t>
            </a:r>
            <a:r>
              <a:rPr lang="en-US" sz="2000" dirty="0" smtClean="0"/>
              <a:t>, dictionaries, and sets are all </a:t>
            </a:r>
            <a:r>
              <a:rPr lang="en-US" sz="2000" dirty="0" err="1" smtClean="0"/>
              <a:t>iterable</a:t>
            </a:r>
            <a:r>
              <a:rPr lang="en-US" sz="2000" dirty="0" smtClean="0"/>
              <a:t> objects. They are </a:t>
            </a:r>
            <a:r>
              <a:rPr lang="en-US" sz="2000" dirty="0" err="1" smtClean="0"/>
              <a:t>iterable</a:t>
            </a:r>
            <a:r>
              <a:rPr lang="en-US" sz="2000" dirty="0" smtClean="0"/>
              <a:t> </a:t>
            </a:r>
            <a:r>
              <a:rPr lang="en-US" sz="2000" i="1" dirty="0" smtClean="0"/>
              <a:t>containers</a:t>
            </a:r>
            <a:r>
              <a:rPr lang="en-US" sz="2000" dirty="0" smtClean="0"/>
              <a:t> which you can get an </a:t>
            </a:r>
            <a:r>
              <a:rPr lang="en-US" sz="2000" dirty="0" err="1" smtClean="0"/>
              <a:t>iterator</a:t>
            </a:r>
            <a:r>
              <a:rPr lang="en-US" sz="2000" dirty="0" smtClean="0"/>
              <a:t> from.</a:t>
            </a:r>
          </a:p>
          <a:p>
            <a:pPr>
              <a:buNone/>
            </a:pPr>
            <a:r>
              <a:rPr lang="en-US" sz="2000" dirty="0" smtClean="0"/>
              <a:t>All these objects have a </a:t>
            </a:r>
            <a:r>
              <a:rPr lang="en-US" sz="2000" dirty="0" err="1" smtClean="0"/>
              <a:t>iter</a:t>
            </a:r>
            <a:r>
              <a:rPr lang="en-US" sz="2000" dirty="0" smtClean="0"/>
              <a:t>() method which is used to get an </a:t>
            </a:r>
            <a:r>
              <a:rPr lang="en-US" sz="2000" dirty="0" err="1" smtClean="0"/>
              <a:t>iterator</a:t>
            </a:r>
            <a:r>
              <a:rPr lang="en-US" sz="2000" dirty="0" smtClean="0"/>
              <a:t>:</a:t>
            </a:r>
          </a:p>
          <a:p>
            <a:pPr>
              <a:buNone/>
            </a:pPr>
            <a:r>
              <a:rPr lang="en-US" sz="2000" dirty="0" smtClean="0"/>
              <a:t>Example</a:t>
            </a:r>
            <a:endParaRPr lang="en-US" sz="2000" b="1" dirty="0" smtClean="0"/>
          </a:p>
          <a:p>
            <a:pPr>
              <a:buNone/>
            </a:pPr>
            <a:r>
              <a:rPr lang="en-US" sz="2000" dirty="0" smtClean="0"/>
              <a:t>Return an </a:t>
            </a:r>
            <a:r>
              <a:rPr lang="en-US" sz="2000" dirty="0" err="1" smtClean="0"/>
              <a:t>iterator</a:t>
            </a:r>
            <a:r>
              <a:rPr lang="en-US" sz="2000" dirty="0" smtClean="0"/>
              <a:t> from a </a:t>
            </a:r>
            <a:r>
              <a:rPr lang="en-US" sz="2000" dirty="0" err="1" smtClean="0"/>
              <a:t>tuple</a:t>
            </a:r>
            <a:r>
              <a:rPr lang="en-US" sz="2000" dirty="0" smtClean="0"/>
              <a:t>, and print each value:</a:t>
            </a:r>
          </a:p>
          <a:p>
            <a:pPr>
              <a:buNone/>
            </a:pPr>
            <a:r>
              <a:rPr lang="en-US" sz="2000" dirty="0" err="1" smtClean="0"/>
              <a:t>mytuple</a:t>
            </a:r>
            <a:r>
              <a:rPr lang="en-US" sz="2000" dirty="0" smtClean="0"/>
              <a:t> = ("apple", "banana", "cherry")</a:t>
            </a:r>
            <a:br>
              <a:rPr lang="en-US" sz="2000" dirty="0" smtClean="0"/>
            </a:br>
            <a:r>
              <a:rPr lang="en-US" sz="2000" dirty="0" err="1" smtClean="0"/>
              <a:t>myit</a:t>
            </a:r>
            <a:r>
              <a:rPr lang="en-US" sz="2000" dirty="0" smtClean="0"/>
              <a:t> = </a:t>
            </a:r>
            <a:r>
              <a:rPr lang="en-US" sz="2000" dirty="0" err="1" smtClean="0"/>
              <a:t>iter</a:t>
            </a:r>
            <a:r>
              <a:rPr lang="en-US" sz="2000" dirty="0" smtClean="0"/>
              <a:t>(</a:t>
            </a:r>
            <a:r>
              <a:rPr lang="en-US" sz="2000" dirty="0" err="1" smtClean="0"/>
              <a:t>mytuple</a:t>
            </a:r>
            <a:r>
              <a:rPr lang="en-US" sz="2000" dirty="0" smtClean="0"/>
              <a:t>)</a:t>
            </a:r>
            <a:br>
              <a:rPr lang="en-US" sz="2000" dirty="0" smtClean="0"/>
            </a:br>
            <a:endParaRPr lang="en-US" sz="2000"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r>
              <a:rPr lang="en-US" u="sng" dirty="0" smtClean="0"/>
              <a:t>Python </a:t>
            </a:r>
            <a:r>
              <a:rPr lang="en-US" u="sng" dirty="0" err="1" smtClean="0"/>
              <a:t>Iterators</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2000" dirty="0" smtClean="0"/>
              <a:t>print(next(</a:t>
            </a:r>
            <a:r>
              <a:rPr lang="en-US" sz="2000" dirty="0" err="1" smtClean="0"/>
              <a:t>myit</a:t>
            </a:r>
            <a:r>
              <a:rPr lang="en-US" sz="2000" dirty="0" smtClean="0"/>
              <a:t>))</a:t>
            </a:r>
            <a:br>
              <a:rPr lang="en-US" sz="2000" dirty="0" smtClean="0"/>
            </a:br>
            <a:r>
              <a:rPr lang="en-US" sz="2000" dirty="0" smtClean="0"/>
              <a:t>print(next(</a:t>
            </a:r>
            <a:r>
              <a:rPr lang="en-US" sz="2000" dirty="0" err="1" smtClean="0"/>
              <a:t>myit</a:t>
            </a:r>
            <a:r>
              <a:rPr lang="en-US" sz="2000" dirty="0" smtClean="0"/>
              <a:t>))</a:t>
            </a:r>
            <a:br>
              <a:rPr lang="en-US" sz="2000" dirty="0" smtClean="0"/>
            </a:br>
            <a:r>
              <a:rPr lang="en-US" sz="2000" dirty="0" smtClean="0"/>
              <a:t>print(next(</a:t>
            </a:r>
            <a:r>
              <a:rPr lang="en-US" sz="2000" dirty="0" err="1" smtClean="0"/>
              <a:t>myit</a:t>
            </a:r>
            <a:r>
              <a:rPr lang="en-US" sz="2000" dirty="0" smtClean="0"/>
              <a:t>))</a:t>
            </a:r>
            <a:br>
              <a:rPr lang="en-US" sz="2000" dirty="0" smtClean="0"/>
            </a:br>
            <a:r>
              <a:rPr lang="en-US" sz="2000" dirty="0" smtClean="0"/>
              <a:t>RUN EXAMPLE</a:t>
            </a:r>
          </a:p>
          <a:p>
            <a:pPr>
              <a:buNone/>
            </a:pPr>
            <a:r>
              <a:rPr lang="en-US" sz="2000" dirty="0" err="1" smtClean="0"/>
              <a:t>mytuple</a:t>
            </a:r>
            <a:r>
              <a:rPr lang="en-US" sz="2000" dirty="0" smtClean="0"/>
              <a:t> = ("apple", "banana", "cherry")</a:t>
            </a:r>
          </a:p>
          <a:p>
            <a:pPr>
              <a:buNone/>
            </a:pPr>
            <a:r>
              <a:rPr lang="en-US" sz="2000" dirty="0" err="1" smtClean="0"/>
              <a:t>myit</a:t>
            </a:r>
            <a:r>
              <a:rPr lang="en-US" sz="2000" dirty="0" smtClean="0"/>
              <a:t> = </a:t>
            </a:r>
            <a:r>
              <a:rPr lang="en-US" sz="2000" dirty="0" err="1" smtClean="0"/>
              <a:t>iter</a:t>
            </a:r>
            <a:r>
              <a:rPr lang="en-US" sz="2000" dirty="0" smtClean="0"/>
              <a:t>(</a:t>
            </a:r>
            <a:r>
              <a:rPr lang="en-US" sz="2000" dirty="0" err="1" smtClean="0"/>
              <a:t>mytuple</a:t>
            </a:r>
            <a:r>
              <a:rPr lang="en-US" sz="2000" dirty="0" smtClean="0"/>
              <a:t>)</a:t>
            </a:r>
          </a:p>
          <a:p>
            <a:pPr>
              <a:buNone/>
            </a:pPr>
            <a:r>
              <a:rPr lang="en-US" sz="2000" dirty="0" smtClean="0"/>
              <a:t> </a:t>
            </a:r>
          </a:p>
          <a:p>
            <a:pPr>
              <a:buNone/>
            </a:pPr>
            <a:r>
              <a:rPr lang="en-US" sz="2000" dirty="0" smtClean="0"/>
              <a:t>print(next(</a:t>
            </a:r>
            <a:r>
              <a:rPr lang="en-US" sz="2000" dirty="0" err="1" smtClean="0"/>
              <a:t>myit</a:t>
            </a:r>
            <a:r>
              <a:rPr lang="en-US" sz="2000" dirty="0" smtClean="0"/>
              <a:t>))</a:t>
            </a:r>
          </a:p>
          <a:p>
            <a:pPr>
              <a:buNone/>
            </a:pPr>
            <a:r>
              <a:rPr lang="en-US" sz="2000" dirty="0" smtClean="0"/>
              <a:t>print(next(</a:t>
            </a:r>
            <a:r>
              <a:rPr lang="en-US" sz="2000" dirty="0" err="1" smtClean="0"/>
              <a:t>myit</a:t>
            </a:r>
            <a:r>
              <a:rPr lang="en-US" sz="2000" dirty="0" smtClean="0"/>
              <a:t>))</a:t>
            </a:r>
          </a:p>
          <a:p>
            <a:pPr>
              <a:buNone/>
            </a:pPr>
            <a:r>
              <a:rPr lang="en-US" sz="2000" dirty="0" smtClean="0"/>
              <a:t>print(next(</a:t>
            </a:r>
            <a:r>
              <a:rPr lang="en-US" sz="2000" dirty="0" err="1" smtClean="0"/>
              <a:t>myit</a:t>
            </a:r>
            <a:r>
              <a:rPr lang="en-US" sz="2000" dirty="0" smtClean="0"/>
              <a:t>))</a:t>
            </a:r>
          </a:p>
          <a:p>
            <a:pPr>
              <a:buNone/>
            </a:pPr>
            <a:r>
              <a:rPr lang="en-US" sz="2000" dirty="0" smtClean="0"/>
              <a:t>C:\Users\My Name&gt;python demo_iterator.py</a:t>
            </a:r>
            <a:br>
              <a:rPr lang="en-US" sz="2000" dirty="0" smtClean="0"/>
            </a:br>
            <a:r>
              <a:rPr lang="en-US" sz="2000" dirty="0" smtClean="0"/>
              <a:t>apple</a:t>
            </a:r>
            <a:br>
              <a:rPr lang="en-US" sz="2000" dirty="0" smtClean="0"/>
            </a:br>
            <a:r>
              <a:rPr lang="en-US" sz="2000" dirty="0" smtClean="0"/>
              <a:t>banana</a:t>
            </a:r>
            <a:br>
              <a:rPr lang="en-US" sz="2000" dirty="0" smtClean="0"/>
            </a:br>
            <a:r>
              <a:rPr lang="en-US" sz="2000" dirty="0" smtClean="0"/>
              <a:t>cherry</a:t>
            </a:r>
          </a:p>
          <a:p>
            <a:pPr>
              <a:buNone/>
            </a:pPr>
            <a:r>
              <a:rPr lang="en-US" sz="2000" dirty="0" smtClean="0"/>
              <a:t>Even strings are </a:t>
            </a:r>
            <a:r>
              <a:rPr lang="en-US" sz="2000" dirty="0" err="1" smtClean="0"/>
              <a:t>iterable</a:t>
            </a:r>
            <a:r>
              <a:rPr lang="en-US" sz="2000" dirty="0" smtClean="0"/>
              <a:t> objects, and can return an </a:t>
            </a:r>
            <a:r>
              <a:rPr lang="en-US" sz="2000" dirty="0" err="1" smtClean="0"/>
              <a:t>iterator</a:t>
            </a:r>
            <a:r>
              <a:rPr lang="en-US" sz="2000" dirty="0" smtClean="0"/>
              <a:t>:</a:t>
            </a:r>
          </a:p>
          <a:p>
            <a:pPr>
              <a:buNone/>
            </a:pPr>
            <a:r>
              <a:rPr lang="en-US" sz="2000" dirty="0" smtClean="0"/>
              <a:t>Example</a:t>
            </a:r>
            <a:endParaRPr lang="en-US" sz="2000" b="1" dirty="0" smtClean="0"/>
          </a:p>
          <a:p>
            <a:pPr>
              <a:buNone/>
            </a:pPr>
            <a:endParaRPr lang="en-US" sz="2000" dirty="0" smtClean="0"/>
          </a:p>
          <a:p>
            <a:pPr>
              <a:buNone/>
            </a:pPr>
            <a:endParaRPr lang="en-US" sz="2000"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200"/>
          </a:xfrm>
        </p:spPr>
        <p:txBody>
          <a:bodyPr>
            <a:normAutofit fontScale="90000"/>
          </a:bodyPr>
          <a:lstStyle/>
          <a:p>
            <a:r>
              <a:rPr lang="en-US" u="sng" dirty="0" smtClean="0"/>
              <a:t>Python </a:t>
            </a:r>
            <a:r>
              <a:rPr lang="en-US" u="sng" dirty="0" err="1" smtClean="0"/>
              <a:t>Iterators</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pPr>
              <a:buNone/>
            </a:pPr>
            <a:r>
              <a:rPr lang="en-US" sz="2000" dirty="0" smtClean="0"/>
              <a:t>Strings are also </a:t>
            </a:r>
            <a:r>
              <a:rPr lang="en-US" sz="2000" dirty="0" err="1" smtClean="0"/>
              <a:t>iterable</a:t>
            </a:r>
            <a:r>
              <a:rPr lang="en-US" sz="2000" dirty="0" smtClean="0"/>
              <a:t> objects, containing a sequence of characters:</a:t>
            </a:r>
          </a:p>
          <a:p>
            <a:pPr>
              <a:buNone/>
            </a:pPr>
            <a:r>
              <a:rPr lang="en-US" sz="2000" dirty="0" err="1" smtClean="0"/>
              <a:t>mystr</a:t>
            </a:r>
            <a:r>
              <a:rPr lang="en-US" sz="2000" dirty="0" smtClean="0"/>
              <a:t> = "banana"</a:t>
            </a:r>
            <a:br>
              <a:rPr lang="en-US" sz="2000" dirty="0" smtClean="0"/>
            </a:br>
            <a:r>
              <a:rPr lang="en-US" sz="2000" dirty="0" err="1" smtClean="0"/>
              <a:t>myit</a:t>
            </a:r>
            <a:r>
              <a:rPr lang="en-US" sz="2000" dirty="0" smtClean="0"/>
              <a:t> = </a:t>
            </a:r>
            <a:r>
              <a:rPr lang="en-US" sz="2000" dirty="0" err="1" smtClean="0"/>
              <a:t>iter</a:t>
            </a:r>
            <a:r>
              <a:rPr lang="en-US" sz="2000" dirty="0" smtClean="0"/>
              <a:t>(</a:t>
            </a:r>
            <a:r>
              <a:rPr lang="en-US" sz="2000" dirty="0" err="1" smtClean="0"/>
              <a:t>mystr</a:t>
            </a:r>
            <a:r>
              <a:rPr lang="en-US" sz="2000" dirty="0" smtClean="0"/>
              <a:t>)</a:t>
            </a:r>
            <a:br>
              <a:rPr lang="en-US" sz="2000" dirty="0" smtClean="0"/>
            </a:br>
            <a:r>
              <a:rPr lang="en-US" sz="2000" dirty="0" smtClean="0"/>
              <a:t/>
            </a:r>
            <a:br>
              <a:rPr lang="en-US" sz="2000" dirty="0" smtClean="0"/>
            </a:br>
            <a:r>
              <a:rPr lang="en-US" sz="2000" dirty="0" smtClean="0"/>
              <a:t>print(next(</a:t>
            </a:r>
            <a:r>
              <a:rPr lang="en-US" sz="2000" dirty="0" err="1" smtClean="0"/>
              <a:t>myit</a:t>
            </a:r>
            <a:r>
              <a:rPr lang="en-US" sz="2000" dirty="0" smtClean="0"/>
              <a:t>))</a:t>
            </a:r>
            <a:br>
              <a:rPr lang="en-US" sz="2000" dirty="0" smtClean="0"/>
            </a:br>
            <a:r>
              <a:rPr lang="en-US" sz="2000" dirty="0" smtClean="0"/>
              <a:t>print(next(</a:t>
            </a:r>
            <a:r>
              <a:rPr lang="en-US" sz="2000" dirty="0" err="1" smtClean="0"/>
              <a:t>myit</a:t>
            </a:r>
            <a:r>
              <a:rPr lang="en-US" sz="2000" dirty="0" smtClean="0"/>
              <a:t>))</a:t>
            </a:r>
            <a:br>
              <a:rPr lang="en-US" sz="2000" dirty="0" smtClean="0"/>
            </a:br>
            <a:r>
              <a:rPr lang="en-US" sz="2000" dirty="0" smtClean="0"/>
              <a:t>print(next(</a:t>
            </a:r>
            <a:r>
              <a:rPr lang="en-US" sz="2000" dirty="0" err="1" smtClean="0"/>
              <a:t>myit</a:t>
            </a:r>
            <a:r>
              <a:rPr lang="en-US" sz="2000" dirty="0" smtClean="0"/>
              <a:t>))</a:t>
            </a:r>
            <a:br>
              <a:rPr lang="en-US" sz="2000" dirty="0" smtClean="0"/>
            </a:br>
            <a:r>
              <a:rPr lang="en-US" sz="2000" dirty="0" smtClean="0"/>
              <a:t>print(next(</a:t>
            </a:r>
            <a:r>
              <a:rPr lang="en-US" sz="2000" dirty="0" err="1" smtClean="0"/>
              <a:t>myit</a:t>
            </a:r>
            <a:r>
              <a:rPr lang="en-US" sz="2000" dirty="0" smtClean="0"/>
              <a:t>))</a:t>
            </a:r>
            <a:br>
              <a:rPr lang="en-US" sz="2000" dirty="0" smtClean="0"/>
            </a:br>
            <a:r>
              <a:rPr lang="en-US" sz="2000" dirty="0" smtClean="0"/>
              <a:t>print(next(</a:t>
            </a:r>
            <a:r>
              <a:rPr lang="en-US" sz="2000" dirty="0" err="1" smtClean="0"/>
              <a:t>myit</a:t>
            </a:r>
            <a:r>
              <a:rPr lang="en-US" sz="2000" dirty="0" smtClean="0"/>
              <a:t>))</a:t>
            </a:r>
            <a:br>
              <a:rPr lang="en-US" sz="2000" dirty="0" smtClean="0"/>
            </a:br>
            <a:r>
              <a:rPr lang="en-US" sz="2000" dirty="0" smtClean="0"/>
              <a:t>print(next(</a:t>
            </a:r>
            <a:r>
              <a:rPr lang="en-US" sz="2000" dirty="0" err="1" smtClean="0"/>
              <a:t>myit</a:t>
            </a:r>
            <a:r>
              <a:rPr lang="en-US" sz="2000" dirty="0" smtClean="0"/>
              <a:t>))</a:t>
            </a:r>
          </a:p>
          <a:p>
            <a:pPr>
              <a:buNone/>
            </a:pPr>
            <a:r>
              <a:rPr lang="en-US" sz="2000" dirty="0" smtClean="0"/>
              <a:t>RUN EXAMPLE</a:t>
            </a:r>
          </a:p>
          <a:p>
            <a:pPr>
              <a:buNone/>
            </a:pPr>
            <a:r>
              <a:rPr lang="en-US" sz="2000" dirty="0" err="1" smtClean="0"/>
              <a:t>mystr</a:t>
            </a:r>
            <a:r>
              <a:rPr lang="en-US" sz="2000" dirty="0" smtClean="0"/>
              <a:t> = "banana"</a:t>
            </a:r>
          </a:p>
          <a:p>
            <a:pPr>
              <a:buNone/>
            </a:pPr>
            <a:r>
              <a:rPr lang="en-US" sz="2000" dirty="0" err="1" smtClean="0"/>
              <a:t>myit</a:t>
            </a:r>
            <a:r>
              <a:rPr lang="en-US" sz="2000" dirty="0" smtClean="0"/>
              <a:t> = </a:t>
            </a:r>
            <a:r>
              <a:rPr lang="en-US" sz="2000" dirty="0" err="1" smtClean="0"/>
              <a:t>iter</a:t>
            </a:r>
            <a:r>
              <a:rPr lang="en-US" sz="2000" dirty="0" smtClean="0"/>
              <a:t>(</a:t>
            </a:r>
            <a:r>
              <a:rPr lang="en-US" sz="2000" dirty="0" err="1" smtClean="0"/>
              <a:t>mystr</a:t>
            </a:r>
            <a:r>
              <a:rPr lang="en-US" sz="2000" dirty="0" smtClean="0"/>
              <a:t>)</a:t>
            </a:r>
          </a:p>
          <a:p>
            <a:pPr>
              <a:buNone/>
            </a:pPr>
            <a:r>
              <a:rPr lang="en-US" sz="2000" dirty="0" smtClean="0"/>
              <a:t> </a:t>
            </a:r>
          </a:p>
          <a:p>
            <a:pPr>
              <a:buNone/>
            </a:pPr>
            <a:r>
              <a:rPr lang="en-US" sz="2000" dirty="0" smtClean="0"/>
              <a:t>print(next(</a:t>
            </a:r>
            <a:r>
              <a:rPr lang="en-US" sz="2000" dirty="0" err="1" smtClean="0"/>
              <a:t>myit</a:t>
            </a:r>
            <a:r>
              <a:rPr lang="en-US" sz="2000" dirty="0" smtClean="0"/>
              <a:t>))</a:t>
            </a:r>
          </a:p>
          <a:p>
            <a:pPr>
              <a:buNone/>
            </a:pPr>
            <a:r>
              <a:rPr lang="en-US" sz="2000" dirty="0" smtClean="0"/>
              <a:t>print(next(</a:t>
            </a:r>
            <a:r>
              <a:rPr lang="en-US" sz="2000" dirty="0" err="1" smtClean="0"/>
              <a:t>myit</a:t>
            </a:r>
            <a:r>
              <a:rPr lang="en-US" sz="2000" dirty="0" smtClean="0"/>
              <a:t>))</a:t>
            </a:r>
          </a:p>
          <a:p>
            <a:pPr>
              <a:buNone/>
            </a:pPr>
            <a:r>
              <a:rPr lang="en-US" sz="2000" dirty="0" smtClean="0"/>
              <a:t>print(next(</a:t>
            </a:r>
            <a:r>
              <a:rPr lang="en-US" sz="2000" dirty="0" err="1" smtClean="0"/>
              <a:t>myit</a:t>
            </a:r>
            <a:r>
              <a:rPr lang="en-US" sz="2000" dirty="0" smtClean="0"/>
              <a:t>))</a:t>
            </a:r>
          </a:p>
          <a:p>
            <a:pPr>
              <a:buNone/>
            </a:pPr>
            <a:r>
              <a:rPr lang="en-US" sz="2000" dirty="0" smtClean="0"/>
              <a:t>print(next(</a:t>
            </a:r>
            <a:r>
              <a:rPr lang="en-US" sz="2000" dirty="0" err="1" smtClean="0"/>
              <a:t>myit</a:t>
            </a:r>
            <a:r>
              <a:rPr lang="en-US" sz="2000" dirty="0" smtClean="0"/>
              <a:t>))</a:t>
            </a:r>
          </a:p>
          <a:p>
            <a:pPr>
              <a:buNone/>
            </a:pPr>
            <a:r>
              <a:rPr lang="en-US" sz="2000" dirty="0" smtClean="0"/>
              <a:t>print(next(</a:t>
            </a:r>
            <a:r>
              <a:rPr lang="en-US" sz="2000" dirty="0" err="1" smtClean="0"/>
              <a:t>myit</a:t>
            </a:r>
            <a:r>
              <a:rPr lang="en-US" sz="2000" dirty="0" smtClean="0"/>
              <a:t>))</a:t>
            </a:r>
          </a:p>
          <a:p>
            <a:pPr>
              <a:buNone/>
            </a:pPr>
            <a:r>
              <a:rPr lang="en-US" sz="2000" dirty="0" smtClean="0"/>
              <a:t>print(next(</a:t>
            </a:r>
            <a:r>
              <a:rPr lang="en-US" sz="2000" dirty="0" err="1" smtClean="0"/>
              <a:t>myit</a:t>
            </a:r>
            <a:r>
              <a:rPr lang="en-US" sz="2000" dirty="0" smtClean="0"/>
              <a:t>))</a:t>
            </a:r>
          </a:p>
          <a:p>
            <a:pPr>
              <a:buNone/>
            </a:pPr>
            <a:endParaRPr lang="en-US" sz="2000"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u="sng" dirty="0" smtClean="0"/>
              <a:t>Python </a:t>
            </a:r>
            <a:r>
              <a:rPr lang="en-US" u="sng" dirty="0" err="1" smtClean="0"/>
              <a:t>Iterators</a:t>
            </a:r>
            <a:endParaRPr lang="en-US" dirty="0"/>
          </a:p>
        </p:txBody>
      </p:sp>
      <p:sp>
        <p:nvSpPr>
          <p:cNvPr id="3" name="Content Placeholder 2"/>
          <p:cNvSpPr>
            <a:spLocks noGrp="1"/>
          </p:cNvSpPr>
          <p:nvPr>
            <p:ph idx="1"/>
          </p:nvPr>
        </p:nvSpPr>
        <p:spPr>
          <a:xfrm>
            <a:off x="457200" y="1143000"/>
            <a:ext cx="8229600" cy="5486400"/>
          </a:xfrm>
        </p:spPr>
        <p:txBody>
          <a:bodyPr>
            <a:normAutofit/>
          </a:bodyPr>
          <a:lstStyle/>
          <a:p>
            <a:pPr>
              <a:buNone/>
            </a:pPr>
            <a:r>
              <a:rPr lang="en-US" sz="2000" dirty="0" smtClean="0"/>
              <a:t>C:\Users\My Name&gt;python demo_iterator2.py</a:t>
            </a:r>
            <a:br>
              <a:rPr lang="en-US" sz="2000" dirty="0" smtClean="0"/>
            </a:br>
            <a:r>
              <a:rPr lang="en-US" sz="2000" dirty="0" smtClean="0"/>
              <a:t>b</a:t>
            </a:r>
            <a:br>
              <a:rPr lang="en-US" sz="2000" dirty="0" smtClean="0"/>
            </a:br>
            <a:r>
              <a:rPr lang="en-US" sz="2000" dirty="0" smtClean="0"/>
              <a:t>a</a:t>
            </a:r>
            <a:br>
              <a:rPr lang="en-US" sz="2000" dirty="0" smtClean="0"/>
            </a:br>
            <a:r>
              <a:rPr lang="en-US" sz="2000" dirty="0" smtClean="0"/>
              <a:t>n</a:t>
            </a:r>
            <a:br>
              <a:rPr lang="en-US" sz="2000" dirty="0" smtClean="0"/>
            </a:br>
            <a:r>
              <a:rPr lang="en-US" sz="2000" dirty="0" smtClean="0"/>
              <a:t>a</a:t>
            </a:r>
            <a:br>
              <a:rPr lang="en-US" sz="2000" dirty="0" smtClean="0"/>
            </a:br>
            <a:r>
              <a:rPr lang="en-US" sz="2000" dirty="0" smtClean="0"/>
              <a:t>n</a:t>
            </a:r>
            <a:br>
              <a:rPr lang="en-US" sz="2000" dirty="0" smtClean="0"/>
            </a:br>
            <a:r>
              <a:rPr lang="en-US" sz="2000" dirty="0" smtClean="0"/>
              <a:t>a</a:t>
            </a:r>
          </a:p>
          <a:p>
            <a:pPr>
              <a:buNone/>
            </a:pPr>
            <a:endParaRPr lang="en-US" sz="2000" dirty="0" smtClean="0"/>
          </a:p>
          <a:p>
            <a:pPr>
              <a:buNone/>
            </a:pPr>
            <a:r>
              <a:rPr lang="en-US" sz="2000" dirty="0" smtClean="0"/>
              <a:t>Looping Through an </a:t>
            </a:r>
            <a:r>
              <a:rPr lang="en-US" sz="2000" dirty="0" err="1" smtClean="0"/>
              <a:t>Iterator</a:t>
            </a:r>
            <a:endParaRPr lang="en-US" sz="2000" b="1" dirty="0" smtClean="0"/>
          </a:p>
          <a:p>
            <a:pPr>
              <a:buNone/>
            </a:pPr>
            <a:r>
              <a:rPr lang="en-US" sz="2000" dirty="0" smtClean="0"/>
              <a:t>We can also use a for loop to iterate through an </a:t>
            </a:r>
            <a:r>
              <a:rPr lang="en-US" sz="2000" dirty="0" err="1" smtClean="0"/>
              <a:t>iterable</a:t>
            </a:r>
            <a:r>
              <a:rPr lang="en-US" sz="2000" dirty="0" smtClean="0"/>
              <a:t> object:</a:t>
            </a:r>
          </a:p>
          <a:p>
            <a:pPr>
              <a:buNone/>
            </a:pPr>
            <a:r>
              <a:rPr lang="en-US" sz="2000" dirty="0" smtClean="0"/>
              <a:t>Example</a:t>
            </a:r>
            <a:endParaRPr lang="en-US" sz="2000" b="1" dirty="0" smtClean="0"/>
          </a:p>
          <a:p>
            <a:pPr>
              <a:buNone/>
            </a:pPr>
            <a:r>
              <a:rPr lang="en-US" sz="2000" dirty="0" smtClean="0"/>
              <a:t>Iterate the values of a </a:t>
            </a:r>
            <a:r>
              <a:rPr lang="en-US" sz="2000" dirty="0" err="1" smtClean="0"/>
              <a:t>tuple</a:t>
            </a:r>
            <a:r>
              <a:rPr lang="en-US" sz="2000" dirty="0" smtClean="0"/>
              <a:t>:</a:t>
            </a:r>
          </a:p>
          <a:p>
            <a:pPr>
              <a:buNone/>
            </a:pPr>
            <a:r>
              <a:rPr lang="en-US" sz="2000" dirty="0" err="1" smtClean="0"/>
              <a:t>mytuple</a:t>
            </a:r>
            <a:r>
              <a:rPr lang="en-US" sz="2000" dirty="0" smtClean="0"/>
              <a:t> = ("apple", "banana", "cherry")</a:t>
            </a:r>
            <a:br>
              <a:rPr lang="en-US" sz="2000" dirty="0" smtClean="0"/>
            </a:br>
            <a:r>
              <a:rPr lang="en-US" sz="2000" dirty="0" smtClean="0"/>
              <a:t/>
            </a:r>
            <a:br>
              <a:rPr lang="en-US" sz="2000" dirty="0" smtClean="0"/>
            </a:br>
            <a:r>
              <a:rPr lang="en-US" sz="2000" dirty="0" smtClean="0"/>
              <a:t>for x in </a:t>
            </a:r>
            <a:r>
              <a:rPr lang="en-US" sz="2000" dirty="0" err="1" smtClean="0"/>
              <a:t>mytuple</a:t>
            </a:r>
            <a:r>
              <a:rPr lang="en-US" sz="2000" dirty="0" smtClean="0"/>
              <a:t>:</a:t>
            </a:r>
            <a:br>
              <a:rPr lang="en-US" sz="2000" dirty="0" smtClean="0"/>
            </a:br>
            <a:r>
              <a:rPr lang="en-US" sz="2000" dirty="0" smtClean="0"/>
              <a:t>  print(x)</a:t>
            </a:r>
          </a:p>
          <a:p>
            <a:pPr>
              <a:buNone/>
            </a:pPr>
            <a:endParaRPr lang="en-US" sz="2000"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Iterators</a:t>
            </a:r>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20000"/>
          </a:bodyPr>
          <a:lstStyle/>
          <a:p>
            <a:pPr>
              <a:buNone/>
            </a:pPr>
            <a:r>
              <a:rPr lang="en-US" sz="2000" dirty="0" smtClean="0"/>
              <a:t>RUN EXAMPLE</a:t>
            </a:r>
          </a:p>
          <a:p>
            <a:pPr>
              <a:buNone/>
            </a:pPr>
            <a:r>
              <a:rPr lang="en-US" sz="2000" dirty="0" err="1" smtClean="0"/>
              <a:t>mytuple</a:t>
            </a:r>
            <a:r>
              <a:rPr lang="en-US" sz="2000" dirty="0" smtClean="0"/>
              <a:t> = ("apple", "banana", "cherry")</a:t>
            </a:r>
          </a:p>
          <a:p>
            <a:pPr>
              <a:buNone/>
            </a:pPr>
            <a:r>
              <a:rPr lang="en-US" sz="2000" dirty="0" smtClean="0"/>
              <a:t> </a:t>
            </a:r>
          </a:p>
          <a:p>
            <a:pPr>
              <a:buNone/>
            </a:pPr>
            <a:r>
              <a:rPr lang="en-US" sz="2000" dirty="0" smtClean="0"/>
              <a:t>for x in </a:t>
            </a:r>
            <a:r>
              <a:rPr lang="en-US" sz="2000" dirty="0" err="1" smtClean="0"/>
              <a:t>mytuple</a:t>
            </a:r>
            <a:r>
              <a:rPr lang="en-US" sz="2000" dirty="0" smtClean="0"/>
              <a:t>:</a:t>
            </a:r>
          </a:p>
          <a:p>
            <a:pPr>
              <a:buNone/>
            </a:pPr>
            <a:r>
              <a:rPr lang="en-US" sz="2000" dirty="0" smtClean="0"/>
              <a:t>  print(x)</a:t>
            </a:r>
          </a:p>
          <a:p>
            <a:pPr>
              <a:buNone/>
            </a:pPr>
            <a:r>
              <a:rPr lang="en-US" sz="2000" dirty="0" smtClean="0"/>
              <a:t>C:\Users\My Name&gt;python demo_iterator_loop.py</a:t>
            </a:r>
            <a:br>
              <a:rPr lang="en-US" sz="2000" dirty="0" smtClean="0"/>
            </a:br>
            <a:r>
              <a:rPr lang="en-US" sz="2000" dirty="0" smtClean="0"/>
              <a:t>apple</a:t>
            </a:r>
            <a:br>
              <a:rPr lang="en-US" sz="2000" dirty="0" smtClean="0"/>
            </a:br>
            <a:r>
              <a:rPr lang="en-US" sz="2000" dirty="0" smtClean="0"/>
              <a:t>banana</a:t>
            </a:r>
            <a:br>
              <a:rPr lang="en-US" sz="2000" dirty="0" smtClean="0"/>
            </a:br>
            <a:r>
              <a:rPr lang="en-US" sz="2000" dirty="0" smtClean="0"/>
              <a:t>cherry</a:t>
            </a:r>
          </a:p>
          <a:p>
            <a:pPr>
              <a:buNone/>
            </a:pPr>
            <a:r>
              <a:rPr lang="en-US" sz="2000" dirty="0" smtClean="0"/>
              <a:t>Example</a:t>
            </a:r>
            <a:endParaRPr lang="en-US" sz="2000" b="1" dirty="0" smtClean="0"/>
          </a:p>
          <a:p>
            <a:pPr>
              <a:buNone/>
            </a:pPr>
            <a:r>
              <a:rPr lang="en-US" sz="2000" dirty="0" smtClean="0"/>
              <a:t>Iterate the characters of a string:</a:t>
            </a:r>
          </a:p>
          <a:p>
            <a:pPr>
              <a:buNone/>
            </a:pPr>
            <a:r>
              <a:rPr lang="en-US" sz="2000" dirty="0" err="1" smtClean="0"/>
              <a:t>mystr</a:t>
            </a:r>
            <a:r>
              <a:rPr lang="en-US" sz="2000" dirty="0" smtClean="0"/>
              <a:t> = "banana"</a:t>
            </a:r>
            <a:br>
              <a:rPr lang="en-US" sz="2000" dirty="0" smtClean="0"/>
            </a:br>
            <a:r>
              <a:rPr lang="en-US" sz="2000" dirty="0" smtClean="0"/>
              <a:t/>
            </a:r>
            <a:br>
              <a:rPr lang="en-US" sz="2000" dirty="0" smtClean="0"/>
            </a:br>
            <a:r>
              <a:rPr lang="en-US" sz="2000" dirty="0" smtClean="0"/>
              <a:t>for x in </a:t>
            </a:r>
            <a:r>
              <a:rPr lang="en-US" sz="2000" dirty="0" err="1" smtClean="0"/>
              <a:t>mystr</a:t>
            </a:r>
            <a:r>
              <a:rPr lang="en-US" sz="2000" dirty="0" smtClean="0"/>
              <a:t>:</a:t>
            </a:r>
            <a:br>
              <a:rPr lang="en-US" sz="2000" dirty="0" smtClean="0"/>
            </a:br>
            <a:r>
              <a:rPr lang="en-US" sz="2000" dirty="0" smtClean="0"/>
              <a:t>  print(x)</a:t>
            </a:r>
          </a:p>
          <a:p>
            <a:pPr>
              <a:buNone/>
            </a:pPr>
            <a:r>
              <a:rPr lang="en-US" sz="2000" dirty="0" smtClean="0"/>
              <a:t>RUN EXAMPLE</a:t>
            </a:r>
          </a:p>
          <a:p>
            <a:pPr>
              <a:buNone/>
            </a:pPr>
            <a:r>
              <a:rPr lang="en-US" sz="2000" dirty="0" err="1" smtClean="0"/>
              <a:t>mystr</a:t>
            </a:r>
            <a:r>
              <a:rPr lang="en-US" sz="2000" dirty="0" smtClean="0"/>
              <a:t> = "banana"</a:t>
            </a:r>
          </a:p>
          <a:p>
            <a:pPr>
              <a:buNone/>
            </a:pPr>
            <a:r>
              <a:rPr lang="en-US" sz="2000" dirty="0" smtClean="0"/>
              <a:t> </a:t>
            </a:r>
          </a:p>
          <a:p>
            <a:pPr>
              <a:buNone/>
            </a:pPr>
            <a:r>
              <a:rPr lang="en-US" sz="2000" dirty="0" smtClean="0"/>
              <a:t>		</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Numbers</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a:t>RUN EXAMPLE</a:t>
            </a:r>
          </a:p>
          <a:p>
            <a:pPr>
              <a:buNone/>
            </a:pPr>
            <a:r>
              <a:rPr lang="en-US" sz="2000" dirty="0"/>
              <a:t>C:\Users\My Name&gt;python demo_numbers.py</a:t>
            </a:r>
            <a:br>
              <a:rPr lang="en-US" sz="2000" dirty="0"/>
            </a:br>
            <a:r>
              <a:rPr lang="en-US" sz="2000" dirty="0"/>
              <a:t>&lt;class '</a:t>
            </a:r>
            <a:r>
              <a:rPr lang="en-US" sz="2000" dirty="0" err="1"/>
              <a:t>int</a:t>
            </a:r>
            <a:r>
              <a:rPr lang="en-US" sz="2000" dirty="0"/>
              <a:t>'&gt;</a:t>
            </a:r>
            <a:br>
              <a:rPr lang="en-US" sz="2000" dirty="0"/>
            </a:br>
            <a:r>
              <a:rPr lang="en-US" sz="2000" dirty="0"/>
              <a:t>&lt;class 'float'&gt;</a:t>
            </a:r>
            <a:br>
              <a:rPr lang="en-US" sz="2000" dirty="0"/>
            </a:br>
            <a:r>
              <a:rPr lang="en-US" sz="2000" dirty="0"/>
              <a:t>&lt;class 'complex'&gt;</a:t>
            </a:r>
          </a:p>
          <a:p>
            <a:pPr>
              <a:buNone/>
            </a:pPr>
            <a:r>
              <a:rPr lang="en-US" sz="2000" dirty="0"/>
              <a:t> </a:t>
            </a:r>
            <a:r>
              <a:rPr lang="en-US" sz="2000" dirty="0" err="1" smtClean="0"/>
              <a:t>Int</a:t>
            </a:r>
            <a:endParaRPr lang="en-US" sz="2000" b="1" dirty="0"/>
          </a:p>
          <a:p>
            <a:pPr>
              <a:buNone/>
            </a:pPr>
            <a:r>
              <a:rPr lang="en-US" sz="2000" dirty="0" err="1"/>
              <a:t>Int</a:t>
            </a:r>
            <a:r>
              <a:rPr lang="en-US" sz="2000" dirty="0"/>
              <a:t>, or integer, is a whole number, positive or negative, without decimals, of unlimited length.</a:t>
            </a:r>
          </a:p>
          <a:p>
            <a:pPr>
              <a:buNone/>
            </a:pPr>
            <a:r>
              <a:rPr lang="en-US" sz="2000" dirty="0"/>
              <a:t>Example</a:t>
            </a:r>
            <a:endParaRPr lang="en-US" sz="2000" b="1" dirty="0"/>
          </a:p>
          <a:p>
            <a:pPr>
              <a:buNone/>
            </a:pPr>
            <a:r>
              <a:rPr lang="en-US" sz="2000" dirty="0"/>
              <a:t>Integers:</a:t>
            </a:r>
          </a:p>
          <a:p>
            <a:pPr>
              <a:buNone/>
            </a:pPr>
            <a:r>
              <a:rPr lang="en-US" sz="2000" dirty="0"/>
              <a:t>x = </a:t>
            </a:r>
            <a:r>
              <a:rPr lang="en-US" sz="2000" dirty="0" smtClean="0"/>
              <a:t>1</a:t>
            </a:r>
          </a:p>
          <a:p>
            <a:pPr>
              <a:buNone/>
            </a:pPr>
            <a:r>
              <a:rPr lang="en-US" sz="2000" dirty="0" smtClean="0"/>
              <a:t>y </a:t>
            </a:r>
            <a:r>
              <a:rPr lang="en-US" sz="2000" dirty="0"/>
              <a:t>= </a:t>
            </a:r>
            <a:r>
              <a:rPr lang="en-US" sz="2000" dirty="0" smtClean="0"/>
              <a:t>35656222554887711</a:t>
            </a:r>
          </a:p>
          <a:p>
            <a:pPr>
              <a:buNone/>
            </a:pPr>
            <a:r>
              <a:rPr lang="en-US" sz="2000" dirty="0" smtClean="0"/>
              <a:t>z </a:t>
            </a:r>
            <a:r>
              <a:rPr lang="en-US" sz="2000" dirty="0"/>
              <a:t>= -</a:t>
            </a:r>
            <a:r>
              <a:rPr lang="en-US" sz="2000" dirty="0" smtClean="0"/>
              <a:t>3255522</a:t>
            </a:r>
          </a:p>
          <a:p>
            <a:pPr>
              <a:buNone/>
            </a:pPr>
            <a:r>
              <a:rPr lang="en-US" sz="2000" dirty="0"/>
              <a:t>print(type(x</a:t>
            </a:r>
            <a:r>
              <a:rPr lang="en-US" sz="2000" dirty="0" smtClean="0"/>
              <a:t>))</a:t>
            </a:r>
          </a:p>
          <a:p>
            <a:pPr>
              <a:buNone/>
            </a:pPr>
            <a:r>
              <a:rPr lang="en-US" sz="2000" dirty="0" smtClean="0"/>
              <a:t>print(type(y))</a:t>
            </a:r>
          </a:p>
          <a:p>
            <a:pPr>
              <a:buNone/>
            </a:pPr>
            <a:r>
              <a:rPr lang="en-US" sz="2000" dirty="0" smtClean="0"/>
              <a:t>print(type(z</a:t>
            </a:r>
            <a:r>
              <a:rPr lang="en-US" sz="2000" dirty="0"/>
              <a:t>)) </a:t>
            </a:r>
            <a:br>
              <a:rPr lang="en-US" sz="2000" dirty="0"/>
            </a:br>
            <a:endParaRPr lang="en-US" sz="2000"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a:t>
            </a:r>
            <a:r>
              <a:rPr lang="en-US" u="sng" dirty="0" err="1" smtClean="0"/>
              <a:t>Iterators</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for x in </a:t>
            </a:r>
            <a:r>
              <a:rPr lang="en-US" sz="2000" dirty="0" err="1" smtClean="0"/>
              <a:t>mystr</a:t>
            </a:r>
            <a:r>
              <a:rPr lang="en-US" sz="2000" dirty="0" smtClean="0"/>
              <a:t>:</a:t>
            </a:r>
          </a:p>
          <a:p>
            <a:pPr>
              <a:buNone/>
            </a:pPr>
            <a:r>
              <a:rPr lang="en-US" sz="2000" dirty="0" smtClean="0"/>
              <a:t>  print(x)</a:t>
            </a:r>
          </a:p>
          <a:p>
            <a:pPr>
              <a:buNone/>
            </a:pPr>
            <a:r>
              <a:rPr lang="en-US" sz="2000" dirty="0" smtClean="0"/>
              <a:t>C:\Users\My Name&gt;python demo_iterator_loop2.py</a:t>
            </a:r>
            <a:br>
              <a:rPr lang="en-US" sz="2000" dirty="0" smtClean="0"/>
            </a:br>
            <a:r>
              <a:rPr lang="en-US" sz="2000" dirty="0" smtClean="0"/>
              <a:t>b</a:t>
            </a:r>
            <a:br>
              <a:rPr lang="en-US" sz="2000" dirty="0" smtClean="0"/>
            </a:br>
            <a:r>
              <a:rPr lang="en-US" sz="2000" dirty="0" smtClean="0"/>
              <a:t>a</a:t>
            </a:r>
            <a:br>
              <a:rPr lang="en-US" sz="2000" dirty="0" smtClean="0"/>
            </a:br>
            <a:r>
              <a:rPr lang="en-US" sz="2000" dirty="0" smtClean="0"/>
              <a:t>n</a:t>
            </a:r>
            <a:br>
              <a:rPr lang="en-US" sz="2000" dirty="0" smtClean="0"/>
            </a:br>
            <a:r>
              <a:rPr lang="en-US" sz="2000" dirty="0" smtClean="0"/>
              <a:t>a</a:t>
            </a:r>
            <a:br>
              <a:rPr lang="en-US" sz="2000" dirty="0" smtClean="0"/>
            </a:br>
            <a:r>
              <a:rPr lang="en-US" sz="2000" dirty="0" smtClean="0"/>
              <a:t>n</a:t>
            </a:r>
            <a:br>
              <a:rPr lang="en-US" sz="2000" dirty="0" smtClean="0"/>
            </a:br>
            <a:r>
              <a:rPr lang="en-US" sz="2000" dirty="0" smtClean="0"/>
              <a:t>a</a:t>
            </a:r>
          </a:p>
          <a:p>
            <a:pPr>
              <a:buNone/>
            </a:pPr>
            <a:r>
              <a:rPr lang="en-US" sz="2000" dirty="0" smtClean="0"/>
              <a:t>The for loop actually creates an </a:t>
            </a:r>
            <a:r>
              <a:rPr lang="en-US" sz="2000" dirty="0" err="1" smtClean="0"/>
              <a:t>iterator</a:t>
            </a:r>
            <a:r>
              <a:rPr lang="en-US" sz="2000" dirty="0" smtClean="0"/>
              <a:t> object and executes the next() method for each loop.</a:t>
            </a:r>
          </a:p>
          <a:p>
            <a:pPr>
              <a:buNone/>
            </a:pPr>
            <a:r>
              <a:rPr lang="en-US" sz="2000" dirty="0" smtClean="0"/>
              <a:t>Create an </a:t>
            </a:r>
            <a:r>
              <a:rPr lang="en-US" sz="2000" dirty="0" err="1" smtClean="0"/>
              <a:t>Iterator</a:t>
            </a:r>
            <a:endParaRPr lang="en-US" sz="2000" b="1" dirty="0" smtClean="0"/>
          </a:p>
          <a:p>
            <a:pPr>
              <a:buNone/>
            </a:pPr>
            <a:r>
              <a:rPr lang="en-US" sz="2000" dirty="0" smtClean="0"/>
              <a:t>To create an object/class as an </a:t>
            </a:r>
            <a:r>
              <a:rPr lang="en-US" sz="2000" dirty="0" err="1" smtClean="0"/>
              <a:t>iterator</a:t>
            </a:r>
            <a:r>
              <a:rPr lang="en-US" sz="2000" dirty="0" smtClean="0"/>
              <a:t> you have to implement the methods __</a:t>
            </a:r>
            <a:r>
              <a:rPr lang="en-US" sz="2000" dirty="0" err="1" smtClean="0"/>
              <a:t>iter</a:t>
            </a:r>
            <a:r>
              <a:rPr lang="en-US" sz="2000" dirty="0" smtClean="0"/>
              <a:t>__() and __next__() to your object.</a:t>
            </a:r>
          </a:p>
          <a:p>
            <a:pPr>
              <a:buNone/>
            </a:pPr>
            <a:r>
              <a:rPr lang="en-US" sz="2000" dirty="0" smtClean="0"/>
              <a:t>As you have learned in the Python Classes/Objects chapter, all classes have a function called __init__(), which allows you do some initializing when the object is being created.</a:t>
            </a:r>
          </a:p>
          <a:p>
            <a:pPr>
              <a:buNone/>
            </a:pPr>
            <a:endParaRPr lang="en-US" sz="2000"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r>
              <a:rPr lang="en-US" u="sng" dirty="0" smtClean="0"/>
              <a:t>Python </a:t>
            </a:r>
            <a:r>
              <a:rPr lang="en-US" u="sng" dirty="0" err="1" smtClean="0"/>
              <a:t>Iterators</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a:buNone/>
            </a:pPr>
            <a:r>
              <a:rPr lang="en-US" sz="2000" dirty="0" smtClean="0"/>
              <a:t>The __</a:t>
            </a:r>
            <a:r>
              <a:rPr lang="en-US" sz="2000" dirty="0" err="1" smtClean="0"/>
              <a:t>iter</a:t>
            </a:r>
            <a:r>
              <a:rPr lang="en-US" sz="2000" dirty="0" smtClean="0"/>
              <a:t>__() method acts similar, you can do operations (initializing etc.), but must always return the </a:t>
            </a:r>
            <a:r>
              <a:rPr lang="en-US" sz="2000" dirty="0" err="1" smtClean="0"/>
              <a:t>iterator</a:t>
            </a:r>
            <a:r>
              <a:rPr lang="en-US" sz="2000" dirty="0" smtClean="0"/>
              <a:t> object itself.</a:t>
            </a:r>
          </a:p>
          <a:p>
            <a:pPr>
              <a:buNone/>
            </a:pPr>
            <a:r>
              <a:rPr lang="en-US" sz="2000" dirty="0" smtClean="0"/>
              <a:t>The __next__() method also allows you to do operations, and must return the next item in the sequence.</a:t>
            </a:r>
          </a:p>
          <a:p>
            <a:pPr>
              <a:buNone/>
            </a:pPr>
            <a:r>
              <a:rPr lang="en-US" sz="2000" dirty="0" smtClean="0"/>
              <a:t>Example</a:t>
            </a:r>
            <a:endParaRPr lang="en-US" sz="2000" b="1" dirty="0" smtClean="0"/>
          </a:p>
          <a:p>
            <a:pPr>
              <a:buNone/>
            </a:pPr>
            <a:r>
              <a:rPr lang="en-US" sz="2000" dirty="0" smtClean="0"/>
              <a:t>Create an </a:t>
            </a:r>
            <a:r>
              <a:rPr lang="en-US" sz="2000" dirty="0" err="1" smtClean="0"/>
              <a:t>iterator</a:t>
            </a:r>
            <a:r>
              <a:rPr lang="en-US" sz="2000" dirty="0" smtClean="0"/>
              <a:t> that returns numbers, starting with 1, and each sequence will increase by one (returning 1,2,3,4,5 etc.):</a:t>
            </a:r>
          </a:p>
          <a:p>
            <a:pPr>
              <a:buNone/>
            </a:pPr>
            <a:r>
              <a:rPr lang="en-US" sz="2000" dirty="0" smtClean="0"/>
              <a:t>class </a:t>
            </a:r>
            <a:r>
              <a:rPr lang="en-US" sz="2000" dirty="0" err="1" smtClean="0"/>
              <a:t>MyNumbers</a:t>
            </a:r>
            <a:r>
              <a:rPr lang="en-US" sz="2000" dirty="0" smtClean="0"/>
              <a:t>:</a:t>
            </a:r>
            <a:br>
              <a:rPr lang="en-US" sz="2000" dirty="0" smtClean="0"/>
            </a:br>
            <a:r>
              <a:rPr lang="en-US" sz="2000" dirty="0" smtClean="0"/>
              <a:t>  def __</a:t>
            </a:r>
            <a:r>
              <a:rPr lang="en-US" sz="2000" dirty="0" err="1" smtClean="0"/>
              <a:t>iter</a:t>
            </a:r>
            <a:r>
              <a:rPr lang="en-US" sz="2000" dirty="0" smtClean="0"/>
              <a:t>__(self):</a:t>
            </a:r>
            <a:br>
              <a:rPr lang="en-US" sz="2000" dirty="0" smtClean="0"/>
            </a:br>
            <a:r>
              <a:rPr lang="en-US" sz="2000" dirty="0" smtClean="0"/>
              <a:t>    </a:t>
            </a:r>
            <a:r>
              <a:rPr lang="en-US" sz="2000" dirty="0" err="1" smtClean="0"/>
              <a:t>self.a</a:t>
            </a:r>
            <a:r>
              <a:rPr lang="en-US" sz="2000" dirty="0" smtClean="0"/>
              <a:t> = 1</a:t>
            </a:r>
            <a:br>
              <a:rPr lang="en-US" sz="2000" dirty="0" smtClean="0"/>
            </a:br>
            <a:r>
              <a:rPr lang="en-US" sz="2000" dirty="0" smtClean="0"/>
              <a:t>    return self</a:t>
            </a:r>
            <a:br>
              <a:rPr lang="en-US" sz="2000" dirty="0" smtClean="0"/>
            </a:br>
            <a:r>
              <a:rPr lang="en-US" sz="2000" dirty="0" smtClean="0"/>
              <a:t/>
            </a:r>
            <a:br>
              <a:rPr lang="en-US" sz="2000" dirty="0" smtClean="0"/>
            </a:br>
            <a:r>
              <a:rPr lang="en-US" sz="2000" dirty="0" smtClean="0"/>
              <a:t>def __next__(self):</a:t>
            </a:r>
            <a:br>
              <a:rPr lang="en-US" sz="2000" dirty="0" smtClean="0"/>
            </a:br>
            <a:r>
              <a:rPr lang="en-US" sz="2000" dirty="0" smtClean="0"/>
              <a:t>    x = </a:t>
            </a:r>
            <a:r>
              <a:rPr lang="en-US" sz="2000" dirty="0" err="1" smtClean="0"/>
              <a:t>self.a</a:t>
            </a:r>
            <a:r>
              <a:rPr lang="en-US" sz="2000" dirty="0" smtClean="0"/>
              <a:t/>
            </a:r>
            <a:br>
              <a:rPr lang="en-US" sz="2000" dirty="0" smtClean="0"/>
            </a:br>
            <a:r>
              <a:rPr lang="en-US" sz="2000" dirty="0" smtClean="0"/>
              <a:t>    </a:t>
            </a:r>
            <a:r>
              <a:rPr lang="en-US" sz="2000" dirty="0" err="1" smtClean="0"/>
              <a:t>self.a</a:t>
            </a:r>
            <a:r>
              <a:rPr lang="en-US" sz="2000" dirty="0" smtClean="0"/>
              <a:t> += 1</a:t>
            </a:r>
            <a:br>
              <a:rPr lang="en-US" sz="2000" dirty="0" smtClean="0"/>
            </a:br>
            <a:r>
              <a:rPr lang="en-US" sz="2000" dirty="0" smtClean="0"/>
              <a:t>    return x</a:t>
            </a:r>
            <a:br>
              <a:rPr lang="en-US" sz="2000" dirty="0" smtClean="0"/>
            </a:br>
            <a:r>
              <a:rPr lang="en-US" sz="2000" dirty="0" err="1" smtClean="0"/>
              <a:t>myclass</a:t>
            </a:r>
            <a:r>
              <a:rPr lang="en-US" sz="2000" dirty="0" smtClean="0"/>
              <a:t> = </a:t>
            </a:r>
            <a:r>
              <a:rPr lang="en-US" sz="2000" dirty="0" err="1" smtClean="0"/>
              <a:t>MyNumbers</a:t>
            </a:r>
            <a:r>
              <a:rPr lang="en-US" sz="2000" dirty="0" smtClean="0"/>
              <a:t>()</a:t>
            </a:r>
            <a:br>
              <a:rPr lang="en-US" sz="2000" dirty="0" smtClean="0"/>
            </a:br>
            <a:r>
              <a:rPr lang="en-US" sz="2000" dirty="0" err="1" smtClean="0"/>
              <a:t>myiter</a:t>
            </a:r>
            <a:r>
              <a:rPr lang="en-US" sz="2000" dirty="0" smtClean="0"/>
              <a:t> = </a:t>
            </a:r>
            <a:r>
              <a:rPr lang="en-US" sz="2000" dirty="0" err="1" smtClean="0"/>
              <a:t>iter</a:t>
            </a:r>
            <a:r>
              <a:rPr lang="en-US" sz="2000" dirty="0" smtClean="0"/>
              <a:t>(</a:t>
            </a:r>
            <a:r>
              <a:rPr lang="en-US" sz="2000" dirty="0" err="1" smtClean="0"/>
              <a:t>myclass</a:t>
            </a:r>
            <a:r>
              <a:rPr lang="en-US" sz="2000" dirty="0" smtClean="0"/>
              <a:t>)</a:t>
            </a:r>
            <a:endParaRPr lang="en-US" sz="2000"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200"/>
          </a:xfrm>
        </p:spPr>
        <p:txBody>
          <a:bodyPr>
            <a:normAutofit fontScale="90000"/>
          </a:bodyPr>
          <a:lstStyle/>
          <a:p>
            <a:r>
              <a:rPr lang="en-US" u="sng" dirty="0" smtClean="0"/>
              <a:t>Python </a:t>
            </a:r>
            <a:r>
              <a:rPr lang="en-US" u="sng" dirty="0" err="1" smtClean="0"/>
              <a:t>Iterators</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smtClean="0"/>
              <a:t>print(next(</a:t>
            </a:r>
            <a:r>
              <a:rPr lang="en-US" sz="2000" dirty="0" err="1" smtClean="0"/>
              <a:t>myiter</a:t>
            </a:r>
            <a:r>
              <a:rPr lang="en-US" sz="2000" dirty="0" smtClean="0"/>
              <a:t>))</a:t>
            </a:r>
            <a:br>
              <a:rPr lang="en-US" sz="2000" dirty="0" smtClean="0"/>
            </a:br>
            <a:r>
              <a:rPr lang="en-US" sz="2000" dirty="0" smtClean="0"/>
              <a:t>print(next(</a:t>
            </a:r>
            <a:r>
              <a:rPr lang="en-US" sz="2000" dirty="0" err="1" smtClean="0"/>
              <a:t>myiter</a:t>
            </a:r>
            <a:r>
              <a:rPr lang="en-US" sz="2000" dirty="0" smtClean="0"/>
              <a:t>))</a:t>
            </a:r>
            <a:br>
              <a:rPr lang="en-US" sz="2000" dirty="0" smtClean="0"/>
            </a:br>
            <a:r>
              <a:rPr lang="en-US" sz="2000" dirty="0" smtClean="0"/>
              <a:t>print(next(</a:t>
            </a:r>
            <a:r>
              <a:rPr lang="en-US" sz="2000" dirty="0" err="1" smtClean="0"/>
              <a:t>myiter</a:t>
            </a:r>
            <a:r>
              <a:rPr lang="en-US" sz="2000" dirty="0" smtClean="0"/>
              <a:t>))</a:t>
            </a:r>
            <a:br>
              <a:rPr lang="en-US" sz="2000" dirty="0" smtClean="0"/>
            </a:br>
            <a:r>
              <a:rPr lang="en-US" sz="2000" dirty="0" smtClean="0"/>
              <a:t>print(next(</a:t>
            </a:r>
            <a:r>
              <a:rPr lang="en-US" sz="2000" dirty="0" err="1" smtClean="0"/>
              <a:t>myiter</a:t>
            </a:r>
            <a:r>
              <a:rPr lang="en-US" sz="2000" dirty="0" smtClean="0"/>
              <a:t>))</a:t>
            </a:r>
            <a:br>
              <a:rPr lang="en-US" sz="2000" dirty="0" smtClean="0"/>
            </a:br>
            <a:r>
              <a:rPr lang="en-US" sz="2000" dirty="0" smtClean="0"/>
              <a:t>print(next(</a:t>
            </a:r>
            <a:r>
              <a:rPr lang="en-US" sz="2000" dirty="0" err="1" smtClean="0"/>
              <a:t>myiter</a:t>
            </a:r>
            <a:r>
              <a:rPr lang="en-US" sz="2000" dirty="0" smtClean="0"/>
              <a:t>))</a:t>
            </a:r>
          </a:p>
          <a:p>
            <a:pPr>
              <a:buNone/>
            </a:pPr>
            <a:r>
              <a:rPr lang="en-US" sz="2000" dirty="0" smtClean="0"/>
              <a:t>RUN EXAMPLE</a:t>
            </a:r>
          </a:p>
          <a:p>
            <a:pPr>
              <a:buNone/>
            </a:pPr>
            <a:r>
              <a:rPr lang="en-US" sz="2000" dirty="0" smtClean="0"/>
              <a:t>class </a:t>
            </a:r>
            <a:r>
              <a:rPr lang="en-US" sz="2000" dirty="0" err="1" smtClean="0"/>
              <a:t>MyNumbers</a:t>
            </a:r>
            <a:r>
              <a:rPr lang="en-US" sz="2000" dirty="0" smtClean="0"/>
              <a:t>:</a:t>
            </a:r>
          </a:p>
          <a:p>
            <a:pPr>
              <a:buNone/>
            </a:pPr>
            <a:r>
              <a:rPr lang="en-US" sz="2000" dirty="0" smtClean="0"/>
              <a:t>  def __</a:t>
            </a:r>
            <a:r>
              <a:rPr lang="en-US" sz="2000" dirty="0" err="1" smtClean="0"/>
              <a:t>iter</a:t>
            </a:r>
            <a:r>
              <a:rPr lang="en-US" sz="2000" dirty="0" smtClean="0"/>
              <a:t>__(self):</a:t>
            </a:r>
          </a:p>
          <a:p>
            <a:pPr>
              <a:buNone/>
            </a:pPr>
            <a:r>
              <a:rPr lang="en-US" sz="2000" dirty="0" smtClean="0"/>
              <a:t>    </a:t>
            </a:r>
            <a:r>
              <a:rPr lang="en-US" sz="2000" dirty="0" err="1" smtClean="0"/>
              <a:t>self.a</a:t>
            </a:r>
            <a:r>
              <a:rPr lang="en-US" sz="2000" dirty="0" smtClean="0"/>
              <a:t> = 1</a:t>
            </a:r>
          </a:p>
          <a:p>
            <a:pPr>
              <a:buNone/>
            </a:pPr>
            <a:r>
              <a:rPr lang="en-US" sz="2000" dirty="0" smtClean="0"/>
              <a:t>return self</a:t>
            </a:r>
          </a:p>
          <a:p>
            <a:pPr>
              <a:buNone/>
            </a:pPr>
            <a:r>
              <a:rPr lang="en-US" sz="2000" dirty="0" smtClean="0"/>
              <a:t> </a:t>
            </a:r>
          </a:p>
          <a:p>
            <a:pPr>
              <a:buNone/>
            </a:pPr>
            <a:r>
              <a:rPr lang="en-US" sz="2000" dirty="0" smtClean="0"/>
              <a:t>  def __next__(self):</a:t>
            </a:r>
          </a:p>
          <a:p>
            <a:pPr>
              <a:buNone/>
            </a:pPr>
            <a:r>
              <a:rPr lang="en-US" sz="2000" dirty="0" smtClean="0"/>
              <a:t>    x = </a:t>
            </a:r>
            <a:r>
              <a:rPr lang="en-US" sz="2000" dirty="0" err="1" smtClean="0"/>
              <a:t>self.a</a:t>
            </a:r>
            <a:endParaRPr lang="en-US" sz="2000" dirty="0" smtClean="0"/>
          </a:p>
          <a:p>
            <a:pPr>
              <a:buNone/>
            </a:pPr>
            <a:r>
              <a:rPr lang="en-US" sz="2000" dirty="0" smtClean="0"/>
              <a:t>    </a:t>
            </a:r>
            <a:r>
              <a:rPr lang="en-US" sz="2000" dirty="0" err="1" smtClean="0"/>
              <a:t>self.a</a:t>
            </a:r>
            <a:r>
              <a:rPr lang="en-US" sz="2000" dirty="0" smtClean="0"/>
              <a:t> += 1</a:t>
            </a:r>
          </a:p>
          <a:p>
            <a:pPr>
              <a:buNone/>
            </a:pPr>
            <a:r>
              <a:rPr lang="en-US" sz="2000" dirty="0" smtClean="0"/>
              <a:t>    return x</a:t>
            </a:r>
          </a:p>
          <a:p>
            <a:pPr>
              <a:buNone/>
            </a:pPr>
            <a:r>
              <a:rPr lang="en-US" sz="2000" dirty="0" err="1" smtClean="0"/>
              <a:t>myclass</a:t>
            </a:r>
            <a:r>
              <a:rPr lang="en-US" sz="2000" dirty="0" smtClean="0"/>
              <a:t> = </a:t>
            </a:r>
            <a:r>
              <a:rPr lang="en-US" sz="2000" dirty="0" err="1" smtClean="0"/>
              <a:t>MyNumbers</a:t>
            </a:r>
            <a:r>
              <a:rPr lang="en-US" sz="2000" dirty="0" smtClean="0"/>
              <a:t>()</a:t>
            </a:r>
          </a:p>
          <a:p>
            <a:pPr>
              <a:buNone/>
            </a:pPr>
            <a:r>
              <a:rPr lang="en-US" sz="2000" dirty="0" err="1" smtClean="0"/>
              <a:t>myiter</a:t>
            </a:r>
            <a:r>
              <a:rPr lang="en-US" sz="2000" dirty="0" smtClean="0"/>
              <a:t> = </a:t>
            </a:r>
            <a:r>
              <a:rPr lang="en-US" sz="2000" dirty="0" err="1" smtClean="0"/>
              <a:t>iter</a:t>
            </a:r>
            <a:r>
              <a:rPr lang="en-US" sz="2000" dirty="0" smtClean="0"/>
              <a:t>(</a:t>
            </a:r>
            <a:r>
              <a:rPr lang="en-US" sz="2000" dirty="0" err="1" smtClean="0"/>
              <a:t>myclass</a:t>
            </a:r>
            <a:r>
              <a:rPr lang="en-US" sz="2000" dirty="0" smtClean="0"/>
              <a:t>)</a:t>
            </a:r>
          </a:p>
          <a:p>
            <a:pPr>
              <a:buNone/>
            </a:pPr>
            <a:endParaRPr lang="en-US" sz="2000"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r>
              <a:rPr lang="en-US" u="sng" dirty="0" smtClean="0"/>
              <a:t>Python </a:t>
            </a:r>
            <a:r>
              <a:rPr lang="en-US" u="sng" dirty="0" err="1" smtClean="0"/>
              <a:t>Iterators</a:t>
            </a:r>
            <a:endParaRPr lang="en-US" dirty="0"/>
          </a:p>
        </p:txBody>
      </p:sp>
      <p:sp>
        <p:nvSpPr>
          <p:cNvPr id="3" name="Content Placeholder 2"/>
          <p:cNvSpPr>
            <a:spLocks noGrp="1"/>
          </p:cNvSpPr>
          <p:nvPr>
            <p:ph idx="1"/>
          </p:nvPr>
        </p:nvSpPr>
        <p:spPr>
          <a:xfrm>
            <a:off x="457200" y="762000"/>
            <a:ext cx="8229600" cy="5943600"/>
          </a:xfrm>
        </p:spPr>
        <p:txBody>
          <a:bodyPr>
            <a:normAutofit lnSpcReduction="10000"/>
          </a:bodyPr>
          <a:lstStyle/>
          <a:p>
            <a:pPr>
              <a:buNone/>
            </a:pPr>
            <a:r>
              <a:rPr lang="en-US" sz="2000" dirty="0" smtClean="0"/>
              <a:t>print(next(</a:t>
            </a:r>
            <a:r>
              <a:rPr lang="en-US" sz="2000" dirty="0" err="1" smtClean="0"/>
              <a:t>myiter</a:t>
            </a:r>
            <a:r>
              <a:rPr lang="en-US" sz="2000" dirty="0" smtClean="0"/>
              <a:t>))</a:t>
            </a:r>
          </a:p>
          <a:p>
            <a:pPr>
              <a:buNone/>
            </a:pPr>
            <a:r>
              <a:rPr lang="en-US" sz="2000" dirty="0" smtClean="0"/>
              <a:t>print(next(</a:t>
            </a:r>
            <a:r>
              <a:rPr lang="en-US" sz="2000" dirty="0" err="1" smtClean="0"/>
              <a:t>myiter</a:t>
            </a:r>
            <a:r>
              <a:rPr lang="en-US" sz="2000" dirty="0" smtClean="0"/>
              <a:t>))</a:t>
            </a:r>
          </a:p>
          <a:p>
            <a:pPr>
              <a:buNone/>
            </a:pPr>
            <a:r>
              <a:rPr lang="en-US" sz="2000" dirty="0" smtClean="0"/>
              <a:t>print(next(</a:t>
            </a:r>
            <a:r>
              <a:rPr lang="en-US" sz="2000" dirty="0" err="1" smtClean="0"/>
              <a:t>myiter</a:t>
            </a:r>
            <a:r>
              <a:rPr lang="en-US" sz="2000" dirty="0" smtClean="0"/>
              <a:t>))</a:t>
            </a:r>
          </a:p>
          <a:p>
            <a:pPr>
              <a:buNone/>
            </a:pPr>
            <a:r>
              <a:rPr lang="en-US" sz="2000" dirty="0" smtClean="0"/>
              <a:t>print(next(</a:t>
            </a:r>
            <a:r>
              <a:rPr lang="en-US" sz="2000" dirty="0" err="1" smtClean="0"/>
              <a:t>myiter</a:t>
            </a:r>
            <a:r>
              <a:rPr lang="en-US" sz="2000" dirty="0" smtClean="0"/>
              <a:t>))</a:t>
            </a:r>
          </a:p>
          <a:p>
            <a:pPr>
              <a:buNone/>
            </a:pPr>
            <a:r>
              <a:rPr lang="en-US" sz="2000" dirty="0" smtClean="0"/>
              <a:t>print(next(</a:t>
            </a:r>
            <a:r>
              <a:rPr lang="en-US" sz="2000" dirty="0" err="1" smtClean="0"/>
              <a:t>myiter</a:t>
            </a:r>
            <a:r>
              <a:rPr lang="en-US" sz="2000" dirty="0" smtClean="0"/>
              <a:t>))</a:t>
            </a:r>
          </a:p>
          <a:p>
            <a:pPr>
              <a:buNone/>
            </a:pPr>
            <a:r>
              <a:rPr lang="en-US" sz="2000" dirty="0" smtClean="0"/>
              <a:t>C:\Users\My Name&gt;python demo_iterator_create.py</a:t>
            </a:r>
            <a:br>
              <a:rPr lang="en-US" sz="2000" dirty="0" smtClean="0"/>
            </a:br>
            <a:r>
              <a:rPr lang="en-US" sz="2000" dirty="0" smtClean="0"/>
              <a:t>1</a:t>
            </a:r>
            <a:br>
              <a:rPr lang="en-US" sz="2000" dirty="0" smtClean="0"/>
            </a:br>
            <a:r>
              <a:rPr lang="en-US" sz="2000" dirty="0" smtClean="0"/>
              <a:t>2</a:t>
            </a:r>
            <a:br>
              <a:rPr lang="en-US" sz="2000" dirty="0" smtClean="0"/>
            </a:br>
            <a:r>
              <a:rPr lang="en-US" sz="2000" dirty="0" smtClean="0"/>
              <a:t>3</a:t>
            </a:r>
            <a:br>
              <a:rPr lang="en-US" sz="2000" dirty="0" smtClean="0"/>
            </a:br>
            <a:r>
              <a:rPr lang="en-US" sz="2000" dirty="0" smtClean="0"/>
              <a:t>4</a:t>
            </a:r>
            <a:br>
              <a:rPr lang="en-US" sz="2000" dirty="0" smtClean="0"/>
            </a:br>
            <a:r>
              <a:rPr lang="en-US" sz="2000" dirty="0" smtClean="0"/>
              <a:t>5</a:t>
            </a:r>
          </a:p>
          <a:p>
            <a:pPr>
              <a:buNone/>
            </a:pPr>
            <a:endParaRPr lang="en-US" sz="2000" dirty="0" smtClean="0"/>
          </a:p>
          <a:p>
            <a:pPr>
              <a:buNone/>
            </a:pPr>
            <a:r>
              <a:rPr lang="en-US" sz="2000" dirty="0" err="1" smtClean="0"/>
              <a:t>StopIteration</a:t>
            </a:r>
            <a:endParaRPr lang="en-US" sz="2000" b="1" dirty="0" smtClean="0"/>
          </a:p>
          <a:p>
            <a:pPr>
              <a:buNone/>
            </a:pPr>
            <a:r>
              <a:rPr lang="en-US" sz="2000" dirty="0" smtClean="0"/>
              <a:t>The example above would continue forever if you had enough next() statements, or if it was used in a for loop.</a:t>
            </a:r>
          </a:p>
          <a:p>
            <a:pPr>
              <a:buNone/>
            </a:pPr>
            <a:r>
              <a:rPr lang="en-US" sz="2000" dirty="0" smtClean="0"/>
              <a:t>To prevent the iteration to go on forever, we can use the </a:t>
            </a:r>
            <a:r>
              <a:rPr lang="en-US" sz="2000" dirty="0" err="1" smtClean="0"/>
              <a:t>StopIteration</a:t>
            </a:r>
            <a:r>
              <a:rPr lang="en-US" sz="2000" dirty="0" smtClean="0"/>
              <a:t> statement.</a:t>
            </a:r>
          </a:p>
          <a:p>
            <a:pPr>
              <a:buNone/>
            </a:pPr>
            <a:r>
              <a:rPr lang="en-US" sz="2000" dirty="0" smtClean="0"/>
              <a:t>In the __next__() method, we can add a terminating condition to raise an error if the iteration is done a specified number of times:</a:t>
            </a:r>
          </a:p>
          <a:p>
            <a:pPr>
              <a:buNone/>
            </a:pPr>
            <a:endParaRPr lang="en-US" sz="2000" dirty="0" smtClean="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Iterators</a:t>
            </a:r>
            <a:endParaRPr lang="en-US" dirty="0"/>
          </a:p>
        </p:txBody>
      </p:sp>
      <p:sp>
        <p:nvSpPr>
          <p:cNvPr id="3" name="Content Placeholder 2"/>
          <p:cNvSpPr>
            <a:spLocks noGrp="1"/>
          </p:cNvSpPr>
          <p:nvPr>
            <p:ph idx="1"/>
          </p:nvPr>
        </p:nvSpPr>
        <p:spPr>
          <a:xfrm>
            <a:off x="457200" y="914400"/>
            <a:ext cx="8229600" cy="5715000"/>
          </a:xfrm>
        </p:spPr>
        <p:txBody>
          <a:bodyPr>
            <a:noAutofit/>
          </a:bodyPr>
          <a:lstStyle/>
          <a:p>
            <a:pPr>
              <a:buNone/>
            </a:pPr>
            <a:r>
              <a:rPr lang="en-US" sz="2000" dirty="0" smtClean="0"/>
              <a:t>Example</a:t>
            </a:r>
            <a:endParaRPr lang="en-US" sz="2000" b="1" dirty="0" smtClean="0"/>
          </a:p>
          <a:p>
            <a:pPr>
              <a:buNone/>
            </a:pPr>
            <a:r>
              <a:rPr lang="en-US" sz="2000" dirty="0" smtClean="0"/>
              <a:t>Stop after 20 iterations:</a:t>
            </a:r>
          </a:p>
          <a:p>
            <a:pPr>
              <a:buNone/>
            </a:pPr>
            <a:r>
              <a:rPr lang="en-US" sz="2000" dirty="0" smtClean="0"/>
              <a:t>class </a:t>
            </a:r>
            <a:r>
              <a:rPr lang="en-US" sz="2000" dirty="0" err="1" smtClean="0"/>
              <a:t>MyNumbers</a:t>
            </a:r>
            <a:r>
              <a:rPr lang="en-US" sz="2000" dirty="0" smtClean="0"/>
              <a:t>:</a:t>
            </a:r>
            <a:br>
              <a:rPr lang="en-US" sz="2000" dirty="0" smtClean="0"/>
            </a:br>
            <a:r>
              <a:rPr lang="en-US" sz="2000" dirty="0" smtClean="0"/>
              <a:t>  def __</a:t>
            </a:r>
            <a:r>
              <a:rPr lang="en-US" sz="2000" dirty="0" err="1" smtClean="0"/>
              <a:t>iter</a:t>
            </a:r>
            <a:r>
              <a:rPr lang="en-US" sz="2000" dirty="0" smtClean="0"/>
              <a:t>__(self):</a:t>
            </a:r>
            <a:br>
              <a:rPr lang="en-US" sz="2000" dirty="0" smtClean="0"/>
            </a:br>
            <a:r>
              <a:rPr lang="en-US" sz="2000" dirty="0" smtClean="0"/>
              <a:t>    </a:t>
            </a:r>
            <a:r>
              <a:rPr lang="en-US" sz="2000" dirty="0" err="1" smtClean="0"/>
              <a:t>self.a</a:t>
            </a:r>
            <a:r>
              <a:rPr lang="en-US" sz="2000" dirty="0" smtClean="0"/>
              <a:t> = 1</a:t>
            </a:r>
            <a:br>
              <a:rPr lang="en-US" sz="2000" dirty="0" smtClean="0"/>
            </a:br>
            <a:r>
              <a:rPr lang="en-US" sz="2000" dirty="0" smtClean="0"/>
              <a:t>    return self</a:t>
            </a:r>
            <a:br>
              <a:rPr lang="en-US" sz="2000" dirty="0" smtClean="0"/>
            </a:br>
            <a:r>
              <a:rPr lang="en-US" sz="2000" dirty="0" smtClean="0"/>
              <a:t/>
            </a:r>
            <a:br>
              <a:rPr lang="en-US" sz="2000" dirty="0" smtClean="0"/>
            </a:br>
            <a:r>
              <a:rPr lang="en-US" sz="2000" dirty="0" smtClean="0"/>
              <a:t>  def __next__(self):</a:t>
            </a:r>
            <a:br>
              <a:rPr lang="en-US" sz="2000" dirty="0" smtClean="0"/>
            </a:br>
            <a:r>
              <a:rPr lang="en-US" sz="2000" dirty="0" smtClean="0"/>
              <a:t>    if </a:t>
            </a:r>
            <a:r>
              <a:rPr lang="en-US" sz="2000" dirty="0" err="1" smtClean="0"/>
              <a:t>self.a</a:t>
            </a:r>
            <a:r>
              <a:rPr lang="en-US" sz="2000" dirty="0" smtClean="0"/>
              <a:t> &lt;= 20:</a:t>
            </a:r>
            <a:br>
              <a:rPr lang="en-US" sz="2000" dirty="0" smtClean="0"/>
            </a:br>
            <a:r>
              <a:rPr lang="en-US" sz="2000" dirty="0" smtClean="0"/>
              <a:t>      x = </a:t>
            </a:r>
            <a:r>
              <a:rPr lang="en-US" sz="2000" dirty="0" err="1" smtClean="0"/>
              <a:t>self.a</a:t>
            </a:r>
            <a:r>
              <a:rPr lang="en-US" sz="2000" dirty="0" smtClean="0"/>
              <a:t/>
            </a:r>
            <a:br>
              <a:rPr lang="en-US" sz="2000" dirty="0" smtClean="0"/>
            </a:br>
            <a:r>
              <a:rPr lang="en-US" sz="2000" dirty="0" smtClean="0"/>
              <a:t>      </a:t>
            </a:r>
            <a:r>
              <a:rPr lang="en-US" sz="2000" dirty="0" err="1" smtClean="0"/>
              <a:t>self.a</a:t>
            </a:r>
            <a:r>
              <a:rPr lang="en-US" sz="2000" dirty="0" smtClean="0"/>
              <a:t> += 1</a:t>
            </a:r>
            <a:br>
              <a:rPr lang="en-US" sz="2000" dirty="0" smtClean="0"/>
            </a:br>
            <a:r>
              <a:rPr lang="en-US" sz="2000" dirty="0" smtClean="0"/>
              <a:t>      return x</a:t>
            </a:r>
            <a:br>
              <a:rPr lang="en-US" sz="2000" dirty="0" smtClean="0"/>
            </a:br>
            <a:r>
              <a:rPr lang="en-US" sz="2000" dirty="0" smtClean="0"/>
              <a:t>    else:</a:t>
            </a:r>
            <a:br>
              <a:rPr lang="en-US" sz="2000" dirty="0" smtClean="0"/>
            </a:br>
            <a:r>
              <a:rPr lang="en-US" sz="2000" dirty="0" smtClean="0"/>
              <a:t>      raise </a:t>
            </a:r>
            <a:r>
              <a:rPr lang="en-US" sz="2000" dirty="0" err="1" smtClean="0"/>
              <a:t>StopIteration</a:t>
            </a:r>
            <a:r>
              <a:rPr lang="en-US" sz="2000" dirty="0" smtClean="0"/>
              <a:t/>
            </a:r>
            <a:br>
              <a:rPr lang="en-US" sz="2000" dirty="0" smtClean="0"/>
            </a:br>
            <a:r>
              <a:rPr lang="en-US" sz="2000" dirty="0" smtClean="0"/>
              <a:t/>
            </a:r>
            <a:br>
              <a:rPr lang="en-US" sz="2000" dirty="0" smtClean="0"/>
            </a:br>
            <a:r>
              <a:rPr lang="en-US" sz="2000" dirty="0" err="1" smtClean="0"/>
              <a:t>myclass</a:t>
            </a:r>
            <a:r>
              <a:rPr lang="en-US" sz="2000" dirty="0" smtClean="0"/>
              <a:t> = </a:t>
            </a:r>
            <a:r>
              <a:rPr lang="en-US" sz="2000" dirty="0" err="1" smtClean="0"/>
              <a:t>MyNumbers</a:t>
            </a:r>
            <a:r>
              <a:rPr lang="en-US" sz="2000" dirty="0" smtClean="0"/>
              <a:t>()</a:t>
            </a:r>
            <a:br>
              <a:rPr lang="en-US" sz="2000" dirty="0" smtClean="0"/>
            </a:br>
            <a:r>
              <a:rPr lang="en-US" sz="2000" dirty="0" err="1" smtClean="0"/>
              <a:t>myiter</a:t>
            </a:r>
            <a:r>
              <a:rPr lang="en-US" sz="2000" dirty="0" smtClean="0"/>
              <a:t> = </a:t>
            </a:r>
            <a:r>
              <a:rPr lang="en-US" sz="2000" dirty="0" err="1" smtClean="0"/>
              <a:t>iter</a:t>
            </a:r>
            <a:r>
              <a:rPr lang="en-US" sz="2000" dirty="0" smtClean="0"/>
              <a:t>(</a:t>
            </a:r>
            <a:r>
              <a:rPr lang="en-US" sz="2000" dirty="0" err="1" smtClean="0"/>
              <a:t>myclass</a:t>
            </a:r>
            <a:r>
              <a:rPr lang="en-US" sz="2000" dirty="0" smtClean="0"/>
              <a:t>)</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a:t>
            </a:r>
            <a:r>
              <a:rPr lang="en-US" u="sng" dirty="0" err="1" smtClean="0"/>
              <a:t>Iterators</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for x in </a:t>
            </a:r>
            <a:r>
              <a:rPr lang="en-US" sz="2000" dirty="0" err="1" smtClean="0"/>
              <a:t>myiter</a:t>
            </a:r>
            <a:r>
              <a:rPr lang="en-US" sz="2000" dirty="0" smtClean="0"/>
              <a:t>:</a:t>
            </a:r>
            <a:br>
              <a:rPr lang="en-US" sz="2000" dirty="0" smtClean="0"/>
            </a:br>
            <a:r>
              <a:rPr lang="en-US" sz="2000" dirty="0" smtClean="0"/>
              <a:t>  print(x)</a:t>
            </a:r>
            <a:br>
              <a:rPr lang="en-US" sz="2000" dirty="0" smtClean="0"/>
            </a:br>
            <a:r>
              <a:rPr lang="en-US" sz="2000" dirty="0" smtClean="0"/>
              <a:t>RUN EXAMPLE</a:t>
            </a:r>
          </a:p>
          <a:p>
            <a:pPr>
              <a:buNone/>
            </a:pPr>
            <a:r>
              <a:rPr lang="en-US" sz="2000" dirty="0" smtClean="0"/>
              <a:t>class </a:t>
            </a:r>
            <a:r>
              <a:rPr lang="en-US" sz="2000" dirty="0" err="1" smtClean="0"/>
              <a:t>MyNumbers</a:t>
            </a:r>
            <a:r>
              <a:rPr lang="en-US" sz="2000" dirty="0" smtClean="0"/>
              <a:t>:</a:t>
            </a:r>
          </a:p>
          <a:p>
            <a:pPr>
              <a:buNone/>
            </a:pPr>
            <a:r>
              <a:rPr lang="en-US" sz="2000" dirty="0" smtClean="0"/>
              <a:t>  def __</a:t>
            </a:r>
            <a:r>
              <a:rPr lang="en-US" sz="2000" dirty="0" err="1" smtClean="0"/>
              <a:t>iter</a:t>
            </a:r>
            <a:r>
              <a:rPr lang="en-US" sz="2000" dirty="0" smtClean="0"/>
              <a:t>__(self):</a:t>
            </a:r>
          </a:p>
          <a:p>
            <a:pPr>
              <a:buNone/>
            </a:pPr>
            <a:r>
              <a:rPr lang="en-US" sz="2000" dirty="0" smtClean="0"/>
              <a:t>    </a:t>
            </a:r>
            <a:r>
              <a:rPr lang="en-US" sz="2000" dirty="0" err="1" smtClean="0"/>
              <a:t>self.a</a:t>
            </a:r>
            <a:r>
              <a:rPr lang="en-US" sz="2000" dirty="0" smtClean="0"/>
              <a:t> = 1</a:t>
            </a:r>
          </a:p>
          <a:p>
            <a:pPr>
              <a:buNone/>
            </a:pPr>
            <a:r>
              <a:rPr lang="en-US" sz="2000" dirty="0" smtClean="0"/>
              <a:t>    return self</a:t>
            </a:r>
          </a:p>
          <a:p>
            <a:pPr>
              <a:buNone/>
            </a:pPr>
            <a:r>
              <a:rPr lang="en-US" sz="2000" dirty="0" smtClean="0"/>
              <a:t> </a:t>
            </a:r>
          </a:p>
          <a:p>
            <a:pPr>
              <a:buNone/>
            </a:pPr>
            <a:r>
              <a:rPr lang="en-US" sz="2000" dirty="0" smtClean="0"/>
              <a:t>  def __next__(self):</a:t>
            </a:r>
          </a:p>
          <a:p>
            <a:pPr>
              <a:buNone/>
            </a:pPr>
            <a:r>
              <a:rPr lang="en-US" sz="2000" dirty="0" smtClean="0"/>
              <a:t>    if </a:t>
            </a:r>
            <a:r>
              <a:rPr lang="en-US" sz="2000" dirty="0" err="1" smtClean="0"/>
              <a:t>self.a</a:t>
            </a:r>
            <a:r>
              <a:rPr lang="en-US" sz="2000" dirty="0" smtClean="0"/>
              <a:t> &lt;= 20:</a:t>
            </a:r>
          </a:p>
          <a:p>
            <a:pPr>
              <a:buNone/>
            </a:pPr>
            <a:r>
              <a:rPr lang="en-US" sz="2000" dirty="0" smtClean="0"/>
              <a:t>      x = </a:t>
            </a:r>
            <a:r>
              <a:rPr lang="en-US" sz="2000" dirty="0" err="1" smtClean="0"/>
              <a:t>self.a</a:t>
            </a:r>
            <a:endParaRPr lang="en-US" sz="2000" dirty="0" smtClean="0"/>
          </a:p>
          <a:p>
            <a:pPr>
              <a:buNone/>
            </a:pPr>
            <a:r>
              <a:rPr lang="en-US" sz="2000" dirty="0" err="1" smtClean="0"/>
              <a:t>self.a</a:t>
            </a:r>
            <a:r>
              <a:rPr lang="en-US" sz="2000" dirty="0" smtClean="0"/>
              <a:t> += 1</a:t>
            </a:r>
          </a:p>
          <a:p>
            <a:pPr>
              <a:buNone/>
            </a:pPr>
            <a:r>
              <a:rPr lang="en-US" sz="2000" dirty="0" smtClean="0"/>
              <a:t>      return x</a:t>
            </a:r>
          </a:p>
          <a:p>
            <a:pPr>
              <a:buNone/>
            </a:pPr>
            <a:r>
              <a:rPr lang="en-US" sz="2000" dirty="0" smtClean="0"/>
              <a:t>    else:</a:t>
            </a:r>
          </a:p>
          <a:p>
            <a:pPr>
              <a:buNone/>
            </a:pPr>
            <a:r>
              <a:rPr lang="en-US" sz="2000" dirty="0" smtClean="0"/>
              <a:t>      raise </a:t>
            </a:r>
            <a:r>
              <a:rPr lang="en-US" sz="2000" dirty="0" err="1" smtClean="0"/>
              <a:t>StopIteration</a:t>
            </a:r>
            <a:endParaRPr lang="en-US" sz="2000" dirty="0" smtClean="0"/>
          </a:p>
          <a:p>
            <a:pPr>
              <a:buNone/>
            </a:pPr>
            <a:endParaRPr lang="en-US" sz="2000"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81000"/>
          </a:xfrm>
        </p:spPr>
        <p:txBody>
          <a:bodyPr>
            <a:normAutofit fontScale="90000"/>
          </a:bodyPr>
          <a:lstStyle/>
          <a:p>
            <a:r>
              <a:rPr lang="en-US" u="sng" dirty="0" smtClean="0"/>
              <a:t>Python </a:t>
            </a:r>
            <a:r>
              <a:rPr lang="en-US" u="sng" dirty="0" err="1" smtClean="0"/>
              <a:t>Iterators</a:t>
            </a:r>
            <a:endParaRPr lang="en-US" dirty="0"/>
          </a:p>
        </p:txBody>
      </p:sp>
      <p:sp>
        <p:nvSpPr>
          <p:cNvPr id="3" name="Content Placeholder 2"/>
          <p:cNvSpPr>
            <a:spLocks noGrp="1"/>
          </p:cNvSpPr>
          <p:nvPr>
            <p:ph idx="1"/>
          </p:nvPr>
        </p:nvSpPr>
        <p:spPr>
          <a:xfrm>
            <a:off x="457200" y="838200"/>
            <a:ext cx="8229600" cy="5867400"/>
          </a:xfrm>
        </p:spPr>
        <p:txBody>
          <a:bodyPr>
            <a:normAutofit/>
          </a:bodyPr>
          <a:lstStyle/>
          <a:p>
            <a:pPr>
              <a:buNone/>
            </a:pPr>
            <a:r>
              <a:rPr lang="en-US" sz="2000" dirty="0" err="1" smtClean="0"/>
              <a:t>myclass</a:t>
            </a:r>
            <a:r>
              <a:rPr lang="en-US" sz="2000" dirty="0" smtClean="0"/>
              <a:t> = </a:t>
            </a:r>
            <a:r>
              <a:rPr lang="en-US" sz="2000" dirty="0" err="1" smtClean="0"/>
              <a:t>MyNumbers</a:t>
            </a:r>
            <a:r>
              <a:rPr lang="en-US" sz="2000" dirty="0" smtClean="0"/>
              <a:t>()</a:t>
            </a:r>
          </a:p>
          <a:p>
            <a:pPr>
              <a:buNone/>
            </a:pPr>
            <a:r>
              <a:rPr lang="en-US" sz="2000" dirty="0" err="1" smtClean="0"/>
              <a:t>myiter</a:t>
            </a:r>
            <a:r>
              <a:rPr lang="en-US" sz="2000" dirty="0" smtClean="0"/>
              <a:t> = </a:t>
            </a:r>
            <a:r>
              <a:rPr lang="en-US" sz="2000" dirty="0" err="1" smtClean="0"/>
              <a:t>iter</a:t>
            </a:r>
            <a:r>
              <a:rPr lang="en-US" sz="2000" dirty="0" smtClean="0"/>
              <a:t>(</a:t>
            </a:r>
            <a:r>
              <a:rPr lang="en-US" sz="2000" dirty="0" err="1" smtClean="0"/>
              <a:t>myclass</a:t>
            </a:r>
            <a:r>
              <a:rPr lang="en-US" sz="2000" dirty="0" smtClean="0"/>
              <a:t>)</a:t>
            </a:r>
          </a:p>
          <a:p>
            <a:pPr>
              <a:buNone/>
            </a:pPr>
            <a:r>
              <a:rPr lang="en-US" sz="2000" dirty="0" smtClean="0"/>
              <a:t> </a:t>
            </a:r>
          </a:p>
          <a:p>
            <a:pPr>
              <a:buNone/>
            </a:pPr>
            <a:r>
              <a:rPr lang="en-US" sz="2000" dirty="0" smtClean="0"/>
              <a:t>for x in </a:t>
            </a:r>
            <a:r>
              <a:rPr lang="en-US" sz="2000" dirty="0" err="1" smtClean="0"/>
              <a:t>myiter</a:t>
            </a:r>
            <a:r>
              <a:rPr lang="en-US" sz="2000" dirty="0" smtClean="0"/>
              <a:t>:</a:t>
            </a:r>
          </a:p>
          <a:p>
            <a:pPr>
              <a:buNone/>
            </a:pPr>
            <a:r>
              <a:rPr lang="en-US" sz="2000" dirty="0" smtClean="0"/>
              <a:t>  print(x)</a:t>
            </a:r>
          </a:p>
          <a:p>
            <a:pPr>
              <a:buNone/>
            </a:pPr>
            <a:r>
              <a:rPr lang="en-US" sz="2000" dirty="0" smtClean="0"/>
              <a:t>C:\Users\My Name&gt;python demo_iterator_create2.py</a:t>
            </a:r>
            <a:br>
              <a:rPr lang="en-US" sz="2000" dirty="0" smtClean="0"/>
            </a:br>
            <a:r>
              <a:rPr lang="en-US" sz="2000" dirty="0" smtClean="0"/>
              <a:t>1</a:t>
            </a:r>
            <a:br>
              <a:rPr lang="en-US" sz="2000" dirty="0" smtClean="0"/>
            </a:br>
            <a:r>
              <a:rPr lang="en-US" sz="2000" dirty="0" smtClean="0"/>
              <a:t>2</a:t>
            </a:r>
            <a:br>
              <a:rPr lang="en-US" sz="2000" dirty="0" smtClean="0"/>
            </a:br>
            <a:r>
              <a:rPr lang="en-US" sz="2000" dirty="0" smtClean="0"/>
              <a:t>3</a:t>
            </a:r>
            <a:br>
              <a:rPr lang="en-US" sz="2000" dirty="0" smtClean="0"/>
            </a:br>
            <a:r>
              <a:rPr lang="en-US" sz="2000" dirty="0" smtClean="0"/>
              <a:t>4</a:t>
            </a:r>
            <a:br>
              <a:rPr lang="en-US" sz="2000" dirty="0" smtClean="0"/>
            </a:br>
            <a:r>
              <a:rPr lang="en-US" sz="2000" dirty="0" smtClean="0"/>
              <a:t>5</a:t>
            </a:r>
            <a:br>
              <a:rPr lang="en-US" sz="2000" dirty="0" smtClean="0"/>
            </a:br>
            <a:r>
              <a:rPr lang="en-US" sz="2000" dirty="0" smtClean="0"/>
              <a:t>6</a:t>
            </a:r>
            <a:br>
              <a:rPr lang="en-US" sz="2000" dirty="0" smtClean="0"/>
            </a:br>
            <a:r>
              <a:rPr lang="en-US" sz="2000" dirty="0" smtClean="0"/>
              <a:t>7</a:t>
            </a:r>
            <a:br>
              <a:rPr lang="en-US" sz="2000" dirty="0" smtClean="0"/>
            </a:br>
            <a:r>
              <a:rPr lang="en-US" sz="2000" dirty="0" smtClean="0"/>
              <a:t>8</a:t>
            </a:r>
            <a:br>
              <a:rPr lang="en-US" sz="2000" dirty="0" smtClean="0"/>
            </a:br>
            <a:r>
              <a:rPr lang="en-US" sz="2000" dirty="0" smtClean="0"/>
              <a:t>9</a:t>
            </a:r>
            <a:br>
              <a:rPr lang="en-US" sz="2000" dirty="0" smtClean="0"/>
            </a:br>
            <a:r>
              <a:rPr lang="en-US" sz="2000" dirty="0" smtClean="0"/>
              <a:t>10</a:t>
            </a:r>
            <a:br>
              <a:rPr lang="en-US" sz="2000" dirty="0" smtClean="0"/>
            </a:br>
            <a:endParaRPr lang="en-US" sz="2000" dirty="0" smtClean="0"/>
          </a:p>
          <a:p>
            <a:pPr>
              <a:buNone/>
            </a:pPr>
            <a:endParaRPr lang="en-US" sz="2000"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u="sng" dirty="0" smtClean="0"/>
              <a:t>Python </a:t>
            </a:r>
            <a:r>
              <a:rPr lang="en-US" u="sng" dirty="0" err="1" smtClean="0"/>
              <a:t>Iterators</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pPr>
              <a:buNone/>
            </a:pPr>
            <a:r>
              <a:rPr lang="en-US" sz="2000" dirty="0" smtClean="0"/>
              <a:t>    11</a:t>
            </a:r>
            <a:br>
              <a:rPr lang="en-US" sz="2000" dirty="0" smtClean="0"/>
            </a:br>
            <a:r>
              <a:rPr lang="en-US" sz="2000" dirty="0" smtClean="0"/>
              <a:t>12</a:t>
            </a:r>
            <a:br>
              <a:rPr lang="en-US" sz="2000" dirty="0" smtClean="0"/>
            </a:br>
            <a:r>
              <a:rPr lang="en-US" sz="2000" dirty="0" smtClean="0"/>
              <a:t>13</a:t>
            </a:r>
            <a:br>
              <a:rPr lang="en-US" sz="2000" dirty="0" smtClean="0"/>
            </a:br>
            <a:r>
              <a:rPr lang="en-US" sz="2000" dirty="0" smtClean="0"/>
              <a:t>14</a:t>
            </a:r>
            <a:br>
              <a:rPr lang="en-US" sz="2000" dirty="0" smtClean="0"/>
            </a:br>
            <a:r>
              <a:rPr lang="en-US" sz="2000" dirty="0" smtClean="0"/>
              <a:t>15</a:t>
            </a:r>
            <a:br>
              <a:rPr lang="en-US" sz="2000" dirty="0" smtClean="0"/>
            </a:br>
            <a:r>
              <a:rPr lang="en-US" sz="2000" dirty="0" smtClean="0"/>
              <a:t>16</a:t>
            </a:r>
            <a:br>
              <a:rPr lang="en-US" sz="2000" dirty="0" smtClean="0"/>
            </a:br>
            <a:r>
              <a:rPr lang="en-US" sz="2000" dirty="0" smtClean="0"/>
              <a:t>17</a:t>
            </a:r>
            <a:br>
              <a:rPr lang="en-US" sz="2000" dirty="0" smtClean="0"/>
            </a:br>
            <a:r>
              <a:rPr lang="en-US" sz="2000" dirty="0" smtClean="0"/>
              <a:t>18</a:t>
            </a:r>
            <a:br>
              <a:rPr lang="en-US" sz="2000" dirty="0" smtClean="0"/>
            </a:br>
            <a:r>
              <a:rPr lang="en-US" sz="2000" dirty="0" smtClean="0"/>
              <a:t>19</a:t>
            </a:r>
            <a:br>
              <a:rPr lang="en-US" sz="2000" dirty="0" smtClean="0"/>
            </a:br>
            <a:r>
              <a:rPr lang="en-US" sz="2000" dirty="0" smtClean="0"/>
              <a:t>20</a:t>
            </a:r>
          </a:p>
          <a:p>
            <a:pPr>
              <a:buNone/>
            </a:pPr>
            <a:endParaRPr lang="en-US" sz="2000"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23. </a:t>
            </a:r>
            <a:r>
              <a:rPr lang="en-US" u="sng" dirty="0" smtClean="0"/>
              <a:t>Python Modules</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867400"/>
          </a:xfrm>
        </p:spPr>
        <p:txBody>
          <a:bodyPr>
            <a:normAutofit/>
          </a:bodyPr>
          <a:lstStyle/>
          <a:p>
            <a:pPr>
              <a:buNone/>
            </a:pPr>
            <a:r>
              <a:rPr lang="en-US" sz="2000" dirty="0" smtClean="0"/>
              <a:t>What is a Module?</a:t>
            </a:r>
            <a:endParaRPr lang="en-US" sz="2000" b="1" dirty="0" smtClean="0"/>
          </a:p>
          <a:p>
            <a:pPr>
              <a:buNone/>
            </a:pPr>
            <a:r>
              <a:rPr lang="en-US" sz="2000" dirty="0" smtClean="0"/>
              <a:t>Consider a module to be the same as a code library.</a:t>
            </a:r>
          </a:p>
          <a:p>
            <a:pPr>
              <a:buNone/>
            </a:pPr>
            <a:r>
              <a:rPr lang="en-US" sz="2000" dirty="0" smtClean="0"/>
              <a:t>A file containing a set of functions you want to include in your application.</a:t>
            </a:r>
          </a:p>
          <a:p>
            <a:pPr>
              <a:buNone/>
            </a:pPr>
            <a:r>
              <a:rPr lang="en-US" sz="2000" dirty="0" smtClean="0"/>
              <a:t>Create a Module</a:t>
            </a:r>
            <a:endParaRPr lang="en-US" sz="2000" b="1" dirty="0" smtClean="0"/>
          </a:p>
          <a:p>
            <a:pPr>
              <a:buNone/>
            </a:pPr>
            <a:r>
              <a:rPr lang="en-US" sz="2000" dirty="0" smtClean="0"/>
              <a:t>To create a module just save the code you want in a file with the file extension .</a:t>
            </a:r>
            <a:r>
              <a:rPr lang="en-US" sz="2000" dirty="0" err="1" smtClean="0"/>
              <a:t>py</a:t>
            </a:r>
            <a:r>
              <a:rPr lang="en-US" sz="2000" dirty="0" smtClean="0"/>
              <a:t>:</a:t>
            </a:r>
          </a:p>
          <a:p>
            <a:pPr>
              <a:buNone/>
            </a:pPr>
            <a:r>
              <a:rPr lang="en-US" sz="2000" dirty="0" smtClean="0"/>
              <a:t>Example</a:t>
            </a:r>
            <a:endParaRPr lang="en-US" sz="2000" b="1" dirty="0" smtClean="0"/>
          </a:p>
          <a:p>
            <a:pPr>
              <a:buNone/>
            </a:pPr>
            <a:r>
              <a:rPr lang="en-US" sz="2000" dirty="0" smtClean="0"/>
              <a:t>Save this code in a file named mymodule.py</a:t>
            </a:r>
          </a:p>
          <a:p>
            <a:pPr>
              <a:buNone/>
            </a:pPr>
            <a:r>
              <a:rPr lang="en-US" sz="2000" dirty="0" smtClean="0"/>
              <a:t>def greeting(name):</a:t>
            </a:r>
            <a:br>
              <a:rPr lang="en-US" sz="2000" dirty="0" smtClean="0"/>
            </a:br>
            <a:r>
              <a:rPr lang="en-US" sz="2000" dirty="0" smtClean="0"/>
              <a:t>  print("Hello, " + name)</a:t>
            </a:r>
          </a:p>
          <a:p>
            <a:pPr>
              <a:buNone/>
            </a:pPr>
            <a:r>
              <a:rPr lang="en-US" sz="2000" dirty="0" smtClean="0"/>
              <a:t>Use a Module</a:t>
            </a:r>
            <a:endParaRPr lang="en-US" sz="2000" b="1" dirty="0" smtClean="0"/>
          </a:p>
          <a:p>
            <a:pPr>
              <a:buNone/>
            </a:pPr>
            <a:r>
              <a:rPr lang="en-US" sz="2000" dirty="0" smtClean="0"/>
              <a:t>Now we can use the module we just created, by using the import statement:</a:t>
            </a:r>
          </a:p>
          <a:p>
            <a:pPr>
              <a:buNone/>
            </a:pPr>
            <a:r>
              <a:rPr lang="en-US" sz="2000" dirty="0" smtClean="0"/>
              <a:t>Example</a:t>
            </a:r>
            <a:endParaRPr lang="en-US" sz="2000" b="1" dirty="0" smtClean="0"/>
          </a:p>
          <a:p>
            <a:pPr>
              <a:buNone/>
            </a:pPr>
            <a:r>
              <a:rPr lang="en-US" sz="2000" dirty="0" smtClean="0"/>
              <a:t>Import the module named </a:t>
            </a:r>
            <a:r>
              <a:rPr lang="en-US" sz="2000" dirty="0" err="1" smtClean="0"/>
              <a:t>mymodule</a:t>
            </a:r>
            <a:r>
              <a:rPr lang="en-US" sz="2000" dirty="0" smtClean="0"/>
              <a:t>, and call the greeting function:</a:t>
            </a:r>
          </a:p>
          <a:p>
            <a:pPr>
              <a:buNone/>
            </a:pPr>
            <a:endParaRPr lang="en-US" sz="2000"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u="sng" dirty="0" smtClean="0"/>
              <a:t>Python Modules</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a:buNone/>
            </a:pPr>
            <a:r>
              <a:rPr lang="en-US" sz="2000" dirty="0" smtClean="0"/>
              <a:t>import </a:t>
            </a:r>
            <a:r>
              <a:rPr lang="en-US" sz="2000" dirty="0" err="1" smtClean="0"/>
              <a:t>mymodule</a:t>
            </a:r>
            <a:r>
              <a:rPr lang="en-US" sz="2000" dirty="0" smtClean="0"/>
              <a:t/>
            </a:r>
            <a:br>
              <a:rPr lang="en-US" sz="2000" dirty="0" smtClean="0"/>
            </a:br>
            <a:r>
              <a:rPr lang="en-US" sz="2000" dirty="0" smtClean="0"/>
              <a:t/>
            </a:r>
            <a:br>
              <a:rPr lang="en-US" sz="2000" dirty="0" smtClean="0"/>
            </a:br>
            <a:r>
              <a:rPr lang="en-US" sz="2000" dirty="0" err="1" smtClean="0"/>
              <a:t>mymodule.greeting</a:t>
            </a:r>
            <a:r>
              <a:rPr lang="en-US" sz="2000" dirty="0" smtClean="0"/>
              <a:t>("Jonathan")</a:t>
            </a:r>
          </a:p>
          <a:p>
            <a:pPr>
              <a:buNone/>
            </a:pPr>
            <a:r>
              <a:rPr lang="en-US" sz="2000" dirty="0" smtClean="0"/>
              <a:t>RUN EXAMPLE</a:t>
            </a:r>
          </a:p>
          <a:p>
            <a:pPr>
              <a:buNone/>
            </a:pPr>
            <a:r>
              <a:rPr lang="en-US" sz="2000" dirty="0" smtClean="0"/>
              <a:t>import </a:t>
            </a:r>
            <a:r>
              <a:rPr lang="en-US" sz="2000" dirty="0" err="1" smtClean="0"/>
              <a:t>mymodule</a:t>
            </a:r>
            <a:endParaRPr lang="en-US" sz="2000" dirty="0" smtClean="0"/>
          </a:p>
          <a:p>
            <a:pPr>
              <a:buNone/>
            </a:pPr>
            <a:r>
              <a:rPr lang="en-US" sz="2000" dirty="0" smtClean="0"/>
              <a:t> </a:t>
            </a:r>
          </a:p>
          <a:p>
            <a:pPr>
              <a:buNone/>
            </a:pPr>
            <a:r>
              <a:rPr lang="en-US" sz="2000" dirty="0" err="1" smtClean="0"/>
              <a:t>mymodule.greeting</a:t>
            </a:r>
            <a:r>
              <a:rPr lang="en-US" sz="2000" dirty="0" smtClean="0"/>
              <a:t>("Jonathan")</a:t>
            </a:r>
          </a:p>
          <a:p>
            <a:pPr>
              <a:buNone/>
            </a:pPr>
            <a:r>
              <a:rPr lang="en-US" sz="2000" dirty="0" smtClean="0"/>
              <a:t>C:\Users\My Name&gt;python demo_module1.py</a:t>
            </a:r>
            <a:br>
              <a:rPr lang="en-US" sz="2000" dirty="0" smtClean="0"/>
            </a:br>
            <a:r>
              <a:rPr lang="en-US" sz="2000" dirty="0" smtClean="0"/>
              <a:t>Hello, Jonathan</a:t>
            </a:r>
          </a:p>
          <a:p>
            <a:pPr>
              <a:buNone/>
            </a:pPr>
            <a:r>
              <a:rPr lang="en-US" sz="2000" b="1" dirty="0" smtClean="0"/>
              <a:t>Note:</a:t>
            </a:r>
            <a:r>
              <a:rPr lang="en-US" sz="2000" dirty="0" smtClean="0"/>
              <a:t> When using a function from a module, use the syntax: </a:t>
            </a:r>
            <a:r>
              <a:rPr lang="en-US" sz="2000" i="1" dirty="0" err="1" smtClean="0"/>
              <a:t>module_name.function_name</a:t>
            </a:r>
            <a:r>
              <a:rPr lang="en-US" sz="2000" dirty="0" smtClean="0"/>
              <a:t>.</a:t>
            </a:r>
          </a:p>
          <a:p>
            <a:pPr>
              <a:buNone/>
            </a:pPr>
            <a:r>
              <a:rPr lang="en-US" sz="2000" dirty="0" smtClean="0"/>
              <a:t>Variables in Module</a:t>
            </a:r>
            <a:endParaRPr lang="en-US" sz="2000" b="1" dirty="0" smtClean="0"/>
          </a:p>
          <a:p>
            <a:pPr>
              <a:buNone/>
            </a:pPr>
            <a:r>
              <a:rPr lang="en-US" sz="2000" dirty="0" smtClean="0"/>
              <a:t>The module can contain functions, as already described, but also variables of all types (arrays, dictionaries, objects etc):</a:t>
            </a:r>
          </a:p>
          <a:p>
            <a:pPr>
              <a:buNone/>
            </a:pPr>
            <a:r>
              <a:rPr lang="en-US" sz="2000" dirty="0" smtClean="0"/>
              <a:t>Example</a:t>
            </a:r>
            <a:endParaRPr lang="en-US" sz="2000" b="1" dirty="0" smtClean="0"/>
          </a:p>
          <a:p>
            <a:pPr>
              <a:buNone/>
            </a:pPr>
            <a:r>
              <a:rPr lang="en-US" sz="2000" dirty="0" smtClean="0"/>
              <a:t>Save this code in the file mymodule.py</a:t>
            </a:r>
          </a:p>
          <a:p>
            <a:pPr>
              <a:buNone/>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Numbers</a:t>
            </a:r>
            <a:endParaRPr lang="en-US" dirty="0"/>
          </a:p>
        </p:txBody>
      </p:sp>
      <p:sp>
        <p:nvSpPr>
          <p:cNvPr id="3" name="Content Placeholder 2"/>
          <p:cNvSpPr>
            <a:spLocks noGrp="1"/>
          </p:cNvSpPr>
          <p:nvPr>
            <p:ph idx="1"/>
          </p:nvPr>
        </p:nvSpPr>
        <p:spPr>
          <a:xfrm>
            <a:off x="457200" y="914400"/>
            <a:ext cx="8229600" cy="5715000"/>
          </a:xfrm>
        </p:spPr>
        <p:txBody>
          <a:bodyPr>
            <a:noAutofit/>
          </a:bodyPr>
          <a:lstStyle/>
          <a:p>
            <a:pPr>
              <a:buNone/>
            </a:pPr>
            <a:r>
              <a:rPr lang="en-US" sz="2000" dirty="0"/>
              <a:t>RUN EXAMPLE</a:t>
            </a:r>
          </a:p>
          <a:p>
            <a:pPr>
              <a:buNone/>
            </a:pPr>
            <a:r>
              <a:rPr lang="en-US" sz="2000" dirty="0"/>
              <a:t>C:\Users\My Name&gt;python demo_numbers_int.py</a:t>
            </a:r>
            <a:br>
              <a:rPr lang="en-US" sz="2000" dirty="0"/>
            </a:br>
            <a:r>
              <a:rPr lang="en-US" sz="2000" dirty="0"/>
              <a:t>&lt;class '</a:t>
            </a:r>
            <a:r>
              <a:rPr lang="en-US" sz="2000" dirty="0" err="1"/>
              <a:t>int</a:t>
            </a:r>
            <a:r>
              <a:rPr lang="en-US" sz="2000" dirty="0"/>
              <a:t>'&gt;</a:t>
            </a:r>
            <a:br>
              <a:rPr lang="en-US" sz="2000" dirty="0"/>
            </a:br>
            <a:r>
              <a:rPr lang="en-US" sz="2000" dirty="0"/>
              <a:t>&lt;class '</a:t>
            </a:r>
            <a:r>
              <a:rPr lang="en-US" sz="2000" dirty="0" err="1"/>
              <a:t>int</a:t>
            </a:r>
            <a:r>
              <a:rPr lang="en-US" sz="2000" dirty="0"/>
              <a:t>'&gt;</a:t>
            </a:r>
            <a:br>
              <a:rPr lang="en-US" sz="2000" dirty="0"/>
            </a:br>
            <a:r>
              <a:rPr lang="en-US" sz="2000" dirty="0"/>
              <a:t>&lt;class '</a:t>
            </a:r>
            <a:r>
              <a:rPr lang="en-US" sz="2000" dirty="0" err="1"/>
              <a:t>int</a:t>
            </a:r>
            <a:r>
              <a:rPr lang="en-US" sz="2000" dirty="0"/>
              <a:t>'&gt;</a:t>
            </a:r>
          </a:p>
          <a:p>
            <a:pPr>
              <a:buNone/>
            </a:pPr>
            <a:r>
              <a:rPr lang="en-US" sz="2000" dirty="0"/>
              <a:t>Float</a:t>
            </a:r>
            <a:endParaRPr lang="en-US" sz="2000" b="1" dirty="0"/>
          </a:p>
          <a:p>
            <a:pPr>
              <a:buNone/>
            </a:pPr>
            <a:r>
              <a:rPr lang="en-US" sz="2000" dirty="0"/>
              <a:t>Float, or "floating point number" is a number, positive or negative, containing one or more decimals.</a:t>
            </a:r>
          </a:p>
          <a:p>
            <a:pPr>
              <a:buNone/>
            </a:pPr>
            <a:r>
              <a:rPr lang="en-US" sz="2000" dirty="0"/>
              <a:t>Example</a:t>
            </a:r>
            <a:endParaRPr lang="en-US" sz="2000" b="1" dirty="0"/>
          </a:p>
          <a:p>
            <a:pPr>
              <a:buNone/>
            </a:pPr>
            <a:r>
              <a:rPr lang="en-US" sz="2000" dirty="0"/>
              <a:t>Floats:</a:t>
            </a:r>
          </a:p>
          <a:p>
            <a:pPr>
              <a:buNone/>
            </a:pPr>
            <a:r>
              <a:rPr lang="en-US" sz="2000" dirty="0"/>
              <a:t>x = </a:t>
            </a:r>
            <a:r>
              <a:rPr lang="en-US" sz="2000" dirty="0" smtClean="0"/>
              <a:t>1.10</a:t>
            </a:r>
          </a:p>
          <a:p>
            <a:pPr>
              <a:buNone/>
            </a:pPr>
            <a:r>
              <a:rPr lang="en-US" sz="2000" dirty="0" smtClean="0"/>
              <a:t>y </a:t>
            </a:r>
            <a:r>
              <a:rPr lang="en-US" sz="2000" dirty="0"/>
              <a:t>= </a:t>
            </a:r>
            <a:r>
              <a:rPr lang="en-US" sz="2000" dirty="0" smtClean="0"/>
              <a:t>1.0</a:t>
            </a:r>
          </a:p>
          <a:p>
            <a:pPr>
              <a:buNone/>
            </a:pPr>
            <a:r>
              <a:rPr lang="en-US" sz="2000" dirty="0" smtClean="0"/>
              <a:t>z </a:t>
            </a:r>
            <a:r>
              <a:rPr lang="en-US" sz="2000" dirty="0"/>
              <a:t>= -35.59</a:t>
            </a:r>
            <a:br>
              <a:rPr lang="en-US" sz="2000" dirty="0"/>
            </a:br>
            <a:r>
              <a:rPr lang="en-US" sz="2000" dirty="0" smtClean="0"/>
              <a:t>print(type(x</a:t>
            </a:r>
            <a:r>
              <a:rPr lang="en-US" sz="2000" dirty="0"/>
              <a:t>))</a:t>
            </a:r>
            <a:br>
              <a:rPr lang="en-US" sz="2000" dirty="0"/>
            </a:br>
            <a:r>
              <a:rPr lang="en-US" sz="2000" dirty="0"/>
              <a:t>print(type(y))</a:t>
            </a:r>
            <a:br>
              <a:rPr lang="en-US" sz="2000" dirty="0"/>
            </a:br>
            <a:r>
              <a:rPr lang="en-US" sz="2000" dirty="0"/>
              <a:t>print(type(z))</a:t>
            </a:r>
          </a:p>
          <a:p>
            <a:pPr>
              <a:buNone/>
            </a:pPr>
            <a:r>
              <a:rPr lang="en-US" sz="2000" dirty="0"/>
              <a:t/>
            </a:r>
            <a:br>
              <a:rPr lang="en-US" sz="2000" dirty="0"/>
            </a:br>
            <a:r>
              <a:rPr lang="en-US" sz="2000" dirty="0"/>
              <a:t/>
            </a:r>
            <a:br>
              <a:rPr lang="en-US" sz="2000" dirty="0"/>
            </a:br>
            <a:endParaRPr lang="en-US" sz="2000"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lang="en-US" u="sng" dirty="0" smtClean="0"/>
              <a:t>Python Modules</a:t>
            </a:r>
            <a:endParaRPr lang="en-US" dirty="0"/>
          </a:p>
        </p:txBody>
      </p:sp>
      <p:sp>
        <p:nvSpPr>
          <p:cNvPr id="3" name="Content Placeholder 2"/>
          <p:cNvSpPr>
            <a:spLocks noGrp="1"/>
          </p:cNvSpPr>
          <p:nvPr>
            <p:ph idx="1"/>
          </p:nvPr>
        </p:nvSpPr>
        <p:spPr>
          <a:xfrm>
            <a:off x="457200" y="838200"/>
            <a:ext cx="8229600" cy="5867400"/>
          </a:xfrm>
        </p:spPr>
        <p:txBody>
          <a:bodyPr>
            <a:normAutofit lnSpcReduction="10000"/>
          </a:bodyPr>
          <a:lstStyle/>
          <a:p>
            <a:pPr>
              <a:buNone/>
            </a:pPr>
            <a:r>
              <a:rPr lang="en-US" sz="2000" dirty="0" smtClean="0"/>
              <a:t>person1 = {</a:t>
            </a:r>
            <a:br>
              <a:rPr lang="en-US" sz="2000" dirty="0" smtClean="0"/>
            </a:br>
            <a:r>
              <a:rPr lang="en-US" sz="2000" dirty="0" smtClean="0"/>
              <a:t>  "name": "John",</a:t>
            </a:r>
            <a:br>
              <a:rPr lang="en-US" sz="2000" dirty="0" smtClean="0"/>
            </a:br>
            <a:r>
              <a:rPr lang="en-US" sz="2000" dirty="0" smtClean="0"/>
              <a:t>  "age": 36,</a:t>
            </a:r>
            <a:br>
              <a:rPr lang="en-US" sz="2000" dirty="0" smtClean="0"/>
            </a:br>
            <a:r>
              <a:rPr lang="en-US" sz="2000" dirty="0" smtClean="0"/>
              <a:t>  "country": "Norway"</a:t>
            </a:r>
            <a:br>
              <a:rPr lang="en-US" sz="2000" dirty="0" smtClean="0"/>
            </a:br>
            <a:r>
              <a:rPr lang="en-US" sz="2000" dirty="0" smtClean="0"/>
              <a:t>}</a:t>
            </a:r>
          </a:p>
          <a:p>
            <a:pPr>
              <a:buNone/>
            </a:pPr>
            <a:r>
              <a:rPr lang="en-US" sz="2000" dirty="0" smtClean="0"/>
              <a:t>Example</a:t>
            </a:r>
            <a:endParaRPr lang="en-US" sz="2000" b="1" dirty="0" smtClean="0"/>
          </a:p>
          <a:p>
            <a:pPr>
              <a:buNone/>
            </a:pPr>
            <a:r>
              <a:rPr lang="en-US" sz="2000" dirty="0" smtClean="0"/>
              <a:t>Import the module named </a:t>
            </a:r>
            <a:r>
              <a:rPr lang="en-US" sz="2000" dirty="0" err="1" smtClean="0"/>
              <a:t>mymodule</a:t>
            </a:r>
            <a:r>
              <a:rPr lang="en-US" sz="2000" dirty="0" smtClean="0"/>
              <a:t>, and access the person1 dictionary:</a:t>
            </a:r>
          </a:p>
          <a:p>
            <a:pPr>
              <a:buNone/>
            </a:pPr>
            <a:r>
              <a:rPr lang="en-US" sz="2000" dirty="0" smtClean="0"/>
              <a:t>import </a:t>
            </a:r>
            <a:r>
              <a:rPr lang="en-US" sz="2000" dirty="0" err="1" smtClean="0"/>
              <a:t>mymodule</a:t>
            </a:r>
            <a:r>
              <a:rPr lang="en-US" sz="2000" dirty="0" smtClean="0"/>
              <a:t/>
            </a:r>
            <a:br>
              <a:rPr lang="en-US" sz="2000" dirty="0" smtClean="0"/>
            </a:br>
            <a:r>
              <a:rPr lang="en-US" sz="2000" dirty="0" smtClean="0"/>
              <a:t/>
            </a:r>
            <a:br>
              <a:rPr lang="en-US" sz="2000" dirty="0" smtClean="0"/>
            </a:br>
            <a:r>
              <a:rPr lang="en-US" sz="2000" dirty="0" smtClean="0"/>
              <a:t>a = mymodule.person1["age"]</a:t>
            </a:r>
            <a:br>
              <a:rPr lang="en-US" sz="2000" dirty="0" smtClean="0"/>
            </a:br>
            <a:r>
              <a:rPr lang="en-US" sz="2000" dirty="0" smtClean="0"/>
              <a:t>print(a)</a:t>
            </a:r>
          </a:p>
          <a:p>
            <a:pPr>
              <a:buNone/>
            </a:pPr>
            <a:r>
              <a:rPr lang="en-US" sz="2000" dirty="0" smtClean="0"/>
              <a:t>RUN EXAMPLE</a:t>
            </a:r>
          </a:p>
          <a:p>
            <a:pPr>
              <a:buNone/>
            </a:pPr>
            <a:r>
              <a:rPr lang="en-US" sz="2000" dirty="0" smtClean="0"/>
              <a:t>import </a:t>
            </a:r>
            <a:r>
              <a:rPr lang="en-US" sz="2000" dirty="0" err="1" smtClean="0"/>
              <a:t>mymodule</a:t>
            </a:r>
            <a:endParaRPr lang="en-US" sz="2000" dirty="0" smtClean="0"/>
          </a:p>
          <a:p>
            <a:pPr>
              <a:buNone/>
            </a:pPr>
            <a:r>
              <a:rPr lang="en-US" sz="2000" dirty="0" smtClean="0"/>
              <a:t> </a:t>
            </a:r>
          </a:p>
          <a:p>
            <a:pPr>
              <a:buNone/>
            </a:pPr>
            <a:r>
              <a:rPr lang="en-US" sz="2000" dirty="0" smtClean="0"/>
              <a:t>a = mymodule.person1["age"]</a:t>
            </a:r>
          </a:p>
          <a:p>
            <a:pPr>
              <a:buNone/>
            </a:pPr>
            <a:r>
              <a:rPr lang="en-US" sz="2000" dirty="0" smtClean="0"/>
              <a:t>print(a)</a:t>
            </a:r>
          </a:p>
          <a:p>
            <a:pPr>
              <a:buNone/>
            </a:pPr>
            <a:r>
              <a:rPr lang="en-US" sz="2000" dirty="0" smtClean="0"/>
              <a:t>C:\Users\My Name&gt;python demo_module2.py</a:t>
            </a:r>
            <a:br>
              <a:rPr lang="en-US" sz="2000" dirty="0" smtClean="0"/>
            </a:br>
            <a:r>
              <a:rPr lang="en-US" sz="2000" dirty="0" smtClean="0"/>
              <a:t>36</a:t>
            </a:r>
          </a:p>
          <a:p>
            <a:pPr>
              <a:buNone/>
            </a:pPr>
            <a:endParaRPr lang="en-US" sz="2000"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u="sng" dirty="0" smtClean="0"/>
              <a:t>Python Modules</a:t>
            </a:r>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pPr>
              <a:buNone/>
            </a:pPr>
            <a:r>
              <a:rPr lang="en-US" sz="2000" dirty="0" smtClean="0"/>
              <a:t>Naming a Module</a:t>
            </a:r>
            <a:endParaRPr lang="en-US" sz="2000" b="1" dirty="0" smtClean="0"/>
          </a:p>
          <a:p>
            <a:pPr>
              <a:buNone/>
            </a:pPr>
            <a:r>
              <a:rPr lang="en-US" sz="2000" dirty="0" smtClean="0"/>
              <a:t>You can name the module file whatever you like, but it must have the file extension .</a:t>
            </a:r>
            <a:r>
              <a:rPr lang="en-US" sz="2000" dirty="0" err="1" smtClean="0"/>
              <a:t>py</a:t>
            </a:r>
            <a:endParaRPr lang="en-US" sz="2000" dirty="0" smtClean="0"/>
          </a:p>
          <a:p>
            <a:pPr>
              <a:buNone/>
            </a:pPr>
            <a:r>
              <a:rPr lang="en-US" sz="2000" dirty="0" smtClean="0"/>
              <a:t>Re-naming a Module</a:t>
            </a:r>
            <a:endParaRPr lang="en-US" sz="2000" b="1" dirty="0" smtClean="0"/>
          </a:p>
          <a:p>
            <a:pPr>
              <a:buNone/>
            </a:pPr>
            <a:r>
              <a:rPr lang="en-US" sz="2000" dirty="0" smtClean="0"/>
              <a:t>You can create an alias when you import a module, by using the as keyword:</a:t>
            </a:r>
          </a:p>
          <a:p>
            <a:pPr>
              <a:buNone/>
            </a:pPr>
            <a:r>
              <a:rPr lang="en-US" sz="2000" dirty="0" smtClean="0"/>
              <a:t>Example</a:t>
            </a:r>
            <a:endParaRPr lang="en-US" sz="2000" b="1" dirty="0" smtClean="0"/>
          </a:p>
          <a:p>
            <a:pPr>
              <a:buNone/>
            </a:pPr>
            <a:r>
              <a:rPr lang="en-US" sz="2000" dirty="0" smtClean="0"/>
              <a:t>Create an alias for </a:t>
            </a:r>
            <a:r>
              <a:rPr lang="en-US" sz="2000" dirty="0" err="1" smtClean="0"/>
              <a:t>mymodule</a:t>
            </a:r>
            <a:r>
              <a:rPr lang="en-US" sz="2000" dirty="0" smtClean="0"/>
              <a:t> called </a:t>
            </a:r>
            <a:r>
              <a:rPr lang="en-US" sz="2000" dirty="0" err="1" smtClean="0"/>
              <a:t>mx</a:t>
            </a:r>
            <a:r>
              <a:rPr lang="en-US" sz="2000" dirty="0" smtClean="0"/>
              <a:t>:</a:t>
            </a:r>
          </a:p>
          <a:p>
            <a:pPr>
              <a:buNone/>
            </a:pPr>
            <a:r>
              <a:rPr lang="en-US" sz="2000" dirty="0" smtClean="0"/>
              <a:t>import </a:t>
            </a:r>
            <a:r>
              <a:rPr lang="en-US" sz="2000" dirty="0" err="1" smtClean="0"/>
              <a:t>mymodule</a:t>
            </a:r>
            <a:r>
              <a:rPr lang="en-US" sz="2000" dirty="0" smtClean="0"/>
              <a:t> as </a:t>
            </a:r>
            <a:r>
              <a:rPr lang="en-US" sz="2000" dirty="0" err="1" smtClean="0"/>
              <a:t>mx</a:t>
            </a:r>
            <a:r>
              <a:rPr lang="en-US" sz="2000" dirty="0" smtClean="0"/>
              <a:t/>
            </a:r>
            <a:br>
              <a:rPr lang="en-US" sz="2000" dirty="0" smtClean="0"/>
            </a:br>
            <a:r>
              <a:rPr lang="en-US" sz="2000" dirty="0" smtClean="0"/>
              <a:t/>
            </a:r>
            <a:br>
              <a:rPr lang="en-US" sz="2000" dirty="0" smtClean="0"/>
            </a:br>
            <a:r>
              <a:rPr lang="en-US" sz="2000" dirty="0" smtClean="0"/>
              <a:t>a = mx.person1["age"]</a:t>
            </a:r>
            <a:br>
              <a:rPr lang="en-US" sz="2000" dirty="0" smtClean="0"/>
            </a:br>
            <a:r>
              <a:rPr lang="en-US" sz="2000" dirty="0" smtClean="0"/>
              <a:t>print(a)</a:t>
            </a:r>
          </a:p>
          <a:p>
            <a:pPr>
              <a:buNone/>
            </a:pPr>
            <a:r>
              <a:rPr lang="en-US" sz="2000" dirty="0" smtClean="0"/>
              <a:t>RUN EXAMPLE</a:t>
            </a:r>
          </a:p>
          <a:p>
            <a:pPr>
              <a:buNone/>
            </a:pPr>
            <a:r>
              <a:rPr lang="en-US" sz="2000" dirty="0" smtClean="0"/>
              <a:t>import </a:t>
            </a:r>
            <a:r>
              <a:rPr lang="en-US" sz="2000" dirty="0" err="1" smtClean="0"/>
              <a:t>mymodule</a:t>
            </a:r>
            <a:r>
              <a:rPr lang="en-US" sz="2000" dirty="0" smtClean="0"/>
              <a:t> as </a:t>
            </a:r>
            <a:r>
              <a:rPr lang="en-US" sz="2000" dirty="0" err="1" smtClean="0"/>
              <a:t>mx</a:t>
            </a:r>
            <a:endParaRPr lang="en-US" sz="2000" dirty="0" smtClean="0"/>
          </a:p>
          <a:p>
            <a:pPr>
              <a:buNone/>
            </a:pPr>
            <a:r>
              <a:rPr lang="en-US" sz="2000" dirty="0" smtClean="0"/>
              <a:t> </a:t>
            </a:r>
          </a:p>
          <a:p>
            <a:pPr>
              <a:buNone/>
            </a:pPr>
            <a:r>
              <a:rPr lang="en-US" sz="2000" dirty="0" smtClean="0"/>
              <a:t>a = mx.person1["age"]</a:t>
            </a:r>
          </a:p>
          <a:p>
            <a:pPr>
              <a:buNone/>
            </a:pPr>
            <a:r>
              <a:rPr lang="en-US" sz="2000" dirty="0" smtClean="0"/>
              <a:t>print(a)</a:t>
            </a:r>
          </a:p>
          <a:p>
            <a:pPr>
              <a:buNone/>
            </a:pPr>
            <a:r>
              <a:rPr lang="en-US" sz="2000" dirty="0" smtClean="0"/>
              <a:t>C:\Users\My Name&gt;python demo_module3.py</a:t>
            </a:r>
            <a:br>
              <a:rPr lang="en-US" sz="2000" dirty="0" smtClean="0"/>
            </a:br>
            <a:r>
              <a:rPr lang="en-US" sz="2000" dirty="0" smtClean="0"/>
              <a:t>36</a:t>
            </a:r>
          </a:p>
          <a:p>
            <a:pPr>
              <a:buNone/>
            </a:pPr>
            <a:endParaRPr lang="en-US" sz="2000"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Modules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Built-in Modules</a:t>
            </a:r>
            <a:endParaRPr lang="en-US" sz="2000" b="1" dirty="0" smtClean="0"/>
          </a:p>
          <a:p>
            <a:pPr>
              <a:buNone/>
            </a:pPr>
            <a:r>
              <a:rPr lang="en-US" sz="2000" dirty="0" smtClean="0"/>
              <a:t>There are several built-in modules in Python, which you can import whenever you like.</a:t>
            </a:r>
          </a:p>
          <a:p>
            <a:pPr>
              <a:buNone/>
            </a:pPr>
            <a:r>
              <a:rPr lang="en-US" sz="2000" dirty="0" smtClean="0"/>
              <a:t>Example</a:t>
            </a:r>
            <a:endParaRPr lang="en-US" sz="2000" b="1" dirty="0" smtClean="0"/>
          </a:p>
          <a:p>
            <a:pPr>
              <a:buNone/>
            </a:pPr>
            <a:r>
              <a:rPr lang="en-US" sz="2000" dirty="0" smtClean="0"/>
              <a:t>Import and use the platform module:</a:t>
            </a:r>
          </a:p>
          <a:p>
            <a:pPr>
              <a:buNone/>
            </a:pPr>
            <a:r>
              <a:rPr lang="en-US" sz="2000" dirty="0" smtClean="0"/>
              <a:t>import platform</a:t>
            </a:r>
            <a:br>
              <a:rPr lang="en-US" sz="2000" dirty="0" smtClean="0"/>
            </a:br>
            <a:r>
              <a:rPr lang="en-US" sz="2000" dirty="0" smtClean="0"/>
              <a:t/>
            </a:r>
            <a:br>
              <a:rPr lang="en-US" sz="2000" dirty="0" smtClean="0"/>
            </a:br>
            <a:r>
              <a:rPr lang="en-US" sz="2000" dirty="0" smtClean="0"/>
              <a:t>x = </a:t>
            </a:r>
            <a:r>
              <a:rPr lang="en-US" sz="2000" dirty="0" err="1" smtClean="0"/>
              <a:t>platform.system</a:t>
            </a:r>
            <a:r>
              <a:rPr lang="en-US" sz="2000" dirty="0" smtClean="0"/>
              <a:t>()</a:t>
            </a:r>
            <a:br>
              <a:rPr lang="en-US" sz="2000" dirty="0" smtClean="0"/>
            </a:br>
            <a:r>
              <a:rPr lang="en-US" sz="2000" dirty="0" smtClean="0"/>
              <a:t>print(x)</a:t>
            </a:r>
          </a:p>
          <a:p>
            <a:pPr>
              <a:buNone/>
            </a:pPr>
            <a:r>
              <a:rPr lang="en-US" sz="2000" dirty="0" smtClean="0"/>
              <a:t>RUN EXAMPLE</a:t>
            </a:r>
          </a:p>
          <a:p>
            <a:pPr>
              <a:buNone/>
            </a:pPr>
            <a:r>
              <a:rPr lang="en-US" sz="2000" dirty="0" smtClean="0"/>
              <a:t>import platform</a:t>
            </a:r>
          </a:p>
          <a:p>
            <a:pPr>
              <a:buNone/>
            </a:pPr>
            <a:r>
              <a:rPr lang="en-US" sz="2000" dirty="0" smtClean="0"/>
              <a:t> </a:t>
            </a:r>
          </a:p>
          <a:p>
            <a:pPr>
              <a:buNone/>
            </a:pPr>
            <a:r>
              <a:rPr lang="en-US" sz="2000" dirty="0" smtClean="0"/>
              <a:t>x = </a:t>
            </a:r>
            <a:r>
              <a:rPr lang="en-US" sz="2000" dirty="0" err="1" smtClean="0"/>
              <a:t>platform.system</a:t>
            </a:r>
            <a:r>
              <a:rPr lang="en-US" sz="2000" dirty="0" smtClean="0"/>
              <a:t>()</a:t>
            </a:r>
          </a:p>
          <a:p>
            <a:pPr>
              <a:buNone/>
            </a:pPr>
            <a:r>
              <a:rPr lang="en-US" sz="2000" dirty="0" smtClean="0"/>
              <a:t>print(x)</a:t>
            </a:r>
          </a:p>
          <a:p>
            <a:pPr>
              <a:buNone/>
            </a:pPr>
            <a:r>
              <a:rPr lang="en-US" sz="2000" dirty="0" smtClean="0"/>
              <a:t>C:\Users\My Name&gt;python demo_module4.py</a:t>
            </a:r>
            <a:br>
              <a:rPr lang="en-US" sz="2000" dirty="0" smtClean="0"/>
            </a:br>
            <a:r>
              <a:rPr lang="en-US" sz="2000" dirty="0" smtClean="0"/>
              <a:t>Windows</a:t>
            </a:r>
          </a:p>
          <a:p>
            <a:pPr>
              <a:buNone/>
            </a:pPr>
            <a:endParaRPr lang="en-US" sz="2000"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u="sng" dirty="0" smtClean="0"/>
              <a:t>Python Modules</a:t>
            </a:r>
            <a:endParaRPr lang="en-US" dirty="0"/>
          </a:p>
        </p:txBody>
      </p:sp>
      <p:sp>
        <p:nvSpPr>
          <p:cNvPr id="3" name="Content Placeholder 2"/>
          <p:cNvSpPr>
            <a:spLocks noGrp="1"/>
          </p:cNvSpPr>
          <p:nvPr>
            <p:ph idx="1"/>
          </p:nvPr>
        </p:nvSpPr>
        <p:spPr>
          <a:xfrm>
            <a:off x="457200" y="762000"/>
            <a:ext cx="8229600" cy="5791200"/>
          </a:xfrm>
        </p:spPr>
        <p:txBody>
          <a:bodyPr>
            <a:normAutofit lnSpcReduction="10000"/>
          </a:bodyPr>
          <a:lstStyle/>
          <a:p>
            <a:pPr>
              <a:buNone/>
            </a:pPr>
            <a:r>
              <a:rPr lang="en-US" sz="2000" dirty="0" smtClean="0"/>
              <a:t>Using the dir() Function</a:t>
            </a:r>
            <a:endParaRPr lang="en-US" sz="2000" b="1" dirty="0" smtClean="0"/>
          </a:p>
          <a:p>
            <a:pPr>
              <a:buNone/>
            </a:pPr>
            <a:r>
              <a:rPr lang="en-US" sz="2000" dirty="0" smtClean="0"/>
              <a:t>There is a built-in function to list all the function names (or variable names) in a module. The dir() function:</a:t>
            </a:r>
          </a:p>
          <a:p>
            <a:pPr>
              <a:buNone/>
            </a:pPr>
            <a:r>
              <a:rPr lang="en-US" sz="2000" dirty="0" smtClean="0"/>
              <a:t>Example</a:t>
            </a:r>
            <a:endParaRPr lang="en-US" sz="2000" b="1" dirty="0" smtClean="0"/>
          </a:p>
          <a:p>
            <a:pPr>
              <a:buNone/>
            </a:pPr>
            <a:r>
              <a:rPr lang="en-US" sz="2000" dirty="0" smtClean="0"/>
              <a:t>List all the defined names belonging to the platform module:</a:t>
            </a:r>
          </a:p>
          <a:p>
            <a:pPr>
              <a:buNone/>
            </a:pPr>
            <a:r>
              <a:rPr lang="en-US" sz="2000" dirty="0" smtClean="0"/>
              <a:t>import platform</a:t>
            </a:r>
            <a:br>
              <a:rPr lang="en-US" sz="2000" dirty="0" smtClean="0"/>
            </a:br>
            <a:r>
              <a:rPr lang="en-US" sz="2000" dirty="0" smtClean="0"/>
              <a:t/>
            </a:r>
            <a:br>
              <a:rPr lang="en-US" sz="2000" dirty="0" smtClean="0"/>
            </a:br>
            <a:r>
              <a:rPr lang="en-US" sz="2000" dirty="0" smtClean="0"/>
              <a:t>x = dir(platform)</a:t>
            </a:r>
            <a:br>
              <a:rPr lang="en-US" sz="2000" dirty="0" smtClean="0"/>
            </a:br>
            <a:r>
              <a:rPr lang="en-US" sz="2000" dirty="0" smtClean="0"/>
              <a:t>print(x)</a:t>
            </a:r>
          </a:p>
          <a:p>
            <a:pPr>
              <a:buNone/>
            </a:pPr>
            <a:r>
              <a:rPr lang="en-US" sz="2000" dirty="0" smtClean="0"/>
              <a:t>RUN EXAMPLE</a:t>
            </a:r>
          </a:p>
          <a:p>
            <a:pPr>
              <a:buNone/>
            </a:pPr>
            <a:r>
              <a:rPr lang="en-US" sz="2000" dirty="0" smtClean="0"/>
              <a:t>import platform</a:t>
            </a:r>
          </a:p>
          <a:p>
            <a:pPr>
              <a:buNone/>
            </a:pPr>
            <a:r>
              <a:rPr lang="en-US" sz="2000" dirty="0" smtClean="0"/>
              <a:t> </a:t>
            </a:r>
          </a:p>
          <a:p>
            <a:pPr>
              <a:buNone/>
            </a:pPr>
            <a:r>
              <a:rPr lang="en-US" sz="2000" dirty="0" smtClean="0"/>
              <a:t>x = dir(platform)</a:t>
            </a:r>
          </a:p>
          <a:p>
            <a:pPr>
              <a:buNone/>
            </a:pPr>
            <a:r>
              <a:rPr lang="en-US" sz="2000" dirty="0" smtClean="0"/>
              <a:t>print(x)</a:t>
            </a:r>
          </a:p>
          <a:p>
            <a:pPr>
              <a:buNone/>
            </a:pPr>
            <a:r>
              <a:rPr lang="en-US" sz="2000" dirty="0" smtClean="0"/>
              <a:t>C:\Users\My Name&gt;python demo_module5.py</a:t>
            </a:r>
            <a:br>
              <a:rPr lang="en-US" sz="2000" dirty="0" smtClean="0"/>
            </a:br>
            <a:r>
              <a:rPr lang="en-US" sz="2000" dirty="0" smtClean="0"/>
              <a:t>['DEV_NULL', '_UNIXCONFDIR', 'WIN32_CLIENT_RELEASES', 'WIN32_SERVER_RELEASES', '__</a:t>
            </a:r>
            <a:r>
              <a:rPr lang="en-US" sz="2000" dirty="0" err="1" smtClean="0"/>
              <a:t>builtins</a:t>
            </a:r>
            <a:r>
              <a:rPr lang="en-US" sz="2000" dirty="0" smtClean="0"/>
              <a:t>__', '__cached__', '__copyright__', '__doc__', '__file__', '__loader__', '__name__', </a:t>
            </a:r>
            <a:endParaRPr lang="en-US" sz="2000"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Modules</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'__package __', '__spec__', '__version__', '_</a:t>
            </a:r>
            <a:r>
              <a:rPr lang="en-US" sz="2000" dirty="0" err="1" smtClean="0"/>
              <a:t>default_architecture</a:t>
            </a:r>
            <a:r>
              <a:rPr lang="en-US" sz="2000" dirty="0" smtClean="0"/>
              <a:t>', '_</a:t>
            </a:r>
            <a:r>
              <a:rPr lang="en-US" sz="2000" dirty="0" err="1" smtClean="0"/>
              <a:t>dist_try_harder</a:t>
            </a:r>
            <a:r>
              <a:rPr lang="en-US" sz="2000" dirty="0" smtClean="0"/>
              <a:t>', '_</a:t>
            </a:r>
            <a:r>
              <a:rPr lang="en-US" sz="2000" dirty="0" err="1" smtClean="0"/>
              <a:t>follow_symlinks</a:t>
            </a:r>
            <a:r>
              <a:rPr lang="en-US" sz="2000" dirty="0" smtClean="0"/>
              <a:t>', '_ironpython26_sys_version_parser', '_</a:t>
            </a:r>
            <a:r>
              <a:rPr lang="en-US" sz="2000" dirty="0" err="1" smtClean="0"/>
              <a:t>ironpython_sys_version_parser</a:t>
            </a:r>
            <a:r>
              <a:rPr lang="en-US" sz="2000" dirty="0" smtClean="0"/>
              <a:t>', '_</a:t>
            </a:r>
            <a:r>
              <a:rPr lang="en-US" sz="2000" dirty="0" err="1" smtClean="0"/>
              <a:t>java_getprop</a:t>
            </a:r>
            <a:r>
              <a:rPr lang="en-US" sz="2000" dirty="0" smtClean="0"/>
              <a:t>', '_</a:t>
            </a:r>
            <a:r>
              <a:rPr lang="en-US" sz="2000" dirty="0" err="1" smtClean="0"/>
              <a:t>libc_search</a:t>
            </a:r>
            <a:r>
              <a:rPr lang="en-US" sz="2000" dirty="0" smtClean="0"/>
              <a:t>', '_</a:t>
            </a:r>
            <a:r>
              <a:rPr lang="en-US" sz="2000" dirty="0" err="1" smtClean="0"/>
              <a:t>linux_distribution</a:t>
            </a:r>
            <a:r>
              <a:rPr lang="en-US" sz="2000" dirty="0" smtClean="0"/>
              <a:t>', '_</a:t>
            </a:r>
            <a:r>
              <a:rPr lang="en-US" sz="2000" dirty="0" err="1" smtClean="0"/>
              <a:t>lsb_release_version</a:t>
            </a:r>
            <a:r>
              <a:rPr lang="en-US" sz="2000" dirty="0" smtClean="0"/>
              <a:t>', '_</a:t>
            </a:r>
            <a:r>
              <a:rPr lang="en-US" sz="2000" dirty="0" err="1" smtClean="0"/>
              <a:t>mac_ver_xml</a:t>
            </a:r>
            <a:r>
              <a:rPr lang="en-US" sz="2000" dirty="0" smtClean="0"/>
              <a:t>', '_node', '_</a:t>
            </a:r>
            <a:r>
              <a:rPr lang="en-US" sz="2000" dirty="0" err="1" smtClean="0"/>
              <a:t>norm_version</a:t>
            </a:r>
            <a:r>
              <a:rPr lang="en-US" sz="2000" dirty="0" smtClean="0"/>
              <a:t>', '_</a:t>
            </a:r>
            <a:r>
              <a:rPr lang="en-US" sz="2000" dirty="0" err="1" smtClean="0"/>
              <a:t>perse_release_file</a:t>
            </a:r>
            <a:r>
              <a:rPr lang="en-US" sz="2000" dirty="0" smtClean="0"/>
              <a:t>', '_platform', '_</a:t>
            </a:r>
            <a:r>
              <a:rPr lang="en-US" sz="2000" dirty="0" err="1" smtClean="0"/>
              <a:t>platform_cache</a:t>
            </a:r>
            <a:r>
              <a:rPr lang="en-US" sz="2000" dirty="0" smtClean="0"/>
              <a:t>', '_</a:t>
            </a:r>
            <a:r>
              <a:rPr lang="en-US" sz="2000" dirty="0" err="1" smtClean="0"/>
              <a:t>pypy_sys_version_parser</a:t>
            </a:r>
            <a:r>
              <a:rPr lang="en-US" sz="2000" dirty="0" smtClean="0"/>
              <a:t>', '_</a:t>
            </a:r>
            <a:r>
              <a:rPr lang="en-US" sz="2000" dirty="0" err="1" smtClean="0"/>
              <a:t>release_filename</a:t>
            </a:r>
            <a:r>
              <a:rPr lang="en-US" sz="2000" dirty="0" smtClean="0"/>
              <a:t>', '_</a:t>
            </a:r>
            <a:r>
              <a:rPr lang="en-US" sz="2000" dirty="0" err="1" smtClean="0"/>
              <a:t>release_version</a:t>
            </a:r>
            <a:r>
              <a:rPr lang="en-US" sz="2000" dirty="0" smtClean="0"/>
              <a:t>', '_</a:t>
            </a:r>
            <a:r>
              <a:rPr lang="en-US" sz="2000" dirty="0" err="1" smtClean="0"/>
              <a:t>supported_dists</a:t>
            </a:r>
            <a:r>
              <a:rPr lang="en-US" sz="2000" dirty="0" smtClean="0"/>
              <a:t>', '_</a:t>
            </a:r>
            <a:r>
              <a:rPr lang="en-US" sz="2000" dirty="0" err="1" smtClean="0"/>
              <a:t>sys_version</a:t>
            </a:r>
            <a:r>
              <a:rPr lang="en-US" sz="2000" dirty="0" smtClean="0"/>
              <a:t>', '_</a:t>
            </a:r>
            <a:r>
              <a:rPr lang="en-US" sz="2000" dirty="0" err="1" smtClean="0"/>
              <a:t>sys_version_cache</a:t>
            </a:r>
            <a:r>
              <a:rPr lang="en-US" sz="2000" dirty="0" smtClean="0"/>
              <a:t>', '_</a:t>
            </a:r>
            <a:r>
              <a:rPr lang="en-US" sz="2000" dirty="0" err="1" smtClean="0"/>
              <a:t>sys_version_parser</a:t>
            </a:r>
            <a:r>
              <a:rPr lang="en-US" sz="2000" dirty="0" smtClean="0"/>
              <a:t>', '_</a:t>
            </a:r>
            <a:r>
              <a:rPr lang="en-US" sz="2000" dirty="0" err="1" smtClean="0"/>
              <a:t>syscmd_file</a:t>
            </a:r>
            <a:r>
              <a:rPr lang="en-US" sz="2000" dirty="0" smtClean="0"/>
              <a:t>', '_</a:t>
            </a:r>
            <a:r>
              <a:rPr lang="en-US" sz="2000" dirty="0" err="1" smtClean="0"/>
              <a:t>syscmd_uname</a:t>
            </a:r>
            <a:r>
              <a:rPr lang="en-US" sz="2000" dirty="0" smtClean="0"/>
              <a:t>', '_</a:t>
            </a:r>
            <a:r>
              <a:rPr lang="en-US" sz="2000" dirty="0" err="1" smtClean="0"/>
              <a:t>syscmd_ver</a:t>
            </a:r>
            <a:r>
              <a:rPr lang="en-US" sz="2000" dirty="0" smtClean="0"/>
              <a:t>', '_</a:t>
            </a:r>
            <a:r>
              <a:rPr lang="en-US" sz="2000" dirty="0" err="1" smtClean="0"/>
              <a:t>uname_cache</a:t>
            </a:r>
            <a:r>
              <a:rPr lang="en-US" sz="2000" dirty="0" smtClean="0"/>
              <a:t>', '_</a:t>
            </a:r>
            <a:r>
              <a:rPr lang="en-US" sz="2000" dirty="0" err="1" smtClean="0"/>
              <a:t>ver_output</a:t>
            </a:r>
            <a:r>
              <a:rPr lang="en-US" sz="2000" dirty="0" smtClean="0"/>
              <a:t>', 'architecture', 'collections', 'dist', '</a:t>
            </a:r>
            <a:r>
              <a:rPr lang="en-US" sz="2000" dirty="0" err="1" smtClean="0"/>
              <a:t>java_ver</a:t>
            </a:r>
            <a:r>
              <a:rPr lang="en-US" sz="2000" dirty="0" smtClean="0"/>
              <a:t>', '</a:t>
            </a:r>
            <a:r>
              <a:rPr lang="en-US" sz="2000" dirty="0" err="1" smtClean="0"/>
              <a:t>libc_ver</a:t>
            </a:r>
            <a:r>
              <a:rPr lang="en-US" sz="2000" dirty="0" smtClean="0"/>
              <a:t>', '</a:t>
            </a:r>
            <a:r>
              <a:rPr lang="en-US" sz="2000" dirty="0" err="1" smtClean="0"/>
              <a:t>linux_distribution</a:t>
            </a:r>
            <a:r>
              <a:rPr lang="en-US" sz="2000" dirty="0" smtClean="0"/>
              <a:t>', '</a:t>
            </a:r>
            <a:r>
              <a:rPr lang="en-US" sz="2000" dirty="0" err="1" smtClean="0"/>
              <a:t>mac_ver</a:t>
            </a:r>
            <a:r>
              <a:rPr lang="en-US" sz="2000" dirty="0" smtClean="0"/>
              <a:t>', 'machine', 'node', '</a:t>
            </a:r>
            <a:r>
              <a:rPr lang="en-US" sz="2000" dirty="0" err="1" smtClean="0"/>
              <a:t>os'</a:t>
            </a:r>
            <a:r>
              <a:rPr lang="en-US" sz="2000" dirty="0" smtClean="0"/>
              <a:t>, 'platform', '</a:t>
            </a:r>
            <a:r>
              <a:rPr lang="en-US" sz="2000" dirty="0" err="1" smtClean="0"/>
              <a:t>popen</a:t>
            </a:r>
            <a:r>
              <a:rPr lang="en-US" sz="2000" dirty="0" smtClean="0"/>
              <a:t>', 'processor', '</a:t>
            </a:r>
            <a:r>
              <a:rPr lang="en-US" sz="2000" dirty="0" err="1" smtClean="0"/>
              <a:t>python_branch</a:t>
            </a:r>
            <a:r>
              <a:rPr lang="en-US" sz="2000" dirty="0" smtClean="0"/>
              <a:t>', '</a:t>
            </a:r>
            <a:r>
              <a:rPr lang="en-US" sz="2000" dirty="0" err="1" smtClean="0"/>
              <a:t>python_build</a:t>
            </a:r>
            <a:r>
              <a:rPr lang="en-US" sz="2000" dirty="0" smtClean="0"/>
              <a:t>', '</a:t>
            </a:r>
            <a:r>
              <a:rPr lang="en-US" sz="2000" dirty="0" err="1" smtClean="0"/>
              <a:t>python_compiler</a:t>
            </a:r>
            <a:r>
              <a:rPr lang="en-US" sz="2000" dirty="0" smtClean="0"/>
              <a:t>', '</a:t>
            </a:r>
            <a:r>
              <a:rPr lang="en-US" sz="2000" dirty="0" err="1" smtClean="0"/>
              <a:t>python_implementation</a:t>
            </a:r>
            <a:r>
              <a:rPr lang="en-US" sz="2000" dirty="0" smtClean="0"/>
              <a:t>', '</a:t>
            </a:r>
            <a:r>
              <a:rPr lang="en-US" sz="2000" dirty="0" err="1" smtClean="0"/>
              <a:t>python_revision</a:t>
            </a:r>
            <a:r>
              <a:rPr lang="en-US" sz="2000" dirty="0" smtClean="0"/>
              <a:t>', '</a:t>
            </a:r>
            <a:r>
              <a:rPr lang="en-US" sz="2000" dirty="0" err="1" smtClean="0"/>
              <a:t>python_version</a:t>
            </a:r>
            <a:r>
              <a:rPr lang="en-US" sz="2000" dirty="0" smtClean="0"/>
              <a:t>', '</a:t>
            </a:r>
            <a:r>
              <a:rPr lang="en-US" sz="2000" dirty="0" err="1" smtClean="0"/>
              <a:t>python_version_tuple</a:t>
            </a:r>
            <a:r>
              <a:rPr lang="en-US" sz="2000" dirty="0" smtClean="0"/>
              <a:t>', 're', 'release', '</a:t>
            </a:r>
            <a:r>
              <a:rPr lang="en-US" sz="2000" dirty="0" err="1" smtClean="0"/>
              <a:t>subprocess</a:t>
            </a:r>
            <a:r>
              <a:rPr lang="en-US" sz="2000" dirty="0" smtClean="0"/>
              <a:t>', 'sys', 'system', '</a:t>
            </a:r>
            <a:r>
              <a:rPr lang="en-US" sz="2000" dirty="0" err="1" smtClean="0"/>
              <a:t>system_aliases</a:t>
            </a:r>
            <a:r>
              <a:rPr lang="en-US" sz="2000" dirty="0" smtClean="0"/>
              <a:t>', '</a:t>
            </a:r>
            <a:r>
              <a:rPr lang="en-US" sz="2000" dirty="0" err="1" smtClean="0"/>
              <a:t>uname</a:t>
            </a:r>
            <a:r>
              <a:rPr lang="en-US" sz="2000" dirty="0" smtClean="0"/>
              <a:t>', '</a:t>
            </a:r>
            <a:r>
              <a:rPr lang="en-US" sz="2000" dirty="0" err="1" smtClean="0"/>
              <a:t>uname_result</a:t>
            </a:r>
            <a:r>
              <a:rPr lang="en-US" sz="2000" dirty="0" smtClean="0"/>
              <a:t>', 'version', 'warnings', 'win32_ver']</a:t>
            </a:r>
          </a:p>
          <a:p>
            <a:pPr>
              <a:buNone/>
            </a:pPr>
            <a:r>
              <a:rPr lang="en-US" sz="2000" b="1" dirty="0" smtClean="0"/>
              <a:t>Note:</a:t>
            </a:r>
            <a:r>
              <a:rPr lang="en-US" sz="2000" dirty="0" smtClean="0"/>
              <a:t> The dir() function can be used on </a:t>
            </a:r>
            <a:r>
              <a:rPr lang="en-US" sz="2000" i="1" dirty="0" smtClean="0"/>
              <a:t>all</a:t>
            </a:r>
            <a:r>
              <a:rPr lang="en-US" sz="2000" dirty="0" smtClean="0"/>
              <a:t> modules, also the ones you create yourself.</a:t>
            </a:r>
          </a:p>
          <a:p>
            <a:pPr>
              <a:buNone/>
            </a:pPr>
            <a:r>
              <a:rPr lang="en-US" sz="2000" dirty="0" smtClean="0"/>
              <a:t>Import From Module</a:t>
            </a:r>
            <a:endParaRPr lang="en-US" sz="2000" b="1" dirty="0" smtClean="0"/>
          </a:p>
          <a:p>
            <a:pPr>
              <a:buNone/>
            </a:pPr>
            <a:endParaRPr lang="en-US" sz="2000"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u="sng" dirty="0" smtClean="0"/>
              <a:t>Python Modules</a:t>
            </a:r>
            <a:endParaRPr lang="en-US" dirty="0"/>
          </a:p>
        </p:txBody>
      </p:sp>
      <p:sp>
        <p:nvSpPr>
          <p:cNvPr id="3" name="Content Placeholder 2"/>
          <p:cNvSpPr>
            <a:spLocks noGrp="1"/>
          </p:cNvSpPr>
          <p:nvPr>
            <p:ph idx="1"/>
          </p:nvPr>
        </p:nvSpPr>
        <p:spPr>
          <a:xfrm>
            <a:off x="457200" y="685800"/>
            <a:ext cx="8229600" cy="5943600"/>
          </a:xfrm>
        </p:spPr>
        <p:txBody>
          <a:bodyPr>
            <a:normAutofit/>
          </a:bodyPr>
          <a:lstStyle/>
          <a:p>
            <a:pPr>
              <a:buNone/>
            </a:pPr>
            <a:r>
              <a:rPr lang="en-US" sz="2000" dirty="0" smtClean="0"/>
              <a:t>You can choose to import only parts from a module, by using the from keyword.</a:t>
            </a:r>
          </a:p>
          <a:p>
            <a:pPr>
              <a:buNone/>
            </a:pPr>
            <a:r>
              <a:rPr lang="en-US" sz="2000" dirty="0" smtClean="0"/>
              <a:t>Example</a:t>
            </a:r>
            <a:endParaRPr lang="en-US" sz="2000" b="1" dirty="0" smtClean="0"/>
          </a:p>
          <a:p>
            <a:pPr>
              <a:buNone/>
            </a:pPr>
            <a:r>
              <a:rPr lang="en-US" sz="2000" dirty="0" smtClean="0"/>
              <a:t>The module named </a:t>
            </a:r>
            <a:r>
              <a:rPr lang="en-US" sz="2000" dirty="0" err="1" smtClean="0"/>
              <a:t>mymodule</a:t>
            </a:r>
            <a:r>
              <a:rPr lang="en-US" sz="2000" dirty="0" smtClean="0"/>
              <a:t> has one function and one dictionary:</a:t>
            </a:r>
          </a:p>
          <a:p>
            <a:pPr>
              <a:buNone/>
            </a:pPr>
            <a:r>
              <a:rPr lang="en-US" sz="2000" dirty="0" smtClean="0"/>
              <a:t>def greeting(name):</a:t>
            </a:r>
            <a:br>
              <a:rPr lang="en-US" sz="2000" dirty="0" smtClean="0"/>
            </a:br>
            <a:r>
              <a:rPr lang="en-US" sz="2000" dirty="0" smtClean="0"/>
              <a:t>  print("Hello, " + name)</a:t>
            </a:r>
            <a:br>
              <a:rPr lang="en-US" sz="2000" dirty="0" smtClean="0"/>
            </a:br>
            <a:r>
              <a:rPr lang="en-US" sz="2000" dirty="0" smtClean="0"/>
              <a:t/>
            </a:r>
            <a:br>
              <a:rPr lang="en-US" sz="2000" dirty="0" smtClean="0"/>
            </a:br>
            <a:r>
              <a:rPr lang="en-US" sz="2000" dirty="0" smtClean="0"/>
              <a:t>person1 = {</a:t>
            </a:r>
            <a:br>
              <a:rPr lang="en-US" sz="2000" dirty="0" smtClean="0"/>
            </a:br>
            <a:r>
              <a:rPr lang="en-US" sz="2000" dirty="0" smtClean="0"/>
              <a:t>  "name": "John",</a:t>
            </a:r>
            <a:br>
              <a:rPr lang="en-US" sz="2000" dirty="0" smtClean="0"/>
            </a:br>
            <a:r>
              <a:rPr lang="en-US" sz="2000" dirty="0" smtClean="0"/>
              <a:t>  "age": 36,</a:t>
            </a:r>
            <a:br>
              <a:rPr lang="en-US" sz="2000" dirty="0" smtClean="0"/>
            </a:br>
            <a:r>
              <a:rPr lang="en-US" sz="2000" dirty="0" smtClean="0"/>
              <a:t>  "country": "Norway"</a:t>
            </a:r>
            <a:br>
              <a:rPr lang="en-US" sz="2000" dirty="0" smtClean="0"/>
            </a:br>
            <a:r>
              <a:rPr lang="en-US" sz="2000" dirty="0" smtClean="0"/>
              <a:t>}</a:t>
            </a:r>
            <a:br>
              <a:rPr lang="en-US" sz="2000" dirty="0" smtClean="0"/>
            </a:br>
            <a:endParaRPr lang="en-US" sz="2000" dirty="0" smtClean="0"/>
          </a:p>
          <a:p>
            <a:pPr>
              <a:buNone/>
            </a:pPr>
            <a:r>
              <a:rPr lang="en-US" sz="2000" dirty="0" smtClean="0"/>
              <a:t>Example</a:t>
            </a:r>
            <a:endParaRPr lang="en-US" sz="2000" b="1" dirty="0" smtClean="0"/>
          </a:p>
          <a:p>
            <a:pPr>
              <a:buNone/>
            </a:pPr>
            <a:r>
              <a:rPr lang="en-US" sz="2000" dirty="0" smtClean="0"/>
              <a:t>Import only the person1 dictionary from the module:</a:t>
            </a:r>
          </a:p>
          <a:p>
            <a:pPr>
              <a:buNone/>
            </a:pPr>
            <a:r>
              <a:rPr lang="en-US" sz="2000" dirty="0" smtClean="0"/>
              <a:t>from </a:t>
            </a:r>
            <a:r>
              <a:rPr lang="en-US" sz="2000" dirty="0" err="1" smtClean="0"/>
              <a:t>mymodule</a:t>
            </a:r>
            <a:r>
              <a:rPr lang="en-US" sz="2000" dirty="0" smtClean="0"/>
              <a:t> import person1</a:t>
            </a:r>
            <a:br>
              <a:rPr lang="en-US" sz="2000" dirty="0" smtClean="0"/>
            </a:br>
            <a:r>
              <a:rPr lang="en-US" sz="2000" dirty="0" smtClean="0"/>
              <a:t/>
            </a:r>
            <a:br>
              <a:rPr lang="en-US" sz="2000" dirty="0" smtClean="0"/>
            </a:br>
            <a:r>
              <a:rPr lang="en-US" sz="2000" dirty="0" smtClean="0"/>
              <a:t>print (person1["age"])</a:t>
            </a:r>
          </a:p>
          <a:p>
            <a:pPr>
              <a:buNone/>
            </a:pPr>
            <a:endParaRPr lang="en-US" sz="2000" dirty="0" smtClean="0"/>
          </a:p>
          <a:p>
            <a:pPr>
              <a:buNone/>
            </a:pPr>
            <a:endParaRPr lang="en-US" sz="2000"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Modules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print(person1["age"])</a:t>
            </a:r>
          </a:p>
          <a:p>
            <a:pPr>
              <a:buNone/>
            </a:pPr>
            <a:r>
              <a:rPr lang="en-US" sz="2000" dirty="0" smtClean="0"/>
              <a:t>C:\Users\My Name&gt;python demo_module6.py</a:t>
            </a:r>
            <a:br>
              <a:rPr lang="en-US" sz="2000" dirty="0" smtClean="0"/>
            </a:br>
            <a:r>
              <a:rPr lang="en-US" sz="2000" dirty="0" smtClean="0"/>
              <a:t>36</a:t>
            </a:r>
          </a:p>
          <a:p>
            <a:pPr>
              <a:buNone/>
            </a:pPr>
            <a:r>
              <a:rPr lang="en-US" sz="2000" b="1" dirty="0" smtClean="0"/>
              <a:t>Note:</a:t>
            </a:r>
            <a:r>
              <a:rPr lang="en-US" sz="2000" dirty="0" smtClean="0"/>
              <a:t> When importing using the from keyword, do not use the module name when referring to elements in the module. Example: person1["age"], </a:t>
            </a:r>
            <a:r>
              <a:rPr lang="en-US" sz="2000" b="1" dirty="0" smtClean="0"/>
              <a:t>not</a:t>
            </a:r>
            <a:r>
              <a:rPr lang="en-US" sz="2000" dirty="0" smtClean="0"/>
              <a:t> </a:t>
            </a:r>
            <a:r>
              <a:rPr lang="en-US" sz="2000" strike="sngStrike" dirty="0" smtClean="0"/>
              <a:t>mymodule.person1["age"]</a:t>
            </a:r>
            <a:endParaRPr lang="en-US" sz="2000" dirty="0" smtClean="0"/>
          </a:p>
          <a:p>
            <a:pPr>
              <a:buNone/>
            </a:pPr>
            <a:endParaRPr lang="en-US" sz="2000"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fontScale="90000"/>
          </a:bodyPr>
          <a:lstStyle/>
          <a:p>
            <a:r>
              <a:rPr lang="en-US" dirty="0" smtClean="0"/>
              <a:t>24. </a:t>
            </a:r>
            <a:r>
              <a:rPr lang="en-US" u="sng" dirty="0" smtClean="0"/>
              <a:t>Python </a:t>
            </a:r>
            <a:r>
              <a:rPr lang="en-US" u="sng" dirty="0" err="1" smtClean="0"/>
              <a:t>Datetime</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Python Dates</a:t>
            </a:r>
            <a:endParaRPr lang="en-US" sz="2000" b="1" dirty="0" smtClean="0"/>
          </a:p>
          <a:p>
            <a:pPr>
              <a:buNone/>
            </a:pPr>
            <a:r>
              <a:rPr lang="en-US" sz="2000" dirty="0" smtClean="0"/>
              <a:t>A date in Python is not a data type of its own, but we can import a module named </a:t>
            </a:r>
            <a:r>
              <a:rPr lang="en-US" sz="2000" dirty="0" err="1" smtClean="0"/>
              <a:t>datetime</a:t>
            </a:r>
            <a:r>
              <a:rPr lang="en-US" sz="2000" dirty="0" smtClean="0"/>
              <a:t> to work with dates as date objects.</a:t>
            </a:r>
          </a:p>
          <a:p>
            <a:pPr>
              <a:buNone/>
            </a:pPr>
            <a:r>
              <a:rPr lang="en-US" sz="2000" dirty="0" smtClean="0"/>
              <a:t>Example</a:t>
            </a:r>
            <a:endParaRPr lang="en-US" sz="2000" b="1" dirty="0" smtClean="0"/>
          </a:p>
          <a:p>
            <a:pPr>
              <a:buNone/>
            </a:pPr>
            <a:r>
              <a:rPr lang="en-US" sz="2000" dirty="0" smtClean="0"/>
              <a:t>Import the </a:t>
            </a:r>
            <a:r>
              <a:rPr lang="en-US" sz="2000" dirty="0" err="1" smtClean="0"/>
              <a:t>datetime</a:t>
            </a:r>
            <a:r>
              <a:rPr lang="en-US" sz="2000" dirty="0" smtClean="0"/>
              <a:t> module and display the current date:</a:t>
            </a:r>
          </a:p>
          <a:p>
            <a:pPr>
              <a:buNone/>
            </a:pPr>
            <a:r>
              <a:rPr lang="en-US" sz="2000" dirty="0" smtClean="0"/>
              <a:t>import </a:t>
            </a:r>
            <a:r>
              <a:rPr lang="en-US" sz="2000" dirty="0" err="1" smtClean="0"/>
              <a:t>datetime</a:t>
            </a:r>
            <a:r>
              <a:rPr lang="en-US" sz="2000" dirty="0" smtClean="0"/>
              <a:t/>
            </a:r>
            <a:br>
              <a:rPr lang="en-US" sz="2000" dirty="0" smtClean="0"/>
            </a:br>
            <a:r>
              <a:rPr lang="en-US" sz="2000" dirty="0" smtClean="0"/>
              <a:t/>
            </a:r>
            <a:br>
              <a:rPr lang="en-US" sz="2000" dirty="0" smtClean="0"/>
            </a:br>
            <a:r>
              <a:rPr lang="en-US" sz="2000" dirty="0" smtClean="0"/>
              <a:t>x = </a:t>
            </a:r>
            <a:r>
              <a:rPr lang="en-US" sz="2000" dirty="0" err="1" smtClean="0"/>
              <a:t>datetime.datetime.now</a:t>
            </a:r>
            <a:r>
              <a:rPr lang="en-US" sz="2000" dirty="0" smtClean="0"/>
              <a:t>()</a:t>
            </a:r>
            <a:br>
              <a:rPr lang="en-US" sz="2000" dirty="0" smtClean="0"/>
            </a:br>
            <a:r>
              <a:rPr lang="en-US" sz="2000" dirty="0" smtClean="0"/>
              <a:t>print(x)</a:t>
            </a:r>
          </a:p>
          <a:p>
            <a:pPr>
              <a:buNone/>
            </a:pPr>
            <a:r>
              <a:rPr lang="en-US" sz="2000" dirty="0" smtClean="0"/>
              <a:t>RUN EXAMPLE</a:t>
            </a:r>
          </a:p>
          <a:p>
            <a:pPr>
              <a:buNone/>
            </a:pPr>
            <a:r>
              <a:rPr lang="en-US" sz="2000" dirty="0" smtClean="0"/>
              <a:t>import </a:t>
            </a:r>
            <a:r>
              <a:rPr lang="en-US" sz="2000" dirty="0" err="1" smtClean="0"/>
              <a:t>datetime</a:t>
            </a:r>
            <a:endParaRPr lang="en-US" sz="2000" dirty="0" smtClean="0"/>
          </a:p>
          <a:p>
            <a:pPr>
              <a:buNone/>
            </a:pPr>
            <a:r>
              <a:rPr lang="en-US" sz="2000" dirty="0" smtClean="0"/>
              <a:t> </a:t>
            </a:r>
          </a:p>
          <a:p>
            <a:pPr>
              <a:buNone/>
            </a:pPr>
            <a:r>
              <a:rPr lang="en-US" sz="2000" dirty="0" smtClean="0"/>
              <a:t>x = </a:t>
            </a:r>
            <a:r>
              <a:rPr lang="en-US" sz="2000" dirty="0" err="1" smtClean="0"/>
              <a:t>datetime.datetime.now</a:t>
            </a:r>
            <a:r>
              <a:rPr lang="en-US" sz="2000" dirty="0" smtClean="0"/>
              <a:t>()</a:t>
            </a:r>
          </a:p>
          <a:p>
            <a:pPr>
              <a:buNone/>
            </a:pPr>
            <a:r>
              <a:rPr lang="en-US" sz="2000" dirty="0" smtClean="0"/>
              <a:t>print(x)</a:t>
            </a:r>
          </a:p>
          <a:p>
            <a:pPr>
              <a:buNone/>
            </a:pPr>
            <a:r>
              <a:rPr lang="en-US" sz="2000" dirty="0" smtClean="0"/>
              <a:t>C:\Users\My Name&gt;python demo_datetime1.py</a:t>
            </a:r>
            <a:br>
              <a:rPr lang="en-US" sz="2000" dirty="0" smtClean="0"/>
            </a:br>
            <a:r>
              <a:rPr lang="en-US" sz="2000" dirty="0" smtClean="0"/>
              <a:t>2019-08-21 14:46:19.563984</a:t>
            </a:r>
          </a:p>
          <a:p>
            <a:pPr>
              <a:buNone/>
            </a:pPr>
            <a:endParaRPr lang="en-US" sz="2000"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u="sng" dirty="0" smtClean="0"/>
              <a:t>Python </a:t>
            </a:r>
            <a:r>
              <a:rPr lang="en-US" u="sng" dirty="0" err="1" smtClean="0"/>
              <a:t>Datetime</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smtClean="0"/>
              <a:t>Date Output</a:t>
            </a:r>
            <a:endParaRPr lang="en-US" sz="2000" b="1" dirty="0" smtClean="0"/>
          </a:p>
          <a:p>
            <a:pPr>
              <a:buNone/>
            </a:pPr>
            <a:r>
              <a:rPr lang="en-US" sz="2000" dirty="0" smtClean="0"/>
              <a:t>When we execute the code from the example above the result will be:</a:t>
            </a:r>
          </a:p>
          <a:p>
            <a:pPr>
              <a:buNone/>
            </a:pPr>
            <a:r>
              <a:rPr lang="en-US" sz="2000" dirty="0" smtClean="0"/>
              <a:t>2019-08-21 14:45:02.712159</a:t>
            </a:r>
          </a:p>
          <a:p>
            <a:pPr>
              <a:buNone/>
            </a:pPr>
            <a:r>
              <a:rPr lang="en-US" sz="2000" dirty="0" smtClean="0"/>
              <a:t>The date contains year, month, day, hour, minute, second, and microsecond.</a:t>
            </a:r>
          </a:p>
          <a:p>
            <a:pPr>
              <a:buNone/>
            </a:pPr>
            <a:r>
              <a:rPr lang="en-US" sz="2000" dirty="0" smtClean="0"/>
              <a:t>The </a:t>
            </a:r>
            <a:r>
              <a:rPr lang="en-US" sz="2000" dirty="0" err="1" smtClean="0"/>
              <a:t>datetime</a:t>
            </a:r>
            <a:r>
              <a:rPr lang="en-US" sz="2000" dirty="0" smtClean="0"/>
              <a:t> module has many methods to return information about the date object.</a:t>
            </a:r>
          </a:p>
          <a:p>
            <a:pPr>
              <a:buNone/>
            </a:pPr>
            <a:r>
              <a:rPr lang="en-US" sz="2000" dirty="0" smtClean="0"/>
              <a:t>Here are a few examples, you will learn more about them later in this chapter:</a:t>
            </a:r>
          </a:p>
          <a:p>
            <a:pPr>
              <a:buNone/>
            </a:pPr>
            <a:r>
              <a:rPr lang="en-US" sz="2000" dirty="0" smtClean="0"/>
              <a:t>Example</a:t>
            </a:r>
            <a:endParaRPr lang="en-US" sz="2000" b="1" dirty="0" smtClean="0"/>
          </a:p>
          <a:p>
            <a:pPr>
              <a:buNone/>
            </a:pPr>
            <a:r>
              <a:rPr lang="en-US" sz="2000" dirty="0" smtClean="0"/>
              <a:t>Return the year and name of weekday:</a:t>
            </a:r>
          </a:p>
          <a:p>
            <a:pPr>
              <a:buNone/>
            </a:pPr>
            <a:r>
              <a:rPr lang="en-US" sz="2000" dirty="0" smtClean="0"/>
              <a:t>import </a:t>
            </a:r>
            <a:r>
              <a:rPr lang="en-US" sz="2000" dirty="0" err="1" smtClean="0"/>
              <a:t>datetime</a:t>
            </a:r>
            <a:r>
              <a:rPr lang="en-US" sz="2000" dirty="0" smtClean="0"/>
              <a:t/>
            </a:r>
            <a:br>
              <a:rPr lang="en-US" sz="2000" dirty="0" smtClean="0"/>
            </a:br>
            <a:r>
              <a:rPr lang="en-US" sz="2000" dirty="0" smtClean="0"/>
              <a:t/>
            </a:r>
            <a:br>
              <a:rPr lang="en-US" sz="2000" dirty="0" smtClean="0"/>
            </a:br>
            <a:r>
              <a:rPr lang="en-US" sz="2000" dirty="0" smtClean="0"/>
              <a:t>x = </a:t>
            </a:r>
            <a:r>
              <a:rPr lang="en-US" sz="2000" dirty="0" err="1" smtClean="0"/>
              <a:t>datetime.datetime.now</a:t>
            </a:r>
            <a:r>
              <a:rPr lang="en-US" sz="2000" dirty="0" smtClean="0"/>
              <a:t>()</a:t>
            </a:r>
            <a:br>
              <a:rPr lang="en-US" sz="2000" dirty="0" smtClean="0"/>
            </a:br>
            <a:r>
              <a:rPr lang="en-US" sz="2000" dirty="0" smtClean="0"/>
              <a:t/>
            </a:r>
            <a:br>
              <a:rPr lang="en-US" sz="2000" dirty="0" smtClean="0"/>
            </a:br>
            <a:r>
              <a:rPr lang="en-US" sz="2000" dirty="0" smtClean="0"/>
              <a:t>print(</a:t>
            </a:r>
            <a:r>
              <a:rPr lang="en-US" sz="2000" dirty="0" err="1" smtClean="0"/>
              <a:t>x.year</a:t>
            </a:r>
            <a:r>
              <a:rPr lang="en-US" sz="2000" dirty="0" smtClean="0"/>
              <a:t>)</a:t>
            </a:r>
            <a:br>
              <a:rPr lang="en-US" sz="2000" dirty="0" smtClean="0"/>
            </a:br>
            <a:r>
              <a:rPr lang="en-US" sz="2000" dirty="0" smtClean="0"/>
              <a:t>print(</a:t>
            </a:r>
            <a:r>
              <a:rPr lang="en-US" sz="2000" dirty="0" err="1" smtClean="0"/>
              <a:t>x.strftime</a:t>
            </a:r>
            <a:r>
              <a:rPr lang="en-US" sz="2000" dirty="0" smtClean="0"/>
              <a:t>("%A"))</a:t>
            </a:r>
          </a:p>
          <a:p>
            <a:pPr>
              <a:buNone/>
            </a:pPr>
            <a:endParaRPr lang="en-US" sz="2000"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a:t>
            </a:r>
            <a:r>
              <a:rPr lang="en-US" u="sng" dirty="0" err="1" smtClean="0"/>
              <a:t>Datetime</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smtClean="0"/>
              <a:t>RUN EXAMPLE</a:t>
            </a:r>
          </a:p>
          <a:p>
            <a:pPr>
              <a:buNone/>
            </a:pPr>
            <a:r>
              <a:rPr lang="en-US" sz="2000" dirty="0" smtClean="0"/>
              <a:t>import </a:t>
            </a:r>
            <a:r>
              <a:rPr lang="en-US" sz="2000" dirty="0" err="1" smtClean="0"/>
              <a:t>datetime</a:t>
            </a:r>
            <a:endParaRPr lang="en-US" sz="2000" dirty="0" smtClean="0"/>
          </a:p>
          <a:p>
            <a:pPr>
              <a:buNone/>
            </a:pPr>
            <a:r>
              <a:rPr lang="en-US" sz="2000" dirty="0" smtClean="0"/>
              <a:t> </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x.year</a:t>
            </a:r>
            <a:r>
              <a:rPr lang="en-US" sz="2000" dirty="0" smtClean="0"/>
              <a:t>)</a:t>
            </a:r>
          </a:p>
          <a:p>
            <a:pPr>
              <a:buNone/>
            </a:pPr>
            <a:r>
              <a:rPr lang="en-US" sz="2000" dirty="0" smtClean="0"/>
              <a:t>print(</a:t>
            </a:r>
            <a:r>
              <a:rPr lang="en-US" sz="2000" dirty="0" err="1" smtClean="0"/>
              <a:t>x.strftime</a:t>
            </a:r>
            <a:r>
              <a:rPr lang="en-US" sz="2000" dirty="0" smtClean="0"/>
              <a:t>("%A"))</a:t>
            </a:r>
          </a:p>
          <a:p>
            <a:pPr>
              <a:buNone/>
            </a:pPr>
            <a:r>
              <a:rPr lang="en-US" sz="2000" dirty="0" smtClean="0"/>
              <a:t>C:\Users\My Name&gt;python demo_datetime2.py</a:t>
            </a:r>
            <a:br>
              <a:rPr lang="en-US" sz="2000" dirty="0" smtClean="0"/>
            </a:br>
            <a:r>
              <a:rPr lang="en-US" sz="2000" dirty="0" smtClean="0"/>
              <a:t>2019</a:t>
            </a:r>
            <a:br>
              <a:rPr lang="en-US" sz="2000" dirty="0" smtClean="0"/>
            </a:br>
            <a:r>
              <a:rPr lang="en-US" sz="2000" dirty="0" smtClean="0"/>
              <a:t>Wednesday</a:t>
            </a:r>
          </a:p>
          <a:p>
            <a:pPr>
              <a:buNone/>
            </a:pPr>
            <a:r>
              <a:rPr lang="en-US" sz="2000" dirty="0" smtClean="0"/>
              <a:t>Creating Date Objects</a:t>
            </a:r>
            <a:endParaRPr lang="en-US" sz="2000" b="1" dirty="0" smtClean="0"/>
          </a:p>
          <a:p>
            <a:pPr>
              <a:buNone/>
            </a:pPr>
            <a:r>
              <a:rPr lang="en-US" sz="2000" dirty="0" smtClean="0"/>
              <a:t>To create a date, we can use the </a:t>
            </a:r>
            <a:r>
              <a:rPr lang="en-US" sz="2000" dirty="0" err="1" smtClean="0"/>
              <a:t>datetime</a:t>
            </a:r>
            <a:r>
              <a:rPr lang="en-US" sz="2000" dirty="0" smtClean="0"/>
              <a:t>() class (constructor) of the </a:t>
            </a:r>
            <a:r>
              <a:rPr lang="en-US" sz="2000" dirty="0" err="1" smtClean="0"/>
              <a:t>datetime</a:t>
            </a:r>
            <a:r>
              <a:rPr lang="en-US" sz="2000" dirty="0" smtClean="0"/>
              <a:t> module.</a:t>
            </a:r>
          </a:p>
          <a:p>
            <a:pPr>
              <a:buNone/>
            </a:pPr>
            <a:r>
              <a:rPr lang="en-US" sz="2000" dirty="0" smtClean="0"/>
              <a:t>The </a:t>
            </a:r>
            <a:r>
              <a:rPr lang="en-US" sz="2000" dirty="0" err="1" smtClean="0"/>
              <a:t>datetime</a:t>
            </a:r>
            <a:r>
              <a:rPr lang="en-US" sz="2000" dirty="0" smtClean="0"/>
              <a:t>() class requires three parameters to create a date: year, month, day.</a:t>
            </a:r>
          </a:p>
          <a:p>
            <a:pPr>
              <a:buNone/>
            </a:pPr>
            <a:r>
              <a:rPr lang="en-US" sz="2000" dirty="0" smtClean="0"/>
              <a:t>Example</a:t>
            </a:r>
            <a:endParaRPr lang="en-US" sz="2000" b="1" dirty="0" smtClean="0"/>
          </a:p>
          <a:p>
            <a:pPr>
              <a:buNone/>
            </a:pPr>
            <a:r>
              <a:rPr lang="en-US" sz="2000" dirty="0" smtClean="0"/>
              <a:t>Create a date object:</a:t>
            </a:r>
          </a:p>
          <a:p>
            <a:pPr>
              <a:buNone/>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Numbers</a:t>
            </a:r>
            <a:endParaRPr lang="en-US" dirty="0"/>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pPr>
              <a:buNone/>
            </a:pPr>
            <a:r>
              <a:rPr lang="en-US" dirty="0"/>
              <a:t>RUN EXAMPLE</a:t>
            </a:r>
          </a:p>
          <a:p>
            <a:pPr>
              <a:buNone/>
            </a:pPr>
            <a:r>
              <a:rPr lang="en-US" dirty="0"/>
              <a:t>C:\Users\My Name&gt;python demo_numbers_float.py</a:t>
            </a:r>
            <a:br>
              <a:rPr lang="en-US" dirty="0"/>
            </a:br>
            <a:r>
              <a:rPr lang="en-US" dirty="0"/>
              <a:t>&lt;class 'float'&gt;</a:t>
            </a:r>
            <a:br>
              <a:rPr lang="en-US" dirty="0"/>
            </a:br>
            <a:r>
              <a:rPr lang="en-US" dirty="0"/>
              <a:t>&lt;class 'float'&gt;</a:t>
            </a:r>
            <a:br>
              <a:rPr lang="en-US" dirty="0"/>
            </a:br>
            <a:r>
              <a:rPr lang="en-US" dirty="0"/>
              <a:t>&lt;class 'float'&gt;</a:t>
            </a:r>
          </a:p>
          <a:p>
            <a:pPr>
              <a:buNone/>
            </a:pPr>
            <a:r>
              <a:rPr lang="en-US" dirty="0"/>
              <a:t>Float can also be scientific numbers with an "e" to indicate the power of 10.</a:t>
            </a:r>
          </a:p>
          <a:p>
            <a:pPr>
              <a:buNone/>
            </a:pPr>
            <a:r>
              <a:rPr lang="en-US" dirty="0"/>
              <a:t>Example</a:t>
            </a:r>
            <a:endParaRPr lang="en-US" b="1" dirty="0"/>
          </a:p>
          <a:p>
            <a:pPr>
              <a:buNone/>
            </a:pPr>
            <a:r>
              <a:rPr lang="en-US" dirty="0"/>
              <a:t>Floats:</a:t>
            </a:r>
          </a:p>
          <a:p>
            <a:pPr>
              <a:buNone/>
            </a:pPr>
            <a:r>
              <a:rPr lang="en-US" dirty="0"/>
              <a:t>x = </a:t>
            </a:r>
            <a:r>
              <a:rPr lang="en-US" dirty="0" smtClean="0"/>
              <a:t>35e3</a:t>
            </a:r>
          </a:p>
          <a:p>
            <a:pPr>
              <a:buNone/>
            </a:pPr>
            <a:r>
              <a:rPr lang="en-US" dirty="0" smtClean="0"/>
              <a:t>y </a:t>
            </a:r>
            <a:r>
              <a:rPr lang="en-US" dirty="0"/>
              <a:t>= </a:t>
            </a:r>
            <a:r>
              <a:rPr lang="en-US" dirty="0" smtClean="0"/>
              <a:t>12E4</a:t>
            </a:r>
          </a:p>
          <a:p>
            <a:pPr>
              <a:buNone/>
            </a:pPr>
            <a:r>
              <a:rPr lang="en-US" dirty="0" smtClean="0"/>
              <a:t>z </a:t>
            </a:r>
            <a:r>
              <a:rPr lang="en-US" dirty="0"/>
              <a:t>= -87.7e100</a:t>
            </a:r>
            <a:br>
              <a:rPr lang="en-US" dirty="0"/>
            </a:br>
            <a:r>
              <a:rPr lang="en-US" dirty="0"/>
              <a:t/>
            </a:r>
            <a:br>
              <a:rPr lang="en-US" dirty="0"/>
            </a:br>
            <a:r>
              <a:rPr lang="en-US" dirty="0"/>
              <a:t>print(type(x))</a:t>
            </a:r>
            <a:br>
              <a:rPr lang="en-US" dirty="0"/>
            </a:br>
            <a:r>
              <a:rPr lang="en-US" dirty="0"/>
              <a:t>print(type(y))</a:t>
            </a:r>
            <a:br>
              <a:rPr lang="en-US" dirty="0"/>
            </a:br>
            <a:r>
              <a:rPr lang="en-US" dirty="0"/>
              <a:t>print(type(z))</a:t>
            </a:r>
          </a:p>
          <a:p>
            <a:pPr>
              <a:buNone/>
            </a:pPr>
            <a:r>
              <a:rPr lang="en-US" dirty="0"/>
              <a:t>RUN EXAMPLE</a:t>
            </a:r>
          </a:p>
          <a:p>
            <a:pPr>
              <a:buNone/>
            </a:pPr>
            <a:r>
              <a:rPr lang="en-US" dirty="0"/>
              <a:t>C:\Users\My Name&gt;python demo_numbers_float2.py</a:t>
            </a:r>
            <a:br>
              <a:rPr lang="en-US" dirty="0"/>
            </a:br>
            <a:r>
              <a:rPr lang="en-US" dirty="0"/>
              <a:t>&lt;class 'float'&gt;</a:t>
            </a:r>
            <a:br>
              <a:rPr lang="en-US" dirty="0"/>
            </a:br>
            <a:r>
              <a:rPr lang="en-US" dirty="0"/>
              <a:t>&lt;class 'float'&gt;</a:t>
            </a:r>
            <a:br>
              <a:rPr lang="en-US" dirty="0"/>
            </a:br>
            <a:r>
              <a:rPr lang="en-US" dirty="0"/>
              <a:t>&lt;class 'float'&gt;</a:t>
            </a:r>
          </a:p>
          <a:p>
            <a:pPr>
              <a:buNone/>
            </a:pP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Datetime</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import </a:t>
            </a:r>
            <a:r>
              <a:rPr lang="en-US" sz="2000" dirty="0" err="1" smtClean="0"/>
              <a:t>datetime</a:t>
            </a:r>
            <a:r>
              <a:rPr lang="en-US" sz="2000" dirty="0" smtClean="0"/>
              <a:t/>
            </a:r>
            <a:br>
              <a:rPr lang="en-US" sz="2000" dirty="0" smtClean="0"/>
            </a:br>
            <a:r>
              <a:rPr lang="en-US" sz="2000" dirty="0" smtClean="0"/>
              <a:t/>
            </a:r>
            <a:br>
              <a:rPr lang="en-US" sz="2000" dirty="0" smtClean="0"/>
            </a:br>
            <a:r>
              <a:rPr lang="en-US" sz="2000" dirty="0" smtClean="0"/>
              <a:t>x = </a:t>
            </a:r>
            <a:r>
              <a:rPr lang="en-US" sz="2000" dirty="0" err="1" smtClean="0"/>
              <a:t>datetime.datetime</a:t>
            </a:r>
            <a:r>
              <a:rPr lang="en-US" sz="2000" dirty="0" smtClean="0"/>
              <a:t>(2020, 5, 17)</a:t>
            </a:r>
            <a:br>
              <a:rPr lang="en-US" sz="2000" dirty="0" smtClean="0"/>
            </a:br>
            <a:r>
              <a:rPr lang="en-US" sz="2000" dirty="0" smtClean="0"/>
              <a:t/>
            </a:r>
            <a:br>
              <a:rPr lang="en-US" sz="2000" dirty="0" smtClean="0"/>
            </a:br>
            <a:r>
              <a:rPr lang="en-US" sz="2000" dirty="0" smtClean="0"/>
              <a:t>print(x)</a:t>
            </a:r>
          </a:p>
          <a:p>
            <a:pPr>
              <a:buNone/>
            </a:pPr>
            <a:r>
              <a:rPr lang="en-US" sz="2000" dirty="0" smtClean="0"/>
              <a:t>RUN EXAMPLE</a:t>
            </a:r>
          </a:p>
          <a:p>
            <a:pPr>
              <a:buNone/>
            </a:pPr>
            <a:r>
              <a:rPr lang="en-US" sz="2000" dirty="0" smtClean="0"/>
              <a:t>import </a:t>
            </a:r>
            <a:r>
              <a:rPr lang="en-US" sz="2000" dirty="0" err="1" smtClean="0"/>
              <a:t>datetime</a:t>
            </a:r>
            <a:endParaRPr lang="en-US" sz="2000" dirty="0" smtClean="0"/>
          </a:p>
          <a:p>
            <a:pPr>
              <a:buNone/>
            </a:pPr>
            <a:r>
              <a:rPr lang="en-US" sz="2000" dirty="0" smtClean="0"/>
              <a:t> </a:t>
            </a:r>
          </a:p>
          <a:p>
            <a:pPr>
              <a:buNone/>
            </a:pPr>
            <a:r>
              <a:rPr lang="en-US" sz="2000" dirty="0" smtClean="0"/>
              <a:t>x = </a:t>
            </a:r>
            <a:r>
              <a:rPr lang="en-US" sz="2000" dirty="0" err="1" smtClean="0"/>
              <a:t>datetime.datetime</a:t>
            </a:r>
            <a:r>
              <a:rPr lang="en-US" sz="2000" dirty="0" smtClean="0"/>
              <a:t>(2020, 5, 17)</a:t>
            </a:r>
          </a:p>
          <a:p>
            <a:pPr>
              <a:buNone/>
            </a:pPr>
            <a:r>
              <a:rPr lang="en-US" sz="2000" dirty="0" smtClean="0"/>
              <a:t> </a:t>
            </a:r>
          </a:p>
          <a:p>
            <a:pPr>
              <a:buNone/>
            </a:pPr>
            <a:r>
              <a:rPr lang="en-US" sz="2000" dirty="0" smtClean="0"/>
              <a:t>print(x)</a:t>
            </a:r>
          </a:p>
          <a:p>
            <a:pPr>
              <a:buNone/>
            </a:pPr>
            <a:r>
              <a:rPr lang="en-US" sz="2000" dirty="0" smtClean="0"/>
              <a:t>C:\Users\My Name&gt;python demo_datetime3.py</a:t>
            </a:r>
            <a:br>
              <a:rPr lang="en-US" sz="2000" dirty="0" smtClean="0"/>
            </a:br>
            <a:r>
              <a:rPr lang="en-US" sz="2000" dirty="0" smtClean="0"/>
              <a:t>2020-05-17 00:00:00</a:t>
            </a:r>
          </a:p>
          <a:p>
            <a:pPr>
              <a:buNone/>
            </a:pPr>
            <a:r>
              <a:rPr lang="en-US" sz="2000" dirty="0" smtClean="0"/>
              <a:t>The </a:t>
            </a:r>
            <a:r>
              <a:rPr lang="en-US" sz="2000" dirty="0" err="1" smtClean="0"/>
              <a:t>datetime</a:t>
            </a:r>
            <a:r>
              <a:rPr lang="en-US" sz="2000" dirty="0" smtClean="0"/>
              <a:t>() class also takes parameters for time and </a:t>
            </a:r>
            <a:r>
              <a:rPr lang="en-US" sz="2000" dirty="0" err="1" smtClean="0"/>
              <a:t>timezone</a:t>
            </a:r>
            <a:r>
              <a:rPr lang="en-US" sz="2000" dirty="0" smtClean="0"/>
              <a:t> (hour, minute, second, microsecond, </a:t>
            </a:r>
            <a:r>
              <a:rPr lang="en-US" sz="2000" dirty="0" err="1" smtClean="0"/>
              <a:t>tzone</a:t>
            </a:r>
            <a:r>
              <a:rPr lang="en-US" sz="2000" dirty="0" smtClean="0"/>
              <a:t>), but they are optional, and has a default value of 0, (None for </a:t>
            </a:r>
            <a:r>
              <a:rPr lang="en-US" sz="2000" dirty="0" err="1" smtClean="0"/>
              <a:t>timezone</a:t>
            </a:r>
            <a:r>
              <a:rPr lang="en-US" sz="2000" dirty="0" smtClean="0"/>
              <a:t>).</a:t>
            </a:r>
          </a:p>
          <a:p>
            <a:pPr>
              <a:buNone/>
            </a:pPr>
            <a:endParaRPr lang="en-US" sz="2000"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u="sng" dirty="0" smtClean="0"/>
              <a:t>Python </a:t>
            </a:r>
            <a:r>
              <a:rPr lang="en-US" u="sng" dirty="0" err="1" smtClean="0"/>
              <a:t>Datetime</a:t>
            </a:r>
            <a:endParaRPr lang="en-US" dirty="0"/>
          </a:p>
        </p:txBody>
      </p:sp>
      <p:sp>
        <p:nvSpPr>
          <p:cNvPr id="3" name="Content Placeholder 2"/>
          <p:cNvSpPr>
            <a:spLocks noGrp="1"/>
          </p:cNvSpPr>
          <p:nvPr>
            <p:ph idx="1"/>
          </p:nvPr>
        </p:nvSpPr>
        <p:spPr>
          <a:xfrm>
            <a:off x="457200" y="990600"/>
            <a:ext cx="8229600" cy="5638800"/>
          </a:xfrm>
        </p:spPr>
        <p:txBody>
          <a:bodyPr>
            <a:noAutofit/>
          </a:bodyPr>
          <a:lstStyle/>
          <a:p>
            <a:pPr>
              <a:buNone/>
            </a:pPr>
            <a:r>
              <a:rPr lang="en-US" sz="2000" dirty="0" smtClean="0"/>
              <a:t>The </a:t>
            </a:r>
            <a:r>
              <a:rPr lang="en-US" sz="2000" dirty="0" err="1" smtClean="0"/>
              <a:t>strftime</a:t>
            </a:r>
            <a:r>
              <a:rPr lang="en-US" sz="2000" dirty="0" smtClean="0"/>
              <a:t>() Method</a:t>
            </a:r>
            <a:endParaRPr lang="en-US" sz="2000" b="1" dirty="0" smtClean="0"/>
          </a:p>
          <a:p>
            <a:pPr>
              <a:buNone/>
            </a:pPr>
            <a:r>
              <a:rPr lang="en-US" sz="2000" dirty="0" smtClean="0"/>
              <a:t>The </a:t>
            </a:r>
            <a:r>
              <a:rPr lang="en-US" sz="2000" dirty="0" err="1" smtClean="0"/>
              <a:t>datetime</a:t>
            </a:r>
            <a:r>
              <a:rPr lang="en-US" sz="2000" dirty="0" smtClean="0"/>
              <a:t> object has a method for formatting date objects into readable strings.</a:t>
            </a:r>
          </a:p>
          <a:p>
            <a:pPr>
              <a:buNone/>
            </a:pPr>
            <a:r>
              <a:rPr lang="en-US" sz="2000" dirty="0" smtClean="0"/>
              <a:t>The method is called </a:t>
            </a:r>
            <a:r>
              <a:rPr lang="en-US" sz="2000" dirty="0" err="1" smtClean="0"/>
              <a:t>strftime</a:t>
            </a:r>
            <a:r>
              <a:rPr lang="en-US" sz="2000" dirty="0" smtClean="0"/>
              <a:t>(), and takes one parameter, format, to specify the format of the returned string:</a:t>
            </a:r>
          </a:p>
          <a:p>
            <a:pPr>
              <a:buNone/>
            </a:pPr>
            <a:r>
              <a:rPr lang="en-US" sz="2000" dirty="0" smtClean="0"/>
              <a:t>Example</a:t>
            </a:r>
            <a:endParaRPr lang="en-US" sz="2000" b="1" dirty="0" smtClean="0"/>
          </a:p>
          <a:p>
            <a:pPr>
              <a:buNone/>
            </a:pPr>
            <a:r>
              <a:rPr lang="en-US" sz="2000" dirty="0" smtClean="0"/>
              <a:t>Display the name of the month:</a:t>
            </a:r>
          </a:p>
          <a:p>
            <a:pPr>
              <a:buNone/>
            </a:pPr>
            <a:r>
              <a:rPr lang="en-US" sz="2000" dirty="0" smtClean="0"/>
              <a:t>import </a:t>
            </a:r>
            <a:r>
              <a:rPr lang="en-US" sz="2000" dirty="0" err="1" smtClean="0"/>
              <a:t>datetime</a:t>
            </a:r>
            <a:r>
              <a:rPr lang="en-US" sz="2000" dirty="0" smtClean="0"/>
              <a:t/>
            </a:r>
            <a:br>
              <a:rPr lang="en-US" sz="2000" dirty="0" smtClean="0"/>
            </a:br>
            <a:r>
              <a:rPr lang="en-US" sz="2000" dirty="0" smtClean="0"/>
              <a:t/>
            </a:r>
            <a:br>
              <a:rPr lang="en-US" sz="2000" dirty="0" smtClean="0"/>
            </a:br>
            <a:r>
              <a:rPr lang="en-US" sz="2000" dirty="0" smtClean="0"/>
              <a:t>x = </a:t>
            </a:r>
            <a:r>
              <a:rPr lang="en-US" sz="2000" dirty="0" err="1" smtClean="0"/>
              <a:t>datetime.datetime</a:t>
            </a:r>
            <a:r>
              <a:rPr lang="en-US" sz="2000" dirty="0" smtClean="0"/>
              <a:t>(2018, 6, 1)</a:t>
            </a:r>
            <a:br>
              <a:rPr lang="en-US" sz="2000" dirty="0" smtClean="0"/>
            </a:br>
            <a:r>
              <a:rPr lang="en-US" sz="2000" dirty="0" smtClean="0"/>
              <a:t/>
            </a:r>
            <a:br>
              <a:rPr lang="en-US" sz="2000" dirty="0" smtClean="0"/>
            </a:br>
            <a:r>
              <a:rPr lang="en-US" sz="2000" dirty="0" smtClean="0"/>
              <a:t>print(</a:t>
            </a:r>
            <a:r>
              <a:rPr lang="en-US" sz="2000" dirty="0" err="1" smtClean="0"/>
              <a:t>x.strftime</a:t>
            </a:r>
            <a:r>
              <a:rPr lang="en-US" sz="2000" dirty="0" smtClean="0"/>
              <a:t>("%B"))</a:t>
            </a:r>
          </a:p>
          <a:p>
            <a:pPr>
              <a:buNone/>
            </a:pPr>
            <a:r>
              <a:rPr lang="en-US" sz="2000" dirty="0" smtClean="0"/>
              <a:t>RUN EXAMPLE</a:t>
            </a:r>
          </a:p>
          <a:p>
            <a:pPr>
              <a:buNone/>
            </a:pPr>
            <a:r>
              <a:rPr lang="en-US" sz="2000" dirty="0" smtClean="0"/>
              <a:t>import </a:t>
            </a:r>
            <a:r>
              <a:rPr lang="en-US" sz="2000" dirty="0" err="1" smtClean="0"/>
              <a:t>datetime</a:t>
            </a:r>
            <a:endParaRPr lang="en-US" sz="2000" dirty="0" smtClean="0"/>
          </a:p>
          <a:p>
            <a:pPr>
              <a:buNone/>
            </a:pPr>
            <a:r>
              <a:rPr lang="en-US" sz="2000" dirty="0" smtClean="0"/>
              <a:t> </a:t>
            </a:r>
          </a:p>
          <a:p>
            <a:pPr>
              <a:buNone/>
            </a:pPr>
            <a:r>
              <a:rPr lang="en-US" sz="2000" dirty="0" smtClean="0"/>
              <a:t>x = </a:t>
            </a:r>
            <a:r>
              <a:rPr lang="en-US" sz="2000" dirty="0" err="1" smtClean="0"/>
              <a:t>datetime.datetime</a:t>
            </a:r>
            <a:r>
              <a:rPr lang="en-US" sz="2000" dirty="0" smtClean="0"/>
              <a:t>(2018, 6, 1)</a:t>
            </a:r>
          </a:p>
          <a:p>
            <a:pPr>
              <a:buNone/>
            </a:pPr>
            <a:r>
              <a:rPr lang="en-US" sz="2000" dirty="0" smtClean="0"/>
              <a:t> </a:t>
            </a:r>
          </a:p>
          <a:p>
            <a:pPr>
              <a:buNone/>
            </a:pPr>
            <a:r>
              <a:rPr lang="en-US" sz="2000" dirty="0" smtClean="0"/>
              <a:t>	</a:t>
            </a:r>
            <a:endParaRPr lang="en-US" sz="2000"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lang="en-US" u="sng" dirty="0" smtClean="0"/>
              <a:t>Python </a:t>
            </a:r>
            <a:r>
              <a:rPr lang="en-US" u="sng" dirty="0" err="1" smtClean="0"/>
              <a:t>Datetime</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smtClean="0"/>
              <a:t>print(</a:t>
            </a:r>
            <a:r>
              <a:rPr lang="en-US" sz="2000" dirty="0" err="1" smtClean="0"/>
              <a:t>x.strftime</a:t>
            </a:r>
            <a:r>
              <a:rPr lang="en-US" sz="2000" dirty="0" smtClean="0"/>
              <a:t>("%B"))</a:t>
            </a:r>
          </a:p>
          <a:p>
            <a:pPr>
              <a:buNone/>
            </a:pPr>
            <a:r>
              <a:rPr lang="en-US" sz="2000" dirty="0" smtClean="0"/>
              <a:t>C:\Users\My Name&gt;python demo_datetime_strftime.py</a:t>
            </a:r>
            <a:br>
              <a:rPr lang="en-US" sz="2000" dirty="0" smtClean="0"/>
            </a:br>
            <a:r>
              <a:rPr lang="en-US" sz="2000" dirty="0" smtClean="0"/>
              <a:t>June</a:t>
            </a:r>
          </a:p>
          <a:p>
            <a:pPr>
              <a:buNone/>
            </a:pPr>
            <a:r>
              <a:rPr lang="en-US" sz="2000" dirty="0" smtClean="0"/>
              <a:t>A reference of all the legal format codes:</a:t>
            </a:r>
          </a:p>
          <a:p>
            <a:pPr>
              <a:buNone/>
            </a:pPr>
            <a:endParaRPr lang="en-US" sz="2000" dirty="0"/>
          </a:p>
        </p:txBody>
      </p:sp>
      <p:graphicFrame>
        <p:nvGraphicFramePr>
          <p:cNvPr id="5" name="Table 4"/>
          <p:cNvGraphicFramePr>
            <a:graphicFrameLocks noGrp="1"/>
          </p:cNvGraphicFramePr>
          <p:nvPr/>
        </p:nvGraphicFramePr>
        <p:xfrm>
          <a:off x="533400" y="2761517"/>
          <a:ext cx="8305800" cy="3151603"/>
        </p:xfrm>
        <a:graphic>
          <a:graphicData uri="http://schemas.openxmlformats.org/drawingml/2006/table">
            <a:tbl>
              <a:tblPr firstRow="1" bandRow="1">
                <a:tableStyleId>{5C22544A-7EE6-4342-B048-85BDC9FD1C3A}</a:tableStyleId>
              </a:tblPr>
              <a:tblGrid>
                <a:gridCol w="1524000"/>
                <a:gridCol w="4680333"/>
                <a:gridCol w="2101467"/>
              </a:tblGrid>
              <a:tr h="401589">
                <a:tc>
                  <a:txBody>
                    <a:bodyPr/>
                    <a:lstStyle/>
                    <a:p>
                      <a:pPr marL="0" marR="0">
                        <a:lnSpc>
                          <a:spcPct val="115000"/>
                        </a:lnSpc>
                        <a:spcBef>
                          <a:spcPts val="0"/>
                        </a:spcBef>
                        <a:spcAft>
                          <a:spcPts val="0"/>
                        </a:spcAft>
                      </a:pPr>
                      <a:r>
                        <a:rPr lang="en-US" sz="2000" b="1" dirty="0">
                          <a:solidFill>
                            <a:srgbClr val="000000"/>
                          </a:solidFill>
                          <a:latin typeface="Verdana"/>
                          <a:ea typeface="Times New Roman"/>
                          <a:cs typeface="Times New Roman"/>
                        </a:rPr>
                        <a:t>Directive</a:t>
                      </a:r>
                      <a:endParaRPr lang="en-US" sz="2000" dirty="0">
                        <a:latin typeface="Calibri"/>
                        <a:ea typeface="Calibri"/>
                        <a:cs typeface="Times New Roman"/>
                      </a:endParaRPr>
                    </a:p>
                  </a:txBody>
                  <a:tcPr marL="60960" marR="30480" marT="30480" marB="30480"/>
                </a:tc>
                <a:tc gridSpan="2">
                  <a:txBody>
                    <a:bodyPr/>
                    <a:lstStyle/>
                    <a:p>
                      <a:pPr marL="0" marR="0">
                        <a:lnSpc>
                          <a:spcPct val="115000"/>
                        </a:lnSpc>
                        <a:spcBef>
                          <a:spcPts val="0"/>
                        </a:spcBef>
                        <a:spcAft>
                          <a:spcPts val="0"/>
                        </a:spcAft>
                      </a:pPr>
                      <a:r>
                        <a:rPr lang="en-US" sz="2000" b="1" dirty="0">
                          <a:solidFill>
                            <a:srgbClr val="000000"/>
                          </a:solidFill>
                          <a:latin typeface="Verdana"/>
                          <a:ea typeface="Times New Roman"/>
                          <a:cs typeface="Times New Roman"/>
                        </a:rPr>
                        <a:t>Description</a:t>
                      </a:r>
                      <a:endParaRPr lang="en-US" sz="2000" dirty="0">
                        <a:latin typeface="Calibri"/>
                        <a:ea typeface="Calibri"/>
                        <a:cs typeface="Times New Roman"/>
                      </a:endParaRPr>
                    </a:p>
                  </a:txBody>
                  <a:tcPr marL="30480" marR="30480" marT="30480" marB="30480"/>
                </a:tc>
                <a:tc hMerge="1">
                  <a:txBody>
                    <a:bodyPr/>
                    <a:lstStyle/>
                    <a:p>
                      <a:endParaRPr lang="en-US"/>
                    </a:p>
                  </a:txBody>
                  <a:tcPr/>
                </a:tc>
              </a:tr>
              <a:tr h="401589">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%a</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Weekday, short version</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Wed</a:t>
                      </a:r>
                      <a:endParaRPr lang="en-US" sz="2000" dirty="0">
                        <a:latin typeface="Calibri"/>
                        <a:ea typeface="Calibri"/>
                        <a:cs typeface="Times New Roman"/>
                      </a:endParaRPr>
                    </a:p>
                  </a:txBody>
                  <a:tcPr marL="30480" marR="30480" marT="30480" marB="30480"/>
                </a:tc>
              </a:tr>
              <a:tr h="401589">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%A</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Weekday, full version</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Wednesday</a:t>
                      </a:r>
                      <a:endParaRPr lang="en-US" sz="2000">
                        <a:latin typeface="Calibri"/>
                        <a:ea typeface="Calibri"/>
                        <a:cs typeface="Times New Roman"/>
                      </a:endParaRPr>
                    </a:p>
                  </a:txBody>
                  <a:tcPr marL="30480" marR="30480" marT="30480" marB="30480"/>
                </a:tc>
              </a:tr>
              <a:tr h="743683">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%w</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Weekday as a number 0-6, 0 is Sunday</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3</a:t>
                      </a:r>
                      <a:endParaRPr lang="en-US" sz="2000">
                        <a:latin typeface="Calibri"/>
                        <a:ea typeface="Calibri"/>
                        <a:cs typeface="Times New Roman"/>
                      </a:endParaRPr>
                    </a:p>
                  </a:txBody>
                  <a:tcPr marL="30480" marR="30480" marT="30480" marB="30480"/>
                </a:tc>
              </a:tr>
              <a:tr h="401589">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%d</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Day of month 01-31</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31</a:t>
                      </a:r>
                      <a:endParaRPr lang="en-US" sz="2000" dirty="0">
                        <a:latin typeface="Calibri"/>
                        <a:ea typeface="Calibri"/>
                        <a:cs typeface="Times New Roman"/>
                      </a:endParaRPr>
                    </a:p>
                  </a:txBody>
                  <a:tcPr marL="30480" marR="30480" marT="30480" marB="30480"/>
                </a:tc>
              </a:tr>
              <a:tr h="743683">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%b</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Month name, short version</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Dec</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Datetime</a:t>
            </a:r>
            <a:endParaRPr lang="en-US" dirty="0"/>
          </a:p>
        </p:txBody>
      </p:sp>
      <p:graphicFrame>
        <p:nvGraphicFramePr>
          <p:cNvPr id="5" name="Content Placeholder 4"/>
          <p:cNvGraphicFramePr>
            <a:graphicFrameLocks noGrp="1"/>
          </p:cNvGraphicFramePr>
          <p:nvPr>
            <p:ph idx="1"/>
          </p:nvPr>
        </p:nvGraphicFramePr>
        <p:xfrm>
          <a:off x="457200" y="838200"/>
          <a:ext cx="8229600" cy="5699760"/>
        </p:xfrm>
        <a:graphic>
          <a:graphicData uri="http://schemas.openxmlformats.org/drawingml/2006/table">
            <a:tbl>
              <a:tblPr firstRow="1" bandRow="1">
                <a:tableStyleId>{5C22544A-7EE6-4342-B048-85BDC9FD1C3A}</a:tableStyleId>
              </a:tblPr>
              <a:tblGrid>
                <a:gridCol w="1447800"/>
                <a:gridCol w="4343400"/>
                <a:gridCol w="2438400"/>
              </a:tblGrid>
              <a:tr h="370840">
                <a:tc>
                  <a:txBody>
                    <a:bodyPr/>
                    <a:lstStyle/>
                    <a:p>
                      <a:pPr marL="0" marR="0">
                        <a:lnSpc>
                          <a:spcPct val="115000"/>
                        </a:lnSpc>
                        <a:spcBef>
                          <a:spcPts val="0"/>
                        </a:spcBef>
                        <a:spcAft>
                          <a:spcPts val="0"/>
                        </a:spcAft>
                      </a:pPr>
                      <a:r>
                        <a:rPr lang="en-US" sz="2000" b="1" dirty="0">
                          <a:solidFill>
                            <a:srgbClr val="000000"/>
                          </a:solidFill>
                          <a:latin typeface="Verdana"/>
                          <a:ea typeface="Times New Roman"/>
                          <a:cs typeface="Times New Roman"/>
                        </a:rPr>
                        <a:t>Directive</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b="1" dirty="0">
                          <a:solidFill>
                            <a:srgbClr val="000000"/>
                          </a:solidFill>
                          <a:latin typeface="Verdana"/>
                          <a:ea typeface="Times New Roman"/>
                          <a:cs typeface="Times New Roman"/>
                        </a:rPr>
                        <a:t>Description</a:t>
                      </a:r>
                      <a:endParaRPr lang="en-US" sz="2000" dirty="0">
                        <a:latin typeface="Calibri"/>
                        <a:ea typeface="Calibri"/>
                        <a:cs typeface="Times New Roman"/>
                      </a:endParaRPr>
                    </a:p>
                  </a:txBody>
                  <a:tcPr marL="30480" marR="30480" marT="30480" marB="30480"/>
                </a:tc>
                <a:tc>
                  <a:txBody>
                    <a:bodyPr/>
                    <a:lstStyle/>
                    <a:p>
                      <a:endParaRPr lang="en-US"/>
                    </a:p>
                  </a:txBody>
                  <a:tcPr/>
                </a:tc>
              </a:tr>
              <a:tr h="370840">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%B</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Month name, full version</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December</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%m</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Month as a number 01-12</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12</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%y</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Year, short version, without century</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18</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%Y</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Year, full version</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2018</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%H</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Hour 00-23</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17</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%I</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Hour 00-12</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05</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%p</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AM/PM</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PM</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%M</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Minute 00-59</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41</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%S</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Second 00-59</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08</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%f</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Microsecond 000000-999999</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548513</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%z</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UTC offset</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+0100</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%Z</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Timezone</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CST</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u="sng" dirty="0" smtClean="0"/>
              <a:t>Python </a:t>
            </a:r>
            <a:r>
              <a:rPr lang="en-US" u="sng" dirty="0" err="1" smtClean="0"/>
              <a:t>Datetime</a:t>
            </a:r>
            <a:endParaRPr lang="en-US" dirty="0"/>
          </a:p>
        </p:txBody>
      </p:sp>
      <p:graphicFrame>
        <p:nvGraphicFramePr>
          <p:cNvPr id="4" name="Content Placeholder 3"/>
          <p:cNvGraphicFramePr>
            <a:graphicFrameLocks noGrp="1"/>
          </p:cNvGraphicFramePr>
          <p:nvPr>
            <p:ph idx="1"/>
          </p:nvPr>
        </p:nvGraphicFramePr>
        <p:xfrm>
          <a:off x="152400" y="838200"/>
          <a:ext cx="8534401" cy="4343400"/>
        </p:xfrm>
        <a:graphic>
          <a:graphicData uri="http://schemas.openxmlformats.org/drawingml/2006/table">
            <a:tbl>
              <a:tblPr firstRow="1" bandRow="1">
                <a:tableStyleId>{5C22544A-7EE6-4342-B048-85BDC9FD1C3A}</a:tableStyleId>
              </a:tblPr>
              <a:tblGrid>
                <a:gridCol w="1447800"/>
                <a:gridCol w="4343401"/>
                <a:gridCol w="2743200"/>
              </a:tblGrid>
              <a:tr h="370840">
                <a:tc>
                  <a:txBody>
                    <a:bodyPr/>
                    <a:lstStyle/>
                    <a:p>
                      <a:pPr marL="0" marR="0">
                        <a:lnSpc>
                          <a:spcPct val="115000"/>
                        </a:lnSpc>
                        <a:spcBef>
                          <a:spcPts val="0"/>
                        </a:spcBef>
                        <a:spcAft>
                          <a:spcPts val="0"/>
                        </a:spcAft>
                      </a:pPr>
                      <a:r>
                        <a:rPr lang="en-US" sz="2000" b="1" dirty="0">
                          <a:solidFill>
                            <a:srgbClr val="000000"/>
                          </a:solidFill>
                          <a:latin typeface="Verdana"/>
                          <a:ea typeface="Times New Roman"/>
                          <a:cs typeface="Times New Roman"/>
                        </a:rPr>
                        <a:t>Directive</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b="1" dirty="0">
                          <a:solidFill>
                            <a:srgbClr val="000000"/>
                          </a:solidFill>
                          <a:latin typeface="Verdana"/>
                          <a:ea typeface="Times New Roman"/>
                          <a:cs typeface="Times New Roman"/>
                        </a:rPr>
                        <a:t>Description</a:t>
                      </a:r>
                      <a:endParaRPr lang="en-US" sz="2000" dirty="0">
                        <a:latin typeface="Calibri"/>
                        <a:ea typeface="Calibri"/>
                        <a:cs typeface="Times New Roman"/>
                      </a:endParaRPr>
                    </a:p>
                  </a:txBody>
                  <a:tcPr marL="30480" marR="30480" marT="30480" marB="30480"/>
                </a:tc>
                <a:tc>
                  <a:txBody>
                    <a:bodyPr/>
                    <a:lstStyle/>
                    <a:p>
                      <a:endParaRPr lang="en-US" sz="2000"/>
                    </a:p>
                  </a:txBody>
                  <a:tcPr/>
                </a:tc>
              </a:tr>
              <a:tr h="370840">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%j</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Day number of year 001-366</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365</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%U</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Week number of year, Sunday as the first day of week, 00-53</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52</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%W</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Week number of year, Monday as the first day of week, 00-53</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52</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%c</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Local version of date and time</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Mon Dec 31 17:41:00 2018</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%x</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Local version of date</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12/31/18</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%X</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Local version of time</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17:41:00</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A % character</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a:t>
            </a:r>
            <a:r>
              <a:rPr lang="en-US" u="sng" dirty="0" err="1" smtClean="0"/>
              <a:t>Datetime</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b="1" u="sng" dirty="0" smtClean="0"/>
              <a:t>ABOVE EXAMPLES AS FOLLOWS:</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("%a"))</a:t>
            </a:r>
          </a:p>
          <a:p>
            <a:pPr>
              <a:buNone/>
            </a:pPr>
            <a:r>
              <a:rPr lang="en-US" sz="2000" dirty="0" smtClean="0"/>
              <a:t>C:\Users\My Name&gt;python demo_datetime_strftime_a.py</a:t>
            </a:r>
            <a:br>
              <a:rPr lang="en-US" sz="2000" dirty="0" smtClean="0"/>
            </a:br>
            <a:r>
              <a:rPr lang="en-US" sz="2000" dirty="0" smtClean="0"/>
              <a:t>Wed</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("%A"))</a:t>
            </a:r>
          </a:p>
          <a:p>
            <a:pPr>
              <a:buNone/>
            </a:pPr>
            <a:r>
              <a:rPr lang="en-US" sz="2000" dirty="0" smtClean="0"/>
              <a:t>C:\Users\My Name&gt;python demo_datetime_strftime_a2.py</a:t>
            </a:r>
            <a:br>
              <a:rPr lang="en-US" sz="2000" dirty="0" smtClean="0"/>
            </a:br>
            <a:r>
              <a:rPr lang="en-US" sz="2000" dirty="0" smtClean="0"/>
              <a:t>Wednesday</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("%w"))</a:t>
            </a:r>
          </a:p>
          <a:p>
            <a:pPr>
              <a:buNone/>
            </a:pPr>
            <a:r>
              <a:rPr lang="en-US" sz="2000" dirty="0" smtClean="0"/>
              <a:t>C:\Users\My Name&gt;python demo_datetime_strftime_w.py</a:t>
            </a:r>
            <a:br>
              <a:rPr lang="en-US" sz="2000" dirty="0" smtClean="0"/>
            </a:br>
            <a:r>
              <a:rPr lang="en-US" sz="2000" dirty="0" smtClean="0"/>
              <a:t>3</a:t>
            </a:r>
          </a:p>
          <a:p>
            <a:pPr>
              <a:buNone/>
            </a:pPr>
            <a:endParaRPr lang="en-US" sz="2000" u="sng"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u="sng" dirty="0" smtClean="0"/>
              <a:t>Python </a:t>
            </a:r>
            <a:r>
              <a:rPr lang="en-US" u="sng" dirty="0" err="1" smtClean="0"/>
              <a:t>Datetime</a:t>
            </a:r>
            <a:endParaRPr lang="en-US" dirty="0"/>
          </a:p>
        </p:txBody>
      </p:sp>
      <p:sp>
        <p:nvSpPr>
          <p:cNvPr id="3" name="Content Placeholder 2"/>
          <p:cNvSpPr>
            <a:spLocks noGrp="1"/>
          </p:cNvSpPr>
          <p:nvPr>
            <p:ph idx="1"/>
          </p:nvPr>
        </p:nvSpPr>
        <p:spPr>
          <a:xfrm>
            <a:off x="457200" y="1219200"/>
            <a:ext cx="8229600" cy="5334000"/>
          </a:xfrm>
        </p:spPr>
        <p:txBody>
          <a:bodyPr>
            <a:normAutofit/>
          </a:bodyPr>
          <a:lstStyle/>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("%d"))</a:t>
            </a:r>
          </a:p>
          <a:p>
            <a:pPr>
              <a:buNone/>
            </a:pPr>
            <a:r>
              <a:rPr lang="en-US" sz="2000" dirty="0" smtClean="0"/>
              <a:t>C:\Users\My Name&gt;python demo_datetime_strftime_d.py</a:t>
            </a:r>
            <a:br>
              <a:rPr lang="en-US" sz="2000" dirty="0" smtClean="0"/>
            </a:br>
            <a:r>
              <a:rPr lang="en-US" sz="2000" dirty="0" smtClean="0"/>
              <a:t>21</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("%b"))</a:t>
            </a:r>
          </a:p>
          <a:p>
            <a:pPr>
              <a:buNone/>
            </a:pPr>
            <a:r>
              <a:rPr lang="en-US" sz="2000" dirty="0" smtClean="0"/>
              <a:t>C:\Users\My Name&gt;python demo_datetime_strftime_b.py</a:t>
            </a:r>
            <a:br>
              <a:rPr lang="en-US" sz="2000" dirty="0" smtClean="0"/>
            </a:br>
            <a:r>
              <a:rPr lang="en-US" sz="2000" dirty="0" smtClean="0"/>
              <a:t>Aug</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("%B"))</a:t>
            </a:r>
          </a:p>
          <a:p>
            <a:pPr>
              <a:buNone/>
            </a:pPr>
            <a:r>
              <a:rPr lang="en-US" sz="2000" dirty="0" smtClean="0"/>
              <a:t>C:\Users\My Name&gt;python demo_datetime_strftime_b2.py</a:t>
            </a:r>
            <a:br>
              <a:rPr lang="en-US" sz="2000" dirty="0" smtClean="0"/>
            </a:br>
            <a:r>
              <a:rPr lang="en-US" sz="2000" dirty="0" smtClean="0"/>
              <a:t>August</a:t>
            </a:r>
          </a:p>
          <a:p>
            <a:pPr>
              <a:buNone/>
            </a:pPr>
            <a:endParaRPr lang="en-US" sz="2000"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u="sng" dirty="0" smtClean="0"/>
              <a:t>Python </a:t>
            </a:r>
            <a:r>
              <a:rPr lang="en-US" u="sng" dirty="0" err="1" smtClean="0"/>
              <a:t>Datetime</a:t>
            </a:r>
            <a:endParaRPr lang="en-US" dirty="0"/>
          </a:p>
        </p:txBody>
      </p:sp>
      <p:sp>
        <p:nvSpPr>
          <p:cNvPr id="3" name="Content Placeholder 2"/>
          <p:cNvSpPr>
            <a:spLocks noGrp="1"/>
          </p:cNvSpPr>
          <p:nvPr>
            <p:ph idx="1"/>
          </p:nvPr>
        </p:nvSpPr>
        <p:spPr>
          <a:xfrm>
            <a:off x="457200" y="1143000"/>
            <a:ext cx="8229600" cy="5486400"/>
          </a:xfrm>
        </p:spPr>
        <p:txBody>
          <a:bodyPr>
            <a:normAutofit/>
          </a:bodyPr>
          <a:lstStyle/>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("%m"))</a:t>
            </a:r>
          </a:p>
          <a:p>
            <a:pPr>
              <a:buNone/>
            </a:pPr>
            <a:r>
              <a:rPr lang="en-US" sz="2000" dirty="0" smtClean="0"/>
              <a:t>C:\Users\My Name&gt;python demo_datetime_strftime_m.py</a:t>
            </a:r>
            <a:br>
              <a:rPr lang="en-US" sz="2000" dirty="0" smtClean="0"/>
            </a:br>
            <a:r>
              <a:rPr lang="en-US" sz="2000" dirty="0" smtClean="0"/>
              <a:t>08</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("%y"))</a:t>
            </a:r>
          </a:p>
          <a:p>
            <a:pPr>
              <a:buNone/>
            </a:pPr>
            <a:r>
              <a:rPr lang="en-US" sz="2000" dirty="0" smtClean="0"/>
              <a:t>C:\Users\My Name&gt;python demo_datetime_strftime_y.py</a:t>
            </a:r>
            <a:br>
              <a:rPr lang="en-US" sz="2000" dirty="0" smtClean="0"/>
            </a:br>
            <a:r>
              <a:rPr lang="en-US" sz="2000" dirty="0" smtClean="0"/>
              <a:t>19</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("%Y"))</a:t>
            </a:r>
          </a:p>
          <a:p>
            <a:pPr>
              <a:buNone/>
            </a:pPr>
            <a:r>
              <a:rPr lang="en-US" sz="2000" dirty="0" smtClean="0"/>
              <a:t>C:\Users\My Name&gt;python demo_datetime_strftime_y2.py</a:t>
            </a:r>
            <a:br>
              <a:rPr lang="en-US" sz="2000" dirty="0" smtClean="0"/>
            </a:br>
            <a:r>
              <a:rPr lang="en-US" sz="2000" dirty="0" smtClean="0"/>
              <a:t>2019</a:t>
            </a:r>
          </a:p>
          <a:p>
            <a:pPr>
              <a:buNone/>
            </a:pPr>
            <a:endParaRPr lang="en-US" sz="2000"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u="sng" dirty="0" smtClean="0"/>
              <a:t>Python </a:t>
            </a:r>
            <a:r>
              <a:rPr lang="en-US" u="sng" dirty="0" err="1" smtClean="0"/>
              <a:t>Datetime</a:t>
            </a:r>
            <a:endParaRPr lang="en-US" dirty="0"/>
          </a:p>
        </p:txBody>
      </p:sp>
      <p:sp>
        <p:nvSpPr>
          <p:cNvPr id="3" name="Content Placeholder 2"/>
          <p:cNvSpPr>
            <a:spLocks noGrp="1"/>
          </p:cNvSpPr>
          <p:nvPr>
            <p:ph idx="1"/>
          </p:nvPr>
        </p:nvSpPr>
        <p:spPr>
          <a:xfrm>
            <a:off x="457200" y="990600"/>
            <a:ext cx="8229600" cy="5715000"/>
          </a:xfrm>
        </p:spPr>
        <p:txBody>
          <a:bodyPr>
            <a:normAutofit fontScale="92500" lnSpcReduction="10000"/>
          </a:bodyPr>
          <a:lstStyle/>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("%H"))</a:t>
            </a:r>
          </a:p>
          <a:p>
            <a:pPr>
              <a:buNone/>
            </a:pPr>
            <a:r>
              <a:rPr lang="en-US" sz="2000" dirty="0" smtClean="0"/>
              <a:t>C:\Users\My Name&gt;python demo_datetime_strftime_h2.py</a:t>
            </a:r>
            <a:br>
              <a:rPr lang="en-US" sz="2000" dirty="0" smtClean="0"/>
            </a:br>
            <a:r>
              <a:rPr lang="en-US" sz="2000" dirty="0" smtClean="0"/>
              <a:t>14</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("%I"))</a:t>
            </a:r>
          </a:p>
          <a:p>
            <a:pPr>
              <a:buNone/>
            </a:pPr>
            <a:r>
              <a:rPr lang="en-US" sz="2000" dirty="0" smtClean="0"/>
              <a:t>C:\Users\My Name&gt;python demo_datetime_strftime_i2.py</a:t>
            </a:r>
            <a:br>
              <a:rPr lang="en-US" sz="2000" dirty="0" smtClean="0"/>
            </a:br>
            <a:r>
              <a:rPr lang="en-US" sz="2000" dirty="0" smtClean="0"/>
              <a:t>02</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("%p"))</a:t>
            </a:r>
          </a:p>
          <a:p>
            <a:pPr>
              <a:buNone/>
            </a:pPr>
            <a:r>
              <a:rPr lang="en-US" sz="2000" dirty="0" smtClean="0"/>
              <a:t>C:\Users\My Name&gt;python demo_datetime_strftime_p.py</a:t>
            </a:r>
            <a:br>
              <a:rPr lang="en-US" sz="2000" dirty="0" smtClean="0"/>
            </a:br>
            <a:r>
              <a:rPr lang="en-US" sz="2000" dirty="0" smtClean="0"/>
              <a:t>PM</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("%M"))</a:t>
            </a:r>
          </a:p>
          <a:p>
            <a:pPr>
              <a:buNone/>
            </a:pPr>
            <a:endParaRPr lang="en-US" sz="2000"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a:t>
            </a:r>
            <a:r>
              <a:rPr lang="en-US" u="sng" dirty="0" err="1" smtClean="0"/>
              <a:t>Datetime</a:t>
            </a:r>
            <a:endParaRPr lang="en-US" dirty="0"/>
          </a:p>
        </p:txBody>
      </p:sp>
      <p:sp>
        <p:nvSpPr>
          <p:cNvPr id="3" name="Content Placeholder 2"/>
          <p:cNvSpPr>
            <a:spLocks noGrp="1"/>
          </p:cNvSpPr>
          <p:nvPr>
            <p:ph idx="1"/>
          </p:nvPr>
        </p:nvSpPr>
        <p:spPr>
          <a:xfrm>
            <a:off x="457200" y="990600"/>
            <a:ext cx="8229600" cy="5562600"/>
          </a:xfrm>
        </p:spPr>
        <p:txBody>
          <a:bodyPr>
            <a:normAutofit lnSpcReduction="10000"/>
          </a:bodyPr>
          <a:lstStyle/>
          <a:p>
            <a:pPr>
              <a:buNone/>
            </a:pPr>
            <a:r>
              <a:rPr lang="en-US" sz="2000" dirty="0" smtClean="0"/>
              <a:t>C:\Users\My Name&gt;python demo_datetime_strftime_m2.py</a:t>
            </a:r>
            <a:br>
              <a:rPr lang="en-US" sz="2000" dirty="0" smtClean="0"/>
            </a:br>
            <a:r>
              <a:rPr lang="en-US" sz="2000" dirty="0" smtClean="0"/>
              <a:t>56</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("%S"))</a:t>
            </a:r>
          </a:p>
          <a:p>
            <a:pPr>
              <a:buNone/>
            </a:pPr>
            <a:r>
              <a:rPr lang="en-US" sz="2000" dirty="0" smtClean="0"/>
              <a:t>C:\Users\My Name&gt;python demo_datetime_strftime_s2.py</a:t>
            </a:r>
            <a:br>
              <a:rPr lang="en-US" sz="2000" dirty="0" smtClean="0"/>
            </a:br>
            <a:r>
              <a:rPr lang="en-US" sz="2000" dirty="0" smtClean="0"/>
              <a:t>33</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("%f"))</a:t>
            </a:r>
          </a:p>
          <a:p>
            <a:pPr>
              <a:buNone/>
            </a:pPr>
            <a:r>
              <a:rPr lang="en-US" sz="2000" dirty="0" smtClean="0"/>
              <a:t>C:\Users\My Name&gt;python demo_datetime_strftime_f.py</a:t>
            </a:r>
            <a:br>
              <a:rPr lang="en-US" sz="2000" dirty="0" smtClean="0"/>
            </a:br>
            <a:r>
              <a:rPr lang="en-US" sz="2000" dirty="0" smtClean="0"/>
              <a:t>738764</a:t>
            </a:r>
          </a:p>
          <a:p>
            <a:pPr>
              <a:buNone/>
            </a:pPr>
            <a:r>
              <a:rPr lang="en-US" sz="2000" dirty="0" smtClean="0"/>
              <a:t>x = </a:t>
            </a:r>
            <a:r>
              <a:rPr lang="en-US" sz="2000" dirty="0" err="1" smtClean="0"/>
              <a:t>datetime.datetime.now</a:t>
            </a:r>
            <a:r>
              <a:rPr lang="en-US" sz="2000" dirty="0" smtClean="0"/>
              <a:t>()</a:t>
            </a:r>
          </a:p>
          <a:p>
            <a:pPr>
              <a:buNone/>
            </a:pPr>
            <a:r>
              <a:rPr lang="en-US" sz="2000" dirty="0" smtClean="0"/>
              <a:t>print(</a:t>
            </a:r>
            <a:r>
              <a:rPr lang="en-US" sz="2000" dirty="0" err="1" smtClean="0"/>
              <a:t>x.strftime</a:t>
            </a:r>
            <a:r>
              <a:rPr lang="en-US" sz="2000" dirty="0" smtClean="0"/>
              <a:t>("%j"))</a:t>
            </a:r>
          </a:p>
          <a:p>
            <a:pPr>
              <a:buNone/>
            </a:pPr>
            <a:r>
              <a:rPr lang="en-US" sz="2000" dirty="0" smtClean="0"/>
              <a:t>C:\Users\My Name&gt;python demo_datetime_strftime_j.py</a:t>
            </a:r>
            <a:br>
              <a:rPr lang="en-US" sz="2000" dirty="0" smtClean="0"/>
            </a:br>
            <a:r>
              <a:rPr lang="en-US" sz="2000" dirty="0" smtClean="0"/>
              <a:t>233</a:t>
            </a:r>
          </a:p>
          <a:p>
            <a:pPr>
              <a:buNone/>
            </a:pP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Numbers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a:t>Complex</a:t>
            </a:r>
            <a:endParaRPr lang="en-US" sz="2000" b="1" dirty="0"/>
          </a:p>
          <a:p>
            <a:pPr>
              <a:buNone/>
            </a:pPr>
            <a:r>
              <a:rPr lang="en-US" sz="2000" dirty="0"/>
              <a:t>Complex numbers are written with a "j" as the imaginary part:</a:t>
            </a:r>
          </a:p>
          <a:p>
            <a:pPr>
              <a:buNone/>
            </a:pPr>
            <a:r>
              <a:rPr lang="en-US" sz="2000" dirty="0"/>
              <a:t>Example</a:t>
            </a:r>
            <a:endParaRPr lang="en-US" sz="2000" b="1" dirty="0"/>
          </a:p>
          <a:p>
            <a:pPr>
              <a:buNone/>
            </a:pPr>
            <a:r>
              <a:rPr lang="en-US" sz="2000" dirty="0"/>
              <a:t>Complex:</a:t>
            </a:r>
          </a:p>
          <a:p>
            <a:pPr>
              <a:buNone/>
            </a:pPr>
            <a:r>
              <a:rPr lang="en-US" sz="2000" dirty="0"/>
              <a:t>x = </a:t>
            </a:r>
            <a:r>
              <a:rPr lang="en-US" sz="2000" dirty="0" smtClean="0"/>
              <a:t>3+5j</a:t>
            </a:r>
          </a:p>
          <a:p>
            <a:pPr>
              <a:buNone/>
            </a:pPr>
            <a:r>
              <a:rPr lang="en-US" sz="2000" dirty="0" smtClean="0"/>
              <a:t>y </a:t>
            </a:r>
            <a:r>
              <a:rPr lang="en-US" sz="2000" dirty="0"/>
              <a:t>= </a:t>
            </a:r>
            <a:r>
              <a:rPr lang="en-US" sz="2000" dirty="0" smtClean="0"/>
              <a:t>5j</a:t>
            </a:r>
          </a:p>
          <a:p>
            <a:pPr>
              <a:buNone/>
            </a:pPr>
            <a:r>
              <a:rPr lang="en-US" sz="2000" dirty="0" smtClean="0"/>
              <a:t>z </a:t>
            </a:r>
            <a:r>
              <a:rPr lang="en-US" sz="2000" dirty="0"/>
              <a:t>= -5j</a:t>
            </a:r>
            <a:br>
              <a:rPr lang="en-US" sz="2000" dirty="0"/>
            </a:br>
            <a:r>
              <a:rPr lang="en-US" sz="2000" dirty="0"/>
              <a:t/>
            </a:r>
            <a:br>
              <a:rPr lang="en-US" sz="2000" dirty="0"/>
            </a:br>
            <a:r>
              <a:rPr lang="en-US" sz="2000" dirty="0"/>
              <a:t>print(type(x))</a:t>
            </a:r>
            <a:br>
              <a:rPr lang="en-US" sz="2000" dirty="0"/>
            </a:br>
            <a:r>
              <a:rPr lang="en-US" sz="2000" dirty="0"/>
              <a:t>print(type(y))</a:t>
            </a:r>
            <a:br>
              <a:rPr lang="en-US" sz="2000" dirty="0"/>
            </a:br>
            <a:r>
              <a:rPr lang="en-US" sz="2000" dirty="0"/>
              <a:t>print(type(z))</a:t>
            </a:r>
          </a:p>
          <a:p>
            <a:pPr>
              <a:buNone/>
            </a:pPr>
            <a:r>
              <a:rPr lang="en-US" sz="2000" dirty="0"/>
              <a:t>RUN EXAMPLE</a:t>
            </a:r>
          </a:p>
          <a:p>
            <a:pPr>
              <a:buNone/>
            </a:pPr>
            <a:r>
              <a:rPr lang="en-US" sz="2000" dirty="0"/>
              <a:t>C:\Users\My Name&gt;python demo_numbers_complex.py</a:t>
            </a:r>
            <a:br>
              <a:rPr lang="en-US" sz="2000" dirty="0"/>
            </a:br>
            <a:r>
              <a:rPr lang="en-US" sz="2000" dirty="0"/>
              <a:t>&lt;class 'complex'&gt;</a:t>
            </a:r>
            <a:br>
              <a:rPr lang="en-US" sz="2000" dirty="0"/>
            </a:br>
            <a:r>
              <a:rPr lang="en-US" sz="2000" dirty="0"/>
              <a:t>&lt;class 'complex'&gt;</a:t>
            </a:r>
            <a:br>
              <a:rPr lang="en-US" sz="2000" dirty="0"/>
            </a:br>
            <a:r>
              <a:rPr lang="en-US" sz="2000" dirty="0"/>
              <a:t>&lt;class 'complex'&gt;</a:t>
            </a:r>
          </a:p>
          <a:p>
            <a:pPr>
              <a:buNone/>
            </a:pPr>
            <a:endParaRPr lang="en-US" sz="2000"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a:t>
            </a:r>
            <a:r>
              <a:rPr lang="en-US" u="sng" dirty="0" err="1" smtClean="0"/>
              <a:t>Datetime</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x = </a:t>
            </a:r>
            <a:r>
              <a:rPr lang="en-US" sz="2000" dirty="0" err="1" smtClean="0"/>
              <a:t>datetime.datetime.now</a:t>
            </a:r>
            <a:r>
              <a:rPr lang="en-US" sz="2000" dirty="0" smtClean="0"/>
              <a:t>(2018, 5, 31)</a:t>
            </a:r>
          </a:p>
          <a:p>
            <a:pPr>
              <a:buNone/>
            </a:pPr>
            <a:r>
              <a:rPr lang="en-US" sz="2000" dirty="0" smtClean="0"/>
              <a:t> </a:t>
            </a:r>
          </a:p>
          <a:p>
            <a:pPr>
              <a:buNone/>
            </a:pPr>
            <a:r>
              <a:rPr lang="en-US" sz="2000" dirty="0" smtClean="0"/>
              <a:t>print(</a:t>
            </a:r>
            <a:r>
              <a:rPr lang="en-US" sz="2000" dirty="0" err="1" smtClean="0"/>
              <a:t>x.strftime</a:t>
            </a:r>
            <a:r>
              <a:rPr lang="en-US" sz="2000" dirty="0" smtClean="0"/>
              <a:t>("%U"))</a:t>
            </a:r>
          </a:p>
          <a:p>
            <a:pPr>
              <a:buNone/>
            </a:pPr>
            <a:r>
              <a:rPr lang="en-US" sz="2000" dirty="0" smtClean="0"/>
              <a:t>C:\Users\My Name&gt;python demo_datetime_strftime_u2.py</a:t>
            </a:r>
            <a:br>
              <a:rPr lang="en-US" sz="2000" dirty="0" smtClean="0"/>
            </a:br>
            <a:r>
              <a:rPr lang="en-US" sz="2000" dirty="0" smtClean="0"/>
              <a:t>21</a:t>
            </a:r>
          </a:p>
          <a:p>
            <a:pPr>
              <a:buNone/>
            </a:pPr>
            <a:r>
              <a:rPr lang="en-US" sz="2000" dirty="0" smtClean="0"/>
              <a:t>x = </a:t>
            </a:r>
            <a:r>
              <a:rPr lang="en-US" sz="2000" dirty="0" err="1" smtClean="0"/>
              <a:t>datetime.datetime</a:t>
            </a:r>
            <a:r>
              <a:rPr lang="en-US" sz="2000" dirty="0" smtClean="0"/>
              <a:t>(2018, 5, 31)</a:t>
            </a:r>
          </a:p>
          <a:p>
            <a:pPr>
              <a:buNone/>
            </a:pPr>
            <a:r>
              <a:rPr lang="en-US" sz="2000" dirty="0" smtClean="0"/>
              <a:t> </a:t>
            </a:r>
          </a:p>
          <a:p>
            <a:pPr>
              <a:buNone/>
            </a:pPr>
            <a:r>
              <a:rPr lang="en-US" sz="2000" dirty="0" smtClean="0"/>
              <a:t>print(</a:t>
            </a:r>
            <a:r>
              <a:rPr lang="en-US" sz="2000" dirty="0" err="1" smtClean="0"/>
              <a:t>x.strftime</a:t>
            </a:r>
            <a:r>
              <a:rPr lang="en-US" sz="2000" dirty="0" smtClean="0"/>
              <a:t>("%W"))</a:t>
            </a:r>
          </a:p>
          <a:p>
            <a:pPr>
              <a:buNone/>
            </a:pPr>
            <a:r>
              <a:rPr lang="en-US" sz="2000" dirty="0" smtClean="0"/>
              <a:t>C:\Users\My Name&gt;python demo_datetime_strftime_w2.py</a:t>
            </a:r>
            <a:br>
              <a:rPr lang="en-US" sz="2000" dirty="0" smtClean="0"/>
            </a:br>
            <a:r>
              <a:rPr lang="en-US" sz="2000" dirty="0" smtClean="0"/>
              <a:t>22</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("%c"))</a:t>
            </a:r>
          </a:p>
          <a:p>
            <a:pPr>
              <a:buNone/>
            </a:pPr>
            <a:r>
              <a:rPr lang="en-US" sz="2000" dirty="0" smtClean="0"/>
              <a:t>C:\Users\My Name&gt;python demo_datetime_strftime_c.py</a:t>
            </a:r>
            <a:br>
              <a:rPr lang="en-US" sz="2000" dirty="0" smtClean="0"/>
            </a:br>
            <a:r>
              <a:rPr lang="en-US" sz="2000" dirty="0" smtClean="0"/>
              <a:t>Wed Aug 21 14:58:21 2019</a:t>
            </a:r>
          </a:p>
          <a:p>
            <a:pPr>
              <a:buNone/>
            </a:pPr>
            <a:endParaRPr lang="en-US" sz="2000"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a:t>
            </a:r>
            <a:r>
              <a:rPr lang="en-US" u="sng" dirty="0" err="1" smtClean="0"/>
              <a:t>Datetime</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2000" dirty="0" smtClean="0"/>
              <a:t>x = </a:t>
            </a:r>
            <a:r>
              <a:rPr lang="en-US" sz="2000" dirty="0" err="1" smtClean="0"/>
              <a:t>datetime.datetime.now</a:t>
            </a:r>
            <a:r>
              <a:rPr lang="en-US" sz="2000" dirty="0" smtClean="0"/>
              <a:t>()</a:t>
            </a:r>
          </a:p>
          <a:p>
            <a:pPr>
              <a:buNone/>
            </a:pPr>
            <a:r>
              <a:rPr lang="en-US" sz="2000" dirty="0" smtClean="0"/>
              <a:t>print(</a:t>
            </a:r>
            <a:r>
              <a:rPr lang="en-US" sz="2000" dirty="0" err="1" smtClean="0"/>
              <a:t>x.strftime</a:t>
            </a:r>
            <a:r>
              <a:rPr lang="en-US" sz="2000" dirty="0" smtClean="0"/>
              <a:t>("%x"))</a:t>
            </a:r>
          </a:p>
          <a:p>
            <a:pPr>
              <a:buNone/>
            </a:pPr>
            <a:r>
              <a:rPr lang="en-US" sz="2000" dirty="0" smtClean="0"/>
              <a:t>C:\Users\My Name&gt;python demo_datetime_strftime_x.py</a:t>
            </a:r>
            <a:br>
              <a:rPr lang="en-US" sz="2000" dirty="0" smtClean="0"/>
            </a:br>
            <a:r>
              <a:rPr lang="en-US" sz="2000" dirty="0" smtClean="0"/>
              <a:t>08/21/19</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("%X"))</a:t>
            </a:r>
          </a:p>
          <a:p>
            <a:pPr>
              <a:buNone/>
            </a:pPr>
            <a:r>
              <a:rPr lang="en-US" sz="2000" dirty="0" smtClean="0"/>
              <a:t>C:\Users\My Name&gt;python demo_datetime_strftime_x2.py</a:t>
            </a:r>
            <a:br>
              <a:rPr lang="en-US" sz="2000" dirty="0" smtClean="0"/>
            </a:br>
            <a:r>
              <a:rPr lang="en-US" sz="2000" dirty="0" smtClean="0"/>
              <a:t>14:59:04</a:t>
            </a:r>
          </a:p>
          <a:p>
            <a:pPr>
              <a:buNone/>
            </a:pPr>
            <a:r>
              <a:rPr lang="en-US" sz="2000" dirty="0" smtClean="0"/>
              <a:t>x = </a:t>
            </a:r>
            <a:r>
              <a:rPr lang="en-US" sz="2000" dirty="0" err="1" smtClean="0"/>
              <a:t>datetime.datetime.now</a:t>
            </a:r>
            <a:r>
              <a:rPr lang="en-US" sz="2000" dirty="0" smtClean="0"/>
              <a:t>()</a:t>
            </a:r>
          </a:p>
          <a:p>
            <a:pPr>
              <a:buNone/>
            </a:pPr>
            <a:r>
              <a:rPr lang="en-US" sz="2000" dirty="0" smtClean="0"/>
              <a:t> </a:t>
            </a:r>
          </a:p>
          <a:p>
            <a:pPr>
              <a:buNone/>
            </a:pPr>
            <a:r>
              <a:rPr lang="en-US" sz="2000" dirty="0" smtClean="0"/>
              <a:t>print(</a:t>
            </a:r>
            <a:r>
              <a:rPr lang="en-US" sz="2000" dirty="0" err="1" smtClean="0"/>
              <a:t>x.strftime</a:t>
            </a:r>
            <a:r>
              <a:rPr lang="en-US" sz="2000" dirty="0" smtClean="0"/>
              <a:t>("%%"))</a:t>
            </a:r>
          </a:p>
          <a:p>
            <a:pPr>
              <a:buNone/>
            </a:pPr>
            <a:r>
              <a:rPr lang="en-US" sz="2000" dirty="0" smtClean="0"/>
              <a:t>C:\Users\My Name&gt;python demo_datetime_strftime_percent.py</a:t>
            </a:r>
            <a:br>
              <a:rPr lang="en-US" sz="2000" dirty="0" smtClean="0"/>
            </a:br>
            <a:r>
              <a:rPr lang="en-US" sz="2000" dirty="0" smtClean="0"/>
              <a:t>%</a:t>
            </a:r>
          </a:p>
          <a:p>
            <a:pPr>
              <a:buNone/>
            </a:pPr>
            <a:endParaRPr lang="en-US" sz="2000"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25. </a:t>
            </a:r>
            <a:r>
              <a:rPr lang="en-US" u="sng" dirty="0" smtClean="0"/>
              <a:t>Python JSON</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a:buNone/>
            </a:pPr>
            <a:r>
              <a:rPr lang="en-US" sz="2000" dirty="0" smtClean="0"/>
              <a:t>JSON is a syntax for storing and exchanging data.</a:t>
            </a:r>
          </a:p>
          <a:p>
            <a:pPr>
              <a:buNone/>
            </a:pPr>
            <a:r>
              <a:rPr lang="en-US" sz="2000" dirty="0" smtClean="0"/>
              <a:t>JSON is text, written with JavaScript object notation.</a:t>
            </a:r>
          </a:p>
          <a:p>
            <a:pPr>
              <a:buNone/>
            </a:pPr>
            <a:r>
              <a:rPr lang="en-US" sz="2000" dirty="0" smtClean="0"/>
              <a:t>JSON in Python</a:t>
            </a:r>
            <a:endParaRPr lang="en-US" sz="2000" b="1" dirty="0" smtClean="0"/>
          </a:p>
          <a:p>
            <a:pPr>
              <a:buNone/>
            </a:pPr>
            <a:r>
              <a:rPr lang="en-US" sz="2000" dirty="0" smtClean="0"/>
              <a:t>Python has a built-in package called </a:t>
            </a:r>
            <a:r>
              <a:rPr lang="en-US" sz="2000" dirty="0" err="1" smtClean="0"/>
              <a:t>json</a:t>
            </a:r>
            <a:r>
              <a:rPr lang="en-US" sz="2000" dirty="0" smtClean="0"/>
              <a:t>, which can be used to work with JSON data.</a:t>
            </a:r>
          </a:p>
          <a:p>
            <a:pPr>
              <a:buNone/>
            </a:pPr>
            <a:r>
              <a:rPr lang="en-US" sz="2000" dirty="0" smtClean="0"/>
              <a:t>Example</a:t>
            </a:r>
            <a:endParaRPr lang="en-US" sz="2000" b="1" dirty="0" smtClean="0"/>
          </a:p>
          <a:p>
            <a:pPr>
              <a:buNone/>
            </a:pPr>
            <a:r>
              <a:rPr lang="en-US" sz="2000" dirty="0" smtClean="0"/>
              <a:t>Import the </a:t>
            </a:r>
            <a:r>
              <a:rPr lang="en-US" sz="2000" dirty="0" err="1" smtClean="0"/>
              <a:t>json</a:t>
            </a:r>
            <a:r>
              <a:rPr lang="en-US" sz="2000" dirty="0" smtClean="0"/>
              <a:t> module:</a:t>
            </a:r>
          </a:p>
          <a:p>
            <a:pPr>
              <a:buNone/>
            </a:pPr>
            <a:r>
              <a:rPr lang="en-US" sz="2000" dirty="0" smtClean="0"/>
              <a:t>import </a:t>
            </a:r>
            <a:r>
              <a:rPr lang="en-US" sz="2000" dirty="0" err="1" smtClean="0"/>
              <a:t>json</a:t>
            </a:r>
            <a:endParaRPr lang="en-US" sz="2000" dirty="0" smtClean="0"/>
          </a:p>
          <a:p>
            <a:pPr>
              <a:buNone/>
            </a:pPr>
            <a:r>
              <a:rPr lang="en-US" sz="2000" dirty="0" smtClean="0"/>
              <a:t>Parse JSON - Convert from JSON to Python</a:t>
            </a:r>
            <a:endParaRPr lang="en-US" sz="2000" b="1" dirty="0" smtClean="0"/>
          </a:p>
          <a:p>
            <a:pPr>
              <a:buNone/>
            </a:pPr>
            <a:r>
              <a:rPr lang="en-US" sz="2000" dirty="0" smtClean="0"/>
              <a:t>If you have a JSON string, you can parse it by using the </a:t>
            </a:r>
            <a:r>
              <a:rPr lang="en-US" sz="2000" dirty="0" err="1" smtClean="0"/>
              <a:t>json.loads</a:t>
            </a:r>
            <a:r>
              <a:rPr lang="en-US" sz="2000" dirty="0" smtClean="0"/>
              <a:t>() method.</a:t>
            </a:r>
          </a:p>
          <a:p>
            <a:pPr>
              <a:buNone/>
            </a:pPr>
            <a:r>
              <a:rPr lang="en-US" sz="2000" dirty="0" smtClean="0"/>
              <a:t>The result will be a Python dictionary.</a:t>
            </a:r>
          </a:p>
          <a:p>
            <a:pPr>
              <a:buNone/>
            </a:pPr>
            <a:r>
              <a:rPr lang="en-US" sz="2000" dirty="0" smtClean="0"/>
              <a:t>Example</a:t>
            </a:r>
            <a:endParaRPr lang="en-US" sz="2000" b="1" dirty="0" smtClean="0"/>
          </a:p>
          <a:p>
            <a:pPr>
              <a:buNone/>
            </a:pPr>
            <a:r>
              <a:rPr lang="en-US" sz="2000" dirty="0" smtClean="0"/>
              <a:t>Convert from JSON to Python:</a:t>
            </a:r>
          </a:p>
          <a:p>
            <a:pPr>
              <a:buNone/>
            </a:pPr>
            <a:r>
              <a:rPr lang="en-US" sz="2000" dirty="0" smtClean="0"/>
              <a:t>import </a:t>
            </a:r>
            <a:r>
              <a:rPr lang="en-US" sz="2000" dirty="0" err="1" smtClean="0"/>
              <a:t>json</a:t>
            </a:r>
            <a:endParaRPr lang="en-US" sz="2000"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990600"/>
            <a:ext cx="8229600" cy="5715000"/>
          </a:xfrm>
        </p:spPr>
        <p:txBody>
          <a:bodyPr>
            <a:normAutofit fontScale="92500" lnSpcReduction="10000"/>
          </a:bodyPr>
          <a:lstStyle/>
          <a:p>
            <a:pPr>
              <a:buNone/>
            </a:pPr>
            <a:r>
              <a:rPr lang="en-US" sz="2000" dirty="0" smtClean="0"/>
              <a:t># some JSON:</a:t>
            </a:r>
            <a:br>
              <a:rPr lang="en-US" sz="2000" dirty="0" smtClean="0"/>
            </a:br>
            <a:r>
              <a:rPr lang="en-US" sz="2000" dirty="0" smtClean="0"/>
              <a:t>x =  '{ "name":"John", "age":30, "city":"New York"}'</a:t>
            </a:r>
            <a:br>
              <a:rPr lang="en-US" sz="2000" dirty="0" smtClean="0"/>
            </a:br>
            <a:r>
              <a:rPr lang="en-US" sz="2000" dirty="0" smtClean="0"/>
              <a:t/>
            </a:r>
            <a:br>
              <a:rPr lang="en-US" sz="2000" dirty="0" smtClean="0"/>
            </a:br>
            <a:r>
              <a:rPr lang="en-US" sz="2000" dirty="0" smtClean="0"/>
              <a:t># parse x:</a:t>
            </a:r>
            <a:br>
              <a:rPr lang="en-US" sz="2000" dirty="0" smtClean="0"/>
            </a:br>
            <a:r>
              <a:rPr lang="en-US" sz="2000" dirty="0" smtClean="0"/>
              <a:t>y = </a:t>
            </a:r>
            <a:r>
              <a:rPr lang="en-US" sz="2000" dirty="0" err="1" smtClean="0"/>
              <a:t>json.loads</a:t>
            </a:r>
            <a:r>
              <a:rPr lang="en-US" sz="2000" dirty="0" smtClean="0"/>
              <a:t>(x)</a:t>
            </a:r>
            <a:br>
              <a:rPr lang="en-US" sz="2000" dirty="0" smtClean="0"/>
            </a:br>
            <a:r>
              <a:rPr lang="en-US" sz="2000" dirty="0" smtClean="0"/>
              <a:t/>
            </a:r>
            <a:br>
              <a:rPr lang="en-US" sz="2000" dirty="0" smtClean="0"/>
            </a:br>
            <a:r>
              <a:rPr lang="en-US" sz="2000" dirty="0" smtClean="0"/>
              <a:t># the result is a Python dictionary:</a:t>
            </a:r>
            <a:br>
              <a:rPr lang="en-US" sz="2000" dirty="0" smtClean="0"/>
            </a:br>
            <a:r>
              <a:rPr lang="en-US" sz="2000" dirty="0" smtClean="0"/>
              <a:t>print(y["age"])</a:t>
            </a:r>
          </a:p>
          <a:p>
            <a:pPr>
              <a:buNone/>
            </a:pPr>
            <a:r>
              <a:rPr lang="en-US" sz="2000" dirty="0" smtClean="0"/>
              <a:t>RUN EXAMPLE</a:t>
            </a:r>
          </a:p>
          <a:p>
            <a:pPr>
              <a:buNone/>
            </a:pPr>
            <a:r>
              <a:rPr lang="en-US" sz="2000" dirty="0" smtClean="0"/>
              <a:t>import </a:t>
            </a:r>
            <a:r>
              <a:rPr lang="en-US" sz="2000" dirty="0" err="1" smtClean="0"/>
              <a:t>json</a:t>
            </a:r>
            <a:endParaRPr lang="en-US" sz="2000" dirty="0" smtClean="0"/>
          </a:p>
          <a:p>
            <a:pPr>
              <a:buNone/>
            </a:pPr>
            <a:r>
              <a:rPr lang="en-US" sz="2000" dirty="0" smtClean="0"/>
              <a:t> # some JSON:</a:t>
            </a:r>
          </a:p>
          <a:p>
            <a:pPr>
              <a:buNone/>
            </a:pPr>
            <a:r>
              <a:rPr lang="en-US" sz="2000" dirty="0" smtClean="0"/>
              <a:t>x = '{ "name":"John", "age":30, "city":"New York"}'</a:t>
            </a:r>
          </a:p>
          <a:p>
            <a:pPr>
              <a:buNone/>
            </a:pPr>
            <a:r>
              <a:rPr lang="en-US" sz="2000" dirty="0" smtClean="0"/>
              <a:t> </a:t>
            </a:r>
          </a:p>
          <a:p>
            <a:pPr>
              <a:buNone/>
            </a:pPr>
            <a:r>
              <a:rPr lang="en-US" sz="2000" dirty="0" smtClean="0"/>
              <a:t># parse x:</a:t>
            </a:r>
          </a:p>
          <a:p>
            <a:pPr>
              <a:buNone/>
            </a:pPr>
            <a:r>
              <a:rPr lang="en-US" sz="2000" dirty="0" smtClean="0"/>
              <a:t>y = </a:t>
            </a:r>
            <a:r>
              <a:rPr lang="en-US" sz="2000" dirty="0" err="1" smtClean="0"/>
              <a:t>json.loads</a:t>
            </a:r>
            <a:r>
              <a:rPr lang="en-US" sz="2000" dirty="0" smtClean="0"/>
              <a:t>(x)</a:t>
            </a:r>
          </a:p>
          <a:p>
            <a:pPr>
              <a:buNone/>
            </a:pPr>
            <a:r>
              <a:rPr lang="en-US" sz="2000" dirty="0" smtClean="0"/>
              <a:t> </a:t>
            </a:r>
          </a:p>
          <a:p>
            <a:pPr>
              <a:buNone/>
            </a:pPr>
            <a:r>
              <a:rPr lang="en-US" sz="2000" dirty="0" smtClean="0"/>
              <a:t># the result is a Python dictionary:</a:t>
            </a:r>
          </a:p>
          <a:p>
            <a:pPr>
              <a:buNone/>
            </a:pPr>
            <a:r>
              <a:rPr lang="en-US" sz="2000" dirty="0" smtClean="0"/>
              <a:t>print(y["age"])</a:t>
            </a:r>
          </a:p>
          <a:p>
            <a:pPr>
              <a:buNone/>
            </a:pPr>
            <a:endParaRPr lang="en-US" sz="2000"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1143000"/>
            <a:ext cx="8229600" cy="5562600"/>
          </a:xfrm>
        </p:spPr>
        <p:txBody>
          <a:bodyPr>
            <a:normAutofit lnSpcReduction="10000"/>
          </a:bodyPr>
          <a:lstStyle/>
          <a:p>
            <a:pPr>
              <a:buNone/>
            </a:pPr>
            <a:r>
              <a:rPr lang="en-US" sz="2000" dirty="0" smtClean="0"/>
              <a:t>C:\Users\My Name&gt;python demo_json.py</a:t>
            </a:r>
            <a:br>
              <a:rPr lang="en-US" sz="2000" dirty="0" smtClean="0"/>
            </a:br>
            <a:r>
              <a:rPr lang="en-US" sz="2000" dirty="0" smtClean="0"/>
              <a:t>30</a:t>
            </a:r>
          </a:p>
          <a:p>
            <a:pPr>
              <a:buNone/>
            </a:pPr>
            <a:endParaRPr lang="en-US" sz="2000" dirty="0" smtClean="0"/>
          </a:p>
          <a:p>
            <a:pPr>
              <a:buNone/>
            </a:pPr>
            <a:r>
              <a:rPr lang="en-US" sz="2000" dirty="0" smtClean="0"/>
              <a:t>Convert from Python to JSON</a:t>
            </a:r>
            <a:endParaRPr lang="en-US" sz="2000" b="1" dirty="0" smtClean="0"/>
          </a:p>
          <a:p>
            <a:pPr>
              <a:buNone/>
            </a:pPr>
            <a:r>
              <a:rPr lang="en-US" sz="2000" dirty="0" smtClean="0"/>
              <a:t>If you have a Python object, you can convert it into a JSON string by using the </a:t>
            </a:r>
            <a:r>
              <a:rPr lang="en-US" sz="2000" dirty="0" err="1" smtClean="0"/>
              <a:t>json.dumps</a:t>
            </a:r>
            <a:r>
              <a:rPr lang="en-US" sz="2000" dirty="0" smtClean="0"/>
              <a:t>() method.</a:t>
            </a:r>
          </a:p>
          <a:p>
            <a:pPr>
              <a:buNone/>
            </a:pPr>
            <a:r>
              <a:rPr lang="en-US" sz="2000" dirty="0" smtClean="0"/>
              <a:t>Example</a:t>
            </a:r>
            <a:endParaRPr lang="en-US" sz="2000" b="1" dirty="0" smtClean="0"/>
          </a:p>
          <a:p>
            <a:pPr>
              <a:buNone/>
            </a:pPr>
            <a:r>
              <a:rPr lang="en-US" sz="2000" dirty="0" smtClean="0"/>
              <a:t>Convert from Python to JSON:</a:t>
            </a:r>
          </a:p>
          <a:p>
            <a:pPr>
              <a:buNone/>
            </a:pPr>
            <a:r>
              <a:rPr lang="en-US" sz="2000" dirty="0" smtClean="0"/>
              <a:t>import </a:t>
            </a:r>
            <a:r>
              <a:rPr lang="en-US" sz="2000" dirty="0" err="1" smtClean="0"/>
              <a:t>json</a:t>
            </a:r>
            <a:r>
              <a:rPr lang="en-US" sz="2000" dirty="0" smtClean="0"/>
              <a:t/>
            </a:r>
            <a:br>
              <a:rPr lang="en-US" sz="2000" dirty="0" smtClean="0"/>
            </a:br>
            <a:r>
              <a:rPr lang="en-US" sz="2000" dirty="0" smtClean="0"/>
              <a:t/>
            </a:r>
            <a:br>
              <a:rPr lang="en-US" sz="2000" dirty="0" smtClean="0"/>
            </a:br>
            <a:r>
              <a:rPr lang="en-US" sz="2000" dirty="0" smtClean="0"/>
              <a:t># a Python object (</a:t>
            </a:r>
            <a:r>
              <a:rPr lang="en-US" sz="2000" dirty="0" err="1" smtClean="0"/>
              <a:t>dict</a:t>
            </a:r>
            <a:r>
              <a:rPr lang="en-US" sz="2000" dirty="0" smtClean="0"/>
              <a:t>):</a:t>
            </a:r>
            <a:br>
              <a:rPr lang="en-US" sz="2000" dirty="0" smtClean="0"/>
            </a:br>
            <a:r>
              <a:rPr lang="en-US" sz="2000" dirty="0" smtClean="0"/>
              <a:t>x = {</a:t>
            </a:r>
            <a:br>
              <a:rPr lang="en-US" sz="2000" dirty="0" smtClean="0"/>
            </a:br>
            <a:r>
              <a:rPr lang="en-US" sz="2000" dirty="0" smtClean="0"/>
              <a:t>  "name": "John",</a:t>
            </a:r>
            <a:br>
              <a:rPr lang="en-US" sz="2000" dirty="0" smtClean="0"/>
            </a:br>
            <a:r>
              <a:rPr lang="en-US" sz="2000" dirty="0" smtClean="0"/>
              <a:t>  "age": 30,</a:t>
            </a:r>
            <a:br>
              <a:rPr lang="en-US" sz="2000" dirty="0" smtClean="0"/>
            </a:br>
            <a:r>
              <a:rPr lang="en-US" sz="2000" dirty="0" smtClean="0"/>
              <a:t>  "city": "New York"</a:t>
            </a:r>
            <a:br>
              <a:rPr lang="en-US" sz="2000" dirty="0" smtClean="0"/>
            </a:br>
            <a:r>
              <a:rPr lang="en-US" sz="2000" dirty="0" smtClean="0"/>
              <a:t>}</a:t>
            </a:r>
            <a:br>
              <a:rPr lang="en-US" sz="2000" dirty="0" smtClean="0"/>
            </a:br>
            <a:r>
              <a:rPr lang="en-US" sz="2000" dirty="0" smtClean="0"/>
              <a:t># convert into JSON:</a:t>
            </a:r>
            <a:br>
              <a:rPr lang="en-US" sz="2000" dirty="0" smtClean="0"/>
            </a:br>
            <a:r>
              <a:rPr lang="en-US" sz="2000" dirty="0" smtClean="0"/>
              <a:t>y = </a:t>
            </a:r>
            <a:r>
              <a:rPr lang="en-US" sz="2000" dirty="0" err="1" smtClean="0"/>
              <a:t>json.dumps</a:t>
            </a:r>
            <a:r>
              <a:rPr lang="en-US" sz="2000" dirty="0" smtClean="0"/>
              <a:t>(x)</a:t>
            </a:r>
            <a:endParaRPr lang="en-US" sz="2000"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914400"/>
            <a:ext cx="8229600" cy="5638800"/>
          </a:xfrm>
        </p:spPr>
        <p:txBody>
          <a:bodyPr>
            <a:noAutofit/>
          </a:bodyPr>
          <a:lstStyle/>
          <a:p>
            <a:pPr>
              <a:buNone/>
            </a:pPr>
            <a:r>
              <a:rPr lang="en-US" sz="2000" dirty="0" smtClean="0"/>
              <a:t># the result is a JSON string:</a:t>
            </a:r>
            <a:br>
              <a:rPr lang="en-US" sz="2000" dirty="0" smtClean="0"/>
            </a:br>
            <a:r>
              <a:rPr lang="en-US" sz="2000" dirty="0" smtClean="0"/>
              <a:t>print(y)</a:t>
            </a:r>
          </a:p>
          <a:p>
            <a:pPr>
              <a:buNone/>
            </a:pPr>
            <a:r>
              <a:rPr lang="en-US" sz="2000" dirty="0" smtClean="0"/>
              <a:t>RUN EXAMPLE</a:t>
            </a:r>
          </a:p>
          <a:p>
            <a:pPr>
              <a:buNone/>
            </a:pPr>
            <a:r>
              <a:rPr lang="en-US" sz="2000" dirty="0" smtClean="0"/>
              <a:t>import </a:t>
            </a:r>
            <a:r>
              <a:rPr lang="en-US" sz="2000" dirty="0" err="1" smtClean="0"/>
              <a:t>json</a:t>
            </a:r>
            <a:endParaRPr lang="en-US" sz="2000" dirty="0" smtClean="0"/>
          </a:p>
          <a:p>
            <a:pPr>
              <a:buNone/>
            </a:pPr>
            <a:r>
              <a:rPr lang="en-US" sz="2000" dirty="0" smtClean="0"/>
              <a:t> # a Python object (</a:t>
            </a:r>
            <a:r>
              <a:rPr lang="en-US" sz="2000" dirty="0" err="1" smtClean="0"/>
              <a:t>dict</a:t>
            </a:r>
            <a:r>
              <a:rPr lang="en-US" sz="2000" dirty="0" smtClean="0"/>
              <a:t>):</a:t>
            </a:r>
          </a:p>
          <a:p>
            <a:pPr>
              <a:buNone/>
            </a:pPr>
            <a:r>
              <a:rPr lang="en-US" sz="2000" dirty="0" smtClean="0"/>
              <a:t>x = {</a:t>
            </a:r>
          </a:p>
          <a:p>
            <a:pPr>
              <a:buNone/>
            </a:pPr>
            <a:r>
              <a:rPr lang="en-US" sz="2000" dirty="0" smtClean="0"/>
              <a:t>  "name": "John",</a:t>
            </a:r>
          </a:p>
          <a:p>
            <a:pPr>
              <a:buNone/>
            </a:pPr>
            <a:r>
              <a:rPr lang="en-US" sz="2000" dirty="0" smtClean="0"/>
              <a:t>  "age": 30,</a:t>
            </a:r>
          </a:p>
          <a:p>
            <a:pPr>
              <a:buNone/>
            </a:pPr>
            <a:r>
              <a:rPr lang="en-US" sz="2000" dirty="0" smtClean="0"/>
              <a:t>  "city": "New York"</a:t>
            </a:r>
          </a:p>
          <a:p>
            <a:pPr>
              <a:buNone/>
            </a:pPr>
            <a:r>
              <a:rPr lang="en-US" sz="2000" dirty="0" smtClean="0"/>
              <a:t>}</a:t>
            </a:r>
          </a:p>
          <a:p>
            <a:pPr>
              <a:buNone/>
            </a:pPr>
            <a:r>
              <a:rPr lang="en-US" sz="2000" dirty="0" smtClean="0"/>
              <a:t> # convert into JSON:</a:t>
            </a:r>
          </a:p>
          <a:p>
            <a:pPr>
              <a:buNone/>
            </a:pPr>
            <a:r>
              <a:rPr lang="en-US" sz="2000" dirty="0" smtClean="0"/>
              <a:t>y = </a:t>
            </a:r>
            <a:r>
              <a:rPr lang="en-US" sz="2000" dirty="0" err="1" smtClean="0"/>
              <a:t>json.dumps</a:t>
            </a:r>
            <a:r>
              <a:rPr lang="en-US" sz="2000" dirty="0" smtClean="0"/>
              <a:t>(x)</a:t>
            </a:r>
          </a:p>
          <a:p>
            <a:pPr>
              <a:buNone/>
            </a:pPr>
            <a:r>
              <a:rPr lang="en-US" sz="2000" dirty="0" smtClean="0"/>
              <a:t> </a:t>
            </a:r>
          </a:p>
          <a:p>
            <a:pPr>
              <a:buNone/>
            </a:pPr>
            <a:r>
              <a:rPr lang="en-US" sz="2000" dirty="0" smtClean="0"/>
              <a:t># the result is a JSON string:</a:t>
            </a:r>
          </a:p>
          <a:p>
            <a:pPr>
              <a:buNone/>
            </a:pPr>
            <a:r>
              <a:rPr lang="en-US" sz="2000" dirty="0" smtClean="0"/>
              <a:t>print(y)</a:t>
            </a:r>
          </a:p>
          <a:p>
            <a:pPr>
              <a:buNone/>
            </a:pPr>
            <a:endParaRPr lang="en-US" sz="2000"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914400"/>
            <a:ext cx="8229600" cy="5791200"/>
          </a:xfrm>
        </p:spPr>
        <p:txBody>
          <a:bodyPr>
            <a:normAutofit/>
          </a:bodyPr>
          <a:lstStyle/>
          <a:p>
            <a:pPr>
              <a:buNone/>
            </a:pPr>
            <a:r>
              <a:rPr lang="en-US" sz="2000" dirty="0" smtClean="0"/>
              <a:t>C:\Users\My Name&gt;python demo_json_from_python.py</a:t>
            </a:r>
            <a:br>
              <a:rPr lang="en-US" sz="2000" dirty="0" smtClean="0"/>
            </a:br>
            <a:r>
              <a:rPr lang="en-US" sz="2000" dirty="0" smtClean="0"/>
              <a:t>{"name": "John", "age": 30, "city": "New York"}</a:t>
            </a:r>
          </a:p>
          <a:p>
            <a:pPr>
              <a:buNone/>
            </a:pPr>
            <a:r>
              <a:rPr lang="en-US" sz="2000" dirty="0" smtClean="0"/>
              <a:t>You can convert Python objects of the following types, into JSON strings:</a:t>
            </a:r>
          </a:p>
          <a:p>
            <a:pPr lvl="0">
              <a:buNone/>
            </a:pPr>
            <a:r>
              <a:rPr lang="en-US" sz="2000" dirty="0" err="1" smtClean="0"/>
              <a:t>dict</a:t>
            </a:r>
            <a:endParaRPr lang="en-US" sz="2000" dirty="0" smtClean="0"/>
          </a:p>
          <a:p>
            <a:pPr lvl="0">
              <a:buNone/>
            </a:pPr>
            <a:r>
              <a:rPr lang="en-US" sz="2000" dirty="0" smtClean="0"/>
              <a:t>list</a:t>
            </a:r>
          </a:p>
          <a:p>
            <a:pPr lvl="0">
              <a:buNone/>
            </a:pPr>
            <a:r>
              <a:rPr lang="en-US" sz="2000" dirty="0" err="1" smtClean="0"/>
              <a:t>tuple</a:t>
            </a:r>
            <a:endParaRPr lang="en-US" sz="2000" dirty="0" smtClean="0"/>
          </a:p>
          <a:p>
            <a:pPr lvl="0">
              <a:buNone/>
            </a:pPr>
            <a:r>
              <a:rPr lang="en-US" sz="2000" dirty="0" smtClean="0"/>
              <a:t>string</a:t>
            </a:r>
          </a:p>
          <a:p>
            <a:pPr lvl="0">
              <a:buNone/>
            </a:pPr>
            <a:r>
              <a:rPr lang="en-US" sz="2000" dirty="0" err="1" smtClean="0"/>
              <a:t>int</a:t>
            </a:r>
            <a:endParaRPr lang="en-US" sz="2000" dirty="0" smtClean="0"/>
          </a:p>
          <a:p>
            <a:pPr lvl="0">
              <a:buNone/>
            </a:pPr>
            <a:r>
              <a:rPr lang="en-US" sz="2000" dirty="0" smtClean="0"/>
              <a:t>float</a:t>
            </a:r>
          </a:p>
          <a:p>
            <a:pPr lvl="0">
              <a:buNone/>
            </a:pPr>
            <a:r>
              <a:rPr lang="en-US" sz="2000" dirty="0" smtClean="0"/>
              <a:t>True</a:t>
            </a:r>
          </a:p>
          <a:p>
            <a:pPr lvl="0">
              <a:buNone/>
            </a:pPr>
            <a:r>
              <a:rPr lang="en-US" sz="2000" dirty="0" smtClean="0"/>
              <a:t>False</a:t>
            </a:r>
          </a:p>
          <a:p>
            <a:pPr lvl="0">
              <a:buNone/>
            </a:pPr>
            <a:r>
              <a:rPr lang="en-US" sz="2000" dirty="0" smtClean="0"/>
              <a:t>None</a:t>
            </a:r>
          </a:p>
          <a:p>
            <a:pPr>
              <a:buNone/>
            </a:pPr>
            <a:r>
              <a:rPr lang="en-US" sz="2000" dirty="0" smtClean="0"/>
              <a:t>Example</a:t>
            </a:r>
            <a:endParaRPr lang="en-US" sz="2000" b="1" dirty="0" smtClean="0"/>
          </a:p>
          <a:p>
            <a:pPr>
              <a:buNone/>
            </a:pPr>
            <a:r>
              <a:rPr lang="en-US" sz="2000" dirty="0" smtClean="0"/>
              <a:t>Convert Python objects into JSON strings, and print the values:</a:t>
            </a:r>
          </a:p>
          <a:p>
            <a:pPr>
              <a:buNone/>
            </a:pPr>
            <a:r>
              <a:rPr lang="en-US" sz="2000" dirty="0" smtClean="0"/>
              <a:t>import </a:t>
            </a:r>
            <a:r>
              <a:rPr lang="en-US" sz="2000" dirty="0" err="1" smtClean="0"/>
              <a:t>json</a:t>
            </a:r>
            <a:r>
              <a:rPr lang="en-US" sz="2000" dirty="0" smtClean="0"/>
              <a:t/>
            </a:r>
            <a:br>
              <a:rPr lang="en-US" sz="2000" dirty="0" smtClean="0"/>
            </a:br>
            <a:endParaRPr lang="en-US" sz="2000"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	print(</a:t>
            </a:r>
            <a:r>
              <a:rPr lang="en-US" sz="2000" dirty="0" err="1" smtClean="0"/>
              <a:t>json.dumps</a:t>
            </a:r>
            <a:r>
              <a:rPr lang="en-US" sz="2000" dirty="0" smtClean="0"/>
              <a:t>({"name": "John", "age": 30}))</a:t>
            </a:r>
            <a:br>
              <a:rPr lang="en-US" sz="2000" dirty="0" smtClean="0"/>
            </a:br>
            <a:r>
              <a:rPr lang="en-US" sz="2000" dirty="0" smtClean="0"/>
              <a:t>print(</a:t>
            </a:r>
            <a:r>
              <a:rPr lang="en-US" sz="2000" dirty="0" err="1" smtClean="0"/>
              <a:t>json.dumps</a:t>
            </a:r>
            <a:r>
              <a:rPr lang="en-US" sz="2000" dirty="0" smtClean="0"/>
              <a:t>(["apple", "bananas"]))</a:t>
            </a:r>
            <a:br>
              <a:rPr lang="en-US" sz="2000" dirty="0" smtClean="0"/>
            </a:br>
            <a:r>
              <a:rPr lang="en-US" sz="2000" dirty="0" smtClean="0"/>
              <a:t>print(</a:t>
            </a:r>
            <a:r>
              <a:rPr lang="en-US" sz="2000" dirty="0" err="1" smtClean="0"/>
              <a:t>json.dumps</a:t>
            </a:r>
            <a:r>
              <a:rPr lang="en-US" sz="2000" dirty="0" smtClean="0"/>
              <a:t>(("apple", "bananas")))</a:t>
            </a:r>
            <a:br>
              <a:rPr lang="en-US" sz="2000" dirty="0" smtClean="0"/>
            </a:br>
            <a:r>
              <a:rPr lang="en-US" sz="2000" dirty="0" smtClean="0"/>
              <a:t>print(</a:t>
            </a:r>
            <a:r>
              <a:rPr lang="en-US" sz="2000" dirty="0" err="1" smtClean="0"/>
              <a:t>json.dumps</a:t>
            </a:r>
            <a:r>
              <a:rPr lang="en-US" sz="2000" dirty="0" smtClean="0"/>
              <a:t>("hello"))</a:t>
            </a:r>
            <a:br>
              <a:rPr lang="en-US" sz="2000" dirty="0" smtClean="0"/>
            </a:br>
            <a:r>
              <a:rPr lang="en-US" sz="2000" dirty="0" smtClean="0"/>
              <a:t>print(</a:t>
            </a:r>
            <a:r>
              <a:rPr lang="en-US" sz="2000" dirty="0" err="1" smtClean="0"/>
              <a:t>json.dumps</a:t>
            </a:r>
            <a:r>
              <a:rPr lang="en-US" sz="2000" dirty="0" smtClean="0"/>
              <a:t>(42))</a:t>
            </a:r>
          </a:p>
          <a:p>
            <a:pPr>
              <a:buNone/>
            </a:pPr>
            <a:r>
              <a:rPr lang="en-US" sz="2000" dirty="0" smtClean="0"/>
              <a:t>	print(</a:t>
            </a:r>
            <a:r>
              <a:rPr lang="en-US" sz="2000" dirty="0" err="1" smtClean="0"/>
              <a:t>json.dumps</a:t>
            </a:r>
            <a:r>
              <a:rPr lang="en-US" sz="2000" dirty="0" smtClean="0"/>
              <a:t>(31.76))</a:t>
            </a:r>
            <a:br>
              <a:rPr lang="en-US" sz="2000" dirty="0" smtClean="0"/>
            </a:br>
            <a:r>
              <a:rPr lang="en-US" sz="2000" dirty="0" smtClean="0"/>
              <a:t>print(</a:t>
            </a:r>
            <a:r>
              <a:rPr lang="en-US" sz="2000" dirty="0" err="1" smtClean="0"/>
              <a:t>json.dumps</a:t>
            </a:r>
            <a:r>
              <a:rPr lang="en-US" sz="2000" dirty="0" smtClean="0"/>
              <a:t>(True))</a:t>
            </a:r>
            <a:br>
              <a:rPr lang="en-US" sz="2000" dirty="0" smtClean="0"/>
            </a:br>
            <a:r>
              <a:rPr lang="en-US" sz="2000" dirty="0" smtClean="0"/>
              <a:t>print(</a:t>
            </a:r>
            <a:r>
              <a:rPr lang="en-US" sz="2000" dirty="0" err="1" smtClean="0"/>
              <a:t>json.dumps</a:t>
            </a:r>
            <a:r>
              <a:rPr lang="en-US" sz="2000" dirty="0" smtClean="0"/>
              <a:t>(False))</a:t>
            </a:r>
            <a:br>
              <a:rPr lang="en-US" sz="2000" dirty="0" smtClean="0"/>
            </a:br>
            <a:r>
              <a:rPr lang="en-US" sz="2000" dirty="0" smtClean="0"/>
              <a:t>print(</a:t>
            </a:r>
            <a:r>
              <a:rPr lang="en-US" sz="2000" dirty="0" err="1" smtClean="0"/>
              <a:t>json.dumps</a:t>
            </a:r>
            <a:r>
              <a:rPr lang="en-US" sz="2000" dirty="0" smtClean="0"/>
              <a:t>(None))</a:t>
            </a:r>
          </a:p>
          <a:p>
            <a:pPr>
              <a:buNone/>
            </a:pPr>
            <a:endParaRPr lang="en-US" sz="2000" dirty="0" smtClean="0"/>
          </a:p>
          <a:p>
            <a:pPr>
              <a:buNone/>
            </a:pPr>
            <a:r>
              <a:rPr lang="en-US" sz="2000" dirty="0" smtClean="0"/>
              <a:t>RUN EXAMPLE</a:t>
            </a:r>
          </a:p>
          <a:p>
            <a:pPr>
              <a:buNone/>
            </a:pPr>
            <a:r>
              <a:rPr lang="en-US" sz="2000" dirty="0" smtClean="0"/>
              <a:t>import </a:t>
            </a:r>
            <a:r>
              <a:rPr lang="en-US" sz="2000" dirty="0" err="1" smtClean="0"/>
              <a:t>json</a:t>
            </a:r>
            <a:endParaRPr lang="en-US" sz="2000" dirty="0" smtClean="0"/>
          </a:p>
          <a:p>
            <a:pPr>
              <a:buNone/>
            </a:pPr>
            <a:r>
              <a:rPr lang="en-US" sz="2000" dirty="0" smtClean="0"/>
              <a:t>print(</a:t>
            </a:r>
            <a:r>
              <a:rPr lang="en-US" sz="2000" dirty="0" err="1" smtClean="0"/>
              <a:t>json.dumps</a:t>
            </a:r>
            <a:r>
              <a:rPr lang="en-US" sz="2000" dirty="0" smtClean="0"/>
              <a:t>({"name": "John", "age": 30}))</a:t>
            </a:r>
          </a:p>
          <a:p>
            <a:pPr>
              <a:buNone/>
            </a:pPr>
            <a:r>
              <a:rPr lang="en-US" sz="2000" dirty="0" smtClean="0"/>
              <a:t>print(</a:t>
            </a:r>
            <a:r>
              <a:rPr lang="en-US" sz="2000" dirty="0" err="1" smtClean="0"/>
              <a:t>json.dumps</a:t>
            </a:r>
            <a:r>
              <a:rPr lang="en-US" sz="2000" dirty="0" smtClean="0"/>
              <a:t>(["apple", "bananas"]))</a:t>
            </a:r>
          </a:p>
          <a:p>
            <a:pPr>
              <a:buNone/>
            </a:pPr>
            <a:r>
              <a:rPr lang="en-US" sz="2000" dirty="0" smtClean="0"/>
              <a:t>print(</a:t>
            </a:r>
            <a:r>
              <a:rPr lang="en-US" sz="2000" dirty="0" err="1" smtClean="0"/>
              <a:t>json.dumps</a:t>
            </a:r>
            <a:r>
              <a:rPr lang="en-US" sz="2000" dirty="0" smtClean="0"/>
              <a:t>(("apple", "bananas")))</a:t>
            </a:r>
          </a:p>
          <a:p>
            <a:pPr>
              <a:buNone/>
            </a:pPr>
            <a:r>
              <a:rPr lang="en-US" sz="2000" dirty="0" smtClean="0"/>
              <a:t>print(</a:t>
            </a:r>
            <a:r>
              <a:rPr lang="en-US" sz="2000" dirty="0" err="1" smtClean="0"/>
              <a:t>json.dumps</a:t>
            </a:r>
            <a:r>
              <a:rPr lang="en-US" sz="2000" dirty="0" smtClean="0"/>
              <a:t>("hello"))</a:t>
            </a:r>
          </a:p>
          <a:p>
            <a:pPr>
              <a:buNone/>
            </a:pPr>
            <a:r>
              <a:rPr lang="en-US" sz="2000" dirty="0" smtClean="0"/>
              <a:t>print(</a:t>
            </a:r>
            <a:r>
              <a:rPr lang="en-US" sz="2000" dirty="0" err="1" smtClean="0"/>
              <a:t>json.dumps</a:t>
            </a:r>
            <a:r>
              <a:rPr lang="en-US" sz="2000" dirty="0" smtClean="0"/>
              <a:t>(42))</a:t>
            </a:r>
          </a:p>
          <a:p>
            <a:pPr>
              <a:buNone/>
            </a:pPr>
            <a:r>
              <a:rPr lang="en-US" sz="2000" dirty="0" smtClean="0"/>
              <a:t>print(</a:t>
            </a:r>
            <a:r>
              <a:rPr lang="en-US" sz="2000" dirty="0" err="1" smtClean="0"/>
              <a:t>json.dumps</a:t>
            </a:r>
            <a:r>
              <a:rPr lang="en-US" sz="2000" dirty="0" smtClean="0"/>
              <a:t>(31.76))</a:t>
            </a:r>
          </a:p>
          <a:p>
            <a:pPr>
              <a:buNone/>
            </a:pPr>
            <a:endParaRPr lang="en-US" sz="2000" dirty="0" smtClean="0"/>
          </a:p>
          <a:p>
            <a:pPr>
              <a:buNone/>
            </a:pPr>
            <a:endParaRPr lang="en-US" sz="2000"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685800"/>
            <a:ext cx="8229600" cy="5867400"/>
          </a:xfrm>
        </p:spPr>
        <p:txBody>
          <a:bodyPr>
            <a:normAutofit/>
          </a:bodyPr>
          <a:lstStyle/>
          <a:p>
            <a:pPr>
              <a:buNone/>
            </a:pPr>
            <a:r>
              <a:rPr lang="en-US" sz="2000" dirty="0" smtClean="0"/>
              <a:t>	print(</a:t>
            </a:r>
            <a:r>
              <a:rPr lang="en-US" sz="2000" dirty="0" err="1" smtClean="0"/>
              <a:t>json.dumps</a:t>
            </a:r>
            <a:r>
              <a:rPr lang="en-US" sz="2000" dirty="0" smtClean="0"/>
              <a:t>(True))</a:t>
            </a:r>
          </a:p>
          <a:p>
            <a:pPr>
              <a:buNone/>
            </a:pPr>
            <a:r>
              <a:rPr lang="en-US" sz="2000" dirty="0" smtClean="0"/>
              <a:t>	print(</a:t>
            </a:r>
            <a:r>
              <a:rPr lang="en-US" sz="2000" dirty="0" err="1" smtClean="0"/>
              <a:t>json.dumps</a:t>
            </a:r>
            <a:r>
              <a:rPr lang="en-US" sz="2000" dirty="0" smtClean="0"/>
              <a:t>(False))</a:t>
            </a:r>
          </a:p>
          <a:p>
            <a:pPr>
              <a:buNone/>
            </a:pPr>
            <a:r>
              <a:rPr lang="en-US" sz="2000" dirty="0" smtClean="0"/>
              <a:t>	print(</a:t>
            </a:r>
            <a:r>
              <a:rPr lang="en-US" sz="2000" dirty="0" err="1" smtClean="0"/>
              <a:t>json.dumps</a:t>
            </a:r>
            <a:r>
              <a:rPr lang="en-US" sz="2000" dirty="0" smtClean="0"/>
              <a:t>(None))</a:t>
            </a:r>
          </a:p>
          <a:p>
            <a:pPr>
              <a:buNone/>
            </a:pPr>
            <a:r>
              <a:rPr lang="en-US" sz="2000" dirty="0" smtClean="0"/>
              <a:t>C:\Users\My Name&gt;python demo_json_from_python_all.py</a:t>
            </a:r>
            <a:br>
              <a:rPr lang="en-US" sz="2000" dirty="0" smtClean="0"/>
            </a:br>
            <a:r>
              <a:rPr lang="en-US" sz="2000" dirty="0" smtClean="0"/>
              <a:t>{"name": "John", "age": 30}</a:t>
            </a:r>
            <a:br>
              <a:rPr lang="en-US" sz="2000" dirty="0" smtClean="0"/>
            </a:br>
            <a:r>
              <a:rPr lang="en-US" sz="2000" dirty="0" smtClean="0"/>
              <a:t>["apple", "bananas"]</a:t>
            </a:r>
            <a:br>
              <a:rPr lang="en-US" sz="2000" dirty="0" smtClean="0"/>
            </a:br>
            <a:r>
              <a:rPr lang="en-US" sz="2000" dirty="0" smtClean="0"/>
              <a:t>["apple", "bananas"]</a:t>
            </a:r>
            <a:br>
              <a:rPr lang="en-US" sz="2000" dirty="0" smtClean="0"/>
            </a:br>
            <a:r>
              <a:rPr lang="en-US" sz="2000" dirty="0" smtClean="0"/>
              <a:t>"hello"</a:t>
            </a:r>
            <a:br>
              <a:rPr lang="en-US" sz="2000" dirty="0" smtClean="0"/>
            </a:br>
            <a:r>
              <a:rPr lang="en-US" sz="2000" dirty="0" smtClean="0"/>
              <a:t>42</a:t>
            </a:r>
            <a:br>
              <a:rPr lang="en-US" sz="2000" dirty="0" smtClean="0"/>
            </a:br>
            <a:r>
              <a:rPr lang="en-US" sz="2000" dirty="0" smtClean="0"/>
              <a:t>31.76</a:t>
            </a:r>
            <a:br>
              <a:rPr lang="en-US" sz="2000" dirty="0" smtClean="0"/>
            </a:br>
            <a:r>
              <a:rPr lang="en-US" sz="2000" dirty="0" smtClean="0"/>
              <a:t>true</a:t>
            </a:r>
            <a:br>
              <a:rPr lang="en-US" sz="2000" dirty="0" smtClean="0"/>
            </a:br>
            <a:r>
              <a:rPr lang="en-US" sz="2000" dirty="0" smtClean="0"/>
              <a:t>false</a:t>
            </a:r>
            <a:br>
              <a:rPr lang="en-US" sz="2000" dirty="0" smtClean="0"/>
            </a:br>
            <a:r>
              <a:rPr lang="en-US" sz="2000" dirty="0" smtClean="0"/>
              <a:t>null</a:t>
            </a:r>
          </a:p>
          <a:p>
            <a:pPr>
              <a:buNone/>
            </a:pPr>
            <a:r>
              <a:rPr lang="en-US" sz="2000" dirty="0" smtClean="0"/>
              <a:t>When you convert from Python to JSON, Python objects are converted into the JSON (JavaScript) equivalent:</a:t>
            </a:r>
          </a:p>
          <a:p>
            <a:pPr>
              <a:buNone/>
            </a:pPr>
            <a:endParaRPr lang="en-US" sz="2000"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JSON</a:t>
            </a:r>
            <a:endParaRPr lang="en-US" dirty="0"/>
          </a:p>
        </p:txBody>
      </p:sp>
      <p:graphicFrame>
        <p:nvGraphicFramePr>
          <p:cNvPr id="5" name="Content Placeholder 4"/>
          <p:cNvGraphicFramePr>
            <a:graphicFrameLocks noGrp="1"/>
          </p:cNvGraphicFramePr>
          <p:nvPr>
            <p:ph idx="1"/>
          </p:nvPr>
        </p:nvGraphicFramePr>
        <p:xfrm>
          <a:off x="990600" y="1371600"/>
          <a:ext cx="4343400" cy="4114800"/>
        </p:xfrm>
        <a:graphic>
          <a:graphicData uri="http://schemas.openxmlformats.org/drawingml/2006/table">
            <a:tbl>
              <a:tblPr firstRow="1" bandRow="1">
                <a:tableStyleId>{5C22544A-7EE6-4342-B048-85BDC9FD1C3A}</a:tableStyleId>
              </a:tblPr>
              <a:tblGrid>
                <a:gridCol w="1981200"/>
                <a:gridCol w="2362200"/>
              </a:tblGrid>
              <a:tr h="363474">
                <a:tc>
                  <a:txBody>
                    <a:bodyPr/>
                    <a:lstStyle/>
                    <a:p>
                      <a:pPr marL="0" marR="0">
                        <a:lnSpc>
                          <a:spcPct val="115000"/>
                        </a:lnSpc>
                        <a:spcBef>
                          <a:spcPts val="0"/>
                        </a:spcBef>
                        <a:spcAft>
                          <a:spcPts val="0"/>
                        </a:spcAft>
                      </a:pPr>
                      <a:r>
                        <a:rPr lang="en-US" sz="2000" b="1" dirty="0">
                          <a:solidFill>
                            <a:srgbClr val="000000"/>
                          </a:solidFill>
                          <a:latin typeface="Verdana"/>
                          <a:ea typeface="Times New Roman"/>
                          <a:cs typeface="Times New Roman"/>
                        </a:rPr>
                        <a:t>Python</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b="1">
                          <a:solidFill>
                            <a:srgbClr val="000000"/>
                          </a:solidFill>
                          <a:latin typeface="Verdana"/>
                          <a:ea typeface="Times New Roman"/>
                          <a:cs typeface="Times New Roman"/>
                        </a:rPr>
                        <a:t>JSON</a:t>
                      </a:r>
                      <a:endParaRPr lang="en-US" sz="2000">
                        <a:latin typeface="Calibri"/>
                        <a:ea typeface="Calibri"/>
                        <a:cs typeface="Times New Roman"/>
                      </a:endParaRPr>
                    </a:p>
                  </a:txBody>
                  <a:tcPr marL="30480" marR="30480" marT="30480" marB="30480"/>
                </a:tc>
              </a:tr>
              <a:tr h="363474">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dict</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Object</a:t>
                      </a:r>
                      <a:endParaRPr lang="en-US" sz="2000">
                        <a:latin typeface="Calibri"/>
                        <a:ea typeface="Calibri"/>
                        <a:cs typeface="Times New Roman"/>
                      </a:endParaRPr>
                    </a:p>
                  </a:txBody>
                  <a:tcPr marL="30480" marR="30480" marT="30480" marB="30480"/>
                </a:tc>
              </a:tr>
              <a:tr h="363474">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list</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Array</a:t>
                      </a:r>
                      <a:endParaRPr lang="en-US" sz="2000">
                        <a:latin typeface="Calibri"/>
                        <a:ea typeface="Calibri"/>
                        <a:cs typeface="Times New Roman"/>
                      </a:endParaRPr>
                    </a:p>
                  </a:txBody>
                  <a:tcPr marL="30480" marR="30480" marT="30480" marB="30480"/>
                </a:tc>
              </a:tr>
              <a:tr h="363474">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tuple</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Array</a:t>
                      </a:r>
                      <a:endParaRPr lang="en-US" sz="2000">
                        <a:latin typeface="Calibri"/>
                        <a:ea typeface="Calibri"/>
                        <a:cs typeface="Times New Roman"/>
                      </a:endParaRPr>
                    </a:p>
                  </a:txBody>
                  <a:tcPr marL="30480" marR="30480" marT="30480" marB="30480"/>
                </a:tc>
              </a:tr>
              <a:tr h="363474">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str</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String</a:t>
                      </a:r>
                      <a:endParaRPr lang="en-US" sz="2000">
                        <a:latin typeface="Calibri"/>
                        <a:ea typeface="Calibri"/>
                        <a:cs typeface="Times New Roman"/>
                      </a:endParaRPr>
                    </a:p>
                  </a:txBody>
                  <a:tcPr marL="30480" marR="30480" marT="30480" marB="30480"/>
                </a:tc>
              </a:tr>
              <a:tr h="363474">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int</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Number</a:t>
                      </a:r>
                      <a:endParaRPr lang="en-US" sz="2000">
                        <a:latin typeface="Calibri"/>
                        <a:ea typeface="Calibri"/>
                        <a:cs typeface="Times New Roman"/>
                      </a:endParaRPr>
                    </a:p>
                  </a:txBody>
                  <a:tcPr marL="30480" marR="30480" marT="30480" marB="30480"/>
                </a:tc>
              </a:tr>
              <a:tr h="363474">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float</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Number</a:t>
                      </a:r>
                      <a:endParaRPr lang="en-US" sz="2000">
                        <a:latin typeface="Calibri"/>
                        <a:ea typeface="Calibri"/>
                        <a:cs typeface="Times New Roman"/>
                      </a:endParaRPr>
                    </a:p>
                  </a:txBody>
                  <a:tcPr marL="30480" marR="30480" marT="30480" marB="30480"/>
                </a:tc>
              </a:tr>
              <a:tr h="363474">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True</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true</a:t>
                      </a:r>
                      <a:endParaRPr lang="en-US" sz="2000">
                        <a:latin typeface="Calibri"/>
                        <a:ea typeface="Calibri"/>
                        <a:cs typeface="Times New Roman"/>
                      </a:endParaRPr>
                    </a:p>
                  </a:txBody>
                  <a:tcPr marL="30480" marR="30480" marT="30480" marB="30480"/>
                </a:tc>
              </a:tr>
              <a:tr h="363474">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False</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false</a:t>
                      </a:r>
                      <a:endParaRPr lang="en-US" sz="2000">
                        <a:latin typeface="Calibri"/>
                        <a:ea typeface="Calibri"/>
                        <a:cs typeface="Times New Roman"/>
                      </a:endParaRPr>
                    </a:p>
                  </a:txBody>
                  <a:tcPr marL="30480" marR="30480" marT="30480" marB="30480"/>
                </a:tc>
              </a:tr>
              <a:tr h="363474">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None</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null</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Numbers</a:t>
            </a:r>
            <a:endParaRPr lang="en-US" dirty="0"/>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pPr>
              <a:buNone/>
            </a:pPr>
            <a:r>
              <a:rPr lang="en-US" dirty="0"/>
              <a:t>Type Conversion</a:t>
            </a:r>
            <a:endParaRPr lang="en-US" b="1" dirty="0"/>
          </a:p>
          <a:p>
            <a:pPr>
              <a:buNone/>
            </a:pPr>
            <a:r>
              <a:rPr lang="en-US" dirty="0"/>
              <a:t>You can convert from one type to another with the </a:t>
            </a:r>
            <a:r>
              <a:rPr lang="en-US" dirty="0" err="1"/>
              <a:t>int</a:t>
            </a:r>
            <a:r>
              <a:rPr lang="en-US" dirty="0"/>
              <a:t>(), float(), and complex() methods:</a:t>
            </a:r>
          </a:p>
          <a:p>
            <a:pPr>
              <a:buNone/>
            </a:pPr>
            <a:r>
              <a:rPr lang="en-US" dirty="0"/>
              <a:t>Example</a:t>
            </a:r>
            <a:endParaRPr lang="en-US" b="1" dirty="0"/>
          </a:p>
          <a:p>
            <a:pPr>
              <a:buNone/>
            </a:pPr>
            <a:r>
              <a:rPr lang="en-US" dirty="0"/>
              <a:t>Convert from one type to another:</a:t>
            </a:r>
          </a:p>
          <a:p>
            <a:pPr>
              <a:buNone/>
            </a:pPr>
            <a:r>
              <a:rPr lang="en-US" dirty="0" smtClean="0"/>
              <a:t>	x </a:t>
            </a:r>
            <a:r>
              <a:rPr lang="en-US" dirty="0"/>
              <a:t>= 1 # </a:t>
            </a:r>
            <a:r>
              <a:rPr lang="en-US" dirty="0" err="1"/>
              <a:t>int</a:t>
            </a:r>
            <a:r>
              <a:rPr lang="en-US" dirty="0"/>
              <a:t/>
            </a:r>
            <a:br>
              <a:rPr lang="en-US" dirty="0"/>
            </a:br>
            <a:r>
              <a:rPr lang="en-US" dirty="0"/>
              <a:t>y = 2.8 # float</a:t>
            </a:r>
            <a:br>
              <a:rPr lang="en-US" dirty="0"/>
            </a:br>
            <a:r>
              <a:rPr lang="en-US" dirty="0"/>
              <a:t>z = 1j # complex</a:t>
            </a:r>
            <a:br>
              <a:rPr lang="en-US" dirty="0"/>
            </a:br>
            <a:r>
              <a:rPr lang="en-US" dirty="0"/>
              <a:t/>
            </a:r>
            <a:br>
              <a:rPr lang="en-US" dirty="0"/>
            </a:br>
            <a:r>
              <a:rPr lang="en-US" dirty="0"/>
              <a:t>#convert from </a:t>
            </a:r>
            <a:r>
              <a:rPr lang="en-US" dirty="0" err="1"/>
              <a:t>int</a:t>
            </a:r>
            <a:r>
              <a:rPr lang="en-US" dirty="0"/>
              <a:t> to float:</a:t>
            </a:r>
            <a:br>
              <a:rPr lang="en-US" dirty="0"/>
            </a:br>
            <a:r>
              <a:rPr lang="en-US" dirty="0"/>
              <a:t>a = float(x)</a:t>
            </a:r>
            <a:br>
              <a:rPr lang="en-US" dirty="0"/>
            </a:br>
            <a:r>
              <a:rPr lang="en-US" dirty="0"/>
              <a:t/>
            </a:r>
            <a:br>
              <a:rPr lang="en-US" dirty="0"/>
            </a:br>
            <a:r>
              <a:rPr lang="en-US" dirty="0"/>
              <a:t>#convert from float to </a:t>
            </a:r>
            <a:r>
              <a:rPr lang="en-US" dirty="0" err="1"/>
              <a:t>int</a:t>
            </a:r>
            <a:r>
              <a:rPr lang="en-US" dirty="0"/>
              <a:t>:</a:t>
            </a:r>
            <a:br>
              <a:rPr lang="en-US" dirty="0"/>
            </a:br>
            <a:r>
              <a:rPr lang="en-US" dirty="0"/>
              <a:t>b = </a:t>
            </a:r>
            <a:r>
              <a:rPr lang="en-US" dirty="0" err="1"/>
              <a:t>int</a:t>
            </a:r>
            <a:r>
              <a:rPr lang="en-US" dirty="0"/>
              <a:t>(y)</a:t>
            </a:r>
            <a:br>
              <a:rPr lang="en-US" dirty="0"/>
            </a:br>
            <a:r>
              <a:rPr lang="en-US" dirty="0"/>
              <a:t/>
            </a:r>
            <a:br>
              <a:rPr lang="en-US" dirty="0"/>
            </a:br>
            <a:r>
              <a:rPr lang="en-US" dirty="0"/>
              <a:t>#convert from </a:t>
            </a:r>
            <a:r>
              <a:rPr lang="en-US" dirty="0" err="1"/>
              <a:t>int</a:t>
            </a:r>
            <a:r>
              <a:rPr lang="en-US" dirty="0"/>
              <a:t> to complex:</a:t>
            </a:r>
            <a:br>
              <a:rPr lang="en-US" dirty="0"/>
            </a:br>
            <a:r>
              <a:rPr lang="en-US" dirty="0"/>
              <a:t>c = complex(x)</a:t>
            </a:r>
            <a:br>
              <a:rPr lang="en-US" dirty="0"/>
            </a:br>
            <a:r>
              <a:rPr lang="en-US" dirty="0"/>
              <a:t/>
            </a:r>
            <a:br>
              <a:rPr lang="en-US" dirty="0"/>
            </a:br>
            <a:r>
              <a:rPr lang="en-US" dirty="0"/>
              <a:t/>
            </a:r>
            <a:br>
              <a:rPr lang="en-US" dirty="0"/>
            </a:br>
            <a:r>
              <a:rPr lang="en-US" dirty="0"/>
              <a:t/>
            </a:r>
            <a:br>
              <a:rPr lang="en-US" dirty="0"/>
            </a:br>
            <a:endParaRPr lang="en-US" dirty="0"/>
          </a:p>
          <a:p>
            <a:pPr>
              <a:buNone/>
            </a:pPr>
            <a:endParaRPr lang="en-US" sz="4200"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a:buNone/>
            </a:pPr>
            <a:r>
              <a:rPr lang="en-US" sz="2000" dirty="0" smtClean="0"/>
              <a:t>Example</a:t>
            </a:r>
            <a:endParaRPr lang="en-US" sz="2000" b="1" dirty="0" smtClean="0"/>
          </a:p>
          <a:p>
            <a:pPr>
              <a:buNone/>
            </a:pPr>
            <a:r>
              <a:rPr lang="en-US" sz="2000" dirty="0" smtClean="0"/>
              <a:t>Convert a Python object containing all the legal data types:</a:t>
            </a:r>
          </a:p>
          <a:p>
            <a:pPr>
              <a:buNone/>
            </a:pPr>
            <a:r>
              <a:rPr lang="en-US" sz="2000" dirty="0" smtClean="0"/>
              <a:t>import </a:t>
            </a:r>
            <a:r>
              <a:rPr lang="en-US" sz="2000" dirty="0" err="1" smtClean="0"/>
              <a:t>json</a:t>
            </a:r>
            <a:r>
              <a:rPr lang="en-US" sz="2000" dirty="0" smtClean="0"/>
              <a:t/>
            </a:r>
            <a:br>
              <a:rPr lang="en-US" sz="2000" dirty="0" smtClean="0"/>
            </a:br>
            <a:r>
              <a:rPr lang="en-US" sz="2000" dirty="0" smtClean="0"/>
              <a:t/>
            </a:r>
            <a:br>
              <a:rPr lang="en-US" sz="2000" dirty="0" smtClean="0"/>
            </a:br>
            <a:r>
              <a:rPr lang="en-US" sz="2000" dirty="0" smtClean="0"/>
              <a:t>x = {</a:t>
            </a:r>
            <a:br>
              <a:rPr lang="en-US" sz="2000" dirty="0" smtClean="0"/>
            </a:br>
            <a:r>
              <a:rPr lang="en-US" sz="2000" dirty="0" smtClean="0"/>
              <a:t>  "name": "John",</a:t>
            </a:r>
            <a:br>
              <a:rPr lang="en-US" sz="2000" dirty="0" smtClean="0"/>
            </a:br>
            <a:r>
              <a:rPr lang="en-US" sz="2000" dirty="0" smtClean="0"/>
              <a:t>  "age": 30,</a:t>
            </a:r>
            <a:br>
              <a:rPr lang="en-US" sz="2000" dirty="0" smtClean="0"/>
            </a:br>
            <a:r>
              <a:rPr lang="en-US" sz="2000" dirty="0" smtClean="0"/>
              <a:t>  "married": True,</a:t>
            </a:r>
            <a:br>
              <a:rPr lang="en-US" sz="2000" dirty="0" smtClean="0"/>
            </a:br>
            <a:r>
              <a:rPr lang="en-US" sz="2000" dirty="0" smtClean="0"/>
              <a:t>  "divorced": False,</a:t>
            </a:r>
            <a:br>
              <a:rPr lang="en-US" sz="2000" dirty="0" smtClean="0"/>
            </a:br>
            <a:r>
              <a:rPr lang="en-US" sz="2000" dirty="0" smtClean="0"/>
              <a:t>  "children": ("</a:t>
            </a:r>
            <a:r>
              <a:rPr lang="en-US" sz="2000" dirty="0" err="1" smtClean="0"/>
              <a:t>Ann","Billy</a:t>
            </a:r>
            <a:r>
              <a:rPr lang="en-US" sz="2000" dirty="0" smtClean="0"/>
              <a:t>"),</a:t>
            </a:r>
            <a:br>
              <a:rPr lang="en-US" sz="2000" dirty="0" smtClean="0"/>
            </a:br>
            <a:r>
              <a:rPr lang="en-US" sz="2000" dirty="0" smtClean="0"/>
              <a:t>  "pets": None,</a:t>
            </a:r>
            <a:br>
              <a:rPr lang="en-US" sz="2000" dirty="0" smtClean="0"/>
            </a:br>
            <a:r>
              <a:rPr lang="en-US" sz="2000" dirty="0" smtClean="0"/>
              <a:t>  "cars": [</a:t>
            </a:r>
            <a:br>
              <a:rPr lang="en-US" sz="2000" dirty="0" smtClean="0"/>
            </a:br>
            <a:r>
              <a:rPr lang="en-US" sz="2000" dirty="0" smtClean="0"/>
              <a:t>    {"model": "BMW 230", "mpg": 27.5},</a:t>
            </a:r>
            <a:br>
              <a:rPr lang="en-US" sz="2000" dirty="0" smtClean="0"/>
            </a:br>
            <a:r>
              <a:rPr lang="en-US" sz="2000" dirty="0" smtClean="0"/>
              <a:t>    {"model": "Ford Edge", "mpg": 24.1}</a:t>
            </a:r>
            <a:br>
              <a:rPr lang="en-US" sz="2000" dirty="0" smtClean="0"/>
            </a:br>
            <a:r>
              <a:rPr lang="en-US" sz="2000" dirty="0" smtClean="0"/>
              <a:t>]</a:t>
            </a:r>
            <a:br>
              <a:rPr lang="en-US" sz="2000" dirty="0" smtClean="0"/>
            </a:br>
            <a:r>
              <a:rPr lang="en-US" sz="2000" dirty="0" smtClean="0"/>
              <a:t>}</a:t>
            </a:r>
            <a:br>
              <a:rPr lang="en-US" sz="2000" dirty="0" smtClean="0"/>
            </a:br>
            <a:r>
              <a:rPr lang="en-US" sz="2000" dirty="0" smtClean="0"/>
              <a:t/>
            </a:r>
            <a:br>
              <a:rPr lang="en-US" sz="2000" dirty="0" smtClean="0"/>
            </a:br>
            <a:r>
              <a:rPr lang="en-US" sz="2000" dirty="0" smtClean="0"/>
              <a:t>print(</a:t>
            </a:r>
            <a:r>
              <a:rPr lang="en-US" sz="2000" dirty="0" err="1" smtClean="0"/>
              <a:t>json.dumps</a:t>
            </a:r>
            <a:r>
              <a:rPr lang="en-US" sz="2000" dirty="0" smtClean="0"/>
              <a:t>(x))</a:t>
            </a:r>
          </a:p>
          <a:p>
            <a:pPr>
              <a:buNone/>
            </a:pPr>
            <a:endParaRPr lang="en-US" sz="2000"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914400"/>
            <a:ext cx="8229600" cy="5791200"/>
          </a:xfrm>
        </p:spPr>
        <p:txBody>
          <a:bodyPr>
            <a:noAutofit/>
          </a:bodyPr>
          <a:lstStyle/>
          <a:p>
            <a:pPr>
              <a:buNone/>
            </a:pPr>
            <a:r>
              <a:rPr lang="en-US" sz="2000" dirty="0" smtClean="0"/>
              <a:t>RUN EXAMPLE</a:t>
            </a:r>
          </a:p>
          <a:p>
            <a:pPr>
              <a:buNone/>
            </a:pPr>
            <a:r>
              <a:rPr lang="en-US" sz="2000" dirty="0" smtClean="0"/>
              <a:t>import </a:t>
            </a:r>
            <a:r>
              <a:rPr lang="en-US" sz="2000" dirty="0" err="1" smtClean="0"/>
              <a:t>json</a:t>
            </a:r>
            <a:endParaRPr lang="en-US" sz="2000" dirty="0" smtClean="0"/>
          </a:p>
          <a:p>
            <a:pPr>
              <a:buNone/>
            </a:pPr>
            <a:r>
              <a:rPr lang="en-US" sz="2000" dirty="0" smtClean="0"/>
              <a:t> </a:t>
            </a:r>
          </a:p>
          <a:p>
            <a:pPr>
              <a:buNone/>
            </a:pPr>
            <a:r>
              <a:rPr lang="en-US" sz="2000" dirty="0" smtClean="0"/>
              <a:t>x = {</a:t>
            </a:r>
          </a:p>
          <a:p>
            <a:pPr>
              <a:buNone/>
            </a:pPr>
            <a:r>
              <a:rPr lang="en-US" sz="2000" dirty="0" smtClean="0"/>
              <a:t>  "name": "John",</a:t>
            </a:r>
          </a:p>
          <a:p>
            <a:pPr>
              <a:buNone/>
            </a:pPr>
            <a:r>
              <a:rPr lang="en-US" sz="2000" dirty="0" smtClean="0"/>
              <a:t>  "age": 30,</a:t>
            </a:r>
          </a:p>
          <a:p>
            <a:pPr>
              <a:buNone/>
            </a:pPr>
            <a:r>
              <a:rPr lang="en-US" sz="2000" dirty="0" smtClean="0"/>
              <a:t>  "married": True,</a:t>
            </a:r>
          </a:p>
          <a:p>
            <a:pPr>
              <a:buNone/>
            </a:pPr>
            <a:r>
              <a:rPr lang="en-US" sz="2000" dirty="0" smtClean="0"/>
              <a:t>  "divorced": False,</a:t>
            </a:r>
          </a:p>
          <a:p>
            <a:pPr>
              <a:buNone/>
            </a:pPr>
            <a:r>
              <a:rPr lang="en-US" sz="2000" dirty="0" smtClean="0"/>
              <a:t>  "children": ("</a:t>
            </a:r>
            <a:r>
              <a:rPr lang="en-US" sz="2000" dirty="0" err="1" smtClean="0"/>
              <a:t>Ann","Billy</a:t>
            </a:r>
            <a:r>
              <a:rPr lang="en-US" sz="2000" dirty="0" smtClean="0"/>
              <a:t>"),</a:t>
            </a:r>
          </a:p>
          <a:p>
            <a:pPr>
              <a:buNone/>
            </a:pPr>
            <a:r>
              <a:rPr lang="en-US" sz="2000" dirty="0" smtClean="0"/>
              <a:t>  "pets": None,</a:t>
            </a:r>
          </a:p>
          <a:p>
            <a:pPr>
              <a:buNone/>
            </a:pPr>
            <a:r>
              <a:rPr lang="en-US" sz="2000" dirty="0" smtClean="0"/>
              <a:t>  "cars": [</a:t>
            </a:r>
          </a:p>
          <a:p>
            <a:pPr>
              <a:buNone/>
            </a:pPr>
            <a:r>
              <a:rPr lang="en-US" sz="2000" dirty="0" smtClean="0"/>
              <a:t>    {"model": "BMW 230", "mpg": 27.5},</a:t>
            </a:r>
          </a:p>
          <a:p>
            <a:pPr>
              <a:buNone/>
            </a:pPr>
            <a:r>
              <a:rPr lang="en-US" sz="2000" dirty="0" smtClean="0"/>
              <a:t>    {"model": "Ford Edge", "mpg": 24.1}</a:t>
            </a:r>
          </a:p>
          <a:p>
            <a:pPr>
              <a:buNone/>
            </a:pPr>
            <a:r>
              <a:rPr lang="en-US" sz="2000" dirty="0" smtClean="0"/>
              <a:t>  ]</a:t>
            </a:r>
          </a:p>
          <a:p>
            <a:pPr>
              <a:buNone/>
            </a:pPr>
            <a:r>
              <a:rPr lang="en-US" sz="2000" dirty="0" smtClean="0"/>
              <a:t>}</a:t>
            </a:r>
          </a:p>
          <a:p>
            <a:pPr>
              <a:buNone/>
            </a:pPr>
            <a:r>
              <a:rPr lang="en-US" sz="2000" dirty="0" smtClean="0"/>
              <a:t> </a:t>
            </a:r>
          </a:p>
          <a:p>
            <a:pPr>
              <a:buNone/>
            </a:pPr>
            <a:r>
              <a:rPr lang="en-US" sz="2000" dirty="0" smtClean="0"/>
              <a:t> </a:t>
            </a:r>
          </a:p>
          <a:p>
            <a:pPr>
              <a:buNone/>
            </a:pPr>
            <a:endParaRPr lang="en-US" sz="2000"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914400"/>
            <a:ext cx="8229600" cy="5715000"/>
          </a:xfrm>
        </p:spPr>
        <p:txBody>
          <a:bodyPr>
            <a:noAutofit/>
          </a:bodyPr>
          <a:lstStyle/>
          <a:p>
            <a:pPr>
              <a:buNone/>
            </a:pPr>
            <a:r>
              <a:rPr lang="en-US" sz="2000" dirty="0" smtClean="0"/>
              <a:t># convert into JSON:</a:t>
            </a:r>
          </a:p>
          <a:p>
            <a:pPr>
              <a:buNone/>
            </a:pPr>
            <a:r>
              <a:rPr lang="en-US" sz="2000" dirty="0" smtClean="0"/>
              <a:t>y = </a:t>
            </a:r>
            <a:r>
              <a:rPr lang="en-US" sz="2000" dirty="0" err="1" smtClean="0"/>
              <a:t>json.dumps</a:t>
            </a:r>
            <a:r>
              <a:rPr lang="en-US" sz="2000" dirty="0" smtClean="0"/>
              <a:t>(x)</a:t>
            </a:r>
          </a:p>
          <a:p>
            <a:pPr>
              <a:buNone/>
            </a:pPr>
            <a:r>
              <a:rPr lang="en-US" sz="2000" dirty="0" smtClean="0"/>
              <a:t> # the result is a JSON string:</a:t>
            </a:r>
          </a:p>
          <a:p>
            <a:pPr>
              <a:buNone/>
            </a:pPr>
            <a:r>
              <a:rPr lang="en-US" sz="2000" dirty="0" smtClean="0"/>
              <a:t>print(y)</a:t>
            </a:r>
          </a:p>
          <a:p>
            <a:pPr>
              <a:buNone/>
            </a:pPr>
            <a:r>
              <a:rPr lang="en-US" sz="2000" dirty="0" smtClean="0"/>
              <a:t>C:\Users\My Name&gt;python demo_json_from_python_all_in_one.py</a:t>
            </a:r>
            <a:br>
              <a:rPr lang="en-US" sz="2000" dirty="0" smtClean="0"/>
            </a:br>
            <a:r>
              <a:rPr lang="en-US" sz="2000" dirty="0" smtClean="0"/>
              <a:t>{"name": "John", "age": 30, "married": true, "divorced": false, "children": ["</a:t>
            </a:r>
            <a:r>
              <a:rPr lang="en-US" sz="2000" dirty="0" err="1" smtClean="0"/>
              <a:t>Ann","Billy</a:t>
            </a:r>
            <a:r>
              <a:rPr lang="en-US" sz="2000" dirty="0" smtClean="0"/>
              <a:t>"], "pets": null, "cars": [{"model": "BMW 230", "mpg": 27.5}, {"model": "Ford Edge", "mpg": 24.1}]}</a:t>
            </a:r>
          </a:p>
          <a:p>
            <a:pPr>
              <a:buNone/>
            </a:pPr>
            <a:r>
              <a:rPr lang="en-US" sz="2000" dirty="0" smtClean="0"/>
              <a:t>Format the Result</a:t>
            </a:r>
            <a:endParaRPr lang="en-US" sz="2000" b="1" dirty="0" smtClean="0"/>
          </a:p>
          <a:p>
            <a:pPr>
              <a:buNone/>
            </a:pPr>
            <a:r>
              <a:rPr lang="en-US" sz="2000" dirty="0" smtClean="0"/>
              <a:t>The example above prints a JSON string, but it is not very easy to read, with no indentations and line breaks.</a:t>
            </a:r>
          </a:p>
          <a:p>
            <a:pPr>
              <a:buNone/>
            </a:pPr>
            <a:r>
              <a:rPr lang="en-US" sz="2000" dirty="0" smtClean="0"/>
              <a:t>The </a:t>
            </a:r>
            <a:r>
              <a:rPr lang="en-US" sz="2000" dirty="0" err="1" smtClean="0"/>
              <a:t>json.dumps</a:t>
            </a:r>
            <a:r>
              <a:rPr lang="en-US" sz="2000" dirty="0" smtClean="0"/>
              <a:t>() method has parameters to make it easier to read the result:</a:t>
            </a:r>
          </a:p>
          <a:p>
            <a:pPr>
              <a:buNone/>
            </a:pPr>
            <a:r>
              <a:rPr lang="en-US" sz="2000" dirty="0" smtClean="0"/>
              <a:t>Example</a:t>
            </a:r>
            <a:endParaRPr lang="en-US" sz="2000" b="1" dirty="0" smtClean="0"/>
          </a:p>
          <a:p>
            <a:pPr>
              <a:buNone/>
            </a:pPr>
            <a:r>
              <a:rPr lang="en-US" sz="2000" dirty="0" smtClean="0"/>
              <a:t>Use the indent parameter to define the numbers of indents:</a:t>
            </a:r>
          </a:p>
          <a:p>
            <a:pPr>
              <a:buNone/>
            </a:pPr>
            <a:r>
              <a:rPr lang="en-US" sz="2000" dirty="0" err="1" smtClean="0"/>
              <a:t>json.dumps</a:t>
            </a:r>
            <a:r>
              <a:rPr lang="en-US" sz="2000" dirty="0" smtClean="0"/>
              <a:t>(x, indent=4)</a:t>
            </a:r>
          </a:p>
          <a:p>
            <a:pPr>
              <a:buNone/>
            </a:pPr>
            <a:endParaRPr lang="en-US" sz="2000"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914400"/>
            <a:ext cx="8229600" cy="5791200"/>
          </a:xfrm>
        </p:spPr>
        <p:txBody>
          <a:bodyPr>
            <a:normAutofit lnSpcReduction="10000"/>
          </a:bodyPr>
          <a:lstStyle/>
          <a:p>
            <a:pPr>
              <a:buNone/>
            </a:pPr>
            <a:r>
              <a:rPr lang="en-US" sz="2000" dirty="0" smtClean="0"/>
              <a:t>RUN EXAMPLE</a:t>
            </a:r>
          </a:p>
          <a:p>
            <a:pPr>
              <a:buNone/>
            </a:pPr>
            <a:r>
              <a:rPr lang="en-US" sz="2000" dirty="0" smtClean="0"/>
              <a:t>import </a:t>
            </a:r>
            <a:r>
              <a:rPr lang="en-US" sz="2000" dirty="0" err="1" smtClean="0"/>
              <a:t>json</a:t>
            </a:r>
            <a:endParaRPr lang="en-US" sz="2000" dirty="0" smtClean="0"/>
          </a:p>
          <a:p>
            <a:pPr>
              <a:buNone/>
            </a:pPr>
            <a:r>
              <a:rPr lang="en-US" sz="2000" dirty="0" smtClean="0"/>
              <a:t> x = {</a:t>
            </a:r>
          </a:p>
          <a:p>
            <a:pPr>
              <a:buNone/>
            </a:pPr>
            <a:r>
              <a:rPr lang="en-US" sz="2000" dirty="0" smtClean="0"/>
              <a:t>  "name": "John",</a:t>
            </a:r>
          </a:p>
          <a:p>
            <a:pPr>
              <a:buNone/>
            </a:pPr>
            <a:r>
              <a:rPr lang="en-US" sz="2000" dirty="0" smtClean="0"/>
              <a:t>  "age": 30,</a:t>
            </a:r>
          </a:p>
          <a:p>
            <a:pPr>
              <a:buNone/>
            </a:pPr>
            <a:r>
              <a:rPr lang="en-US" sz="2000" dirty="0" smtClean="0"/>
              <a:t>  "married": True,</a:t>
            </a:r>
          </a:p>
          <a:p>
            <a:pPr>
              <a:buNone/>
            </a:pPr>
            <a:r>
              <a:rPr lang="en-US" sz="2000" dirty="0" smtClean="0"/>
              <a:t>  "divorced": False,</a:t>
            </a:r>
          </a:p>
          <a:p>
            <a:pPr>
              <a:buNone/>
            </a:pPr>
            <a:r>
              <a:rPr lang="en-US" sz="2000" dirty="0" smtClean="0"/>
              <a:t>  "children": ("</a:t>
            </a:r>
            <a:r>
              <a:rPr lang="en-US" sz="2000" dirty="0" err="1" smtClean="0"/>
              <a:t>Ann","Billy</a:t>
            </a:r>
            <a:r>
              <a:rPr lang="en-US" sz="2000" dirty="0" smtClean="0"/>
              <a:t>"),</a:t>
            </a:r>
          </a:p>
          <a:p>
            <a:pPr>
              <a:buNone/>
            </a:pPr>
            <a:r>
              <a:rPr lang="en-US" sz="2000" dirty="0" smtClean="0"/>
              <a:t>  "pets": None,</a:t>
            </a:r>
          </a:p>
          <a:p>
            <a:pPr>
              <a:buNone/>
            </a:pPr>
            <a:r>
              <a:rPr lang="en-US" sz="2000" dirty="0" smtClean="0"/>
              <a:t>  "cars": [</a:t>
            </a:r>
          </a:p>
          <a:p>
            <a:pPr>
              <a:buNone/>
            </a:pPr>
            <a:r>
              <a:rPr lang="en-US" sz="2000" dirty="0" smtClean="0"/>
              <a:t>    {"model": "BMW 230", "mpg": 27.5},</a:t>
            </a:r>
          </a:p>
          <a:p>
            <a:pPr>
              <a:buNone/>
            </a:pPr>
            <a:r>
              <a:rPr lang="en-US" sz="2000" dirty="0" smtClean="0"/>
              <a:t>    {"model": "Ford Edge", "mpg": 24.1}</a:t>
            </a:r>
          </a:p>
          <a:p>
            <a:pPr>
              <a:buNone/>
            </a:pPr>
            <a:r>
              <a:rPr lang="en-US" sz="2000" dirty="0" smtClean="0"/>
              <a:t>  ]</a:t>
            </a:r>
          </a:p>
          <a:p>
            <a:pPr>
              <a:buNone/>
            </a:pPr>
            <a:r>
              <a:rPr lang="en-US" sz="2000" dirty="0" smtClean="0"/>
              <a:t>}</a:t>
            </a:r>
          </a:p>
          <a:p>
            <a:pPr>
              <a:buNone/>
            </a:pPr>
            <a:r>
              <a:rPr lang="en-US" sz="2000" dirty="0" smtClean="0"/>
              <a:t> # use four indents to make it easier to read the result:</a:t>
            </a:r>
          </a:p>
          <a:p>
            <a:pPr>
              <a:buNone/>
            </a:pPr>
            <a:r>
              <a:rPr lang="en-US" sz="2000" dirty="0" smtClean="0"/>
              <a:t>print(</a:t>
            </a:r>
            <a:r>
              <a:rPr lang="en-US" sz="2000" dirty="0" err="1" smtClean="0"/>
              <a:t>json.dumps</a:t>
            </a:r>
            <a:r>
              <a:rPr lang="en-US" sz="2000" dirty="0" smtClean="0"/>
              <a:t>(x, indent=4))</a:t>
            </a:r>
          </a:p>
          <a:p>
            <a:pPr>
              <a:buNone/>
            </a:pPr>
            <a:endParaRPr lang="en-US" sz="2000"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381000" y="762000"/>
            <a:ext cx="8229600" cy="5638800"/>
          </a:xfrm>
        </p:spPr>
        <p:txBody>
          <a:bodyPr>
            <a:noAutofit/>
          </a:bodyPr>
          <a:lstStyle/>
          <a:p>
            <a:pPr>
              <a:buNone/>
            </a:pPr>
            <a:r>
              <a:rPr lang="en-US" sz="2000" dirty="0" smtClean="0"/>
              <a:t>C:\Users\My Name&gt;python demo_json_from_python_indent.py</a:t>
            </a:r>
            <a:br>
              <a:rPr lang="en-US" sz="2000" dirty="0" smtClean="0"/>
            </a:br>
            <a:r>
              <a:rPr lang="en-US" sz="2000" dirty="0" smtClean="0"/>
              <a:t>{</a:t>
            </a:r>
            <a:br>
              <a:rPr lang="en-US" sz="2000" dirty="0" smtClean="0"/>
            </a:br>
            <a:r>
              <a:rPr lang="en-US" sz="2000" dirty="0" smtClean="0"/>
              <a:t>    "name": "John",</a:t>
            </a:r>
            <a:br>
              <a:rPr lang="en-US" sz="2000" dirty="0" smtClean="0"/>
            </a:br>
            <a:r>
              <a:rPr lang="en-US" sz="2000" dirty="0" smtClean="0"/>
              <a:t>    "age": 30,</a:t>
            </a:r>
            <a:br>
              <a:rPr lang="en-US" sz="2000" dirty="0" smtClean="0"/>
            </a:br>
            <a:r>
              <a:rPr lang="en-US" sz="2000" dirty="0" smtClean="0"/>
              <a:t>    "married": true,</a:t>
            </a:r>
            <a:br>
              <a:rPr lang="en-US" sz="2000" dirty="0" smtClean="0"/>
            </a:br>
            <a:r>
              <a:rPr lang="en-US" sz="2000" dirty="0" smtClean="0"/>
              <a:t>    "divorced": false,</a:t>
            </a:r>
            <a:br>
              <a:rPr lang="en-US" sz="2000" dirty="0" smtClean="0"/>
            </a:br>
            <a:r>
              <a:rPr lang="en-US" sz="2000" dirty="0" smtClean="0"/>
              <a:t>    "children": [</a:t>
            </a:r>
            <a:br>
              <a:rPr lang="en-US" sz="2000" dirty="0" smtClean="0"/>
            </a:br>
            <a:r>
              <a:rPr lang="en-US" sz="2000" dirty="0" smtClean="0"/>
              <a:t>        "Ann",</a:t>
            </a:r>
            <a:br>
              <a:rPr lang="en-US" sz="2000" dirty="0" smtClean="0"/>
            </a:br>
            <a:r>
              <a:rPr lang="en-US" sz="2000" dirty="0" smtClean="0"/>
              <a:t>        "Billy"</a:t>
            </a:r>
            <a:br>
              <a:rPr lang="en-US" sz="2000" dirty="0" smtClean="0"/>
            </a:br>
            <a:r>
              <a:rPr lang="en-US" sz="2000" dirty="0" smtClean="0"/>
              <a:t>    ],</a:t>
            </a:r>
            <a:br>
              <a:rPr lang="en-US" sz="2000" dirty="0" smtClean="0"/>
            </a:br>
            <a:r>
              <a:rPr lang="en-US" sz="2000" dirty="0" smtClean="0"/>
              <a:t>    "pets": null,</a:t>
            </a:r>
            <a:br>
              <a:rPr lang="en-US" sz="2000" dirty="0" smtClean="0"/>
            </a:br>
            <a:r>
              <a:rPr lang="en-US" sz="2000" dirty="0" smtClean="0"/>
              <a:t>    "cars": [</a:t>
            </a:r>
            <a:br>
              <a:rPr lang="en-US" sz="2000" dirty="0" smtClean="0"/>
            </a:br>
            <a:r>
              <a:rPr lang="en-US" sz="2000" dirty="0" smtClean="0"/>
              <a:t>        {</a:t>
            </a:r>
            <a:br>
              <a:rPr lang="en-US" sz="2000" dirty="0" smtClean="0"/>
            </a:br>
            <a:r>
              <a:rPr lang="en-US" sz="2000" dirty="0" smtClean="0"/>
              <a:t>            "model": "BMW 230",</a:t>
            </a:r>
            <a:br>
              <a:rPr lang="en-US" sz="2000" dirty="0" smtClean="0"/>
            </a:br>
            <a:r>
              <a:rPr lang="en-US" sz="2000" dirty="0" smtClean="0"/>
              <a:t>            "mpg": 27.5</a:t>
            </a:r>
            <a:br>
              <a:rPr lang="en-US" sz="2000" dirty="0" smtClean="0"/>
            </a:br>
            <a:r>
              <a:rPr lang="en-US" sz="2000" dirty="0" smtClean="0"/>
              <a:t>        },</a:t>
            </a:r>
            <a:br>
              <a:rPr lang="en-US" sz="2000" dirty="0" smtClean="0"/>
            </a:br>
            <a:r>
              <a:rPr lang="en-US" sz="2000" dirty="0" smtClean="0"/>
              <a:t>        {</a:t>
            </a:r>
            <a:br>
              <a:rPr lang="en-US" sz="2000" dirty="0" smtClean="0"/>
            </a:br>
            <a:r>
              <a:rPr lang="en-US" sz="2000" dirty="0" smtClean="0"/>
              <a:t>            "model": "Ford Edge",</a:t>
            </a:r>
            <a:br>
              <a:rPr lang="en-US" sz="2000" dirty="0" smtClean="0"/>
            </a:br>
            <a:r>
              <a:rPr lang="en-US" sz="2000" dirty="0" smtClean="0"/>
              <a:t>            </a:t>
            </a:r>
          </a:p>
          <a:p>
            <a:pPr>
              <a:buNone/>
            </a:pPr>
            <a:endParaRPr lang="en-US" sz="2000"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a:buNone/>
            </a:pPr>
            <a:r>
              <a:rPr lang="en-US" sz="2000" dirty="0" smtClean="0"/>
              <a:t>            "mpg": 24.1</a:t>
            </a:r>
            <a:br>
              <a:rPr lang="en-US" sz="2000" dirty="0" smtClean="0"/>
            </a:br>
            <a:r>
              <a:rPr lang="en-US" sz="2000" dirty="0" smtClean="0"/>
              <a:t>        }</a:t>
            </a:r>
            <a:br>
              <a:rPr lang="en-US" sz="2000" dirty="0" smtClean="0"/>
            </a:br>
            <a:r>
              <a:rPr lang="en-US" sz="2000" dirty="0" smtClean="0"/>
              <a:t>    ]</a:t>
            </a:r>
            <a:br>
              <a:rPr lang="en-US" sz="2000" dirty="0" smtClean="0"/>
            </a:br>
            <a:r>
              <a:rPr lang="en-US" sz="2000" dirty="0" smtClean="0"/>
              <a:t>}</a:t>
            </a:r>
          </a:p>
          <a:p>
            <a:pPr>
              <a:buNone/>
            </a:pPr>
            <a:r>
              <a:rPr lang="en-US" sz="2000" dirty="0" smtClean="0"/>
              <a:t>You can also define the separators, default value is (", ", ": "), which means using a comma and a space to separate each object, and a colon and a space to separate keys from values:</a:t>
            </a:r>
          </a:p>
          <a:p>
            <a:pPr>
              <a:buNone/>
            </a:pPr>
            <a:r>
              <a:rPr lang="en-US" sz="2000" dirty="0" smtClean="0"/>
              <a:t>Example</a:t>
            </a:r>
            <a:endParaRPr lang="en-US" sz="2000" b="1" dirty="0" smtClean="0"/>
          </a:p>
          <a:p>
            <a:pPr>
              <a:buNone/>
            </a:pPr>
            <a:r>
              <a:rPr lang="en-US" sz="2000" dirty="0" smtClean="0"/>
              <a:t>Use the separators parameter to change the default separator:</a:t>
            </a:r>
          </a:p>
          <a:p>
            <a:pPr>
              <a:buNone/>
            </a:pPr>
            <a:r>
              <a:rPr lang="en-US" sz="2000" dirty="0" err="1" smtClean="0"/>
              <a:t>json.dumps</a:t>
            </a:r>
            <a:r>
              <a:rPr lang="en-US" sz="2000" dirty="0" smtClean="0"/>
              <a:t>(x, indent=4, separators=(". ", " = "))</a:t>
            </a:r>
            <a:br>
              <a:rPr lang="en-US" sz="2000" dirty="0" smtClean="0"/>
            </a:br>
            <a:r>
              <a:rPr lang="en-US" sz="2000" dirty="0" smtClean="0"/>
              <a:t>RUN EXAMPLE</a:t>
            </a:r>
          </a:p>
          <a:p>
            <a:pPr>
              <a:buNone/>
            </a:pPr>
            <a:r>
              <a:rPr lang="en-US" sz="2000" dirty="0" smtClean="0"/>
              <a:t>import </a:t>
            </a:r>
            <a:r>
              <a:rPr lang="en-US" sz="2000" dirty="0" err="1" smtClean="0"/>
              <a:t>json</a:t>
            </a:r>
            <a:endParaRPr lang="en-US" sz="2000" dirty="0" smtClean="0"/>
          </a:p>
          <a:p>
            <a:pPr>
              <a:buNone/>
            </a:pPr>
            <a:r>
              <a:rPr lang="en-US" sz="2000" dirty="0" smtClean="0"/>
              <a:t>x = {</a:t>
            </a:r>
          </a:p>
          <a:p>
            <a:pPr>
              <a:buNone/>
            </a:pPr>
            <a:r>
              <a:rPr lang="en-US" sz="2000" dirty="0" smtClean="0"/>
              <a:t>  "name": "John",</a:t>
            </a:r>
          </a:p>
          <a:p>
            <a:pPr>
              <a:buNone/>
            </a:pPr>
            <a:r>
              <a:rPr lang="en-US" sz="2000" dirty="0" smtClean="0"/>
              <a:t>  "age": 30,</a:t>
            </a:r>
          </a:p>
          <a:p>
            <a:pPr>
              <a:buNone/>
            </a:pPr>
            <a:r>
              <a:rPr lang="en-US" sz="2000" dirty="0" smtClean="0"/>
              <a:t>  "married": True,</a:t>
            </a:r>
          </a:p>
          <a:p>
            <a:pPr>
              <a:buNone/>
            </a:pPr>
            <a:r>
              <a:rPr lang="en-US" sz="2000" dirty="0" smtClean="0"/>
              <a:t>  "divorced": False,</a:t>
            </a:r>
          </a:p>
          <a:p>
            <a:pPr>
              <a:buNone/>
            </a:pPr>
            <a:endParaRPr lang="en-US" sz="2000"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990600"/>
            <a:ext cx="8229600" cy="5562600"/>
          </a:xfrm>
        </p:spPr>
        <p:txBody>
          <a:bodyPr>
            <a:noAutofit/>
          </a:bodyPr>
          <a:lstStyle/>
          <a:p>
            <a:pPr>
              <a:buNone/>
            </a:pPr>
            <a:r>
              <a:rPr lang="en-US" sz="2000" dirty="0" smtClean="0"/>
              <a:t>"children": ("</a:t>
            </a:r>
            <a:r>
              <a:rPr lang="en-US" sz="2000" dirty="0" err="1" smtClean="0"/>
              <a:t>Ann","Billy</a:t>
            </a:r>
            <a:r>
              <a:rPr lang="en-US" sz="2000" dirty="0" smtClean="0"/>
              <a:t>"),</a:t>
            </a:r>
          </a:p>
          <a:p>
            <a:pPr>
              <a:buNone/>
            </a:pPr>
            <a:r>
              <a:rPr lang="en-US" sz="2000" dirty="0" smtClean="0"/>
              <a:t>  "pets": None,</a:t>
            </a:r>
          </a:p>
          <a:p>
            <a:pPr>
              <a:buNone/>
            </a:pPr>
            <a:r>
              <a:rPr lang="en-US" sz="2000" dirty="0" smtClean="0"/>
              <a:t>  "cars": [</a:t>
            </a:r>
          </a:p>
          <a:p>
            <a:pPr>
              <a:buNone/>
            </a:pPr>
            <a:r>
              <a:rPr lang="en-US" sz="2000" dirty="0" smtClean="0"/>
              <a:t>    {"model": "BMW 230", "mpg": 27.5},</a:t>
            </a:r>
          </a:p>
          <a:p>
            <a:pPr>
              <a:buNone/>
            </a:pPr>
            <a:r>
              <a:rPr lang="en-US" sz="2000" dirty="0" smtClean="0"/>
              <a:t>    {"model": "Ford Edge", "mpg": 24.1}</a:t>
            </a:r>
          </a:p>
          <a:p>
            <a:pPr>
              <a:buNone/>
            </a:pPr>
            <a:r>
              <a:rPr lang="en-US" sz="2000" dirty="0" smtClean="0"/>
              <a:t>  ]}</a:t>
            </a:r>
          </a:p>
          <a:p>
            <a:pPr>
              <a:buNone/>
            </a:pPr>
            <a:r>
              <a:rPr lang="en-US" sz="2000" dirty="0" smtClean="0"/>
              <a:t> # use . and a space to separate objects, and a space, a = and a space to separate keys from their values:</a:t>
            </a:r>
          </a:p>
          <a:p>
            <a:pPr>
              <a:buNone/>
            </a:pPr>
            <a:r>
              <a:rPr lang="en-US" sz="2000" dirty="0" smtClean="0"/>
              <a:t>print(</a:t>
            </a:r>
            <a:r>
              <a:rPr lang="en-US" sz="2000" dirty="0" err="1" smtClean="0"/>
              <a:t>json.dumps</a:t>
            </a:r>
            <a:r>
              <a:rPr lang="en-US" sz="2000" dirty="0" smtClean="0"/>
              <a:t>(x, indent=4, separators=(". ", " = ")))</a:t>
            </a:r>
          </a:p>
          <a:p>
            <a:pPr>
              <a:buNone/>
            </a:pPr>
            <a:r>
              <a:rPr lang="en-US" sz="2000" dirty="0" smtClean="0"/>
              <a:t>C:\Users\My Name&gt;python demo_json_from_python_separators.py</a:t>
            </a:r>
            <a:br>
              <a:rPr lang="en-US" sz="2000" dirty="0" smtClean="0"/>
            </a:br>
            <a:r>
              <a:rPr lang="en-US" sz="2000" dirty="0" smtClean="0"/>
              <a:t>{</a:t>
            </a:r>
            <a:br>
              <a:rPr lang="en-US" sz="2000" dirty="0" smtClean="0"/>
            </a:br>
            <a:r>
              <a:rPr lang="en-US" sz="2000" dirty="0" smtClean="0"/>
              <a:t>    "name" = "John".</a:t>
            </a:r>
            <a:br>
              <a:rPr lang="en-US" sz="2000" dirty="0" smtClean="0"/>
            </a:br>
            <a:r>
              <a:rPr lang="en-US" sz="2000" dirty="0" smtClean="0"/>
              <a:t>    "age" = 30.</a:t>
            </a:r>
            <a:br>
              <a:rPr lang="en-US" sz="2000" dirty="0" smtClean="0"/>
            </a:br>
            <a:r>
              <a:rPr lang="en-US" sz="2000" dirty="0" smtClean="0"/>
              <a:t>    "married" = true.</a:t>
            </a:r>
            <a:br>
              <a:rPr lang="en-US" sz="2000" dirty="0" smtClean="0"/>
            </a:br>
            <a:r>
              <a:rPr lang="en-US" sz="2000" dirty="0" smtClean="0"/>
              <a:t>    "divorced" = false.</a:t>
            </a:r>
            <a:br>
              <a:rPr lang="en-US" sz="2000" dirty="0" smtClean="0"/>
            </a:br>
            <a:r>
              <a:rPr lang="en-US" sz="2000" dirty="0" smtClean="0"/>
              <a:t>    "children" = [</a:t>
            </a:r>
            <a:br>
              <a:rPr lang="en-US" sz="2000" dirty="0" smtClean="0"/>
            </a:br>
            <a:r>
              <a:rPr lang="en-US" sz="2000" dirty="0" smtClean="0"/>
              <a:t>        "Ann".</a:t>
            </a:r>
            <a:br>
              <a:rPr lang="en-US" sz="2000" dirty="0" smtClean="0"/>
            </a:br>
            <a:endParaRPr lang="en-US" sz="2000"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914400"/>
            <a:ext cx="8229600" cy="5791200"/>
          </a:xfrm>
        </p:spPr>
        <p:txBody>
          <a:bodyPr>
            <a:noAutofit/>
          </a:bodyPr>
          <a:lstStyle/>
          <a:p>
            <a:pPr>
              <a:buNone/>
            </a:pPr>
            <a:r>
              <a:rPr lang="en-US" sz="2000" dirty="0" smtClean="0"/>
              <a:t>        "Billy"</a:t>
            </a:r>
            <a:br>
              <a:rPr lang="en-US" sz="2000" dirty="0" smtClean="0"/>
            </a:br>
            <a:r>
              <a:rPr lang="en-US" sz="2000" dirty="0" smtClean="0"/>
              <a:t>    ],</a:t>
            </a:r>
            <a:br>
              <a:rPr lang="en-US" sz="2000" dirty="0" smtClean="0"/>
            </a:br>
            <a:r>
              <a:rPr lang="en-US" sz="2000" dirty="0" smtClean="0"/>
              <a:t>    "pets" = null.</a:t>
            </a:r>
            <a:br>
              <a:rPr lang="en-US" sz="2000" dirty="0" smtClean="0"/>
            </a:br>
            <a:r>
              <a:rPr lang="en-US" sz="2000" dirty="0" smtClean="0"/>
              <a:t>    "cars" = [</a:t>
            </a:r>
            <a:br>
              <a:rPr lang="en-US" sz="2000" dirty="0" smtClean="0"/>
            </a:br>
            <a:r>
              <a:rPr lang="en-US" sz="2000" dirty="0" smtClean="0"/>
              <a:t>        {</a:t>
            </a:r>
            <a:br>
              <a:rPr lang="en-US" sz="2000" dirty="0" smtClean="0"/>
            </a:br>
            <a:r>
              <a:rPr lang="en-US" sz="2000" dirty="0" smtClean="0"/>
              <a:t>            "model" = "BMW 230".</a:t>
            </a:r>
            <a:br>
              <a:rPr lang="en-US" sz="2000" dirty="0" smtClean="0"/>
            </a:br>
            <a:r>
              <a:rPr lang="en-US" sz="2000" dirty="0" smtClean="0"/>
              <a:t>            "mpg" = 27.5</a:t>
            </a:r>
            <a:br>
              <a:rPr lang="en-US" sz="2000" dirty="0" smtClean="0"/>
            </a:br>
            <a:r>
              <a:rPr lang="en-US" sz="2000" dirty="0" smtClean="0"/>
              <a:t>        }.</a:t>
            </a:r>
            <a:br>
              <a:rPr lang="en-US" sz="2000" dirty="0" smtClean="0"/>
            </a:br>
            <a:r>
              <a:rPr lang="en-US" sz="2000" dirty="0" smtClean="0"/>
              <a:t>        {</a:t>
            </a:r>
            <a:br>
              <a:rPr lang="en-US" sz="2000" dirty="0" smtClean="0"/>
            </a:br>
            <a:r>
              <a:rPr lang="en-US" sz="2000" dirty="0" smtClean="0"/>
              <a:t>            "model" = "Ford Edge".</a:t>
            </a:r>
            <a:br>
              <a:rPr lang="en-US" sz="2000" dirty="0" smtClean="0"/>
            </a:br>
            <a:r>
              <a:rPr lang="en-US" sz="2000" dirty="0" smtClean="0"/>
              <a:t>            "mpg" = 24.1</a:t>
            </a:r>
            <a:br>
              <a:rPr lang="en-US" sz="2000" dirty="0" smtClean="0"/>
            </a:br>
            <a:r>
              <a:rPr lang="en-US" sz="2000" dirty="0" smtClean="0"/>
              <a:t>        }</a:t>
            </a:r>
            <a:br>
              <a:rPr lang="en-US" sz="2000" dirty="0" smtClean="0"/>
            </a:br>
            <a:r>
              <a:rPr lang="en-US" sz="2000" dirty="0" smtClean="0"/>
              <a:t>    ]</a:t>
            </a:r>
            <a:br>
              <a:rPr lang="en-US" sz="2000" dirty="0" smtClean="0"/>
            </a:br>
            <a:r>
              <a:rPr lang="en-US" sz="2000" dirty="0" smtClean="0"/>
              <a:t>}</a:t>
            </a:r>
          </a:p>
          <a:p>
            <a:pPr>
              <a:buNone/>
            </a:pPr>
            <a:r>
              <a:rPr lang="en-US" sz="2000" dirty="0" smtClean="0"/>
              <a:t>Order the Result</a:t>
            </a:r>
            <a:endParaRPr lang="en-US" sz="2000" b="1" dirty="0" smtClean="0"/>
          </a:p>
          <a:p>
            <a:pPr>
              <a:buNone/>
            </a:pPr>
            <a:r>
              <a:rPr lang="en-US" sz="2000" dirty="0" smtClean="0"/>
              <a:t>The </a:t>
            </a:r>
            <a:r>
              <a:rPr lang="en-US" sz="2000" dirty="0" err="1" smtClean="0"/>
              <a:t>json.dumps</a:t>
            </a:r>
            <a:r>
              <a:rPr lang="en-US" sz="2000" dirty="0" smtClean="0"/>
              <a:t>() method has parameters to order the keys in the result:</a:t>
            </a:r>
          </a:p>
          <a:p>
            <a:pPr>
              <a:buNone/>
            </a:pPr>
            <a:r>
              <a:rPr lang="en-US" sz="2000" dirty="0" smtClean="0"/>
              <a:t>Example</a:t>
            </a:r>
            <a:endParaRPr lang="en-US" sz="2000" b="1" dirty="0" smtClean="0"/>
          </a:p>
          <a:p>
            <a:pPr>
              <a:buNone/>
            </a:pPr>
            <a:r>
              <a:rPr lang="en-US" sz="2000" dirty="0" smtClean="0"/>
              <a:t>Use the </a:t>
            </a:r>
            <a:r>
              <a:rPr lang="en-US" sz="2000" dirty="0" err="1" smtClean="0"/>
              <a:t>sort_keys</a:t>
            </a:r>
            <a:r>
              <a:rPr lang="en-US" sz="2000" dirty="0" smtClean="0"/>
              <a:t> parameter to specify if the result should be sorted or</a:t>
            </a:r>
            <a:endParaRPr lang="en-US" sz="2000"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762000"/>
            <a:ext cx="8229600" cy="5943600"/>
          </a:xfrm>
        </p:spPr>
        <p:txBody>
          <a:bodyPr>
            <a:normAutofit lnSpcReduction="10000"/>
          </a:bodyPr>
          <a:lstStyle/>
          <a:p>
            <a:pPr>
              <a:buNone/>
            </a:pPr>
            <a:r>
              <a:rPr lang="en-US" sz="2000" dirty="0" smtClean="0"/>
              <a:t>or not:</a:t>
            </a:r>
          </a:p>
          <a:p>
            <a:pPr>
              <a:buNone/>
            </a:pPr>
            <a:r>
              <a:rPr lang="en-US" sz="2000" dirty="0" err="1" smtClean="0"/>
              <a:t>json.dumps</a:t>
            </a:r>
            <a:r>
              <a:rPr lang="en-US" sz="2000" dirty="0" smtClean="0"/>
              <a:t>(x, indent=4, </a:t>
            </a:r>
            <a:r>
              <a:rPr lang="en-US" sz="2000" dirty="0" err="1" smtClean="0"/>
              <a:t>sort_keys</a:t>
            </a:r>
            <a:r>
              <a:rPr lang="en-US" sz="2000" dirty="0" smtClean="0"/>
              <a:t>=True)</a:t>
            </a:r>
          </a:p>
          <a:p>
            <a:pPr>
              <a:buNone/>
            </a:pPr>
            <a:r>
              <a:rPr lang="en-US" sz="2000" dirty="0" smtClean="0"/>
              <a:t>RUN EXAMPLE</a:t>
            </a:r>
          </a:p>
          <a:p>
            <a:pPr>
              <a:buNone/>
            </a:pPr>
            <a:r>
              <a:rPr lang="en-US" sz="2000" dirty="0" smtClean="0"/>
              <a:t>import </a:t>
            </a:r>
            <a:r>
              <a:rPr lang="en-US" sz="2000" dirty="0" err="1" smtClean="0"/>
              <a:t>json</a:t>
            </a:r>
            <a:endParaRPr lang="en-US" sz="2000" dirty="0" smtClean="0"/>
          </a:p>
          <a:p>
            <a:pPr>
              <a:buNone/>
            </a:pPr>
            <a:r>
              <a:rPr lang="en-US" sz="2000" dirty="0" smtClean="0"/>
              <a:t> </a:t>
            </a:r>
          </a:p>
          <a:p>
            <a:pPr>
              <a:buNone/>
            </a:pPr>
            <a:r>
              <a:rPr lang="en-US" sz="2000" dirty="0" smtClean="0"/>
              <a:t>x = {</a:t>
            </a:r>
          </a:p>
          <a:p>
            <a:pPr>
              <a:buNone/>
            </a:pPr>
            <a:r>
              <a:rPr lang="en-US" sz="2000" dirty="0" smtClean="0"/>
              <a:t>  "name": "John",</a:t>
            </a:r>
          </a:p>
          <a:p>
            <a:pPr>
              <a:buNone/>
            </a:pPr>
            <a:r>
              <a:rPr lang="en-US" sz="2000" dirty="0" smtClean="0"/>
              <a:t>  "age": 30,</a:t>
            </a:r>
          </a:p>
          <a:p>
            <a:pPr>
              <a:buNone/>
            </a:pPr>
            <a:r>
              <a:rPr lang="en-US" sz="2000" dirty="0" smtClean="0"/>
              <a:t>  "married": True,</a:t>
            </a:r>
          </a:p>
          <a:p>
            <a:pPr>
              <a:buNone/>
            </a:pPr>
            <a:r>
              <a:rPr lang="en-US" sz="2000" dirty="0" smtClean="0"/>
              <a:t>  "divorced": False,</a:t>
            </a:r>
          </a:p>
          <a:p>
            <a:pPr>
              <a:buNone/>
            </a:pPr>
            <a:r>
              <a:rPr lang="en-US" sz="2000" dirty="0" smtClean="0"/>
              <a:t>  "children": ("</a:t>
            </a:r>
            <a:r>
              <a:rPr lang="en-US" sz="2000" dirty="0" err="1" smtClean="0"/>
              <a:t>Ann","Billy</a:t>
            </a:r>
            <a:r>
              <a:rPr lang="en-US" sz="2000" dirty="0" smtClean="0"/>
              <a:t>"),</a:t>
            </a:r>
          </a:p>
          <a:p>
            <a:pPr>
              <a:buNone/>
            </a:pPr>
            <a:r>
              <a:rPr lang="en-US" sz="2000" dirty="0" smtClean="0"/>
              <a:t>  "pets": None,</a:t>
            </a:r>
          </a:p>
          <a:p>
            <a:pPr>
              <a:buNone/>
            </a:pPr>
            <a:r>
              <a:rPr lang="en-US" sz="2000" dirty="0" smtClean="0"/>
              <a:t>  "cars": [</a:t>
            </a:r>
          </a:p>
          <a:p>
            <a:pPr>
              <a:buNone/>
            </a:pPr>
            <a:r>
              <a:rPr lang="en-US" sz="2000" dirty="0" smtClean="0"/>
              <a:t>    {"model": "BMW 230", "mpg": 27.5},</a:t>
            </a:r>
          </a:p>
          <a:p>
            <a:pPr>
              <a:buNone/>
            </a:pPr>
            <a:r>
              <a:rPr lang="en-US" sz="2000" dirty="0" smtClean="0"/>
              <a:t>    {"model": "Ford Edge", "mpg": 24.1}</a:t>
            </a:r>
          </a:p>
          <a:p>
            <a:pPr>
              <a:buNone/>
            </a:pPr>
            <a:r>
              <a:rPr lang="en-US" sz="2000" dirty="0" smtClean="0"/>
              <a:t>  ]</a:t>
            </a:r>
          </a:p>
          <a:p>
            <a:pPr>
              <a:buNone/>
            </a:pPr>
            <a:r>
              <a:rPr lang="en-US" sz="2000" dirty="0" smtClean="0"/>
              <a:t>}</a:t>
            </a:r>
          </a:p>
          <a:p>
            <a:pPr>
              <a:buNone/>
            </a:pPr>
            <a:endParaRPr lang="en-US" sz="2000"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990600"/>
            <a:ext cx="8229600" cy="5715000"/>
          </a:xfrm>
        </p:spPr>
        <p:txBody>
          <a:bodyPr>
            <a:normAutofit lnSpcReduction="10000"/>
          </a:bodyPr>
          <a:lstStyle/>
          <a:p>
            <a:pPr>
              <a:buNone/>
            </a:pPr>
            <a:r>
              <a:rPr lang="en-US" sz="2000" dirty="0" smtClean="0"/>
              <a:t># sort the result alphabetically by keys:</a:t>
            </a:r>
          </a:p>
          <a:p>
            <a:pPr>
              <a:buNone/>
            </a:pPr>
            <a:r>
              <a:rPr lang="en-US" sz="2000" dirty="0" smtClean="0"/>
              <a:t>print(</a:t>
            </a:r>
            <a:r>
              <a:rPr lang="en-US" sz="2000" dirty="0" err="1" smtClean="0"/>
              <a:t>json.dumps</a:t>
            </a:r>
            <a:r>
              <a:rPr lang="en-US" sz="2000" dirty="0" smtClean="0"/>
              <a:t>(x, indent=4, </a:t>
            </a:r>
            <a:r>
              <a:rPr lang="en-US" sz="2000" dirty="0" err="1" smtClean="0"/>
              <a:t>sort_keys</a:t>
            </a:r>
            <a:r>
              <a:rPr lang="en-US" sz="2000" dirty="0" smtClean="0"/>
              <a:t>=True))</a:t>
            </a:r>
          </a:p>
          <a:p>
            <a:pPr>
              <a:buNone/>
            </a:pPr>
            <a:r>
              <a:rPr lang="en-US" sz="2000" dirty="0" smtClean="0"/>
              <a:t>C:\Users\My Name&gt;python demo_json_from_python_sort_keys.py</a:t>
            </a:r>
            <a:br>
              <a:rPr lang="en-US" sz="2000" dirty="0" smtClean="0"/>
            </a:br>
            <a:r>
              <a:rPr lang="en-US" sz="2000" dirty="0" smtClean="0"/>
              <a:t>{</a:t>
            </a:r>
            <a:br>
              <a:rPr lang="en-US" sz="2000" dirty="0" smtClean="0"/>
            </a:br>
            <a:r>
              <a:rPr lang="en-US" sz="2000" dirty="0" smtClean="0"/>
              <a:t>    "age": 30,</a:t>
            </a:r>
            <a:br>
              <a:rPr lang="en-US" sz="2000" dirty="0" smtClean="0"/>
            </a:br>
            <a:r>
              <a:rPr lang="en-US" sz="2000" dirty="0" smtClean="0"/>
              <a:t>    "cars": [</a:t>
            </a:r>
            <a:br>
              <a:rPr lang="en-US" sz="2000" dirty="0" smtClean="0"/>
            </a:br>
            <a:r>
              <a:rPr lang="en-US" sz="2000" dirty="0" smtClean="0"/>
              <a:t>        {</a:t>
            </a:r>
            <a:br>
              <a:rPr lang="en-US" sz="2000" dirty="0" smtClean="0"/>
            </a:br>
            <a:r>
              <a:rPr lang="en-US" sz="2000" dirty="0" smtClean="0"/>
              <a:t>            "model": "BMW 230",</a:t>
            </a:r>
            <a:br>
              <a:rPr lang="en-US" sz="2000" dirty="0" smtClean="0"/>
            </a:br>
            <a:r>
              <a:rPr lang="en-US" sz="2000" dirty="0" smtClean="0"/>
              <a:t>            "mpg": 27.5</a:t>
            </a:r>
            <a:br>
              <a:rPr lang="en-US" sz="2000" dirty="0" smtClean="0"/>
            </a:br>
            <a:r>
              <a:rPr lang="en-US" sz="2000" dirty="0" smtClean="0"/>
              <a:t>        },</a:t>
            </a:r>
            <a:br>
              <a:rPr lang="en-US" sz="2000" dirty="0" smtClean="0"/>
            </a:br>
            <a:r>
              <a:rPr lang="en-US" sz="2000" dirty="0" smtClean="0"/>
              <a:t>        {</a:t>
            </a:r>
            <a:br>
              <a:rPr lang="en-US" sz="2000" dirty="0" smtClean="0"/>
            </a:br>
            <a:r>
              <a:rPr lang="en-US" sz="2000" dirty="0" smtClean="0"/>
              <a:t>            "model": "Ford Edge",</a:t>
            </a:r>
            <a:br>
              <a:rPr lang="en-US" sz="2000" dirty="0" smtClean="0"/>
            </a:br>
            <a:r>
              <a:rPr lang="en-US" sz="2000" dirty="0" smtClean="0"/>
              <a:t>            "mpg": 24.1</a:t>
            </a:r>
            <a:br>
              <a:rPr lang="en-US" sz="2000" dirty="0" smtClean="0"/>
            </a:br>
            <a:r>
              <a:rPr lang="en-US" sz="2000" dirty="0" smtClean="0"/>
              <a:t>        }</a:t>
            </a:r>
            <a:br>
              <a:rPr lang="en-US" sz="2000" dirty="0" smtClean="0"/>
            </a:br>
            <a:r>
              <a:rPr lang="en-US" sz="2000" dirty="0" smtClean="0"/>
              <a:t>    ],</a:t>
            </a:r>
            <a:br>
              <a:rPr lang="en-US" sz="2000" dirty="0" smtClean="0"/>
            </a:br>
            <a:r>
              <a:rPr lang="en-US" sz="2000" dirty="0" smtClean="0"/>
              <a:t>    "children": [</a:t>
            </a:r>
            <a:br>
              <a:rPr lang="en-US" sz="2000" dirty="0" smtClean="0"/>
            </a:br>
            <a:r>
              <a:rPr lang="en-US" sz="2000" dirty="0" smtClean="0"/>
              <a:t>        "Ann",</a:t>
            </a:r>
            <a:br>
              <a:rPr lang="en-US" sz="2000" dirty="0" smtClean="0"/>
            </a:br>
            <a:r>
              <a:rPr lang="en-US" sz="2000" dirty="0" smtClean="0"/>
              <a:t>        "Billy"</a:t>
            </a:r>
            <a:br>
              <a:rPr lang="en-US" sz="2000" dirty="0" smtClean="0"/>
            </a:br>
            <a:r>
              <a:rPr lang="en-US" sz="2000" dirty="0" smtClean="0"/>
              <a:t>    ],</a:t>
            </a:r>
            <a:br>
              <a:rPr lang="en-US" sz="2000" dirty="0" smtClean="0"/>
            </a:b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Numbers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print(a)</a:t>
            </a:r>
          </a:p>
          <a:p>
            <a:pPr>
              <a:buNone/>
            </a:pPr>
            <a:r>
              <a:rPr lang="en-US" sz="2000" dirty="0" smtClean="0"/>
              <a:t>print(b)</a:t>
            </a:r>
          </a:p>
          <a:p>
            <a:pPr>
              <a:buNone/>
            </a:pPr>
            <a:r>
              <a:rPr lang="en-US" sz="2000" dirty="0" smtClean="0"/>
              <a:t>print(c</a:t>
            </a:r>
            <a:r>
              <a:rPr lang="en-US" sz="2000" dirty="0"/>
              <a:t>)</a:t>
            </a:r>
            <a:br>
              <a:rPr lang="en-US" sz="2000" dirty="0"/>
            </a:br>
            <a:endParaRPr lang="en-US" sz="2000" dirty="0" smtClean="0"/>
          </a:p>
          <a:p>
            <a:pPr>
              <a:buNone/>
            </a:pPr>
            <a:r>
              <a:rPr lang="en-US" sz="2000" dirty="0" smtClean="0"/>
              <a:t>print(type(a))</a:t>
            </a:r>
          </a:p>
          <a:p>
            <a:pPr>
              <a:buNone/>
            </a:pPr>
            <a:r>
              <a:rPr lang="en-US" sz="2000" dirty="0" smtClean="0"/>
              <a:t>print(type(b))</a:t>
            </a:r>
          </a:p>
          <a:p>
            <a:pPr>
              <a:buNone/>
            </a:pPr>
            <a:r>
              <a:rPr lang="en-US" sz="2000" dirty="0" smtClean="0"/>
              <a:t>print(type(c</a:t>
            </a:r>
            <a:r>
              <a:rPr lang="en-US" sz="2000" dirty="0"/>
              <a:t>))</a:t>
            </a:r>
          </a:p>
          <a:p>
            <a:pPr>
              <a:buNone/>
            </a:pPr>
            <a:r>
              <a:rPr lang="en-US" sz="2000" dirty="0"/>
              <a:t>RUN EXAMPLE</a:t>
            </a:r>
          </a:p>
          <a:p>
            <a:pPr>
              <a:buNone/>
            </a:pPr>
            <a:r>
              <a:rPr lang="en-US" sz="2000" dirty="0"/>
              <a:t>C:\Users\My Name&gt;python demo_numbers_convert.py</a:t>
            </a:r>
            <a:br>
              <a:rPr lang="en-US" sz="2000" dirty="0"/>
            </a:br>
            <a:r>
              <a:rPr lang="en-US" sz="2000" dirty="0"/>
              <a:t>1.0</a:t>
            </a:r>
            <a:br>
              <a:rPr lang="en-US" sz="2000" dirty="0"/>
            </a:br>
            <a:r>
              <a:rPr lang="en-US" sz="2000" dirty="0"/>
              <a:t>2</a:t>
            </a:r>
            <a:br>
              <a:rPr lang="en-US" sz="2000" dirty="0"/>
            </a:br>
            <a:r>
              <a:rPr lang="en-US" sz="2000" dirty="0"/>
              <a:t>(1+0j)</a:t>
            </a:r>
            <a:br>
              <a:rPr lang="en-US" sz="2000" dirty="0"/>
            </a:br>
            <a:r>
              <a:rPr lang="en-US" sz="2000" dirty="0"/>
              <a:t>&lt;class 'float'&gt; &lt;class '</a:t>
            </a:r>
            <a:r>
              <a:rPr lang="en-US" sz="2000" dirty="0" err="1"/>
              <a:t>int</a:t>
            </a:r>
            <a:r>
              <a:rPr lang="en-US" sz="2000" dirty="0"/>
              <a:t>'&gt; &lt;class 'complex</a:t>
            </a:r>
            <a:r>
              <a:rPr lang="en-US" sz="2000" dirty="0" smtClean="0"/>
              <a:t>'&gt;</a:t>
            </a:r>
          </a:p>
          <a:p>
            <a:pPr>
              <a:buNone/>
            </a:pPr>
            <a:endParaRPr lang="en-US" sz="2000" dirty="0"/>
          </a:p>
          <a:p>
            <a:pPr>
              <a:buNone/>
            </a:pPr>
            <a:r>
              <a:rPr lang="en-US" sz="2000" dirty="0"/>
              <a:t> </a:t>
            </a:r>
          </a:p>
          <a:p>
            <a:pPr>
              <a:buNone/>
            </a:pPr>
            <a:endParaRPr lang="en-US" sz="2000"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JSON</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smtClean="0"/>
              <a:t>    "divorced": false,</a:t>
            </a:r>
            <a:br>
              <a:rPr lang="en-US" sz="2000" dirty="0" smtClean="0"/>
            </a:br>
            <a:r>
              <a:rPr lang="en-US" sz="2000" dirty="0" smtClean="0"/>
              <a:t>    "married": true,</a:t>
            </a:r>
            <a:br>
              <a:rPr lang="en-US" sz="2000" dirty="0" smtClean="0"/>
            </a:br>
            <a:r>
              <a:rPr lang="en-US" sz="2000" dirty="0" smtClean="0"/>
              <a:t>    "name": "John",</a:t>
            </a:r>
            <a:br>
              <a:rPr lang="en-US" sz="2000" dirty="0" smtClean="0"/>
            </a:br>
            <a:r>
              <a:rPr lang="en-US" sz="2000" dirty="0" smtClean="0"/>
              <a:t>    "pets": null</a:t>
            </a:r>
            <a:br>
              <a:rPr lang="en-US" sz="2000" dirty="0" smtClean="0"/>
            </a:br>
            <a:r>
              <a:rPr lang="en-US" sz="2000" dirty="0" smtClean="0"/>
              <a:t>}</a:t>
            </a:r>
          </a:p>
          <a:p>
            <a:pPr>
              <a:buNone/>
            </a:pPr>
            <a:endParaRPr lang="en-US" sz="2000"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26. </a:t>
            </a:r>
            <a:r>
              <a:rPr lang="en-US" u="sng" dirty="0" smtClean="0"/>
              <a:t>Python </a:t>
            </a:r>
            <a:r>
              <a:rPr lang="en-US" u="sng" dirty="0" err="1" smtClean="0"/>
              <a:t>RegEx</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A </a:t>
            </a:r>
            <a:r>
              <a:rPr lang="en-US" sz="2000" dirty="0" err="1" smtClean="0"/>
              <a:t>RegEx</a:t>
            </a:r>
            <a:r>
              <a:rPr lang="en-US" sz="2000" dirty="0" smtClean="0"/>
              <a:t>, or Regular Expression, is a sequence of characters that forms a search pattern.</a:t>
            </a:r>
          </a:p>
          <a:p>
            <a:pPr>
              <a:buNone/>
            </a:pPr>
            <a:r>
              <a:rPr lang="en-US" sz="2000" dirty="0" err="1" smtClean="0"/>
              <a:t>RegEx</a:t>
            </a:r>
            <a:r>
              <a:rPr lang="en-US" sz="2000" dirty="0" smtClean="0"/>
              <a:t> can be used to check if a string contains the specified search pattern.</a:t>
            </a:r>
          </a:p>
          <a:p>
            <a:pPr>
              <a:buNone/>
            </a:pPr>
            <a:r>
              <a:rPr lang="en-US" sz="2000" dirty="0" err="1" smtClean="0"/>
              <a:t>RegEx</a:t>
            </a:r>
            <a:r>
              <a:rPr lang="en-US" sz="2000" dirty="0" smtClean="0"/>
              <a:t> Module</a:t>
            </a:r>
            <a:endParaRPr lang="en-US" sz="2000" b="1" dirty="0" smtClean="0"/>
          </a:p>
          <a:p>
            <a:pPr>
              <a:buNone/>
            </a:pPr>
            <a:r>
              <a:rPr lang="en-US" sz="2000" dirty="0" smtClean="0"/>
              <a:t>Python has a built-in package called re, which can be used to work with Regular Expressions.</a:t>
            </a:r>
          </a:p>
          <a:p>
            <a:pPr>
              <a:buNone/>
            </a:pPr>
            <a:r>
              <a:rPr lang="en-US" sz="2000" dirty="0" smtClean="0"/>
              <a:t>Import the re module:</a:t>
            </a:r>
          </a:p>
          <a:p>
            <a:pPr>
              <a:buNone/>
            </a:pPr>
            <a:r>
              <a:rPr lang="en-US" sz="2000" dirty="0" smtClean="0"/>
              <a:t>import re</a:t>
            </a:r>
          </a:p>
          <a:p>
            <a:pPr>
              <a:buNone/>
            </a:pPr>
            <a:r>
              <a:rPr lang="en-US" sz="2000" dirty="0" err="1" smtClean="0"/>
              <a:t>RegEx</a:t>
            </a:r>
            <a:r>
              <a:rPr lang="en-US" sz="2000" dirty="0" smtClean="0"/>
              <a:t> in Python</a:t>
            </a:r>
            <a:endParaRPr lang="en-US" sz="2000" b="1" dirty="0" smtClean="0"/>
          </a:p>
          <a:p>
            <a:pPr>
              <a:buNone/>
            </a:pPr>
            <a:r>
              <a:rPr lang="en-US" sz="2000" dirty="0" smtClean="0"/>
              <a:t>When you have imported the re module, you can start using regular expressions:</a:t>
            </a:r>
          </a:p>
          <a:p>
            <a:pPr>
              <a:buNone/>
            </a:pPr>
            <a:r>
              <a:rPr lang="en-US" sz="2000" dirty="0" smtClean="0"/>
              <a:t>Example</a:t>
            </a:r>
            <a:endParaRPr lang="en-US" sz="2000" b="1" dirty="0" smtClean="0"/>
          </a:p>
          <a:p>
            <a:pPr>
              <a:buNone/>
            </a:pPr>
            <a:r>
              <a:rPr lang="en-US" sz="2000" dirty="0" smtClean="0"/>
              <a:t>Search the string to see if it starts with "The" and ends with "Spain":</a:t>
            </a:r>
          </a:p>
          <a:p>
            <a:pPr>
              <a:buNone/>
            </a:pPr>
            <a:r>
              <a:rPr lang="en-US" sz="2000" dirty="0" smtClean="0"/>
              <a:t>import re</a:t>
            </a:r>
            <a:br>
              <a:rPr lang="en-US" sz="2000" dirty="0" smtClean="0"/>
            </a:br>
            <a:endParaRPr lang="en-US" sz="2000"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smtClean="0"/>
              <a:t>txt = "The rain in Spain"</a:t>
            </a:r>
            <a:br>
              <a:rPr lang="en-US" sz="2000" dirty="0" smtClean="0"/>
            </a:br>
            <a:r>
              <a:rPr lang="en-US" sz="2000" dirty="0" smtClean="0"/>
              <a:t>x = </a:t>
            </a:r>
            <a:r>
              <a:rPr lang="en-US" sz="2000" dirty="0" err="1" smtClean="0"/>
              <a:t>re.search</a:t>
            </a:r>
            <a:r>
              <a:rPr lang="en-US" sz="2000" dirty="0" smtClean="0"/>
              <a:t>("^The.*Spain$", txt)</a:t>
            </a:r>
          </a:p>
          <a:p>
            <a:pPr>
              <a:buNone/>
            </a:pPr>
            <a:r>
              <a:rPr lang="en-US" sz="2000" dirty="0" smtClean="0"/>
              <a:t>RUN EXAMPLE</a:t>
            </a:r>
          </a:p>
          <a:p>
            <a:pPr>
              <a:buNone/>
            </a:pPr>
            <a:r>
              <a:rPr lang="en-US" sz="2000" dirty="0" smtClean="0"/>
              <a:t>import re</a:t>
            </a:r>
          </a:p>
          <a:p>
            <a:pPr>
              <a:buNone/>
            </a:pPr>
            <a:r>
              <a:rPr lang="en-US" sz="2000" dirty="0" smtClean="0"/>
              <a:t> </a:t>
            </a:r>
          </a:p>
          <a:p>
            <a:pPr>
              <a:buNone/>
            </a:pPr>
            <a:r>
              <a:rPr lang="en-US" sz="2000" dirty="0" smtClean="0"/>
              <a:t>#Check if the string starts with "The" and ends with "Spain":</a:t>
            </a:r>
          </a:p>
          <a:p>
            <a:pPr>
              <a:buNone/>
            </a:pPr>
            <a:r>
              <a:rPr lang="en-US" sz="2000" dirty="0" smtClean="0"/>
              <a:t> </a:t>
            </a:r>
          </a:p>
          <a:p>
            <a:pPr>
              <a:buNone/>
            </a:pPr>
            <a:r>
              <a:rPr lang="en-US" sz="2000" dirty="0" smtClean="0"/>
              <a:t>txt = "The rain in Spain"</a:t>
            </a:r>
          </a:p>
          <a:p>
            <a:pPr>
              <a:buNone/>
            </a:pPr>
            <a:r>
              <a:rPr lang="en-US" sz="2000" dirty="0" smtClean="0"/>
              <a:t>x = </a:t>
            </a:r>
            <a:r>
              <a:rPr lang="en-US" sz="2000" dirty="0" err="1" smtClean="0"/>
              <a:t>re.search</a:t>
            </a:r>
            <a:r>
              <a:rPr lang="en-US" sz="2000" dirty="0" smtClean="0"/>
              <a:t>("^The.*Spain$", txt)</a:t>
            </a:r>
          </a:p>
          <a:p>
            <a:pPr>
              <a:buNone/>
            </a:pPr>
            <a:r>
              <a:rPr lang="en-US" sz="2000" dirty="0" smtClean="0"/>
              <a:t> </a:t>
            </a:r>
          </a:p>
          <a:p>
            <a:pPr>
              <a:buNone/>
            </a:pPr>
            <a:r>
              <a:rPr lang="en-US" sz="2000" dirty="0" smtClean="0"/>
              <a:t>if (x):</a:t>
            </a:r>
          </a:p>
          <a:p>
            <a:pPr>
              <a:buNone/>
            </a:pPr>
            <a:r>
              <a:rPr lang="en-US" sz="2000" dirty="0" smtClean="0"/>
              <a:t>  print("YES! We have a match!")</a:t>
            </a:r>
          </a:p>
          <a:p>
            <a:pPr>
              <a:buNone/>
            </a:pPr>
            <a:r>
              <a:rPr lang="en-US" sz="2000" dirty="0" smtClean="0"/>
              <a:t>else:</a:t>
            </a:r>
          </a:p>
          <a:p>
            <a:pPr>
              <a:buNone/>
            </a:pPr>
            <a:r>
              <a:rPr lang="en-US" sz="2000" dirty="0" smtClean="0"/>
              <a:t>  print("No match")</a:t>
            </a:r>
          </a:p>
          <a:p>
            <a:pPr>
              <a:buNone/>
            </a:pPr>
            <a:r>
              <a:rPr lang="en-US" sz="2000" dirty="0" smtClean="0"/>
              <a:t>C:\Users\My Name&gt;python demo_regex.py</a:t>
            </a:r>
            <a:br>
              <a:rPr lang="en-US" sz="2000" dirty="0" smtClean="0"/>
            </a:br>
            <a:r>
              <a:rPr lang="en-US" sz="2000" dirty="0" smtClean="0"/>
              <a:t>YES! We have a match!</a:t>
            </a:r>
          </a:p>
          <a:p>
            <a:pPr>
              <a:buNone/>
            </a:pPr>
            <a:endParaRPr lang="en-US" sz="2000"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1143000"/>
            <a:ext cx="8229600" cy="5486400"/>
          </a:xfrm>
        </p:spPr>
        <p:txBody>
          <a:bodyPr>
            <a:normAutofit/>
          </a:bodyPr>
          <a:lstStyle/>
          <a:p>
            <a:r>
              <a:rPr lang="en-US" sz="2000" dirty="0" err="1" smtClean="0"/>
              <a:t>RegEx</a:t>
            </a:r>
            <a:r>
              <a:rPr lang="en-US" sz="2000" dirty="0" smtClean="0"/>
              <a:t> Functions</a:t>
            </a:r>
            <a:endParaRPr lang="en-US" sz="2000" b="1" dirty="0" smtClean="0"/>
          </a:p>
          <a:p>
            <a:r>
              <a:rPr lang="en-US" sz="2000" dirty="0" smtClean="0"/>
              <a:t>The re module offers a set of functions that allows us to search a string for a match:</a:t>
            </a:r>
          </a:p>
          <a:p>
            <a:endParaRPr lang="en-US" sz="2000" dirty="0"/>
          </a:p>
        </p:txBody>
      </p:sp>
      <p:graphicFrame>
        <p:nvGraphicFramePr>
          <p:cNvPr id="4" name="Table 3"/>
          <p:cNvGraphicFramePr>
            <a:graphicFrameLocks noGrp="1"/>
          </p:cNvGraphicFramePr>
          <p:nvPr/>
        </p:nvGraphicFramePr>
        <p:xfrm>
          <a:off x="457200" y="2743200"/>
          <a:ext cx="7239000" cy="3977640"/>
        </p:xfrm>
        <a:graphic>
          <a:graphicData uri="http://schemas.openxmlformats.org/drawingml/2006/table">
            <a:tbl>
              <a:tblPr firstRow="1" bandRow="1">
                <a:tableStyleId>{5C22544A-7EE6-4342-B048-85BDC9FD1C3A}</a:tableStyleId>
              </a:tblPr>
              <a:tblGrid>
                <a:gridCol w="3145971"/>
                <a:gridCol w="4093029"/>
              </a:tblGrid>
              <a:tr h="579120">
                <a:tc>
                  <a:txBody>
                    <a:bodyPr/>
                    <a:lstStyle/>
                    <a:p>
                      <a:r>
                        <a:rPr lang="en-US" dirty="0" smtClean="0"/>
                        <a:t>Function</a:t>
                      </a:r>
                      <a:endParaRPr lang="en-US" dirty="0"/>
                    </a:p>
                  </a:txBody>
                  <a:tcPr/>
                </a:tc>
                <a:tc>
                  <a:txBody>
                    <a:bodyPr/>
                    <a:lstStyle/>
                    <a:p>
                      <a:r>
                        <a:rPr lang="en-US" dirty="0" smtClean="0"/>
                        <a:t>Description</a:t>
                      </a:r>
                      <a:endParaRPr lang="en-US" dirty="0"/>
                    </a:p>
                  </a:txBody>
                  <a:tcPr/>
                </a:tc>
              </a:tr>
              <a:tr h="579120">
                <a:tc>
                  <a:txBody>
                    <a:bodyPr/>
                    <a:lstStyle/>
                    <a:p>
                      <a:pPr marL="0" marR="0">
                        <a:lnSpc>
                          <a:spcPct val="115000"/>
                        </a:lnSpc>
                        <a:spcBef>
                          <a:spcPts val="0"/>
                        </a:spcBef>
                        <a:spcAft>
                          <a:spcPts val="0"/>
                        </a:spcAft>
                      </a:pPr>
                      <a:r>
                        <a:rPr lang="en-US" sz="2000" u="sng" dirty="0" err="1" smtClean="0">
                          <a:latin typeface="Verdana" pitchFamily="34" charset="0"/>
                          <a:ea typeface="Verdana" pitchFamily="34" charset="0"/>
                          <a:cs typeface="Verdana" pitchFamily="34" charset="0"/>
                        </a:rPr>
                        <a:t>findall</a:t>
                      </a:r>
                      <a:endParaRPr lang="en-US" sz="2000" u="sng" dirty="0">
                        <a:latin typeface="Verdana" pitchFamily="34" charset="0"/>
                        <a:ea typeface="Verdana" pitchFamily="34" charset="0"/>
                        <a:cs typeface="Verdana" pitchFamily="34" charset="0"/>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Returns a list containing all matches</a:t>
                      </a:r>
                      <a:endParaRPr lang="en-US" sz="2000">
                        <a:latin typeface="Calibri"/>
                        <a:ea typeface="Calibri"/>
                        <a:cs typeface="Times New Roman"/>
                      </a:endParaRPr>
                    </a:p>
                  </a:txBody>
                  <a:tcPr marL="30480" marR="30480" marT="30480" marB="30480"/>
                </a:tc>
              </a:tr>
              <a:tr h="57912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se</a:t>
                      </a:r>
                      <a:r>
                        <a:rPr lang="en-US" sz="2000" u="none" dirty="0" smtClean="0">
                          <a:solidFill>
                            <a:srgbClr val="0000FF"/>
                          </a:solidFill>
                          <a:latin typeface="Verdana" pitchFamily="34" charset="0"/>
                          <a:ea typeface="Verdana" pitchFamily="34" charset="0"/>
                          <a:cs typeface="Verdana" pitchFamily="34" charset="0"/>
                        </a:rPr>
                        <a:t>arch</a:t>
                      </a:r>
                      <a:endParaRPr lang="en-US" sz="2000" u="none" dirty="0">
                        <a:latin typeface="Verdana" pitchFamily="34" charset="0"/>
                        <a:ea typeface="Verdana" pitchFamily="34" charset="0"/>
                        <a:cs typeface="Verdana" pitchFamily="34" charset="0"/>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a:t>
                      </a:r>
                      <a:r>
                        <a:rPr lang="en-US" sz="2000" u="none" dirty="0" smtClean="0">
                          <a:solidFill>
                            <a:srgbClr val="000000"/>
                          </a:solidFill>
                          <a:latin typeface="Verdana"/>
                          <a:ea typeface="Calibri"/>
                          <a:cs typeface="Times New Roman"/>
                        </a:rPr>
                        <a:t>Match</a:t>
                      </a:r>
                      <a:r>
                        <a:rPr lang="en-US" sz="2000" u="none" baseline="0" dirty="0" smtClean="0">
                          <a:solidFill>
                            <a:srgbClr val="000000"/>
                          </a:solidFill>
                          <a:latin typeface="Verdana"/>
                          <a:ea typeface="Calibri"/>
                          <a:cs typeface="Times New Roman"/>
                        </a:rPr>
                        <a:t> object</a:t>
                      </a:r>
                      <a:r>
                        <a:rPr lang="en-US" sz="2000" dirty="0">
                          <a:solidFill>
                            <a:srgbClr val="000000"/>
                          </a:solidFill>
                          <a:latin typeface="Verdana"/>
                          <a:ea typeface="Calibri"/>
                          <a:cs typeface="Times New Roman"/>
                        </a:rPr>
                        <a:t> if there is a match anywhere in the string</a:t>
                      </a:r>
                      <a:endParaRPr lang="en-US" sz="2000" dirty="0">
                        <a:latin typeface="Calibri"/>
                        <a:ea typeface="Calibri"/>
                        <a:cs typeface="Times New Roman"/>
                      </a:endParaRPr>
                    </a:p>
                  </a:txBody>
                  <a:tcPr marL="30480" marR="30480" marT="30480" marB="30480"/>
                </a:tc>
              </a:tr>
              <a:tr h="57912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split</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Returns a list where the string has been split at each match</a:t>
                      </a:r>
                      <a:endParaRPr lang="en-US" sz="2000">
                        <a:latin typeface="Calibri"/>
                        <a:ea typeface="Calibri"/>
                        <a:cs typeface="Times New Roman"/>
                      </a:endParaRPr>
                    </a:p>
                  </a:txBody>
                  <a:tcPr marL="30480" marR="30480" marT="30480" marB="30480"/>
                </a:tc>
              </a:tr>
              <a:tr h="57912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sub</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Replaces one or many matches with a string</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r>
              <a:rPr lang="en-US" sz="2000" dirty="0" err="1" smtClean="0"/>
              <a:t>Metacharacters</a:t>
            </a:r>
            <a:endParaRPr lang="en-US" sz="2000" b="1" dirty="0" smtClean="0"/>
          </a:p>
          <a:p>
            <a:r>
              <a:rPr lang="en-US" sz="2000" dirty="0" err="1" smtClean="0"/>
              <a:t>Metacharacters</a:t>
            </a:r>
            <a:r>
              <a:rPr lang="en-US" sz="2000" dirty="0" smtClean="0"/>
              <a:t> are characters with a special meaning:</a:t>
            </a:r>
          </a:p>
          <a:p>
            <a:endParaRPr lang="en-US" sz="2000" dirty="0"/>
          </a:p>
        </p:txBody>
      </p:sp>
      <p:graphicFrame>
        <p:nvGraphicFramePr>
          <p:cNvPr id="4" name="Table 3"/>
          <p:cNvGraphicFramePr>
            <a:graphicFrameLocks noGrp="1"/>
          </p:cNvGraphicFramePr>
          <p:nvPr/>
        </p:nvGraphicFramePr>
        <p:xfrm>
          <a:off x="533400" y="1828800"/>
          <a:ext cx="7772400" cy="4882896"/>
        </p:xfrm>
        <a:graphic>
          <a:graphicData uri="http://schemas.openxmlformats.org/drawingml/2006/table">
            <a:tbl>
              <a:tblPr firstRow="1" bandRow="1">
                <a:tableStyleId>{5C22544A-7EE6-4342-B048-85BDC9FD1C3A}</a:tableStyleId>
              </a:tblPr>
              <a:tblGrid>
                <a:gridCol w="1600200"/>
                <a:gridCol w="4572000"/>
                <a:gridCol w="1600200"/>
              </a:tblGrid>
              <a:tr h="377190">
                <a:tc>
                  <a:txBody>
                    <a:bodyPr/>
                    <a:lstStyle/>
                    <a:p>
                      <a:pPr marL="0" marR="0">
                        <a:lnSpc>
                          <a:spcPct val="115000"/>
                        </a:lnSpc>
                        <a:spcBef>
                          <a:spcPts val="0"/>
                        </a:spcBef>
                        <a:spcAft>
                          <a:spcPts val="0"/>
                        </a:spcAft>
                      </a:pPr>
                      <a:r>
                        <a:rPr lang="en-US" sz="1600" b="1" dirty="0">
                          <a:solidFill>
                            <a:srgbClr val="000000"/>
                          </a:solidFill>
                          <a:latin typeface="Verdana"/>
                          <a:ea typeface="Times New Roman"/>
                          <a:cs typeface="Times New Roman"/>
                        </a:rPr>
                        <a:t>Character</a:t>
                      </a:r>
                      <a:endParaRPr lang="en-US" sz="16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b="1" dirty="0">
                          <a:solidFill>
                            <a:srgbClr val="000000"/>
                          </a:solidFill>
                          <a:latin typeface="Verdana"/>
                          <a:ea typeface="Times New Roman"/>
                          <a:cs typeface="Times New Roman"/>
                        </a:rPr>
                        <a:t>Description</a:t>
                      </a:r>
                      <a:endParaRPr lang="en-US" sz="16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1600" b="1" dirty="0">
                          <a:solidFill>
                            <a:srgbClr val="000000"/>
                          </a:solidFill>
                          <a:latin typeface="Verdana"/>
                          <a:ea typeface="Times New Roman"/>
                          <a:cs typeface="Times New Roman"/>
                        </a:rPr>
                        <a:t>Example</a:t>
                      </a:r>
                      <a:endParaRPr lang="en-US" sz="1600" dirty="0">
                        <a:latin typeface="Calibri"/>
                        <a:ea typeface="Calibri"/>
                        <a:cs typeface="Times New Roman"/>
                      </a:endParaRPr>
                    </a:p>
                  </a:txBody>
                  <a:tcPr marL="30480" marR="30480" marT="30480" marB="30480"/>
                </a:tc>
              </a:tr>
              <a:tr h="377190">
                <a:tc>
                  <a:txBody>
                    <a:bodyPr/>
                    <a:lstStyle/>
                    <a:p>
                      <a:pPr marL="0" marR="0">
                        <a:lnSpc>
                          <a:spcPct val="115000"/>
                        </a:lnSpc>
                        <a:spcBef>
                          <a:spcPts val="0"/>
                        </a:spcBef>
                        <a:spcAft>
                          <a:spcPts val="0"/>
                        </a:spcAft>
                      </a:pPr>
                      <a:r>
                        <a:rPr lang="en-US" sz="1600" b="1" dirty="0">
                          <a:solidFill>
                            <a:srgbClr val="000000"/>
                          </a:solidFill>
                          <a:latin typeface="Verdana"/>
                          <a:ea typeface="Times New Roman"/>
                          <a:cs typeface="Times New Roman"/>
                        </a:rPr>
                        <a:t>[]</a:t>
                      </a:r>
                      <a:endParaRPr lang="en-US" sz="16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A set of characters</a:t>
                      </a:r>
                      <a:endParaRPr lang="en-US" sz="16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1600" b="1" dirty="0">
                          <a:solidFill>
                            <a:srgbClr val="000000"/>
                          </a:solidFill>
                          <a:latin typeface="Verdana"/>
                          <a:ea typeface="Times New Roman"/>
                          <a:cs typeface="Times New Roman"/>
                        </a:rPr>
                        <a:t>"[a-m]"</a:t>
                      </a:r>
                      <a:endParaRPr lang="en-US" sz="1600" dirty="0">
                        <a:latin typeface="Calibri"/>
                        <a:ea typeface="Calibri"/>
                        <a:cs typeface="Times New Roman"/>
                      </a:endParaRPr>
                    </a:p>
                  </a:txBody>
                  <a:tcPr marL="30480" marR="30480" marT="30480" marB="30480"/>
                </a:tc>
              </a:tr>
              <a:tr h="377190">
                <a:tc>
                  <a:txBody>
                    <a:bodyPr/>
                    <a:lstStyle/>
                    <a:p>
                      <a:pPr marL="0" marR="0">
                        <a:lnSpc>
                          <a:spcPct val="115000"/>
                        </a:lnSpc>
                        <a:spcBef>
                          <a:spcPts val="0"/>
                        </a:spcBef>
                        <a:spcAft>
                          <a:spcPts val="0"/>
                        </a:spcAft>
                      </a:pPr>
                      <a:r>
                        <a:rPr lang="en-US" sz="1600" b="1" dirty="0">
                          <a:solidFill>
                            <a:srgbClr val="000000"/>
                          </a:solidFill>
                          <a:latin typeface="Verdana"/>
                          <a:ea typeface="Times New Roman"/>
                          <a:cs typeface="Times New Roman"/>
                        </a:rPr>
                        <a:t>\</a:t>
                      </a:r>
                      <a:endParaRPr lang="en-US" sz="16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b="1" dirty="0">
                          <a:solidFill>
                            <a:srgbClr val="000000"/>
                          </a:solidFill>
                          <a:latin typeface="Verdana"/>
                          <a:ea typeface="Times New Roman"/>
                          <a:cs typeface="Times New Roman"/>
                        </a:rPr>
                        <a:t>Signals a special sequence (can also be used to escape special characters)</a:t>
                      </a:r>
                      <a:endParaRPr lang="en-US" sz="16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"\d"</a:t>
                      </a:r>
                      <a:endParaRPr lang="en-US" sz="1600">
                        <a:latin typeface="Calibri"/>
                        <a:ea typeface="Calibri"/>
                        <a:cs typeface="Times New Roman"/>
                      </a:endParaRPr>
                    </a:p>
                  </a:txBody>
                  <a:tcPr marL="30480" marR="30480" marT="30480" marB="30480"/>
                </a:tc>
              </a:tr>
              <a:tr h="377190">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a:t>
                      </a:r>
                      <a:endParaRPr lang="en-US" sz="16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b="1" dirty="0">
                          <a:solidFill>
                            <a:srgbClr val="000000"/>
                          </a:solidFill>
                          <a:latin typeface="Verdana"/>
                          <a:ea typeface="Times New Roman"/>
                          <a:cs typeface="Times New Roman"/>
                        </a:rPr>
                        <a:t>Any character (except newline character)</a:t>
                      </a:r>
                      <a:endParaRPr lang="en-US" sz="16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"he..o"</a:t>
                      </a:r>
                      <a:endParaRPr lang="en-US" sz="1600">
                        <a:latin typeface="Calibri"/>
                        <a:ea typeface="Calibri"/>
                        <a:cs typeface="Times New Roman"/>
                      </a:endParaRPr>
                    </a:p>
                  </a:txBody>
                  <a:tcPr marL="30480" marR="30480" marT="30480" marB="30480"/>
                </a:tc>
              </a:tr>
              <a:tr h="377190">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a:t>
                      </a:r>
                      <a:endParaRPr lang="en-US" sz="16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Starts with</a:t>
                      </a:r>
                      <a:endParaRPr lang="en-US" sz="16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"^hello"</a:t>
                      </a:r>
                      <a:endParaRPr lang="en-US" sz="1600">
                        <a:latin typeface="Calibri"/>
                        <a:ea typeface="Calibri"/>
                        <a:cs typeface="Times New Roman"/>
                      </a:endParaRPr>
                    </a:p>
                  </a:txBody>
                  <a:tcPr marL="30480" marR="30480" marT="30480" marB="30480"/>
                </a:tc>
              </a:tr>
              <a:tr h="377190">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a:t>
                      </a:r>
                      <a:endParaRPr lang="en-US" sz="16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Ends with</a:t>
                      </a:r>
                      <a:endParaRPr lang="en-US" sz="16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"world$"</a:t>
                      </a:r>
                      <a:endParaRPr lang="en-US" sz="1600">
                        <a:latin typeface="Calibri"/>
                        <a:ea typeface="Calibri"/>
                        <a:cs typeface="Times New Roman"/>
                      </a:endParaRPr>
                    </a:p>
                  </a:txBody>
                  <a:tcPr marL="30480" marR="30480" marT="30480" marB="30480"/>
                </a:tc>
              </a:tr>
              <a:tr h="377190">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a:t>
                      </a:r>
                      <a:endParaRPr lang="en-US" sz="16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Zero or more occurrences</a:t>
                      </a:r>
                      <a:endParaRPr lang="en-US" sz="16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"aix*"</a:t>
                      </a:r>
                      <a:endParaRPr lang="en-US" sz="1600">
                        <a:latin typeface="Calibri"/>
                        <a:ea typeface="Calibri"/>
                        <a:cs typeface="Times New Roman"/>
                      </a:endParaRPr>
                    </a:p>
                  </a:txBody>
                  <a:tcPr marL="30480" marR="30480" marT="30480" marB="30480"/>
                </a:tc>
              </a:tr>
              <a:tr h="377190">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a:t>
                      </a:r>
                      <a:endParaRPr lang="en-US" sz="16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One or more occurrences</a:t>
                      </a:r>
                      <a:endParaRPr lang="en-US" sz="16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"aix+"</a:t>
                      </a:r>
                      <a:endParaRPr lang="en-US" sz="1600">
                        <a:latin typeface="Calibri"/>
                        <a:ea typeface="Calibri"/>
                        <a:cs typeface="Times New Roman"/>
                      </a:endParaRPr>
                    </a:p>
                  </a:txBody>
                  <a:tcPr marL="30480" marR="30480" marT="30480" marB="30480"/>
                </a:tc>
              </a:tr>
              <a:tr h="377190">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a:t>
                      </a:r>
                      <a:endParaRPr lang="en-US" sz="16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Exactly the specified number of occurrences</a:t>
                      </a:r>
                      <a:endParaRPr lang="en-US" sz="16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"al{2}"</a:t>
                      </a:r>
                      <a:endParaRPr lang="en-US" sz="1600">
                        <a:latin typeface="Calibri"/>
                        <a:ea typeface="Calibri"/>
                        <a:cs typeface="Times New Roman"/>
                      </a:endParaRPr>
                    </a:p>
                  </a:txBody>
                  <a:tcPr marL="30480" marR="30480" marT="30480" marB="30480"/>
                </a:tc>
              </a:tr>
              <a:tr h="377190">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a:t>
                      </a:r>
                      <a:endParaRPr lang="en-US" sz="16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Either or</a:t>
                      </a:r>
                      <a:endParaRPr lang="en-US" sz="16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"falls|stays"</a:t>
                      </a:r>
                      <a:endParaRPr lang="en-US" sz="1600">
                        <a:latin typeface="Calibri"/>
                        <a:ea typeface="Calibri"/>
                        <a:cs typeface="Times New Roman"/>
                      </a:endParaRPr>
                    </a:p>
                  </a:txBody>
                  <a:tcPr marL="30480" marR="30480" marT="30480" marB="30480"/>
                </a:tc>
              </a:tr>
              <a:tr h="377190">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a:t>
                      </a:r>
                      <a:endParaRPr lang="en-US" sz="16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Capture and group</a:t>
                      </a:r>
                      <a:endParaRPr lang="en-US" sz="1600">
                        <a:latin typeface="Calibri"/>
                        <a:ea typeface="Calibri"/>
                        <a:cs typeface="Times New Roman"/>
                      </a:endParaRPr>
                    </a:p>
                  </a:txBody>
                  <a:tcPr marL="30480" marR="30480" marT="30480" marB="30480"/>
                </a:tc>
                <a:tc>
                  <a:txBody>
                    <a:bodyPr/>
                    <a:lstStyle/>
                    <a:p>
                      <a:pPr>
                        <a:lnSpc>
                          <a:spcPct val="115000"/>
                        </a:lnSpc>
                      </a:pPr>
                      <a:endParaRPr lang="en-US" sz="1600" dirty="0">
                        <a:latin typeface="Calibri"/>
                      </a:endParaRPr>
                    </a:p>
                  </a:txBody>
                  <a:tcPr marL="30480" marR="30480" marT="30480" marB="30480"/>
                </a:tc>
              </a:tr>
            </a:tbl>
          </a:graphicData>
        </a:graphic>
      </p:graphicFrame>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791200"/>
          </a:xfrm>
        </p:spPr>
        <p:txBody>
          <a:bodyPr>
            <a:noAutofit/>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#Find all lower case characters alphabetically between "a" and "m":</a:t>
            </a:r>
          </a:p>
          <a:p>
            <a:pPr>
              <a:buNone/>
            </a:pPr>
            <a:r>
              <a:rPr lang="en-US" sz="2000" dirty="0" smtClean="0"/>
              <a:t> </a:t>
            </a:r>
          </a:p>
          <a:p>
            <a:pPr>
              <a:buNone/>
            </a:pPr>
            <a:r>
              <a:rPr lang="en-US" sz="2000" dirty="0" smtClean="0"/>
              <a:t>x = </a:t>
            </a:r>
            <a:r>
              <a:rPr lang="en-US" sz="2000" dirty="0" err="1" smtClean="0"/>
              <a:t>re.findall</a:t>
            </a:r>
            <a:r>
              <a:rPr lang="en-US" sz="2000" dirty="0" smtClean="0"/>
              <a:t>("[a-m]", </a:t>
            </a:r>
            <a:r>
              <a:rPr lang="en-US" sz="2000" dirty="0" err="1" smtClean="0"/>
              <a:t>str</a:t>
            </a:r>
            <a:r>
              <a:rPr lang="en-US" sz="2000" dirty="0" smtClean="0"/>
              <a:t>)</a:t>
            </a:r>
          </a:p>
          <a:p>
            <a:pPr>
              <a:buNone/>
            </a:pPr>
            <a:r>
              <a:rPr lang="en-US" sz="2000" dirty="0" smtClean="0"/>
              <a:t>print(x)</a:t>
            </a:r>
          </a:p>
          <a:p>
            <a:pPr>
              <a:buNone/>
            </a:pPr>
            <a:r>
              <a:rPr lang="en-US" sz="2000" dirty="0" smtClean="0"/>
              <a:t>C:\Users\My Name&gt;python demo_regex_meta1.py</a:t>
            </a:r>
            <a:br>
              <a:rPr lang="en-US" sz="2000" dirty="0" smtClean="0"/>
            </a:br>
            <a:r>
              <a:rPr lang="en-US" sz="2000" dirty="0" smtClean="0"/>
              <a:t>['h', 'e', 'a', '</a:t>
            </a:r>
            <a:r>
              <a:rPr lang="en-US" sz="2000" dirty="0" err="1" smtClean="0"/>
              <a:t>i</a:t>
            </a:r>
            <a:r>
              <a:rPr lang="en-US" sz="2000" dirty="0" smtClean="0"/>
              <a:t>', '</a:t>
            </a:r>
            <a:r>
              <a:rPr lang="en-US" sz="2000" dirty="0" err="1" smtClean="0"/>
              <a:t>i</a:t>
            </a:r>
            <a:r>
              <a:rPr lang="en-US" sz="2000" dirty="0" smtClean="0"/>
              <a:t>', 'a', '</a:t>
            </a:r>
            <a:r>
              <a:rPr lang="en-US" sz="2000" dirty="0" err="1" smtClean="0"/>
              <a:t>i</a:t>
            </a:r>
            <a:r>
              <a:rPr lang="en-US" sz="2000" dirty="0" smtClean="0"/>
              <a:t>']</a:t>
            </a:r>
          </a:p>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"That will be 59 dollars"</a:t>
            </a:r>
          </a:p>
          <a:p>
            <a:pPr>
              <a:buNone/>
            </a:pPr>
            <a:r>
              <a:rPr lang="en-US" sz="2000" dirty="0" smtClean="0"/>
              <a:t> #Find all digit characters:</a:t>
            </a:r>
          </a:p>
          <a:p>
            <a:pPr>
              <a:buNone/>
            </a:pPr>
            <a:r>
              <a:rPr lang="en-US" sz="2000" dirty="0" smtClean="0"/>
              <a:t> </a:t>
            </a:r>
          </a:p>
          <a:p>
            <a:pPr>
              <a:buNone/>
            </a:pPr>
            <a:r>
              <a:rPr lang="en-US" sz="2000" dirty="0" smtClean="0"/>
              <a:t>x = </a:t>
            </a:r>
            <a:r>
              <a:rPr lang="en-US" sz="2000" dirty="0" err="1" smtClean="0"/>
              <a:t>re.findall</a:t>
            </a:r>
            <a:r>
              <a:rPr lang="en-US" sz="2000" dirty="0" smtClean="0"/>
              <a:t>("\d", </a:t>
            </a:r>
            <a:r>
              <a:rPr lang="en-US" sz="2000" dirty="0" err="1" smtClean="0"/>
              <a:t>str</a:t>
            </a:r>
            <a:r>
              <a:rPr lang="en-US" sz="2000" dirty="0" smtClean="0"/>
              <a:t>)</a:t>
            </a:r>
          </a:p>
          <a:p>
            <a:pPr>
              <a:buNone/>
            </a:pPr>
            <a:endParaRPr lang="en-US" sz="2000"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smtClean="0"/>
              <a:t>print(x)</a:t>
            </a:r>
          </a:p>
          <a:p>
            <a:pPr>
              <a:buNone/>
            </a:pPr>
            <a:r>
              <a:rPr lang="en-US" sz="2000" dirty="0" smtClean="0"/>
              <a:t>C:\Users\My Name&gt;python demo_regex_meta2.py</a:t>
            </a:r>
            <a:br>
              <a:rPr lang="en-US" sz="2000" dirty="0" smtClean="0"/>
            </a:br>
            <a:r>
              <a:rPr lang="en-US" sz="2000" dirty="0" smtClean="0"/>
              <a:t>['5', '9']</a:t>
            </a:r>
          </a:p>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"hello world"</a:t>
            </a:r>
          </a:p>
          <a:p>
            <a:pPr>
              <a:buNone/>
            </a:pPr>
            <a:r>
              <a:rPr lang="en-US" sz="2000" dirty="0" smtClean="0"/>
              <a:t>#Search for a sequence that starts with "he", followed by two (any) characters, and an "o":</a:t>
            </a:r>
          </a:p>
          <a:p>
            <a:pPr>
              <a:buNone/>
            </a:pPr>
            <a:r>
              <a:rPr lang="en-US" sz="2000" dirty="0" smtClean="0"/>
              <a:t> </a:t>
            </a:r>
          </a:p>
          <a:p>
            <a:pPr>
              <a:buNone/>
            </a:pPr>
            <a:r>
              <a:rPr lang="en-US" sz="2000" dirty="0" smtClean="0"/>
              <a:t>x = </a:t>
            </a:r>
            <a:r>
              <a:rPr lang="en-US" sz="2000" dirty="0" err="1" smtClean="0"/>
              <a:t>re.findall</a:t>
            </a:r>
            <a:r>
              <a:rPr lang="en-US" sz="2000" dirty="0" smtClean="0"/>
              <a:t>("he..o", </a:t>
            </a:r>
            <a:r>
              <a:rPr lang="en-US" sz="2000" dirty="0" err="1" smtClean="0"/>
              <a:t>str</a:t>
            </a:r>
            <a:r>
              <a:rPr lang="en-US" sz="2000" dirty="0" smtClean="0"/>
              <a:t>)</a:t>
            </a:r>
          </a:p>
          <a:p>
            <a:pPr>
              <a:buNone/>
            </a:pPr>
            <a:r>
              <a:rPr lang="en-US" sz="2000" dirty="0" smtClean="0"/>
              <a:t>print(x)</a:t>
            </a:r>
          </a:p>
          <a:p>
            <a:pPr>
              <a:buNone/>
            </a:pPr>
            <a:r>
              <a:rPr lang="en-US" sz="2000" dirty="0" smtClean="0"/>
              <a:t>C:\Users\My Name&gt;python demo_regex_meta3.py</a:t>
            </a:r>
            <a:br>
              <a:rPr lang="en-US" sz="2000" dirty="0" smtClean="0"/>
            </a:br>
            <a:r>
              <a:rPr lang="en-US" sz="2000" dirty="0" smtClean="0"/>
              <a:t>['hello']</a:t>
            </a:r>
          </a:p>
          <a:p>
            <a:pPr>
              <a:buNone/>
            </a:pPr>
            <a:endParaRPr lang="en-US" sz="2000" dirty="0" smtClean="0"/>
          </a:p>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"hello world"</a:t>
            </a:r>
          </a:p>
          <a:p>
            <a:pPr>
              <a:buNone/>
            </a:pPr>
            <a:endParaRPr lang="en-US" sz="2000"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791200"/>
          </a:xfrm>
        </p:spPr>
        <p:txBody>
          <a:bodyPr>
            <a:noAutofit/>
          </a:bodyPr>
          <a:lstStyle/>
          <a:p>
            <a:pPr>
              <a:buNone/>
            </a:pPr>
            <a:r>
              <a:rPr lang="en-US" sz="2000" dirty="0" smtClean="0"/>
              <a:t>#Check if the string starts with 'hello':</a:t>
            </a:r>
          </a:p>
          <a:p>
            <a:pPr>
              <a:buNone/>
            </a:pPr>
            <a:r>
              <a:rPr lang="en-US" sz="2000" dirty="0" smtClean="0"/>
              <a:t> </a:t>
            </a:r>
          </a:p>
          <a:p>
            <a:pPr>
              <a:buNone/>
            </a:pPr>
            <a:r>
              <a:rPr lang="en-US" sz="2000" dirty="0" smtClean="0"/>
              <a:t>x = </a:t>
            </a:r>
            <a:r>
              <a:rPr lang="en-US" sz="2000" dirty="0" err="1" smtClean="0"/>
              <a:t>re.findall</a:t>
            </a:r>
            <a:r>
              <a:rPr lang="en-US" sz="2000" dirty="0" smtClean="0"/>
              <a:t>("^hello", </a:t>
            </a:r>
            <a:r>
              <a:rPr lang="en-US" sz="2000" dirty="0" err="1" smtClean="0"/>
              <a:t>str</a:t>
            </a:r>
            <a:r>
              <a:rPr lang="en-US" sz="2000" dirty="0" smtClean="0"/>
              <a:t>)</a:t>
            </a:r>
          </a:p>
          <a:p>
            <a:pPr>
              <a:buNone/>
            </a:pPr>
            <a:r>
              <a:rPr lang="en-US" sz="2000" dirty="0" smtClean="0"/>
              <a:t>if (x):</a:t>
            </a:r>
          </a:p>
          <a:p>
            <a:pPr>
              <a:buNone/>
            </a:pPr>
            <a:r>
              <a:rPr lang="en-US" sz="2000" dirty="0" smtClean="0"/>
              <a:t>  print("Yes, the string starts with 'hello'")</a:t>
            </a:r>
          </a:p>
          <a:p>
            <a:pPr>
              <a:buNone/>
            </a:pPr>
            <a:r>
              <a:rPr lang="en-US" sz="2000" dirty="0" smtClean="0"/>
              <a:t>else:</a:t>
            </a:r>
          </a:p>
          <a:p>
            <a:pPr>
              <a:buNone/>
            </a:pPr>
            <a:r>
              <a:rPr lang="en-US" sz="2000" dirty="0" smtClean="0"/>
              <a:t>  print("No match")</a:t>
            </a:r>
          </a:p>
          <a:p>
            <a:pPr>
              <a:buNone/>
            </a:pPr>
            <a:r>
              <a:rPr lang="en-US" sz="2000" dirty="0" smtClean="0"/>
              <a:t>C:\Users\My Name&gt;python demo_regex_meta4.py</a:t>
            </a:r>
          </a:p>
          <a:p>
            <a:pPr>
              <a:buNone/>
            </a:pPr>
            <a:r>
              <a:rPr lang="en-US" sz="2000" dirty="0" err="1" smtClean="0"/>
              <a:t>yes,the</a:t>
            </a:r>
            <a:r>
              <a:rPr lang="en-US" sz="2000" dirty="0" smtClean="0"/>
              <a:t> string starts with ‘hello’  </a:t>
            </a:r>
          </a:p>
          <a:p>
            <a:pPr>
              <a:buNone/>
            </a:pPr>
            <a:endParaRPr lang="en-US" sz="2000" dirty="0" smtClean="0"/>
          </a:p>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"hello world"</a:t>
            </a:r>
          </a:p>
          <a:p>
            <a:pPr>
              <a:buNone/>
            </a:pPr>
            <a:r>
              <a:rPr lang="en-US" sz="2000" dirty="0" smtClean="0"/>
              <a:t> </a:t>
            </a:r>
          </a:p>
          <a:p>
            <a:pPr>
              <a:buNone/>
            </a:pPr>
            <a:r>
              <a:rPr lang="en-US" sz="2000" dirty="0" smtClean="0"/>
              <a:t>#Check if the string ends with 'world':</a:t>
            </a:r>
          </a:p>
          <a:p>
            <a:pPr>
              <a:buNone/>
            </a:pPr>
            <a:r>
              <a:rPr lang="en-US" sz="2000" dirty="0" smtClean="0"/>
              <a:t> </a:t>
            </a: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14400"/>
            <a:ext cx="8229600" cy="5715000"/>
          </a:xfrm>
        </p:spPr>
        <p:txBody>
          <a:bodyPr>
            <a:noAutofit/>
          </a:bodyPr>
          <a:lstStyle/>
          <a:p>
            <a:pPr>
              <a:buNone/>
            </a:pPr>
            <a:r>
              <a:rPr lang="en-US" sz="2000" dirty="0" smtClean="0"/>
              <a:t>x = </a:t>
            </a:r>
            <a:r>
              <a:rPr lang="en-US" sz="2000" dirty="0" err="1" smtClean="0"/>
              <a:t>re.findall</a:t>
            </a:r>
            <a:r>
              <a:rPr lang="en-US" sz="2000" dirty="0" smtClean="0"/>
              <a:t>("world$", </a:t>
            </a:r>
            <a:r>
              <a:rPr lang="en-US" sz="2000" dirty="0" err="1" smtClean="0"/>
              <a:t>str</a:t>
            </a:r>
            <a:r>
              <a:rPr lang="en-US" sz="2000" dirty="0" smtClean="0"/>
              <a:t>)</a:t>
            </a:r>
          </a:p>
          <a:p>
            <a:pPr>
              <a:buNone/>
            </a:pPr>
            <a:r>
              <a:rPr lang="en-US" sz="2000" dirty="0" smtClean="0"/>
              <a:t>if (x):</a:t>
            </a:r>
          </a:p>
          <a:p>
            <a:pPr>
              <a:buNone/>
            </a:pPr>
            <a:r>
              <a:rPr lang="en-US" sz="2000" dirty="0" smtClean="0"/>
              <a:t>  print("Yes, the string ends with 'world'")</a:t>
            </a:r>
          </a:p>
          <a:p>
            <a:pPr>
              <a:buNone/>
            </a:pPr>
            <a:r>
              <a:rPr lang="en-US" sz="2000" dirty="0" smtClean="0"/>
              <a:t>else:</a:t>
            </a:r>
          </a:p>
          <a:p>
            <a:pPr>
              <a:buNone/>
            </a:pPr>
            <a:r>
              <a:rPr lang="en-US" sz="2000" dirty="0" smtClean="0"/>
              <a:t>  print("No match") </a:t>
            </a:r>
          </a:p>
          <a:p>
            <a:pPr>
              <a:buNone/>
            </a:pPr>
            <a:r>
              <a:rPr lang="en-US" sz="2000" dirty="0" smtClean="0"/>
              <a:t>C:\Users\My Name&gt;python demo_regex_meta5.py</a:t>
            </a:r>
            <a:br>
              <a:rPr lang="en-US" sz="2000" dirty="0" smtClean="0"/>
            </a:br>
            <a:endParaRPr lang="en-US" sz="2000" dirty="0" smtClean="0"/>
          </a:p>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 falls mainly in the plain!"</a:t>
            </a:r>
          </a:p>
          <a:p>
            <a:pPr>
              <a:buNone/>
            </a:pPr>
            <a:r>
              <a:rPr lang="en-US" sz="2000" dirty="0" smtClean="0"/>
              <a:t> </a:t>
            </a:r>
          </a:p>
          <a:p>
            <a:pPr>
              <a:buNone/>
            </a:pPr>
            <a:r>
              <a:rPr lang="en-US" sz="2000" dirty="0" smtClean="0"/>
              <a:t>#Check if the string contains "</a:t>
            </a:r>
            <a:r>
              <a:rPr lang="en-US" sz="2000" dirty="0" err="1" smtClean="0"/>
              <a:t>ai</a:t>
            </a:r>
            <a:r>
              <a:rPr lang="en-US" sz="2000" dirty="0" smtClean="0"/>
              <a:t>" followed by 0 or more "x" characters:</a:t>
            </a:r>
          </a:p>
          <a:p>
            <a:pPr>
              <a:buNone/>
            </a:pPr>
            <a:r>
              <a:rPr lang="en-US" sz="2000" dirty="0" smtClean="0"/>
              <a:t> </a:t>
            </a:r>
          </a:p>
          <a:p>
            <a:pPr>
              <a:buNone/>
            </a:pPr>
            <a:r>
              <a:rPr lang="en-US" sz="2000" dirty="0" smtClean="0"/>
              <a:t>x = </a:t>
            </a:r>
            <a:r>
              <a:rPr lang="en-US" sz="2000" dirty="0" err="1" smtClean="0"/>
              <a:t>re.findall</a:t>
            </a:r>
            <a:r>
              <a:rPr lang="en-US" sz="2000" dirty="0" smtClean="0"/>
              <a:t>("</a:t>
            </a:r>
            <a:r>
              <a:rPr lang="en-US" sz="2000" dirty="0" err="1" smtClean="0"/>
              <a:t>aix</a:t>
            </a:r>
            <a:r>
              <a:rPr lang="en-US" sz="2000" dirty="0" smtClean="0"/>
              <a:t>*",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endParaRPr lang="en-US" sz="2000"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demo_regex_meta6.py</a:t>
            </a:r>
            <a:br>
              <a:rPr lang="en-US" sz="2000" dirty="0" smtClean="0"/>
            </a:br>
            <a:r>
              <a:rPr lang="en-US" sz="2000" dirty="0" smtClean="0"/>
              <a:t>['</a:t>
            </a:r>
            <a:r>
              <a:rPr lang="en-US" sz="2000" dirty="0" err="1" smtClean="0"/>
              <a:t>ai</a:t>
            </a:r>
            <a:r>
              <a:rPr lang="en-US" sz="2000" dirty="0" smtClean="0"/>
              <a:t>', '</a:t>
            </a:r>
            <a:r>
              <a:rPr lang="en-US" sz="2000" dirty="0" err="1" smtClean="0"/>
              <a:t>ai</a:t>
            </a:r>
            <a:r>
              <a:rPr lang="en-US" sz="2000" dirty="0" smtClean="0"/>
              <a:t>', '</a:t>
            </a:r>
            <a:r>
              <a:rPr lang="en-US" sz="2000" dirty="0" err="1" smtClean="0"/>
              <a:t>ai</a:t>
            </a:r>
            <a:r>
              <a:rPr lang="en-US" sz="2000" dirty="0" smtClean="0"/>
              <a:t>', '</a:t>
            </a:r>
            <a:r>
              <a:rPr lang="en-US" sz="2000" dirty="0" err="1" smtClean="0"/>
              <a:t>ai</a:t>
            </a:r>
            <a:r>
              <a:rPr lang="en-US" sz="2000" dirty="0" smtClean="0"/>
              <a:t>']</a:t>
            </a:r>
            <a:br>
              <a:rPr lang="en-US" sz="2000" dirty="0" smtClean="0"/>
            </a:br>
            <a:r>
              <a:rPr lang="en-US" sz="2000" dirty="0" smtClean="0"/>
              <a:t>Yes, there is at least one match!</a:t>
            </a:r>
          </a:p>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 falls mainly in the plain!"</a:t>
            </a:r>
          </a:p>
          <a:p>
            <a:pPr>
              <a:buNone/>
            </a:pPr>
            <a:r>
              <a:rPr lang="en-US" sz="2000" dirty="0" smtClean="0"/>
              <a:t> </a:t>
            </a:r>
          </a:p>
          <a:p>
            <a:pPr>
              <a:buNone/>
            </a:pPr>
            <a:r>
              <a:rPr lang="en-US" sz="2000" dirty="0" smtClean="0"/>
              <a:t>#Check if the string contains "</a:t>
            </a:r>
            <a:r>
              <a:rPr lang="en-US" sz="2000" dirty="0" err="1" smtClean="0"/>
              <a:t>ai</a:t>
            </a:r>
            <a:r>
              <a:rPr lang="en-US" sz="2000" dirty="0" smtClean="0"/>
              <a:t>" followed by 1 or more "x" characters:</a:t>
            </a:r>
          </a:p>
          <a:p>
            <a:pPr>
              <a:buNone/>
            </a:pPr>
            <a:r>
              <a:rPr lang="en-US" sz="2000" dirty="0" smtClean="0"/>
              <a:t>x = </a:t>
            </a:r>
            <a:r>
              <a:rPr lang="en-US" sz="2000" dirty="0" err="1" smtClean="0"/>
              <a:t>re.findall</a:t>
            </a:r>
            <a:r>
              <a:rPr lang="en-US" sz="2000" dirty="0" smtClean="0"/>
              <a:t>("</a:t>
            </a:r>
            <a:r>
              <a:rPr lang="en-US" sz="2000" dirty="0" err="1" smtClean="0"/>
              <a:t>aix</a:t>
            </a:r>
            <a:r>
              <a:rPr lang="en-US" sz="2000" dirty="0" smtClean="0"/>
              <a:t>+",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Numbers</a:t>
            </a:r>
            <a:endParaRPr lang="en-US" dirty="0"/>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pPr>
              <a:buNone/>
            </a:pPr>
            <a:r>
              <a:rPr lang="en-US" b="1" dirty="0"/>
              <a:t>Note:</a:t>
            </a:r>
            <a:r>
              <a:rPr lang="en-US" dirty="0"/>
              <a:t> You cannot convert complex numbers into another number type.</a:t>
            </a:r>
          </a:p>
          <a:p>
            <a:pPr>
              <a:buNone/>
            </a:pPr>
            <a:r>
              <a:rPr lang="en-US" dirty="0"/>
              <a:t> </a:t>
            </a:r>
          </a:p>
          <a:p>
            <a:pPr>
              <a:buNone/>
            </a:pPr>
            <a:r>
              <a:rPr lang="en-US" dirty="0"/>
              <a:t>Random Number</a:t>
            </a:r>
            <a:endParaRPr lang="en-US" b="1" dirty="0"/>
          </a:p>
          <a:p>
            <a:pPr>
              <a:buNone/>
            </a:pPr>
            <a:r>
              <a:rPr lang="en-US" dirty="0"/>
              <a:t>Python does not have a random() function to make a random number, but Python has a built-in module </a:t>
            </a:r>
            <a:r>
              <a:rPr lang="en-US" dirty="0" err="1"/>
              <a:t>calledrandom</a:t>
            </a:r>
            <a:r>
              <a:rPr lang="en-US" dirty="0"/>
              <a:t> that can be used to make random numbers:</a:t>
            </a:r>
          </a:p>
          <a:p>
            <a:pPr>
              <a:buNone/>
            </a:pPr>
            <a:r>
              <a:rPr lang="en-US" dirty="0"/>
              <a:t>Example</a:t>
            </a:r>
            <a:endParaRPr lang="en-US" b="1" dirty="0"/>
          </a:p>
          <a:p>
            <a:pPr>
              <a:buNone/>
            </a:pPr>
            <a:r>
              <a:rPr lang="en-US" dirty="0"/>
              <a:t>Import the random module, and display a random number between 1 and 9:</a:t>
            </a:r>
          </a:p>
          <a:p>
            <a:pPr>
              <a:buNone/>
            </a:pPr>
            <a:r>
              <a:rPr lang="en-US" dirty="0"/>
              <a:t>import random</a:t>
            </a:r>
            <a:br>
              <a:rPr lang="en-US" dirty="0"/>
            </a:br>
            <a:r>
              <a:rPr lang="en-US" dirty="0"/>
              <a:t/>
            </a:r>
            <a:br>
              <a:rPr lang="en-US" dirty="0"/>
            </a:br>
            <a:r>
              <a:rPr lang="en-US" dirty="0"/>
              <a:t>print(</a:t>
            </a:r>
            <a:r>
              <a:rPr lang="en-US" dirty="0" err="1"/>
              <a:t>random.randrange</a:t>
            </a:r>
            <a:r>
              <a:rPr lang="en-US" dirty="0"/>
              <a:t>(1,10))</a:t>
            </a:r>
          </a:p>
          <a:p>
            <a:pPr>
              <a:buNone/>
            </a:pPr>
            <a:r>
              <a:rPr lang="en-US" dirty="0"/>
              <a:t>RUN EXAMPLE</a:t>
            </a:r>
          </a:p>
          <a:p>
            <a:pPr>
              <a:buNone/>
            </a:pPr>
            <a:r>
              <a:rPr lang="en-US" dirty="0"/>
              <a:t>C:\Users\My Name&gt;python demo_numbers_random.py</a:t>
            </a:r>
            <a:br>
              <a:rPr lang="en-US" dirty="0"/>
            </a:br>
            <a:r>
              <a:rPr lang="en-US" dirty="0"/>
              <a:t>4</a:t>
            </a:r>
          </a:p>
          <a:p>
            <a:pPr>
              <a:buNone/>
            </a:pPr>
            <a:r>
              <a:rPr lang="en-US" dirty="0"/>
              <a:t> </a:t>
            </a:r>
          </a:p>
          <a:p>
            <a:pPr>
              <a:buNone/>
            </a:pPr>
            <a:r>
              <a:rPr lang="en-US" dirty="0"/>
              <a:t>In our </a:t>
            </a:r>
            <a:r>
              <a:rPr lang="en-US" dirty="0" smtClean="0"/>
              <a:t>Random Module Reference</a:t>
            </a:r>
            <a:r>
              <a:rPr lang="en-US" dirty="0"/>
              <a:t> you will learn more about the Random module.</a:t>
            </a:r>
          </a:p>
          <a:p>
            <a:pPr>
              <a:buNone/>
            </a:pPr>
            <a:r>
              <a:rPr lang="en-US" dirty="0"/>
              <a:t> </a:t>
            </a:r>
          </a:p>
          <a:p>
            <a:pPr>
              <a:buNone/>
            </a:pPr>
            <a:endParaRPr lang="en-US"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demo_regex_meta7.py</a:t>
            </a:r>
            <a:br>
              <a:rPr lang="en-US" sz="2000" dirty="0" smtClean="0"/>
            </a:br>
            <a:r>
              <a:rPr lang="en-US" sz="2000" dirty="0" smtClean="0"/>
              <a:t>[]</a:t>
            </a:r>
            <a:br>
              <a:rPr lang="en-US" sz="2000" dirty="0" smtClean="0"/>
            </a:br>
            <a:r>
              <a:rPr lang="en-US" sz="2000" dirty="0" smtClean="0"/>
              <a:t>No match</a:t>
            </a:r>
          </a:p>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 falls mainly in the plain!"</a:t>
            </a:r>
          </a:p>
          <a:p>
            <a:pPr>
              <a:buNone/>
            </a:pPr>
            <a:r>
              <a:rPr lang="en-US" sz="2000" dirty="0" smtClean="0"/>
              <a:t> </a:t>
            </a:r>
          </a:p>
          <a:p>
            <a:pPr>
              <a:buNone/>
            </a:pPr>
            <a:r>
              <a:rPr lang="en-US" sz="2000" dirty="0" smtClean="0"/>
              <a:t>#Check if the string contains "a" followed by exactly two "l" characters:</a:t>
            </a:r>
          </a:p>
          <a:p>
            <a:pPr>
              <a:buNone/>
            </a:pPr>
            <a:r>
              <a:rPr lang="en-US" sz="2000" dirty="0" smtClean="0"/>
              <a:t> </a:t>
            </a:r>
          </a:p>
          <a:p>
            <a:pPr>
              <a:buNone/>
            </a:pPr>
            <a:r>
              <a:rPr lang="en-US" sz="2000" dirty="0" smtClean="0"/>
              <a:t>x = </a:t>
            </a:r>
            <a:r>
              <a:rPr lang="en-US" sz="2000" dirty="0" err="1" smtClean="0"/>
              <a:t>re.findall</a:t>
            </a:r>
            <a:r>
              <a:rPr lang="en-US" sz="2000" dirty="0" smtClean="0"/>
              <a:t>("al{2}",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endParaRPr lang="en-US" sz="2000"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demo_regex_meta8.py</a:t>
            </a:r>
            <a:br>
              <a:rPr lang="en-US" sz="2000" dirty="0" smtClean="0"/>
            </a:br>
            <a:r>
              <a:rPr lang="en-US" sz="2000" dirty="0" smtClean="0"/>
              <a:t>['all']</a:t>
            </a:r>
            <a:br>
              <a:rPr lang="en-US" sz="2000" dirty="0" smtClean="0"/>
            </a:br>
            <a:r>
              <a:rPr lang="en-US" sz="2000" dirty="0" smtClean="0"/>
              <a:t>Yes, there is at least one match!</a:t>
            </a:r>
          </a:p>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 falls mainly in the plain!"</a:t>
            </a:r>
          </a:p>
          <a:p>
            <a:pPr>
              <a:buNone/>
            </a:pPr>
            <a:r>
              <a:rPr lang="en-US" sz="2000" dirty="0" smtClean="0"/>
              <a:t> </a:t>
            </a:r>
          </a:p>
          <a:p>
            <a:pPr>
              <a:buNone/>
            </a:pPr>
            <a:r>
              <a:rPr lang="en-US" sz="2000" dirty="0" smtClean="0"/>
              <a:t>#Check if the string contains either "falls" or "stays":</a:t>
            </a:r>
          </a:p>
          <a:p>
            <a:pPr>
              <a:buNone/>
            </a:pPr>
            <a:r>
              <a:rPr lang="en-US" sz="2000" dirty="0" smtClean="0"/>
              <a:t> </a:t>
            </a:r>
          </a:p>
          <a:p>
            <a:pPr>
              <a:buNone/>
            </a:pPr>
            <a:r>
              <a:rPr lang="en-US" sz="2000" dirty="0" smtClean="0"/>
              <a:t>x = </a:t>
            </a:r>
            <a:r>
              <a:rPr lang="en-US" sz="2000" dirty="0" err="1" smtClean="0"/>
              <a:t>re.findall</a:t>
            </a:r>
            <a:r>
              <a:rPr lang="en-US" sz="2000" dirty="0" smtClean="0"/>
              <a:t>("</a:t>
            </a:r>
            <a:r>
              <a:rPr lang="en-US" sz="2000" dirty="0" err="1" smtClean="0"/>
              <a:t>falls|stays</a:t>
            </a:r>
            <a:r>
              <a:rPr lang="en-US" sz="2000" dirty="0" smtClean="0"/>
              <a:t>", </a:t>
            </a:r>
            <a:r>
              <a:rPr lang="en-US" sz="2000" dirty="0" err="1" smtClean="0"/>
              <a:t>str</a:t>
            </a:r>
            <a:r>
              <a:rPr lang="en-US" sz="2000" dirty="0" smtClean="0"/>
              <a:t>)</a:t>
            </a:r>
          </a:p>
          <a:p>
            <a:pPr>
              <a:buNone/>
            </a:pPr>
            <a:r>
              <a:rPr lang="en-US" sz="2000" dirty="0" smtClean="0"/>
              <a:t>print(x)</a:t>
            </a:r>
          </a:p>
          <a:p>
            <a:pPr>
              <a:buNone/>
            </a:pPr>
            <a:endParaRPr lang="en-US" sz="2000"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867400"/>
          </a:xfrm>
        </p:spPr>
        <p:txBody>
          <a:bodyPr>
            <a:normAutofit/>
          </a:bodyPr>
          <a:lstStyle/>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demo_regex_meta9.py</a:t>
            </a:r>
            <a:br>
              <a:rPr lang="en-US" sz="2000" dirty="0" smtClean="0"/>
            </a:br>
            <a:r>
              <a:rPr lang="en-US" sz="2000" dirty="0" smtClean="0"/>
              <a:t>['falls']</a:t>
            </a:r>
            <a:br>
              <a:rPr lang="en-US" sz="2000" dirty="0" smtClean="0"/>
            </a:br>
            <a:r>
              <a:rPr lang="en-US" sz="2000" dirty="0" smtClean="0"/>
              <a:t>Yes, there is at least one match!</a:t>
            </a:r>
          </a:p>
          <a:p>
            <a:pPr>
              <a:buNone/>
            </a:pPr>
            <a:r>
              <a:rPr lang="en-US" sz="2000" dirty="0" smtClean="0"/>
              <a:t>Special Sequences</a:t>
            </a:r>
            <a:endParaRPr lang="en-US" sz="2000" b="1" dirty="0" smtClean="0"/>
          </a:p>
          <a:p>
            <a:pPr>
              <a:buNone/>
            </a:pPr>
            <a:r>
              <a:rPr lang="en-US" sz="2000" dirty="0" smtClean="0"/>
              <a:t>A special sequence is a \ followed by one of the characters in the list below, and has a special meaning:</a:t>
            </a:r>
          </a:p>
          <a:p>
            <a:pPr>
              <a:buNone/>
            </a:pPr>
            <a:endParaRPr lang="en-US" sz="2000" dirty="0"/>
          </a:p>
        </p:txBody>
      </p:sp>
      <p:graphicFrame>
        <p:nvGraphicFramePr>
          <p:cNvPr id="4" name="Table 3"/>
          <p:cNvGraphicFramePr>
            <a:graphicFrameLocks noGrp="1"/>
          </p:cNvGraphicFramePr>
          <p:nvPr/>
        </p:nvGraphicFramePr>
        <p:xfrm>
          <a:off x="304799" y="4343401"/>
          <a:ext cx="8458201" cy="1938617"/>
        </p:xfrm>
        <a:graphic>
          <a:graphicData uri="http://schemas.openxmlformats.org/drawingml/2006/table">
            <a:tbl>
              <a:tblPr firstRow="1" bandRow="1">
                <a:tableStyleId>{5C22544A-7EE6-4342-B048-85BDC9FD1C3A}</a:tableStyleId>
              </a:tblPr>
              <a:tblGrid>
                <a:gridCol w="1676401"/>
                <a:gridCol w="5195887"/>
                <a:gridCol w="1585913"/>
              </a:tblGrid>
              <a:tr h="826097">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Character</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Description</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Example</a:t>
                      </a:r>
                      <a:endParaRPr lang="en-US" sz="2000" dirty="0">
                        <a:latin typeface="Calibri"/>
                        <a:ea typeface="Calibri"/>
                        <a:cs typeface="Times New Roman"/>
                      </a:endParaRPr>
                    </a:p>
                  </a:txBody>
                  <a:tcPr marL="30480" marR="30480" marT="30480" marB="30480"/>
                </a:tc>
              </a:tr>
              <a:tr h="826097">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\A</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Returns a match if the specified characters are at the beginning of the string</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a:t>
                      </a:r>
                      <a:r>
                        <a:rPr lang="en-US" sz="2000" dirty="0" err="1">
                          <a:solidFill>
                            <a:srgbClr val="000000"/>
                          </a:solidFill>
                          <a:latin typeface="Verdana"/>
                          <a:ea typeface="Calibri"/>
                          <a:cs typeface="Times New Roman"/>
                        </a:rPr>
                        <a:t>AThe</a:t>
                      </a:r>
                      <a:r>
                        <a:rPr lang="en-US" sz="2000" dirty="0">
                          <a:solidFill>
                            <a:srgbClr val="000000"/>
                          </a:solidFill>
                          <a:latin typeface="Verdana"/>
                          <a:ea typeface="Calibri"/>
                          <a:cs typeface="Times New Roman"/>
                        </a:rPr>
                        <a:t>"</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u="sng" dirty="0" smtClean="0"/>
              <a:t>Python </a:t>
            </a:r>
            <a:r>
              <a:rPr lang="en-US" u="sng" dirty="0" err="1" smtClean="0"/>
              <a:t>RegEx</a:t>
            </a:r>
            <a:endParaRPr lang="en-US" dirty="0"/>
          </a:p>
        </p:txBody>
      </p:sp>
      <p:graphicFrame>
        <p:nvGraphicFramePr>
          <p:cNvPr id="4" name="Content Placeholder 3"/>
          <p:cNvGraphicFramePr>
            <a:graphicFrameLocks noGrp="1"/>
          </p:cNvGraphicFramePr>
          <p:nvPr>
            <p:ph idx="1"/>
          </p:nvPr>
        </p:nvGraphicFramePr>
        <p:xfrm>
          <a:off x="609600" y="822960"/>
          <a:ext cx="8534400" cy="4922520"/>
        </p:xfrm>
        <a:graphic>
          <a:graphicData uri="http://schemas.openxmlformats.org/drawingml/2006/table">
            <a:tbl>
              <a:tblPr firstRow="1" bandRow="1">
                <a:tableStyleId>{5C22544A-7EE6-4342-B048-85BDC9FD1C3A}</a:tableStyleId>
              </a:tblPr>
              <a:tblGrid>
                <a:gridCol w="1600200"/>
                <a:gridCol w="5105400"/>
                <a:gridCol w="1828800"/>
              </a:tblGrid>
              <a:tr h="370840">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Character</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Description</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Example</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\b</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match where the specified characters are at the beginning or at the end of a word</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a:t>
                      </a:r>
                      <a:r>
                        <a:rPr lang="en-US" sz="2000" dirty="0" err="1">
                          <a:solidFill>
                            <a:srgbClr val="000000"/>
                          </a:solidFill>
                          <a:latin typeface="Verdana"/>
                          <a:ea typeface="Calibri"/>
                          <a:cs typeface="Times New Roman"/>
                        </a:rPr>
                        <a:t>bain</a:t>
                      </a:r>
                      <a:r>
                        <a:rPr lang="en-US" sz="2000" dirty="0">
                          <a:solidFill>
                            <a:srgbClr val="000000"/>
                          </a:solidFill>
                          <a:latin typeface="Verdana"/>
                          <a:ea typeface="Calibri"/>
                          <a:cs typeface="Times New Roman"/>
                        </a:rPr>
                        <a:t>"</a:t>
                      </a:r>
                      <a:br>
                        <a:rPr lang="en-US" sz="2000" dirty="0">
                          <a:solidFill>
                            <a:srgbClr val="000000"/>
                          </a:solidFill>
                          <a:latin typeface="Verdana"/>
                          <a:ea typeface="Calibri"/>
                          <a:cs typeface="Times New Roman"/>
                        </a:rPr>
                      </a:br>
                      <a:r>
                        <a:rPr lang="en-US" sz="2000" dirty="0" err="1">
                          <a:solidFill>
                            <a:srgbClr val="000000"/>
                          </a:solidFill>
                          <a:latin typeface="Verdana"/>
                          <a:ea typeface="Calibri"/>
                          <a:cs typeface="Times New Roman"/>
                        </a:rPr>
                        <a:t>r"ain</a:t>
                      </a:r>
                      <a:r>
                        <a:rPr lang="en-US" sz="2000" dirty="0">
                          <a:solidFill>
                            <a:srgbClr val="000000"/>
                          </a:solidFill>
                          <a:latin typeface="Verdana"/>
                          <a:ea typeface="Calibri"/>
                          <a:cs typeface="Times New Roman"/>
                        </a:rPr>
                        <a:t>\b"</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\B</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match where the specified characters are present, but NOT at the beginning (or at the end) of a word</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r"\Bain"</a:t>
                      </a:r>
                      <a:br>
                        <a:rPr lang="en-US" sz="2000">
                          <a:solidFill>
                            <a:srgbClr val="000000"/>
                          </a:solidFill>
                          <a:latin typeface="Verdana"/>
                          <a:ea typeface="Calibri"/>
                          <a:cs typeface="Times New Roman"/>
                        </a:rPr>
                      </a:br>
                      <a:r>
                        <a:rPr lang="en-US" sz="2000">
                          <a:solidFill>
                            <a:srgbClr val="000000"/>
                          </a:solidFill>
                          <a:latin typeface="Verdana"/>
                          <a:ea typeface="Calibri"/>
                          <a:cs typeface="Times New Roman"/>
                        </a:rPr>
                        <a:t>r"ain\B"</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\d</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match where the string contains digits (numbers from 0-9)</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"\d"</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\D</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match where the string DOES NOT contain digits</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"\D"</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\s</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Returns a match where the string contains a white space character</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"\s"</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a:t>
            </a:r>
            <a:r>
              <a:rPr lang="en-US" u="sng" dirty="0" err="1" smtClean="0"/>
              <a:t>RegEx</a:t>
            </a:r>
            <a:endParaRPr lang="en-US" dirty="0"/>
          </a:p>
        </p:txBody>
      </p:sp>
      <p:graphicFrame>
        <p:nvGraphicFramePr>
          <p:cNvPr id="4" name="Content Placeholder 3"/>
          <p:cNvGraphicFramePr>
            <a:graphicFrameLocks noGrp="1"/>
          </p:cNvGraphicFramePr>
          <p:nvPr>
            <p:ph idx="1"/>
          </p:nvPr>
        </p:nvGraphicFramePr>
        <p:xfrm>
          <a:off x="304800" y="990600"/>
          <a:ext cx="8382000" cy="5720729"/>
        </p:xfrm>
        <a:graphic>
          <a:graphicData uri="http://schemas.openxmlformats.org/drawingml/2006/table">
            <a:tbl>
              <a:tblPr firstRow="1" bandRow="1">
                <a:tableStyleId>{5C22544A-7EE6-4342-B048-85BDC9FD1C3A}</a:tableStyleId>
              </a:tblPr>
              <a:tblGrid>
                <a:gridCol w="1676400"/>
                <a:gridCol w="4724400"/>
                <a:gridCol w="1981200"/>
              </a:tblGrid>
              <a:tr h="664097">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Character</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Description</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Example</a:t>
                      </a:r>
                      <a:endParaRPr lang="en-US" sz="2000" dirty="0">
                        <a:latin typeface="Calibri"/>
                        <a:ea typeface="Calibri"/>
                        <a:cs typeface="Times New Roman"/>
                      </a:endParaRPr>
                    </a:p>
                  </a:txBody>
                  <a:tcPr marL="30480" marR="30480" marT="30480" marB="30480"/>
                </a:tc>
              </a:tr>
              <a:tr h="664097">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\S</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Returns a match where the string DOES NOT contain a white space character</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"\S"</a:t>
                      </a:r>
                      <a:endParaRPr lang="en-US" sz="2000">
                        <a:latin typeface="Calibri"/>
                        <a:ea typeface="Calibri"/>
                        <a:cs typeface="Times New Roman"/>
                      </a:endParaRPr>
                    </a:p>
                  </a:txBody>
                  <a:tcPr marL="30480" marR="30480" marT="30480" marB="30480"/>
                </a:tc>
              </a:tr>
              <a:tr h="122981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\w</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Returns a match where the string contains any word characters (characters from a to Z, digits from 0-9, and the underscore _ character)</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"\w"</a:t>
                      </a:r>
                      <a:endParaRPr lang="en-US" sz="2000">
                        <a:latin typeface="Calibri"/>
                        <a:ea typeface="Calibri"/>
                        <a:cs typeface="Times New Roman"/>
                      </a:endParaRPr>
                    </a:p>
                  </a:txBody>
                  <a:tcPr marL="30480" marR="30480" marT="30480" marB="30480"/>
                </a:tc>
              </a:tr>
              <a:tr h="664097">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\W</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Returns a match where the string DOES NOT contain any word characters</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"\W"</a:t>
                      </a:r>
                      <a:endParaRPr lang="en-US" sz="2000">
                        <a:latin typeface="Calibri"/>
                        <a:ea typeface="Calibri"/>
                        <a:cs typeface="Times New Roman"/>
                      </a:endParaRPr>
                    </a:p>
                  </a:txBody>
                  <a:tcPr marL="30480" marR="30480" marT="30480" marB="30480"/>
                </a:tc>
              </a:tr>
              <a:tr h="664097">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\Z</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Returns a match if the specified characters are at the end of the string</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"Spain\Z"</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90600"/>
            <a:ext cx="8229600" cy="57150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#Check if the string starts with "The":</a:t>
            </a:r>
          </a:p>
          <a:p>
            <a:pPr>
              <a:buNone/>
            </a:pPr>
            <a:r>
              <a:rPr lang="en-US" sz="2000" dirty="0" smtClean="0"/>
              <a:t> </a:t>
            </a:r>
          </a:p>
          <a:p>
            <a:pPr>
              <a:buNone/>
            </a:pPr>
            <a:r>
              <a:rPr lang="en-US" sz="2000" dirty="0" smtClean="0"/>
              <a:t>x = </a:t>
            </a:r>
            <a:r>
              <a:rPr lang="en-US" sz="2000" dirty="0" err="1" smtClean="0"/>
              <a:t>re.findall</a:t>
            </a:r>
            <a:r>
              <a:rPr lang="en-US" sz="2000" dirty="0" smtClean="0"/>
              <a:t>("\</a:t>
            </a:r>
            <a:r>
              <a:rPr lang="en-US" sz="2000" dirty="0" err="1" smtClean="0"/>
              <a:t>AThe</a:t>
            </a:r>
            <a:r>
              <a:rPr lang="en-US" sz="2000" dirty="0" smtClean="0"/>
              <a:t>",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 match!")</a:t>
            </a:r>
          </a:p>
          <a:p>
            <a:pPr>
              <a:buNone/>
            </a:pPr>
            <a:r>
              <a:rPr lang="en-US" sz="2000" dirty="0" smtClean="0"/>
              <a:t>else:</a:t>
            </a:r>
          </a:p>
          <a:p>
            <a:pPr>
              <a:buNone/>
            </a:pPr>
            <a:r>
              <a:rPr lang="en-US" sz="2000" dirty="0" smtClean="0"/>
              <a:t>  print("No match")</a:t>
            </a:r>
          </a:p>
          <a:p>
            <a:pPr>
              <a:buNone/>
            </a:pPr>
            <a:r>
              <a:rPr lang="en-US" sz="2000" dirty="0" smtClean="0"/>
              <a:t>C:\Users\My Name&gt;python demo_regex_seq1.py</a:t>
            </a:r>
            <a:br>
              <a:rPr lang="en-US" sz="2000" dirty="0" smtClean="0"/>
            </a:br>
            <a:r>
              <a:rPr lang="en-US" sz="2000" dirty="0" smtClean="0"/>
              <a:t>['The']</a:t>
            </a:r>
            <a:br>
              <a:rPr lang="en-US" sz="2000" dirty="0" smtClean="0"/>
            </a:br>
            <a:r>
              <a:rPr lang="en-US" sz="2000" dirty="0" smtClean="0"/>
              <a:t>Yes, there is a match!</a:t>
            </a:r>
          </a:p>
          <a:p>
            <a:pPr>
              <a:buNone/>
            </a:pPr>
            <a:endParaRPr lang="en-US" sz="2000"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762000"/>
            <a:ext cx="8229600" cy="58674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#Check if "</a:t>
            </a:r>
            <a:r>
              <a:rPr lang="en-US" sz="2000" dirty="0" err="1" smtClean="0"/>
              <a:t>ain</a:t>
            </a:r>
            <a:r>
              <a:rPr lang="en-US" sz="2000" dirty="0" smtClean="0"/>
              <a:t>" is present at the beginning of a WORD:</a:t>
            </a:r>
          </a:p>
          <a:p>
            <a:pPr>
              <a:buNone/>
            </a:pPr>
            <a:r>
              <a:rPr lang="en-US" sz="2000" dirty="0" smtClean="0"/>
              <a:t> </a:t>
            </a:r>
          </a:p>
          <a:p>
            <a:pPr>
              <a:buNone/>
            </a:pPr>
            <a:r>
              <a:rPr lang="en-US" sz="2000" dirty="0" smtClean="0"/>
              <a:t>x = </a:t>
            </a:r>
            <a:r>
              <a:rPr lang="en-US" sz="2000" dirty="0" err="1" smtClean="0"/>
              <a:t>re.findall</a:t>
            </a:r>
            <a:r>
              <a:rPr lang="en-US" sz="2000" dirty="0" smtClean="0"/>
              <a:t>(r"\</a:t>
            </a:r>
            <a:r>
              <a:rPr lang="en-US" sz="2000" dirty="0" err="1" smtClean="0"/>
              <a:t>bain</a:t>
            </a:r>
            <a:r>
              <a:rPr lang="en-US" sz="2000" dirty="0" smtClean="0"/>
              <a:t>",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demo_regex_seq2.py</a:t>
            </a:r>
            <a:br>
              <a:rPr lang="en-US" sz="2000" dirty="0" smtClean="0"/>
            </a:br>
            <a:r>
              <a:rPr lang="en-US" sz="2000" dirty="0" smtClean="0"/>
              <a:t>[]</a:t>
            </a:r>
            <a:br>
              <a:rPr lang="en-US" sz="2000" dirty="0" smtClean="0"/>
            </a:br>
            <a:r>
              <a:rPr lang="en-US" sz="2000" dirty="0" smtClean="0"/>
              <a:t>No match</a:t>
            </a:r>
          </a:p>
          <a:p>
            <a:pPr>
              <a:buNone/>
            </a:pPr>
            <a:endParaRPr lang="en-US" sz="2000"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#Check if "</a:t>
            </a:r>
            <a:r>
              <a:rPr lang="en-US" sz="2000" dirty="0" err="1" smtClean="0"/>
              <a:t>ain</a:t>
            </a:r>
            <a:r>
              <a:rPr lang="en-US" sz="2000" dirty="0" smtClean="0"/>
              <a:t>" is present at the end of a WORD:</a:t>
            </a:r>
          </a:p>
          <a:p>
            <a:pPr>
              <a:buNone/>
            </a:pPr>
            <a:r>
              <a:rPr lang="en-US" sz="2000" dirty="0" smtClean="0"/>
              <a:t> </a:t>
            </a:r>
          </a:p>
          <a:p>
            <a:pPr>
              <a:buNone/>
            </a:pPr>
            <a:r>
              <a:rPr lang="en-US" sz="2000" dirty="0" smtClean="0"/>
              <a:t>x = </a:t>
            </a:r>
            <a:r>
              <a:rPr lang="en-US" sz="2000" dirty="0" err="1" smtClean="0"/>
              <a:t>re.findall</a:t>
            </a:r>
            <a:r>
              <a:rPr lang="en-US" sz="2000" dirty="0" smtClean="0"/>
              <a:t>(</a:t>
            </a:r>
            <a:r>
              <a:rPr lang="en-US" sz="2000" dirty="0" err="1" smtClean="0"/>
              <a:t>r"ain</a:t>
            </a:r>
            <a:r>
              <a:rPr lang="en-US" sz="2000" dirty="0" smtClean="0"/>
              <a:t>\b",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demo_regex_seq2-2.py</a:t>
            </a:r>
            <a:br>
              <a:rPr lang="en-US" sz="2000" dirty="0" smtClean="0"/>
            </a:br>
            <a:r>
              <a:rPr lang="en-US" sz="2000" dirty="0" smtClean="0"/>
              <a:t>['</a:t>
            </a:r>
            <a:r>
              <a:rPr lang="en-US" sz="2000" dirty="0" err="1" smtClean="0"/>
              <a:t>ain</a:t>
            </a:r>
            <a:r>
              <a:rPr lang="en-US" sz="2000" dirty="0" smtClean="0"/>
              <a:t>', '</a:t>
            </a:r>
            <a:r>
              <a:rPr lang="en-US" sz="2000" dirty="0" err="1" smtClean="0"/>
              <a:t>ain</a:t>
            </a:r>
            <a:r>
              <a:rPr lang="en-US" sz="2000" dirty="0" smtClean="0"/>
              <a:t>']</a:t>
            </a:r>
            <a:br>
              <a:rPr lang="en-US" sz="2000" dirty="0" smtClean="0"/>
            </a:br>
            <a:r>
              <a:rPr lang="en-US" sz="2000" dirty="0" smtClean="0"/>
              <a:t>Yes, there is at least one match!</a:t>
            </a:r>
          </a:p>
          <a:p>
            <a:pPr>
              <a:buNone/>
            </a:pPr>
            <a:endParaRPr lang="en-US" sz="2000"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7912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#Check if "</a:t>
            </a:r>
            <a:r>
              <a:rPr lang="en-US" sz="2000" dirty="0" err="1" smtClean="0"/>
              <a:t>ain</a:t>
            </a:r>
            <a:r>
              <a:rPr lang="en-US" sz="2000" dirty="0" smtClean="0"/>
              <a:t>" is present, but NOT at the beginning of a word:</a:t>
            </a:r>
          </a:p>
          <a:p>
            <a:pPr>
              <a:buNone/>
            </a:pPr>
            <a:r>
              <a:rPr lang="en-US" sz="2000" dirty="0" smtClean="0"/>
              <a:t> </a:t>
            </a:r>
          </a:p>
          <a:p>
            <a:pPr>
              <a:buNone/>
            </a:pPr>
            <a:r>
              <a:rPr lang="en-US" sz="2000" dirty="0" smtClean="0"/>
              <a:t>x = </a:t>
            </a:r>
            <a:r>
              <a:rPr lang="en-US" sz="2000" dirty="0" err="1" smtClean="0"/>
              <a:t>re.findall</a:t>
            </a:r>
            <a:r>
              <a:rPr lang="en-US" sz="2000" dirty="0" smtClean="0"/>
              <a:t>(r"\Bain",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demo_regex_seq3.py</a:t>
            </a:r>
            <a:br>
              <a:rPr lang="en-US" sz="2000" dirty="0" smtClean="0"/>
            </a:br>
            <a:r>
              <a:rPr lang="en-US" sz="2000" dirty="0" smtClean="0"/>
              <a:t>['</a:t>
            </a:r>
            <a:r>
              <a:rPr lang="en-US" sz="2000" dirty="0" err="1" smtClean="0"/>
              <a:t>ain</a:t>
            </a:r>
            <a:r>
              <a:rPr lang="en-US" sz="2000" dirty="0" smtClean="0"/>
              <a:t>', '</a:t>
            </a:r>
            <a:r>
              <a:rPr lang="en-US" sz="2000" dirty="0" err="1" smtClean="0"/>
              <a:t>ain</a:t>
            </a:r>
            <a:r>
              <a:rPr lang="en-US" sz="2000" dirty="0" smtClean="0"/>
              <a:t>']</a:t>
            </a:r>
            <a:br>
              <a:rPr lang="en-US" sz="2000" dirty="0" smtClean="0"/>
            </a:br>
            <a:r>
              <a:rPr lang="en-US" sz="2000" dirty="0" smtClean="0"/>
              <a:t>Yes, there is at least one match!</a:t>
            </a:r>
          </a:p>
          <a:p>
            <a:pPr>
              <a:buNone/>
            </a:pPr>
            <a:endParaRPr lang="en-US" sz="2000"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#Check if "</a:t>
            </a:r>
            <a:r>
              <a:rPr lang="en-US" sz="2000" dirty="0" err="1" smtClean="0"/>
              <a:t>ain</a:t>
            </a:r>
            <a:r>
              <a:rPr lang="en-US" sz="2000" dirty="0" smtClean="0"/>
              <a:t>" is present, but NOT at the end of a word:</a:t>
            </a:r>
          </a:p>
          <a:p>
            <a:pPr>
              <a:buNone/>
            </a:pPr>
            <a:r>
              <a:rPr lang="en-US" sz="2000" dirty="0" smtClean="0"/>
              <a:t> </a:t>
            </a:r>
          </a:p>
          <a:p>
            <a:pPr>
              <a:buNone/>
            </a:pPr>
            <a:r>
              <a:rPr lang="en-US" sz="2000" dirty="0" smtClean="0"/>
              <a:t>x = </a:t>
            </a:r>
            <a:r>
              <a:rPr lang="en-US" sz="2000" dirty="0" err="1" smtClean="0"/>
              <a:t>re.findall</a:t>
            </a:r>
            <a:r>
              <a:rPr lang="en-US" sz="2000" dirty="0" smtClean="0"/>
              <a:t>(</a:t>
            </a:r>
            <a:r>
              <a:rPr lang="en-US" sz="2000" dirty="0" err="1" smtClean="0"/>
              <a:t>r"ain</a:t>
            </a:r>
            <a:r>
              <a:rPr lang="en-US" sz="2000" dirty="0" smtClean="0"/>
              <a:t>\B",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demo_regex_seq3-2.py</a:t>
            </a:r>
            <a:br>
              <a:rPr lang="en-US" sz="2000" dirty="0" smtClean="0"/>
            </a:br>
            <a:r>
              <a:rPr lang="en-US" sz="2000" dirty="0" smtClean="0"/>
              <a:t>[]</a:t>
            </a:r>
            <a:br>
              <a:rPr lang="en-US" sz="2000" dirty="0" smtClean="0"/>
            </a:br>
            <a:r>
              <a:rPr lang="en-US" sz="2000" dirty="0" smtClean="0"/>
              <a:t>No match</a:t>
            </a:r>
          </a:p>
          <a:p>
            <a:pPr>
              <a:buNone/>
            </a:pP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7. </a:t>
            </a:r>
            <a:r>
              <a:rPr lang="en-US" u="sng" dirty="0"/>
              <a:t>Python Casting</a:t>
            </a:r>
            <a:r>
              <a:rPr lang="en-US" b="1" dirty="0"/>
              <a:t/>
            </a:r>
            <a:br>
              <a:rPr lang="en-US" b="1" dirty="0"/>
            </a:br>
            <a:endParaRPr lang="en-US" dirty="0"/>
          </a:p>
        </p:txBody>
      </p:sp>
      <p:sp>
        <p:nvSpPr>
          <p:cNvPr id="3" name="Content Placeholder 2"/>
          <p:cNvSpPr>
            <a:spLocks noGrp="1"/>
          </p:cNvSpPr>
          <p:nvPr>
            <p:ph idx="1"/>
          </p:nvPr>
        </p:nvSpPr>
        <p:spPr>
          <a:xfrm>
            <a:off x="457200" y="685800"/>
            <a:ext cx="8229600" cy="5943600"/>
          </a:xfrm>
        </p:spPr>
        <p:txBody>
          <a:bodyPr>
            <a:normAutofit/>
          </a:bodyPr>
          <a:lstStyle/>
          <a:p>
            <a:pPr>
              <a:buNone/>
            </a:pPr>
            <a:r>
              <a:rPr lang="en-US" sz="2000" dirty="0"/>
              <a:t>Specify a Variable Type</a:t>
            </a:r>
            <a:endParaRPr lang="en-US" sz="2000" b="1" dirty="0"/>
          </a:p>
          <a:p>
            <a:pPr>
              <a:buNone/>
            </a:pPr>
            <a:r>
              <a:rPr lang="en-US" sz="2000" dirty="0"/>
              <a:t>There may be times when you want to specify a type on to a variable. This can be done with casting. Python is an object-orientated language, and as such it uses classes to define data types, including its primitive types.</a:t>
            </a:r>
          </a:p>
          <a:p>
            <a:pPr>
              <a:buNone/>
            </a:pPr>
            <a:r>
              <a:rPr lang="en-US" sz="2000" dirty="0"/>
              <a:t>Casting in python is therefore done using constructor functions:</a:t>
            </a:r>
          </a:p>
          <a:p>
            <a:pPr lvl="0">
              <a:buNone/>
            </a:pPr>
            <a:r>
              <a:rPr lang="en-US" sz="2000" dirty="0" err="1"/>
              <a:t>int</a:t>
            </a:r>
            <a:r>
              <a:rPr lang="en-US" sz="2000" dirty="0"/>
              <a:t>() - constructs an integer number from an integer literal, a float literal (by rounding down to the previous whole number), or a string literal (providing the string represents a whole number)</a:t>
            </a:r>
          </a:p>
          <a:p>
            <a:pPr lvl="0">
              <a:buNone/>
            </a:pPr>
            <a:r>
              <a:rPr lang="en-US" sz="2000" dirty="0"/>
              <a:t>float() - constructs a float number from an integer literal, a float literal or a string literal (providing the string represents a float or an integer)</a:t>
            </a:r>
          </a:p>
          <a:p>
            <a:pPr lvl="0">
              <a:buNone/>
            </a:pPr>
            <a:r>
              <a:rPr lang="en-US" sz="2000" dirty="0" err="1"/>
              <a:t>str</a:t>
            </a:r>
            <a:r>
              <a:rPr lang="en-US" sz="2000" dirty="0"/>
              <a:t>() - constructs a string from a wide variety of data types, including strings, integer literals and float literals</a:t>
            </a:r>
          </a:p>
          <a:p>
            <a:pPr>
              <a:buNone/>
            </a:pPr>
            <a:r>
              <a:rPr lang="en-US" sz="2000" dirty="0"/>
              <a:t>Example</a:t>
            </a:r>
            <a:endParaRPr lang="en-US" sz="2000" b="1" dirty="0"/>
          </a:p>
          <a:p>
            <a:pPr>
              <a:buNone/>
            </a:pPr>
            <a:r>
              <a:rPr lang="en-US" sz="2000" dirty="0"/>
              <a:t>Integers:</a:t>
            </a:r>
          </a:p>
          <a:p>
            <a:pPr>
              <a:buNone/>
            </a:pPr>
            <a:r>
              <a:rPr lang="en-US" sz="2000" dirty="0"/>
              <a:t>x = </a:t>
            </a:r>
            <a:r>
              <a:rPr lang="en-US" sz="2000" dirty="0" err="1"/>
              <a:t>int</a:t>
            </a:r>
            <a:r>
              <a:rPr lang="en-US" sz="2000" dirty="0"/>
              <a:t>(1)   # x will be </a:t>
            </a:r>
            <a:r>
              <a:rPr lang="en-US" sz="2000" dirty="0" smtClean="0"/>
              <a:t>1</a:t>
            </a:r>
          </a:p>
          <a:p>
            <a:pPr>
              <a:buNone/>
            </a:pPr>
            <a:r>
              <a:rPr lang="en-US" sz="2000" dirty="0" smtClean="0"/>
              <a:t>y </a:t>
            </a:r>
            <a:r>
              <a:rPr lang="en-US" sz="2000" dirty="0"/>
              <a:t>= </a:t>
            </a:r>
            <a:r>
              <a:rPr lang="en-US" sz="2000" dirty="0" err="1"/>
              <a:t>int</a:t>
            </a:r>
            <a:r>
              <a:rPr lang="en-US" sz="2000" dirty="0"/>
              <a:t>(2.8) # y will be </a:t>
            </a:r>
            <a:r>
              <a:rPr lang="en-US" sz="2000" dirty="0" smtClean="0"/>
              <a:t>2</a:t>
            </a:r>
          </a:p>
          <a:p>
            <a:pPr>
              <a:buNone/>
            </a:pPr>
            <a:r>
              <a:rPr lang="en-US" sz="2000" dirty="0" smtClean="0"/>
              <a:t>z </a:t>
            </a:r>
            <a:r>
              <a:rPr lang="en-US" sz="2000" dirty="0"/>
              <a:t>= </a:t>
            </a:r>
            <a:r>
              <a:rPr lang="en-US" sz="2000" dirty="0" err="1"/>
              <a:t>int</a:t>
            </a:r>
            <a:r>
              <a:rPr lang="en-US" sz="2000" dirty="0"/>
              <a:t>("3") # z will be 3</a:t>
            </a:r>
          </a:p>
          <a:p>
            <a:pPr>
              <a:buNone/>
            </a:pPr>
            <a:endParaRPr lang="en-US" sz="2000"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762000"/>
            <a:ext cx="8229600" cy="58674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#Check if the string contains any digits (numbers from 0-9):</a:t>
            </a:r>
          </a:p>
          <a:p>
            <a:pPr>
              <a:buNone/>
            </a:pPr>
            <a:r>
              <a:rPr lang="en-US" sz="2000" dirty="0" smtClean="0"/>
              <a:t> </a:t>
            </a:r>
          </a:p>
          <a:p>
            <a:pPr>
              <a:buNone/>
            </a:pPr>
            <a:r>
              <a:rPr lang="en-US" sz="2000" dirty="0" smtClean="0"/>
              <a:t>x = </a:t>
            </a:r>
            <a:r>
              <a:rPr lang="en-US" sz="2000" dirty="0" err="1" smtClean="0"/>
              <a:t>re.findall</a:t>
            </a:r>
            <a:r>
              <a:rPr lang="en-US" sz="2000" dirty="0" smtClean="0"/>
              <a:t>("\d",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demo_regex_seq4.py</a:t>
            </a:r>
            <a:br>
              <a:rPr lang="en-US" sz="2000" dirty="0" smtClean="0"/>
            </a:br>
            <a:r>
              <a:rPr lang="en-US" sz="2000" dirty="0" smtClean="0"/>
              <a:t>[]</a:t>
            </a:r>
            <a:br>
              <a:rPr lang="en-US" sz="2000" dirty="0" smtClean="0"/>
            </a:br>
            <a:r>
              <a:rPr lang="en-US" sz="2000" dirty="0" smtClean="0"/>
              <a:t>No match</a:t>
            </a:r>
          </a:p>
          <a:p>
            <a:pPr>
              <a:buNone/>
            </a:pPr>
            <a:endParaRPr lang="en-US" sz="2000"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90600"/>
            <a:ext cx="8229600" cy="55626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r>
              <a:rPr lang="en-US" sz="2000" dirty="0" smtClean="0"/>
              <a:t>#</a:t>
            </a:r>
            <a:r>
              <a:rPr lang="en-US" sz="2000" dirty="0" smtClean="0"/>
              <a:t>Return a match at every no-digit character:</a:t>
            </a:r>
          </a:p>
          <a:p>
            <a:pPr>
              <a:buNone/>
            </a:pPr>
            <a:r>
              <a:rPr lang="en-US" sz="2000" dirty="0" smtClean="0"/>
              <a:t> </a:t>
            </a:r>
          </a:p>
          <a:p>
            <a:pPr>
              <a:buNone/>
            </a:pPr>
            <a:r>
              <a:rPr lang="en-US" sz="2000" dirty="0" smtClean="0"/>
              <a:t>x = </a:t>
            </a:r>
            <a:r>
              <a:rPr lang="en-US" sz="2000" dirty="0" err="1" smtClean="0"/>
              <a:t>re.findall</a:t>
            </a:r>
            <a:r>
              <a:rPr lang="en-US" sz="2000" dirty="0" smtClean="0"/>
              <a:t>("\D",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demo_regex_seq5.py</a:t>
            </a:r>
            <a:br>
              <a:rPr lang="en-US" sz="2000" dirty="0" smtClean="0"/>
            </a:br>
            <a:r>
              <a:rPr lang="en-US" sz="2000" dirty="0" smtClean="0"/>
              <a:t>['T', 'h', 'e', ' ', 'r', 'a', '</a:t>
            </a:r>
            <a:r>
              <a:rPr lang="en-US" sz="2000" dirty="0" err="1" smtClean="0"/>
              <a:t>i</a:t>
            </a:r>
            <a:r>
              <a:rPr lang="en-US" sz="2000" dirty="0" smtClean="0"/>
              <a:t>', 'n', ' ', '</a:t>
            </a:r>
            <a:r>
              <a:rPr lang="en-US" sz="2000" dirty="0" err="1" smtClean="0"/>
              <a:t>i</a:t>
            </a:r>
            <a:r>
              <a:rPr lang="en-US" sz="2000" dirty="0" smtClean="0"/>
              <a:t>', 'n', ' ', 'S', 'p', 'a', '</a:t>
            </a:r>
            <a:r>
              <a:rPr lang="en-US" sz="2000" dirty="0" err="1" smtClean="0"/>
              <a:t>i</a:t>
            </a:r>
            <a:r>
              <a:rPr lang="en-US" sz="2000" dirty="0" smtClean="0"/>
              <a:t>', 'n']</a:t>
            </a:r>
            <a:br>
              <a:rPr lang="en-US" sz="2000" dirty="0" smtClean="0"/>
            </a:br>
            <a:r>
              <a:rPr lang="en-US" sz="2000" dirty="0" smtClean="0"/>
              <a:t>Yes, there is at least one match!</a:t>
            </a:r>
            <a:endParaRPr lang="en-US" sz="2000"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r>
              <a:rPr lang="en-US" sz="2000" dirty="0" smtClean="0"/>
              <a:t>#</a:t>
            </a:r>
            <a:r>
              <a:rPr lang="en-US" sz="2000" dirty="0" smtClean="0"/>
              <a:t>Return a match at every white-space character:</a:t>
            </a:r>
          </a:p>
          <a:p>
            <a:pPr>
              <a:buNone/>
            </a:pPr>
            <a:r>
              <a:rPr lang="en-US" sz="2000" dirty="0" smtClean="0"/>
              <a:t> </a:t>
            </a:r>
          </a:p>
          <a:p>
            <a:pPr>
              <a:buNone/>
            </a:pPr>
            <a:r>
              <a:rPr lang="en-US" sz="2000" dirty="0" smtClean="0"/>
              <a:t>x = </a:t>
            </a:r>
            <a:r>
              <a:rPr lang="en-US" sz="2000" dirty="0" err="1" smtClean="0"/>
              <a:t>re.findall</a:t>
            </a:r>
            <a:r>
              <a:rPr lang="en-US" sz="2000" dirty="0" smtClean="0"/>
              <a:t>("\s",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demo_regex_seq6.py</a:t>
            </a:r>
            <a:br>
              <a:rPr lang="en-US" sz="2000" dirty="0" smtClean="0"/>
            </a:br>
            <a:r>
              <a:rPr lang="en-US" sz="2000" dirty="0" smtClean="0"/>
              <a:t>[' ', ' ', ' ']</a:t>
            </a:r>
            <a:br>
              <a:rPr lang="en-US" sz="2000" dirty="0" smtClean="0"/>
            </a:br>
            <a:r>
              <a:rPr lang="en-US" sz="2000" dirty="0" smtClean="0"/>
              <a:t>Yes, there is at least one match!</a:t>
            </a:r>
          </a:p>
          <a:p>
            <a:pPr>
              <a:buNone/>
            </a:pPr>
            <a:endParaRPr lang="en-US" sz="2000" dirty="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762000"/>
            <a:ext cx="8229600" cy="58674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#Return a match at every NON white-space character:</a:t>
            </a:r>
          </a:p>
          <a:p>
            <a:pPr>
              <a:buNone/>
            </a:pPr>
            <a:r>
              <a:rPr lang="en-US" sz="2000" dirty="0" smtClean="0"/>
              <a:t> </a:t>
            </a:r>
          </a:p>
          <a:p>
            <a:pPr>
              <a:buNone/>
            </a:pPr>
            <a:r>
              <a:rPr lang="en-US" sz="2000" dirty="0" smtClean="0"/>
              <a:t>x = </a:t>
            </a:r>
            <a:r>
              <a:rPr lang="en-US" sz="2000" dirty="0" err="1" smtClean="0"/>
              <a:t>re.findall</a:t>
            </a:r>
            <a:r>
              <a:rPr lang="en-US" sz="2000" dirty="0" smtClean="0"/>
              <a:t>("\S",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 </a:t>
            </a:r>
          </a:p>
          <a:p>
            <a:pPr>
              <a:buNone/>
            </a:pPr>
            <a:r>
              <a:rPr lang="en-US" sz="2000" dirty="0" smtClean="0"/>
              <a:t>C:\Users\My Name&gt;python demo_regex_seq7.py</a:t>
            </a:r>
          </a:p>
          <a:p>
            <a:pPr>
              <a:buNone/>
            </a:pPr>
            <a:r>
              <a:rPr lang="en-US" sz="2000" dirty="0" smtClean="0"/>
              <a:t>[‘</a:t>
            </a:r>
            <a:r>
              <a:rPr lang="en-US" sz="2000" dirty="0" err="1" smtClean="0"/>
              <a:t>T’,’h’,’e’,’r’,’a’,’i’,’n’,’i’,’n’,’S’,’p’,’a’,’i’,’n</a:t>
            </a:r>
            <a:r>
              <a:rPr lang="en-US" sz="2000" dirty="0" smtClean="0"/>
              <a:t>’]</a:t>
            </a:r>
            <a:endParaRPr lang="en-US" sz="2000"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791200"/>
          </a:xfrm>
        </p:spPr>
        <p:txBody>
          <a:bodyPr>
            <a:normAutofit fontScale="92500" lnSpcReduction="2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#Return a match at every word character (characters from a to Z, digits from 0-9, and the underscore _ character):</a:t>
            </a:r>
          </a:p>
          <a:p>
            <a:pPr>
              <a:buNone/>
            </a:pPr>
            <a:r>
              <a:rPr lang="en-US" sz="2000" dirty="0" smtClean="0"/>
              <a:t> </a:t>
            </a:r>
          </a:p>
          <a:p>
            <a:pPr>
              <a:buNone/>
            </a:pPr>
            <a:r>
              <a:rPr lang="en-US" sz="2000" dirty="0" smtClean="0"/>
              <a:t>x = </a:t>
            </a:r>
            <a:r>
              <a:rPr lang="en-US" sz="2000" dirty="0" err="1" smtClean="0"/>
              <a:t>re.findall</a:t>
            </a:r>
            <a:r>
              <a:rPr lang="en-US" sz="2000" dirty="0" smtClean="0"/>
              <a:t>("\w",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 </a:t>
            </a:r>
          </a:p>
          <a:p>
            <a:pPr>
              <a:buNone/>
            </a:pPr>
            <a:r>
              <a:rPr lang="en-US" sz="2000" dirty="0" smtClean="0"/>
              <a:t>C:\Users\My Name&gt;python demo_regex_seq8.py[‘</a:t>
            </a:r>
            <a:r>
              <a:rPr lang="en-US" sz="2000" dirty="0" err="1" smtClean="0"/>
              <a:t>T’,’h’,’e’,’r’,’a’,’i’,’n’,’i’,’n’,’S’,’p’,’a’,’i’,’n</a:t>
            </a:r>
            <a:r>
              <a:rPr lang="en-US" sz="2000" dirty="0" smtClean="0"/>
              <a:t>’] </a:t>
            </a:r>
          </a:p>
          <a:p>
            <a:pPr>
              <a:buNone/>
            </a:pPr>
            <a:r>
              <a:rPr lang="en-US" sz="2000" dirty="0" err="1" smtClean="0"/>
              <a:t>Yes,there</a:t>
            </a:r>
            <a:r>
              <a:rPr lang="en-US" sz="2000" dirty="0" smtClean="0"/>
              <a:t> is </a:t>
            </a:r>
            <a:r>
              <a:rPr lang="en-US" sz="2000" dirty="0" err="1" smtClean="0"/>
              <a:t>atleast</a:t>
            </a:r>
            <a:r>
              <a:rPr lang="en-US" sz="2000" dirty="0" smtClean="0"/>
              <a:t> one match!</a:t>
            </a:r>
            <a:endParaRPr lang="en-US" sz="2000"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r>
              <a:rPr lang="en-US" sz="2000" dirty="0" smtClean="0"/>
              <a:t>#</a:t>
            </a:r>
            <a:r>
              <a:rPr lang="en-US" sz="2000" dirty="0" smtClean="0"/>
              <a:t>Return a match at every NON word character (characters NOT between a and Z. Like "!", "?" white-space etc.):</a:t>
            </a:r>
          </a:p>
          <a:p>
            <a:pPr>
              <a:buNone/>
            </a:pPr>
            <a:r>
              <a:rPr lang="en-US" sz="2000" dirty="0" smtClean="0"/>
              <a:t> </a:t>
            </a:r>
          </a:p>
          <a:p>
            <a:pPr>
              <a:buNone/>
            </a:pPr>
            <a:r>
              <a:rPr lang="en-US" sz="2000" dirty="0" smtClean="0"/>
              <a:t>x = </a:t>
            </a:r>
            <a:r>
              <a:rPr lang="en-US" sz="2000" dirty="0" err="1" smtClean="0"/>
              <a:t>re.findall</a:t>
            </a:r>
            <a:r>
              <a:rPr lang="en-US" sz="2000" dirty="0" smtClean="0"/>
              <a:t>("\W",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demo_regex_seq9.py</a:t>
            </a:r>
          </a:p>
          <a:p>
            <a:pPr>
              <a:buNone/>
            </a:pPr>
            <a:r>
              <a:rPr lang="en-US" sz="2000" dirty="0" smtClean="0"/>
              <a:t>[' ', ' ', ' ']</a:t>
            </a:r>
            <a:br>
              <a:rPr lang="en-US" sz="2000" dirty="0" smtClean="0"/>
            </a:br>
            <a:r>
              <a:rPr lang="en-US" sz="2000" dirty="0" smtClean="0"/>
              <a:t>Yes, there is at least one match!</a:t>
            </a:r>
          </a:p>
          <a:p>
            <a:pPr>
              <a:buNone/>
            </a:pPr>
            <a:endParaRPr lang="en-US" sz="2000"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685800"/>
            <a:ext cx="8229600" cy="6019800"/>
          </a:xfrm>
        </p:spPr>
        <p:txBody>
          <a:bodyPr>
            <a:normAutofit fontScale="92500"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#Check if the string ends with "Spain":</a:t>
            </a:r>
          </a:p>
          <a:p>
            <a:pPr>
              <a:buNone/>
            </a:pPr>
            <a:r>
              <a:rPr lang="en-US" sz="2000" dirty="0" smtClean="0"/>
              <a:t> </a:t>
            </a:r>
          </a:p>
          <a:p>
            <a:pPr>
              <a:buNone/>
            </a:pPr>
            <a:r>
              <a:rPr lang="en-US" sz="2000" dirty="0" smtClean="0"/>
              <a:t>x = </a:t>
            </a:r>
            <a:r>
              <a:rPr lang="en-US" sz="2000" dirty="0" err="1" smtClean="0"/>
              <a:t>re.findall</a:t>
            </a:r>
            <a:r>
              <a:rPr lang="en-US" sz="2000" dirty="0" smtClean="0"/>
              <a:t>("Spain\Z",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 match!")</a:t>
            </a:r>
          </a:p>
          <a:p>
            <a:pPr>
              <a:buNone/>
            </a:pPr>
            <a:r>
              <a:rPr lang="en-US" sz="2000" dirty="0" smtClean="0"/>
              <a:t>else:</a:t>
            </a:r>
          </a:p>
          <a:p>
            <a:pPr>
              <a:buNone/>
            </a:pPr>
            <a:r>
              <a:rPr lang="en-US" sz="2000" dirty="0" smtClean="0"/>
              <a:t>  print("No match")</a:t>
            </a:r>
          </a:p>
          <a:p>
            <a:pPr>
              <a:buNone/>
            </a:pPr>
            <a:r>
              <a:rPr lang="en-US" sz="2000" dirty="0" smtClean="0"/>
              <a:t>C:\Users\My Name&gt;python demo_regex_seq10.py </a:t>
            </a:r>
          </a:p>
          <a:p>
            <a:pPr>
              <a:buNone/>
            </a:pPr>
            <a:r>
              <a:rPr lang="en-US" sz="2000" dirty="0" smtClean="0"/>
              <a:t> </a:t>
            </a:r>
          </a:p>
          <a:p>
            <a:pPr>
              <a:buNone/>
            </a:pPr>
            <a:r>
              <a:rPr lang="en-US" sz="2000" dirty="0" smtClean="0"/>
              <a:t>['Spain']</a:t>
            </a:r>
            <a:br>
              <a:rPr lang="en-US" sz="2000" dirty="0" smtClean="0"/>
            </a:br>
            <a:r>
              <a:rPr lang="en-US" sz="2000" dirty="0" smtClean="0"/>
              <a:t>Yes, there is a match!</a:t>
            </a:r>
            <a:br>
              <a:rPr lang="en-US" sz="2000" dirty="0" smtClean="0"/>
            </a:br>
            <a:endParaRPr lang="en-US" sz="2000"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a:buNone/>
            </a:pPr>
            <a:r>
              <a:rPr lang="en-US" sz="2000" dirty="0" smtClean="0"/>
              <a:t>Sets:  A </a:t>
            </a:r>
            <a:r>
              <a:rPr lang="en-US" sz="2000" dirty="0" smtClean="0"/>
              <a:t>set is a set of characters inside a pair of square brackets [] with a special meaning</a:t>
            </a:r>
            <a:r>
              <a:rPr lang="en-US" sz="2000" dirty="0" smtClean="0"/>
              <a:t>:</a:t>
            </a:r>
          </a:p>
          <a:p>
            <a:pPr>
              <a:buNone/>
            </a:pPr>
            <a:endParaRPr lang="en-US" sz="2000" dirty="0"/>
          </a:p>
        </p:txBody>
      </p:sp>
      <p:graphicFrame>
        <p:nvGraphicFramePr>
          <p:cNvPr id="4" name="Table 3"/>
          <p:cNvGraphicFramePr>
            <a:graphicFrameLocks noGrp="1"/>
          </p:cNvGraphicFramePr>
          <p:nvPr/>
        </p:nvGraphicFramePr>
        <p:xfrm>
          <a:off x="228600" y="1447800"/>
          <a:ext cx="8610600" cy="5159677"/>
        </p:xfrm>
        <a:graphic>
          <a:graphicData uri="http://schemas.openxmlformats.org/drawingml/2006/table">
            <a:tbl>
              <a:tblPr firstRow="1" bandRow="1">
                <a:tableStyleId>{5C22544A-7EE6-4342-B048-85BDC9FD1C3A}</a:tableStyleId>
              </a:tblPr>
              <a:tblGrid>
                <a:gridCol w="1219200"/>
                <a:gridCol w="7391400"/>
              </a:tblGrid>
              <a:tr h="375171">
                <a:tc>
                  <a:txBody>
                    <a:bodyPr/>
                    <a:lstStyle/>
                    <a:p>
                      <a:pPr marL="0" marR="0">
                        <a:lnSpc>
                          <a:spcPct val="115000"/>
                        </a:lnSpc>
                        <a:spcBef>
                          <a:spcPts val="0"/>
                        </a:spcBef>
                        <a:spcAft>
                          <a:spcPts val="0"/>
                        </a:spcAft>
                      </a:pPr>
                      <a:r>
                        <a:rPr lang="en-US" sz="1800" b="1" dirty="0">
                          <a:solidFill>
                            <a:srgbClr val="000000"/>
                          </a:solidFill>
                          <a:latin typeface="Verdana"/>
                          <a:ea typeface="Calibri"/>
                          <a:cs typeface="Times New Roman"/>
                        </a:rPr>
                        <a:t>Set</a:t>
                      </a:r>
                      <a:endParaRPr lang="en-US" sz="18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800" b="1">
                          <a:solidFill>
                            <a:srgbClr val="000000"/>
                          </a:solidFill>
                          <a:latin typeface="Verdana"/>
                          <a:ea typeface="Calibri"/>
                          <a:cs typeface="Times New Roman"/>
                        </a:rPr>
                        <a:t>Description</a:t>
                      </a:r>
                      <a:endParaRPr lang="en-US" sz="1800">
                        <a:latin typeface="Calibri"/>
                        <a:ea typeface="Calibri"/>
                        <a:cs typeface="Times New Roman"/>
                      </a:endParaRPr>
                    </a:p>
                  </a:txBody>
                  <a:tcPr marL="30480" marR="30480" marT="30480" marB="30480"/>
                </a:tc>
              </a:tr>
              <a:tr h="375171">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[arn]</a:t>
                      </a:r>
                      <a:endParaRPr lang="en-US" sz="18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800" dirty="0">
                          <a:solidFill>
                            <a:srgbClr val="000000"/>
                          </a:solidFill>
                          <a:latin typeface="Verdana"/>
                          <a:ea typeface="Calibri"/>
                          <a:cs typeface="Times New Roman"/>
                        </a:rPr>
                        <a:t>Returns a match where one of the specified characters (</a:t>
                      </a:r>
                      <a:r>
                        <a:rPr lang="en-US" sz="1800" dirty="0">
                          <a:solidFill>
                            <a:srgbClr val="DC143C"/>
                          </a:solidFill>
                          <a:latin typeface="Consolas"/>
                          <a:ea typeface="Calibri"/>
                          <a:cs typeface="Times New Roman"/>
                        </a:rPr>
                        <a:t>a</a:t>
                      </a:r>
                      <a:r>
                        <a:rPr lang="en-US" sz="1800" dirty="0">
                          <a:solidFill>
                            <a:srgbClr val="000000"/>
                          </a:solidFill>
                          <a:latin typeface="Verdana"/>
                          <a:ea typeface="Calibri"/>
                          <a:cs typeface="Times New Roman"/>
                        </a:rPr>
                        <a:t>, </a:t>
                      </a:r>
                      <a:r>
                        <a:rPr lang="en-US" sz="1800" dirty="0">
                          <a:solidFill>
                            <a:srgbClr val="DC143C"/>
                          </a:solidFill>
                          <a:latin typeface="Consolas"/>
                          <a:ea typeface="Calibri"/>
                          <a:cs typeface="Times New Roman"/>
                        </a:rPr>
                        <a:t>r</a:t>
                      </a:r>
                      <a:r>
                        <a:rPr lang="en-US" sz="1800" dirty="0">
                          <a:solidFill>
                            <a:srgbClr val="000000"/>
                          </a:solidFill>
                          <a:latin typeface="Verdana"/>
                          <a:ea typeface="Calibri"/>
                          <a:cs typeface="Times New Roman"/>
                        </a:rPr>
                        <a:t>, or </a:t>
                      </a:r>
                      <a:r>
                        <a:rPr lang="en-US" sz="1800" dirty="0">
                          <a:solidFill>
                            <a:srgbClr val="DC143C"/>
                          </a:solidFill>
                          <a:latin typeface="Consolas"/>
                          <a:ea typeface="Calibri"/>
                          <a:cs typeface="Times New Roman"/>
                        </a:rPr>
                        <a:t>n</a:t>
                      </a:r>
                      <a:r>
                        <a:rPr lang="en-US" sz="1800" dirty="0">
                          <a:solidFill>
                            <a:srgbClr val="000000"/>
                          </a:solidFill>
                          <a:latin typeface="Verdana"/>
                          <a:ea typeface="Calibri"/>
                          <a:cs typeface="Times New Roman"/>
                        </a:rPr>
                        <a:t>) are present</a:t>
                      </a:r>
                      <a:endParaRPr lang="en-US" sz="1800" dirty="0">
                        <a:latin typeface="Calibri"/>
                        <a:ea typeface="Calibri"/>
                        <a:cs typeface="Times New Roman"/>
                      </a:endParaRPr>
                    </a:p>
                  </a:txBody>
                  <a:tcPr marL="30480" marR="30480" marT="30480" marB="30480"/>
                </a:tc>
              </a:tr>
              <a:tr h="380381">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[a-n]</a:t>
                      </a:r>
                      <a:endParaRPr lang="en-US" sz="18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Returns a match for any lower case character, alphabetically between </a:t>
                      </a:r>
                      <a:r>
                        <a:rPr lang="en-US" sz="1800">
                          <a:solidFill>
                            <a:srgbClr val="DC143C"/>
                          </a:solidFill>
                          <a:latin typeface="Consolas"/>
                          <a:ea typeface="Calibri"/>
                          <a:cs typeface="Times New Roman"/>
                        </a:rPr>
                        <a:t>a</a:t>
                      </a:r>
                      <a:r>
                        <a:rPr lang="en-US" sz="1800">
                          <a:solidFill>
                            <a:srgbClr val="000000"/>
                          </a:solidFill>
                          <a:latin typeface="Verdana"/>
                          <a:ea typeface="Calibri"/>
                          <a:cs typeface="Times New Roman"/>
                        </a:rPr>
                        <a:t> and </a:t>
                      </a:r>
                      <a:r>
                        <a:rPr lang="en-US" sz="1800">
                          <a:solidFill>
                            <a:srgbClr val="DC143C"/>
                          </a:solidFill>
                          <a:latin typeface="Consolas"/>
                          <a:ea typeface="Calibri"/>
                          <a:cs typeface="Times New Roman"/>
                        </a:rPr>
                        <a:t>n</a:t>
                      </a:r>
                      <a:endParaRPr lang="en-US" sz="1800">
                        <a:latin typeface="Calibri"/>
                        <a:ea typeface="Calibri"/>
                        <a:cs typeface="Times New Roman"/>
                      </a:endParaRPr>
                    </a:p>
                  </a:txBody>
                  <a:tcPr marL="30480" marR="30480" marT="30480" marB="30480"/>
                </a:tc>
              </a:tr>
              <a:tr h="380381">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[^arn]</a:t>
                      </a:r>
                      <a:endParaRPr lang="en-US" sz="18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Returns a match for any character EXCEPT </a:t>
                      </a:r>
                      <a:r>
                        <a:rPr lang="en-US" sz="1800">
                          <a:solidFill>
                            <a:srgbClr val="DC143C"/>
                          </a:solidFill>
                          <a:latin typeface="Consolas"/>
                          <a:ea typeface="Calibri"/>
                          <a:cs typeface="Times New Roman"/>
                        </a:rPr>
                        <a:t>a</a:t>
                      </a:r>
                      <a:r>
                        <a:rPr lang="en-US" sz="1800">
                          <a:solidFill>
                            <a:srgbClr val="000000"/>
                          </a:solidFill>
                          <a:latin typeface="Verdana"/>
                          <a:ea typeface="Calibri"/>
                          <a:cs typeface="Times New Roman"/>
                        </a:rPr>
                        <a:t>, </a:t>
                      </a:r>
                      <a:r>
                        <a:rPr lang="en-US" sz="1800">
                          <a:solidFill>
                            <a:srgbClr val="DC143C"/>
                          </a:solidFill>
                          <a:latin typeface="Consolas"/>
                          <a:ea typeface="Calibri"/>
                          <a:cs typeface="Times New Roman"/>
                        </a:rPr>
                        <a:t>r</a:t>
                      </a:r>
                      <a:r>
                        <a:rPr lang="en-US" sz="1800">
                          <a:solidFill>
                            <a:srgbClr val="000000"/>
                          </a:solidFill>
                          <a:latin typeface="Verdana"/>
                          <a:ea typeface="Calibri"/>
                          <a:cs typeface="Times New Roman"/>
                        </a:rPr>
                        <a:t>, and </a:t>
                      </a:r>
                      <a:r>
                        <a:rPr lang="en-US" sz="1800">
                          <a:solidFill>
                            <a:srgbClr val="DC143C"/>
                          </a:solidFill>
                          <a:latin typeface="Consolas"/>
                          <a:ea typeface="Calibri"/>
                          <a:cs typeface="Times New Roman"/>
                        </a:rPr>
                        <a:t>n</a:t>
                      </a:r>
                      <a:endParaRPr lang="en-US" sz="1800">
                        <a:latin typeface="Calibri"/>
                        <a:ea typeface="Calibri"/>
                        <a:cs typeface="Times New Roman"/>
                      </a:endParaRPr>
                    </a:p>
                  </a:txBody>
                  <a:tcPr marL="30480" marR="30480" marT="30480" marB="30480"/>
                </a:tc>
              </a:tr>
              <a:tr h="380381">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[0123]</a:t>
                      </a:r>
                      <a:endParaRPr lang="en-US" sz="18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800" dirty="0">
                          <a:solidFill>
                            <a:srgbClr val="000000"/>
                          </a:solidFill>
                          <a:latin typeface="Verdana"/>
                          <a:ea typeface="Calibri"/>
                          <a:cs typeface="Times New Roman"/>
                        </a:rPr>
                        <a:t>Returns a match where any of the specified digits (</a:t>
                      </a:r>
                      <a:r>
                        <a:rPr lang="en-US" sz="1800" dirty="0">
                          <a:solidFill>
                            <a:srgbClr val="DC143C"/>
                          </a:solidFill>
                          <a:latin typeface="Consolas"/>
                          <a:ea typeface="Calibri"/>
                          <a:cs typeface="Times New Roman"/>
                        </a:rPr>
                        <a:t>0</a:t>
                      </a:r>
                      <a:r>
                        <a:rPr lang="en-US" sz="1800" dirty="0">
                          <a:solidFill>
                            <a:srgbClr val="000000"/>
                          </a:solidFill>
                          <a:latin typeface="Verdana"/>
                          <a:ea typeface="Calibri"/>
                          <a:cs typeface="Times New Roman"/>
                        </a:rPr>
                        <a:t>, </a:t>
                      </a:r>
                      <a:r>
                        <a:rPr lang="en-US" sz="1800" dirty="0">
                          <a:solidFill>
                            <a:srgbClr val="DC143C"/>
                          </a:solidFill>
                          <a:latin typeface="Consolas"/>
                          <a:ea typeface="Calibri"/>
                          <a:cs typeface="Times New Roman"/>
                        </a:rPr>
                        <a:t>1</a:t>
                      </a:r>
                      <a:r>
                        <a:rPr lang="en-US" sz="1800" dirty="0">
                          <a:solidFill>
                            <a:srgbClr val="000000"/>
                          </a:solidFill>
                          <a:latin typeface="Verdana"/>
                          <a:ea typeface="Calibri"/>
                          <a:cs typeface="Times New Roman"/>
                        </a:rPr>
                        <a:t>, </a:t>
                      </a:r>
                      <a:r>
                        <a:rPr lang="en-US" sz="1800" dirty="0">
                          <a:solidFill>
                            <a:srgbClr val="DC143C"/>
                          </a:solidFill>
                          <a:latin typeface="Consolas"/>
                          <a:ea typeface="Calibri"/>
                          <a:cs typeface="Times New Roman"/>
                        </a:rPr>
                        <a:t>2</a:t>
                      </a:r>
                      <a:r>
                        <a:rPr lang="en-US" sz="1800" dirty="0">
                          <a:solidFill>
                            <a:srgbClr val="000000"/>
                          </a:solidFill>
                          <a:latin typeface="Verdana"/>
                          <a:ea typeface="Calibri"/>
                          <a:cs typeface="Times New Roman"/>
                        </a:rPr>
                        <a:t>, or </a:t>
                      </a:r>
                      <a:r>
                        <a:rPr lang="en-US" sz="1800" dirty="0">
                          <a:solidFill>
                            <a:srgbClr val="DC143C"/>
                          </a:solidFill>
                          <a:latin typeface="Consolas"/>
                          <a:ea typeface="Calibri"/>
                          <a:cs typeface="Times New Roman"/>
                        </a:rPr>
                        <a:t>3</a:t>
                      </a:r>
                      <a:r>
                        <a:rPr lang="en-US" sz="1800" dirty="0">
                          <a:solidFill>
                            <a:srgbClr val="000000"/>
                          </a:solidFill>
                          <a:latin typeface="Verdana"/>
                          <a:ea typeface="Calibri"/>
                          <a:cs typeface="Times New Roman"/>
                        </a:rPr>
                        <a:t>) are present</a:t>
                      </a:r>
                      <a:endParaRPr lang="en-US" sz="1800" dirty="0">
                        <a:latin typeface="Calibri"/>
                        <a:ea typeface="Calibri"/>
                        <a:cs typeface="Times New Roman"/>
                      </a:endParaRPr>
                    </a:p>
                  </a:txBody>
                  <a:tcPr marL="30480" marR="30480" marT="30480" marB="30480"/>
                </a:tc>
              </a:tr>
              <a:tr h="380381">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[0-9]</a:t>
                      </a:r>
                      <a:endParaRPr lang="en-US" sz="18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Returns a match for any digit between </a:t>
                      </a:r>
                      <a:r>
                        <a:rPr lang="en-US" sz="1800">
                          <a:solidFill>
                            <a:srgbClr val="DC143C"/>
                          </a:solidFill>
                          <a:latin typeface="Consolas"/>
                          <a:ea typeface="Calibri"/>
                          <a:cs typeface="Times New Roman"/>
                        </a:rPr>
                        <a:t>0</a:t>
                      </a:r>
                      <a:r>
                        <a:rPr lang="en-US" sz="1800">
                          <a:solidFill>
                            <a:srgbClr val="000000"/>
                          </a:solidFill>
                          <a:latin typeface="Verdana"/>
                          <a:ea typeface="Calibri"/>
                          <a:cs typeface="Times New Roman"/>
                        </a:rPr>
                        <a:t> and </a:t>
                      </a:r>
                      <a:r>
                        <a:rPr lang="en-US" sz="1800">
                          <a:solidFill>
                            <a:srgbClr val="DC143C"/>
                          </a:solidFill>
                          <a:latin typeface="Consolas"/>
                          <a:ea typeface="Calibri"/>
                          <a:cs typeface="Times New Roman"/>
                        </a:rPr>
                        <a:t>9</a:t>
                      </a:r>
                      <a:endParaRPr lang="en-US" sz="1800">
                        <a:latin typeface="Calibri"/>
                        <a:ea typeface="Calibri"/>
                        <a:cs typeface="Times New Roman"/>
                      </a:endParaRPr>
                    </a:p>
                  </a:txBody>
                  <a:tcPr marL="30480" marR="30480" marT="30480" marB="30480"/>
                </a:tc>
              </a:tr>
              <a:tr h="380381">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[0-5][0-9]</a:t>
                      </a:r>
                      <a:endParaRPr lang="en-US" sz="18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Returns a match for any two-digit numbers from </a:t>
                      </a:r>
                      <a:r>
                        <a:rPr lang="en-US" sz="1800">
                          <a:solidFill>
                            <a:srgbClr val="DC143C"/>
                          </a:solidFill>
                          <a:latin typeface="Consolas"/>
                          <a:ea typeface="Calibri"/>
                          <a:cs typeface="Times New Roman"/>
                        </a:rPr>
                        <a:t>00</a:t>
                      </a:r>
                      <a:r>
                        <a:rPr lang="en-US" sz="1800">
                          <a:solidFill>
                            <a:srgbClr val="000000"/>
                          </a:solidFill>
                          <a:latin typeface="Verdana"/>
                          <a:ea typeface="Calibri"/>
                          <a:cs typeface="Times New Roman"/>
                        </a:rPr>
                        <a:t> and </a:t>
                      </a:r>
                      <a:r>
                        <a:rPr lang="en-US" sz="1800">
                          <a:solidFill>
                            <a:srgbClr val="DC143C"/>
                          </a:solidFill>
                          <a:latin typeface="Consolas"/>
                          <a:ea typeface="Calibri"/>
                          <a:cs typeface="Times New Roman"/>
                        </a:rPr>
                        <a:t>59</a:t>
                      </a:r>
                      <a:endParaRPr lang="en-US" sz="1800">
                        <a:latin typeface="Calibri"/>
                        <a:ea typeface="Calibri"/>
                        <a:cs typeface="Times New Roman"/>
                      </a:endParaRPr>
                    </a:p>
                  </a:txBody>
                  <a:tcPr marL="30480" marR="30480" marT="30480" marB="30480"/>
                </a:tc>
              </a:tr>
              <a:tr h="380381">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[a-zA-Z]</a:t>
                      </a:r>
                      <a:endParaRPr lang="en-US" sz="18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Returns a match for any character alphabetically between </a:t>
                      </a:r>
                      <a:r>
                        <a:rPr lang="en-US" sz="1800">
                          <a:solidFill>
                            <a:srgbClr val="DC143C"/>
                          </a:solidFill>
                          <a:latin typeface="Consolas"/>
                          <a:ea typeface="Calibri"/>
                          <a:cs typeface="Times New Roman"/>
                        </a:rPr>
                        <a:t>a</a:t>
                      </a:r>
                      <a:r>
                        <a:rPr lang="en-US" sz="1800">
                          <a:solidFill>
                            <a:srgbClr val="000000"/>
                          </a:solidFill>
                          <a:latin typeface="Verdana"/>
                          <a:ea typeface="Calibri"/>
                          <a:cs typeface="Times New Roman"/>
                        </a:rPr>
                        <a:t> and </a:t>
                      </a:r>
                      <a:r>
                        <a:rPr lang="en-US" sz="1800">
                          <a:solidFill>
                            <a:srgbClr val="DC143C"/>
                          </a:solidFill>
                          <a:latin typeface="Consolas"/>
                          <a:ea typeface="Calibri"/>
                          <a:cs typeface="Times New Roman"/>
                        </a:rPr>
                        <a:t>z</a:t>
                      </a:r>
                      <a:r>
                        <a:rPr lang="en-US" sz="1800">
                          <a:solidFill>
                            <a:srgbClr val="000000"/>
                          </a:solidFill>
                          <a:latin typeface="Verdana"/>
                          <a:ea typeface="Calibri"/>
                          <a:cs typeface="Times New Roman"/>
                        </a:rPr>
                        <a:t>, lower case OR upper case</a:t>
                      </a:r>
                      <a:endParaRPr lang="en-US" sz="1800">
                        <a:latin typeface="Calibri"/>
                        <a:ea typeface="Calibri"/>
                        <a:cs typeface="Times New Roman"/>
                      </a:endParaRPr>
                    </a:p>
                  </a:txBody>
                  <a:tcPr marL="30480" marR="30480" marT="30480" marB="30480"/>
                </a:tc>
              </a:tr>
              <a:tr h="380381">
                <a:tc>
                  <a:txBody>
                    <a:bodyPr/>
                    <a:lstStyle/>
                    <a:p>
                      <a:pPr marL="0" marR="0">
                        <a:lnSpc>
                          <a:spcPct val="115000"/>
                        </a:lnSpc>
                        <a:spcBef>
                          <a:spcPts val="0"/>
                        </a:spcBef>
                        <a:spcAft>
                          <a:spcPts val="0"/>
                        </a:spcAft>
                      </a:pPr>
                      <a:r>
                        <a:rPr lang="en-US" sz="1800">
                          <a:solidFill>
                            <a:srgbClr val="000000"/>
                          </a:solidFill>
                          <a:latin typeface="Verdana"/>
                          <a:ea typeface="Calibri"/>
                          <a:cs typeface="Times New Roman"/>
                        </a:rPr>
                        <a:t>[+]</a:t>
                      </a:r>
                      <a:endParaRPr lang="en-US" sz="18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800" dirty="0">
                          <a:solidFill>
                            <a:srgbClr val="000000"/>
                          </a:solidFill>
                          <a:latin typeface="Verdana"/>
                          <a:ea typeface="Calibri"/>
                          <a:cs typeface="Times New Roman"/>
                        </a:rPr>
                        <a:t>In sets, </a:t>
                      </a:r>
                      <a:r>
                        <a:rPr lang="en-US" sz="1800" dirty="0">
                          <a:solidFill>
                            <a:srgbClr val="DC143C"/>
                          </a:solidFill>
                          <a:latin typeface="Consolas"/>
                          <a:ea typeface="Calibri"/>
                          <a:cs typeface="Times New Roman"/>
                        </a:rPr>
                        <a:t>+</a:t>
                      </a:r>
                      <a:r>
                        <a:rPr lang="en-US" sz="1800" dirty="0">
                          <a:solidFill>
                            <a:srgbClr val="000000"/>
                          </a:solidFill>
                          <a:latin typeface="Verdana"/>
                          <a:ea typeface="Calibri"/>
                          <a:cs typeface="Times New Roman"/>
                        </a:rPr>
                        <a:t>, </a:t>
                      </a:r>
                      <a:r>
                        <a:rPr lang="en-US" sz="1800" dirty="0">
                          <a:solidFill>
                            <a:srgbClr val="DC143C"/>
                          </a:solidFill>
                          <a:latin typeface="Consolas"/>
                          <a:ea typeface="Calibri"/>
                          <a:cs typeface="Times New Roman"/>
                        </a:rPr>
                        <a:t>*</a:t>
                      </a:r>
                      <a:r>
                        <a:rPr lang="en-US" sz="1800" dirty="0">
                          <a:solidFill>
                            <a:srgbClr val="000000"/>
                          </a:solidFill>
                          <a:latin typeface="Verdana"/>
                          <a:ea typeface="Calibri"/>
                          <a:cs typeface="Times New Roman"/>
                        </a:rPr>
                        <a:t>, </a:t>
                      </a:r>
                      <a:r>
                        <a:rPr lang="en-US" sz="1800" dirty="0">
                          <a:solidFill>
                            <a:srgbClr val="DC143C"/>
                          </a:solidFill>
                          <a:latin typeface="Consolas"/>
                          <a:ea typeface="Calibri"/>
                          <a:cs typeface="Times New Roman"/>
                        </a:rPr>
                        <a:t>.</a:t>
                      </a:r>
                      <a:r>
                        <a:rPr lang="en-US" sz="1800" dirty="0">
                          <a:solidFill>
                            <a:srgbClr val="000000"/>
                          </a:solidFill>
                          <a:latin typeface="Verdana"/>
                          <a:ea typeface="Calibri"/>
                          <a:cs typeface="Times New Roman"/>
                        </a:rPr>
                        <a:t>, </a:t>
                      </a:r>
                      <a:r>
                        <a:rPr lang="en-US" sz="1800" dirty="0">
                          <a:solidFill>
                            <a:srgbClr val="DC143C"/>
                          </a:solidFill>
                          <a:latin typeface="Consolas"/>
                          <a:ea typeface="Calibri"/>
                          <a:cs typeface="Times New Roman"/>
                        </a:rPr>
                        <a:t>|</a:t>
                      </a:r>
                      <a:r>
                        <a:rPr lang="en-US" sz="1800" dirty="0">
                          <a:solidFill>
                            <a:srgbClr val="000000"/>
                          </a:solidFill>
                          <a:latin typeface="Verdana"/>
                          <a:ea typeface="Calibri"/>
                          <a:cs typeface="Times New Roman"/>
                        </a:rPr>
                        <a:t>, </a:t>
                      </a:r>
                      <a:r>
                        <a:rPr lang="en-US" sz="1800" dirty="0">
                          <a:solidFill>
                            <a:srgbClr val="DC143C"/>
                          </a:solidFill>
                          <a:latin typeface="Consolas"/>
                          <a:ea typeface="Calibri"/>
                          <a:cs typeface="Times New Roman"/>
                        </a:rPr>
                        <a:t>()</a:t>
                      </a:r>
                      <a:r>
                        <a:rPr lang="en-US" sz="1800" dirty="0">
                          <a:solidFill>
                            <a:srgbClr val="000000"/>
                          </a:solidFill>
                          <a:latin typeface="Verdana"/>
                          <a:ea typeface="Calibri"/>
                          <a:cs typeface="Times New Roman"/>
                        </a:rPr>
                        <a:t>, </a:t>
                      </a:r>
                      <a:r>
                        <a:rPr lang="en-US" sz="1800" dirty="0">
                          <a:solidFill>
                            <a:srgbClr val="DC143C"/>
                          </a:solidFill>
                          <a:latin typeface="Consolas"/>
                          <a:ea typeface="Calibri"/>
                          <a:cs typeface="Times New Roman"/>
                        </a:rPr>
                        <a:t>$</a:t>
                      </a:r>
                      <a:r>
                        <a:rPr lang="en-US" sz="1800" dirty="0">
                          <a:solidFill>
                            <a:srgbClr val="000000"/>
                          </a:solidFill>
                          <a:latin typeface="Verdana"/>
                          <a:ea typeface="Calibri"/>
                          <a:cs typeface="Times New Roman"/>
                        </a:rPr>
                        <a:t>,</a:t>
                      </a:r>
                      <a:r>
                        <a:rPr lang="en-US" sz="1800" dirty="0">
                          <a:solidFill>
                            <a:srgbClr val="DC143C"/>
                          </a:solidFill>
                          <a:latin typeface="Consolas"/>
                          <a:ea typeface="Calibri"/>
                          <a:cs typeface="Times New Roman"/>
                        </a:rPr>
                        <a:t>{}</a:t>
                      </a:r>
                      <a:r>
                        <a:rPr lang="en-US" sz="1800" dirty="0">
                          <a:solidFill>
                            <a:srgbClr val="000000"/>
                          </a:solidFill>
                          <a:latin typeface="Verdana"/>
                          <a:ea typeface="Calibri"/>
                          <a:cs typeface="Times New Roman"/>
                        </a:rPr>
                        <a:t> has no special meaning, so </a:t>
                      </a:r>
                      <a:r>
                        <a:rPr lang="en-US" sz="1800" dirty="0">
                          <a:solidFill>
                            <a:srgbClr val="DC143C"/>
                          </a:solidFill>
                          <a:latin typeface="Consolas"/>
                          <a:ea typeface="Calibri"/>
                          <a:cs typeface="Times New Roman"/>
                        </a:rPr>
                        <a:t>[+]</a:t>
                      </a:r>
                      <a:r>
                        <a:rPr lang="en-US" sz="1800" dirty="0">
                          <a:solidFill>
                            <a:srgbClr val="000000"/>
                          </a:solidFill>
                          <a:latin typeface="Verdana"/>
                          <a:ea typeface="Calibri"/>
                          <a:cs typeface="Times New Roman"/>
                        </a:rPr>
                        <a:t> means: return a match for any </a:t>
                      </a:r>
                      <a:r>
                        <a:rPr lang="en-US" sz="1800" dirty="0">
                          <a:solidFill>
                            <a:srgbClr val="DC143C"/>
                          </a:solidFill>
                          <a:latin typeface="Consolas"/>
                          <a:ea typeface="Calibri"/>
                          <a:cs typeface="Times New Roman"/>
                        </a:rPr>
                        <a:t>+</a:t>
                      </a:r>
                      <a:r>
                        <a:rPr lang="en-US" sz="1800" dirty="0">
                          <a:solidFill>
                            <a:srgbClr val="000000"/>
                          </a:solidFill>
                          <a:latin typeface="Verdana"/>
                          <a:ea typeface="Calibri"/>
                          <a:cs typeface="Times New Roman"/>
                        </a:rPr>
                        <a:t> character in the string</a:t>
                      </a:r>
                      <a:endParaRPr lang="en-US" sz="18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14400"/>
            <a:ext cx="8229600" cy="5791200"/>
          </a:xfrm>
        </p:spPr>
        <p:txBody>
          <a:bodyPr>
            <a:normAutofit lnSpcReduction="10000"/>
          </a:bodyPr>
          <a:lstStyle/>
          <a:p>
            <a:pPr>
              <a:buNone/>
            </a:pPr>
            <a:r>
              <a:rPr lang="en-US" sz="2000" dirty="0" smtClean="0"/>
              <a:t>import re</a:t>
            </a:r>
            <a:endParaRPr lang="en-US" sz="2000" b="1" dirty="0" smtClean="0"/>
          </a:p>
          <a:p>
            <a:pPr>
              <a:buNone/>
            </a:pPr>
            <a:r>
              <a:rPr lang="en-US" sz="2000" dirty="0" smtClean="0"/>
              <a:t> </a:t>
            </a:r>
            <a:endParaRPr lang="en-US" sz="2000" b="1" dirty="0" smtClean="0"/>
          </a:p>
          <a:p>
            <a:pPr>
              <a:buNone/>
            </a:pPr>
            <a:r>
              <a:rPr lang="en-US" sz="2000" dirty="0" err="1" smtClean="0"/>
              <a:t>str</a:t>
            </a:r>
            <a:r>
              <a:rPr lang="en-US" sz="2000" dirty="0" smtClean="0"/>
              <a:t> = "The rain in Spain"</a:t>
            </a:r>
            <a:endParaRPr lang="en-US" sz="2000" b="1" dirty="0" smtClean="0"/>
          </a:p>
          <a:p>
            <a:pPr>
              <a:buNone/>
            </a:pPr>
            <a:r>
              <a:rPr lang="en-US" sz="2000" dirty="0" smtClean="0"/>
              <a:t> </a:t>
            </a:r>
            <a:endParaRPr lang="en-US" sz="2000" b="1" dirty="0" smtClean="0"/>
          </a:p>
          <a:p>
            <a:pPr>
              <a:buNone/>
            </a:pPr>
            <a:r>
              <a:rPr lang="en-US" sz="2000" dirty="0" smtClean="0"/>
              <a:t>#Check if the string has any a, r, or n characters:</a:t>
            </a:r>
            <a:endParaRPr lang="en-US" sz="2000" b="1" dirty="0" smtClean="0"/>
          </a:p>
          <a:p>
            <a:pPr>
              <a:buNone/>
            </a:pPr>
            <a:r>
              <a:rPr lang="en-US" sz="2000" dirty="0" smtClean="0"/>
              <a:t> </a:t>
            </a:r>
            <a:endParaRPr lang="en-US" sz="2000" b="1" dirty="0" smtClean="0"/>
          </a:p>
          <a:p>
            <a:pPr>
              <a:buNone/>
            </a:pPr>
            <a:r>
              <a:rPr lang="en-US" sz="2000" dirty="0" smtClean="0"/>
              <a:t>x = </a:t>
            </a:r>
            <a:r>
              <a:rPr lang="en-US" sz="2000" dirty="0" err="1" smtClean="0"/>
              <a:t>re.findall</a:t>
            </a:r>
            <a:r>
              <a:rPr lang="en-US" sz="2000" dirty="0" smtClean="0"/>
              <a:t>("[</a:t>
            </a:r>
            <a:r>
              <a:rPr lang="en-US" sz="2000" dirty="0" err="1" smtClean="0"/>
              <a:t>arn</a:t>
            </a:r>
            <a:r>
              <a:rPr lang="en-US" sz="2000" dirty="0" smtClean="0"/>
              <a:t>]", </a:t>
            </a:r>
            <a:r>
              <a:rPr lang="en-US" sz="2000" dirty="0" err="1" smtClean="0"/>
              <a:t>str</a:t>
            </a:r>
            <a:r>
              <a:rPr lang="en-US" sz="2000" dirty="0" smtClean="0"/>
              <a:t>)</a:t>
            </a:r>
            <a:endParaRPr lang="en-US" sz="2000" b="1" dirty="0" smtClean="0"/>
          </a:p>
          <a:p>
            <a:pPr>
              <a:buNone/>
            </a:pPr>
            <a:r>
              <a:rPr lang="en-US" sz="2000" dirty="0" smtClean="0"/>
              <a:t> </a:t>
            </a:r>
            <a:endParaRPr lang="en-US" sz="2000" b="1" dirty="0" smtClean="0"/>
          </a:p>
          <a:p>
            <a:pPr>
              <a:buNone/>
            </a:pPr>
            <a:r>
              <a:rPr lang="en-US" sz="2000" dirty="0" smtClean="0"/>
              <a:t>print(x)</a:t>
            </a:r>
            <a:endParaRPr lang="en-US" sz="2000" b="1" dirty="0" smtClean="0"/>
          </a:p>
          <a:p>
            <a:pPr>
              <a:buNone/>
            </a:pPr>
            <a:r>
              <a:rPr lang="en-US" sz="2000" dirty="0" smtClean="0"/>
              <a:t> </a:t>
            </a:r>
            <a:endParaRPr lang="en-US" sz="2000" b="1" dirty="0" smtClean="0"/>
          </a:p>
          <a:p>
            <a:pPr>
              <a:buNone/>
            </a:pPr>
            <a:r>
              <a:rPr lang="en-US" sz="2000" dirty="0" smtClean="0"/>
              <a:t>if (x):</a:t>
            </a:r>
            <a:endParaRPr lang="en-US" sz="2000" b="1" dirty="0" smtClean="0"/>
          </a:p>
          <a:p>
            <a:pPr>
              <a:buNone/>
            </a:pPr>
            <a:r>
              <a:rPr lang="en-US" sz="2000" dirty="0" smtClean="0"/>
              <a:t>  print("Yes, there is at least one match!")</a:t>
            </a:r>
            <a:endParaRPr lang="en-US" sz="2000" b="1" dirty="0" smtClean="0"/>
          </a:p>
          <a:p>
            <a:pPr>
              <a:buNone/>
            </a:pPr>
            <a:r>
              <a:rPr lang="en-US" sz="2000" dirty="0" smtClean="0"/>
              <a:t>else:</a:t>
            </a:r>
            <a:endParaRPr lang="en-US" sz="2000" b="1" dirty="0" smtClean="0"/>
          </a:p>
          <a:p>
            <a:pPr>
              <a:buNone/>
            </a:pPr>
            <a:r>
              <a:rPr lang="en-US" sz="2000" dirty="0" smtClean="0"/>
              <a:t>  print("No match")</a:t>
            </a:r>
            <a:endParaRPr lang="en-US" sz="2000" b="1" dirty="0" smtClean="0"/>
          </a:p>
          <a:p>
            <a:pPr>
              <a:buNone/>
            </a:pPr>
            <a:r>
              <a:rPr lang="en-US" sz="2000" dirty="0" smtClean="0"/>
              <a:t>C:\Users\My Name&gt;python demo_regex_set1.py</a:t>
            </a:r>
            <a:br>
              <a:rPr lang="en-US" sz="2000" dirty="0" smtClean="0"/>
            </a:br>
            <a:r>
              <a:rPr lang="en-US" sz="2000" dirty="0" smtClean="0"/>
              <a:t>['r', 'a', 'n', 'n', 'a', 'n']</a:t>
            </a:r>
            <a:br>
              <a:rPr lang="en-US" sz="2000" dirty="0" smtClean="0"/>
            </a:br>
            <a:r>
              <a:rPr lang="en-US" sz="2000" dirty="0" smtClean="0"/>
              <a:t>Yes, there is at least one match!</a:t>
            </a:r>
            <a:endParaRPr lang="en-US" sz="2000" dirty="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#Check if the string has any characters between a and n:</a:t>
            </a:r>
          </a:p>
          <a:p>
            <a:pPr>
              <a:buNone/>
            </a:pPr>
            <a:r>
              <a:rPr lang="en-US" sz="2000" dirty="0" smtClean="0"/>
              <a:t> </a:t>
            </a:r>
          </a:p>
          <a:p>
            <a:pPr>
              <a:buNone/>
            </a:pPr>
            <a:r>
              <a:rPr lang="en-US" sz="2000" dirty="0" smtClean="0"/>
              <a:t>x = </a:t>
            </a:r>
            <a:r>
              <a:rPr lang="en-US" sz="2000" dirty="0" err="1" smtClean="0"/>
              <a:t>re.findall</a:t>
            </a:r>
            <a:r>
              <a:rPr lang="en-US" sz="2000" dirty="0" smtClean="0"/>
              <a:t>("[a-n]",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demo_regex_set2.py</a:t>
            </a:r>
            <a:br>
              <a:rPr lang="en-US" sz="2000" dirty="0" smtClean="0"/>
            </a:br>
            <a:r>
              <a:rPr lang="en-US" sz="2000" dirty="0" smtClean="0"/>
              <a:t>['h', 'e', 'a', '</a:t>
            </a:r>
            <a:r>
              <a:rPr lang="en-US" sz="2000" dirty="0" err="1" smtClean="0"/>
              <a:t>i</a:t>
            </a:r>
            <a:r>
              <a:rPr lang="en-US" sz="2000" dirty="0" smtClean="0"/>
              <a:t>', 'n', '</a:t>
            </a:r>
            <a:r>
              <a:rPr lang="en-US" sz="2000" dirty="0" err="1" smtClean="0"/>
              <a:t>i</a:t>
            </a:r>
            <a:r>
              <a:rPr lang="en-US" sz="2000" dirty="0" smtClean="0"/>
              <a:t>', 'n', 'a', '</a:t>
            </a:r>
            <a:r>
              <a:rPr lang="en-US" sz="2000" dirty="0" err="1" smtClean="0"/>
              <a:t>i</a:t>
            </a:r>
            <a:r>
              <a:rPr lang="en-US" sz="2000" dirty="0" smtClean="0"/>
              <a:t>', 'n']</a:t>
            </a:r>
            <a:br>
              <a:rPr lang="en-US" sz="2000" dirty="0" smtClean="0"/>
            </a:br>
            <a:r>
              <a:rPr lang="en-US" sz="2000" dirty="0" smtClean="0"/>
              <a:t>Yes, there is at least one match!</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Casting</a:t>
            </a:r>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20000"/>
          </a:bodyPr>
          <a:lstStyle/>
          <a:p>
            <a:pPr>
              <a:buNone/>
            </a:pPr>
            <a:r>
              <a:rPr lang="en-US" sz="2000" dirty="0"/>
              <a:t>RUN EXAMPLE</a:t>
            </a:r>
          </a:p>
          <a:p>
            <a:pPr>
              <a:buNone/>
            </a:pPr>
            <a:r>
              <a:rPr lang="en-US" sz="2000" dirty="0"/>
              <a:t>C:\Users\My Name&gt;python demo_casting_int.py</a:t>
            </a:r>
            <a:br>
              <a:rPr lang="en-US" sz="2000" dirty="0"/>
            </a:br>
            <a:r>
              <a:rPr lang="en-US" sz="2000" dirty="0"/>
              <a:t>1</a:t>
            </a:r>
            <a:br>
              <a:rPr lang="en-US" sz="2000" dirty="0"/>
            </a:br>
            <a:r>
              <a:rPr lang="en-US" sz="2000" dirty="0"/>
              <a:t>2</a:t>
            </a:r>
            <a:br>
              <a:rPr lang="en-US" sz="2000" dirty="0"/>
            </a:br>
            <a:r>
              <a:rPr lang="en-US" sz="2000" dirty="0"/>
              <a:t>3</a:t>
            </a:r>
          </a:p>
          <a:p>
            <a:pPr>
              <a:buNone/>
            </a:pPr>
            <a:r>
              <a:rPr lang="en-US" sz="2000" dirty="0"/>
              <a:t>Example</a:t>
            </a:r>
            <a:endParaRPr lang="en-US" sz="2000" b="1" dirty="0"/>
          </a:p>
          <a:p>
            <a:pPr>
              <a:buNone/>
            </a:pPr>
            <a:r>
              <a:rPr lang="en-US" sz="2000" dirty="0"/>
              <a:t>Floats:</a:t>
            </a:r>
          </a:p>
          <a:p>
            <a:pPr>
              <a:buNone/>
            </a:pPr>
            <a:r>
              <a:rPr lang="en-US" sz="2000" dirty="0"/>
              <a:t>x = float(1)     # x will be </a:t>
            </a:r>
            <a:r>
              <a:rPr lang="en-US" sz="2000" dirty="0" smtClean="0"/>
              <a:t>1.0</a:t>
            </a:r>
          </a:p>
          <a:p>
            <a:pPr>
              <a:buNone/>
            </a:pPr>
            <a:r>
              <a:rPr lang="en-US" sz="2000" dirty="0" smtClean="0"/>
              <a:t>y </a:t>
            </a:r>
            <a:r>
              <a:rPr lang="en-US" sz="2000" dirty="0"/>
              <a:t>= float(2.8)   # y will be </a:t>
            </a:r>
            <a:r>
              <a:rPr lang="en-US" sz="2000" dirty="0" smtClean="0"/>
              <a:t>2.8</a:t>
            </a:r>
          </a:p>
          <a:p>
            <a:pPr>
              <a:buNone/>
            </a:pPr>
            <a:r>
              <a:rPr lang="en-US" sz="2000" dirty="0" smtClean="0"/>
              <a:t>z </a:t>
            </a:r>
            <a:r>
              <a:rPr lang="en-US" sz="2000" dirty="0"/>
              <a:t>= float("3")   # z will be </a:t>
            </a:r>
            <a:r>
              <a:rPr lang="en-US" sz="2000" dirty="0" smtClean="0"/>
              <a:t>3.0</a:t>
            </a:r>
          </a:p>
          <a:p>
            <a:pPr>
              <a:buNone/>
            </a:pPr>
            <a:r>
              <a:rPr lang="en-US" sz="2000" dirty="0" smtClean="0"/>
              <a:t>w </a:t>
            </a:r>
            <a:r>
              <a:rPr lang="en-US" sz="2000" dirty="0"/>
              <a:t>= float("4.2") # w will be 4.2</a:t>
            </a:r>
          </a:p>
          <a:p>
            <a:pPr>
              <a:buNone/>
            </a:pPr>
            <a:r>
              <a:rPr lang="en-US" sz="2000" dirty="0"/>
              <a:t> </a:t>
            </a:r>
            <a:r>
              <a:rPr lang="en-US" sz="2000" dirty="0" smtClean="0"/>
              <a:t>RUN </a:t>
            </a:r>
            <a:r>
              <a:rPr lang="en-US" sz="2000" dirty="0"/>
              <a:t>EXAMPLE</a:t>
            </a:r>
          </a:p>
          <a:p>
            <a:pPr>
              <a:buNone/>
            </a:pPr>
            <a:r>
              <a:rPr lang="en-US" sz="2000" dirty="0"/>
              <a:t>C:\Users\My Name&gt;python demo_float.py</a:t>
            </a:r>
            <a:br>
              <a:rPr lang="en-US" sz="2000" dirty="0"/>
            </a:br>
            <a:r>
              <a:rPr lang="en-US" sz="2000" dirty="0"/>
              <a:t>1.0</a:t>
            </a:r>
            <a:br>
              <a:rPr lang="en-US" sz="2000" dirty="0"/>
            </a:br>
            <a:r>
              <a:rPr lang="en-US" sz="2000" dirty="0" smtClean="0"/>
              <a:t>2.8</a:t>
            </a:r>
          </a:p>
          <a:p>
            <a:pPr>
              <a:buNone/>
            </a:pPr>
            <a:r>
              <a:rPr lang="en-US" sz="2000" dirty="0" smtClean="0"/>
              <a:t>      3.0</a:t>
            </a:r>
          </a:p>
          <a:p>
            <a:pPr>
              <a:buNone/>
            </a:pPr>
            <a:r>
              <a:rPr lang="en-US" sz="2000" dirty="0"/>
              <a:t>	</a:t>
            </a:r>
            <a:r>
              <a:rPr lang="en-US" sz="2000" dirty="0" smtClean="0"/>
              <a:t>4.2</a:t>
            </a:r>
          </a:p>
          <a:p>
            <a:pPr>
              <a:buNone/>
            </a:pPr>
            <a:r>
              <a:rPr lang="en-US" sz="2000" dirty="0"/>
              <a:t/>
            </a:r>
            <a:br>
              <a:rPr lang="en-US" sz="2000" dirty="0"/>
            </a:br>
            <a:endParaRPr lang="en-US" sz="2000"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#Check if the string has other characters than a, r, or n:</a:t>
            </a:r>
          </a:p>
          <a:p>
            <a:pPr>
              <a:buNone/>
            </a:pPr>
            <a:r>
              <a:rPr lang="en-US" sz="2000" dirty="0" smtClean="0"/>
              <a:t> </a:t>
            </a:r>
          </a:p>
          <a:p>
            <a:pPr>
              <a:buNone/>
            </a:pPr>
            <a:r>
              <a:rPr lang="en-US" sz="2000" dirty="0" smtClean="0"/>
              <a:t>x = </a:t>
            </a:r>
            <a:r>
              <a:rPr lang="en-US" sz="2000" dirty="0" err="1" smtClean="0"/>
              <a:t>re.findall</a:t>
            </a:r>
            <a:r>
              <a:rPr lang="en-US" sz="2000" dirty="0" smtClean="0"/>
              <a:t>("[^</a:t>
            </a:r>
            <a:r>
              <a:rPr lang="en-US" sz="2000" dirty="0" err="1" smtClean="0"/>
              <a:t>arn</a:t>
            </a:r>
            <a:r>
              <a:rPr lang="en-US" sz="2000" dirty="0" smtClean="0"/>
              <a:t>]",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demo_regex_set3.py</a:t>
            </a:r>
            <a:br>
              <a:rPr lang="en-US" sz="2000" dirty="0" smtClean="0"/>
            </a:br>
            <a:r>
              <a:rPr lang="en-US" sz="2000" dirty="0" smtClean="0"/>
              <a:t>['T', 'h', 'e', ' ', '</a:t>
            </a:r>
            <a:r>
              <a:rPr lang="en-US" sz="2000" dirty="0" err="1" smtClean="0"/>
              <a:t>i</a:t>
            </a:r>
            <a:r>
              <a:rPr lang="en-US" sz="2000" dirty="0" smtClean="0"/>
              <a:t>', ' ', '</a:t>
            </a:r>
            <a:r>
              <a:rPr lang="en-US" sz="2000" dirty="0" err="1" smtClean="0"/>
              <a:t>i</a:t>
            </a:r>
            <a:r>
              <a:rPr lang="en-US" sz="2000" dirty="0" smtClean="0"/>
              <a:t>', ' ', 'S', 'p', '</a:t>
            </a:r>
            <a:r>
              <a:rPr lang="en-US" sz="2000" dirty="0" err="1" smtClean="0"/>
              <a:t>i</a:t>
            </a:r>
            <a:r>
              <a:rPr lang="en-US" sz="2000" dirty="0" smtClean="0"/>
              <a:t>']</a:t>
            </a:r>
            <a:br>
              <a:rPr lang="en-US" sz="2000" dirty="0" smtClean="0"/>
            </a:br>
            <a:r>
              <a:rPr lang="en-US" sz="2000" dirty="0" smtClean="0"/>
              <a:t>Yes, there is at least one match!</a:t>
            </a:r>
          </a:p>
          <a:p>
            <a:pPr>
              <a:buNone/>
            </a:pPr>
            <a:endParaRPr lang="en-US" sz="2000"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8674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#Check if the string has any 0, 1, 2, or 3 digits:</a:t>
            </a:r>
          </a:p>
          <a:p>
            <a:pPr>
              <a:buNone/>
            </a:pPr>
            <a:r>
              <a:rPr lang="en-US" sz="2000" dirty="0" smtClean="0"/>
              <a:t> </a:t>
            </a:r>
          </a:p>
          <a:p>
            <a:pPr>
              <a:buNone/>
            </a:pPr>
            <a:r>
              <a:rPr lang="en-US" sz="2000" dirty="0" smtClean="0"/>
              <a:t>x = </a:t>
            </a:r>
            <a:r>
              <a:rPr lang="en-US" sz="2000" dirty="0" err="1" smtClean="0"/>
              <a:t>re.findall</a:t>
            </a:r>
            <a:r>
              <a:rPr lang="en-US" sz="2000" dirty="0" smtClean="0"/>
              <a:t>("[0123]",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demo_regex_set4.py</a:t>
            </a:r>
            <a:br>
              <a:rPr lang="en-US" sz="2000" dirty="0" smtClean="0"/>
            </a:br>
            <a:r>
              <a:rPr lang="en-US" sz="2000" dirty="0" smtClean="0"/>
              <a:t>[]</a:t>
            </a:r>
            <a:br>
              <a:rPr lang="en-US" sz="2000" dirty="0" smtClean="0"/>
            </a:br>
            <a:r>
              <a:rPr lang="en-US" sz="2000" dirty="0" smtClean="0"/>
              <a:t>No match</a:t>
            </a:r>
            <a:endParaRPr lang="en-US" sz="2000"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685800"/>
            <a:ext cx="8229600" cy="59436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"8 times before 11:45 AM"</a:t>
            </a:r>
          </a:p>
          <a:p>
            <a:pPr>
              <a:buNone/>
            </a:pPr>
            <a:r>
              <a:rPr lang="en-US" sz="2000" dirty="0" smtClean="0"/>
              <a:t> </a:t>
            </a:r>
          </a:p>
          <a:p>
            <a:pPr>
              <a:buNone/>
            </a:pPr>
            <a:r>
              <a:rPr lang="en-US" sz="2000" dirty="0" smtClean="0"/>
              <a:t>#Check if the string has any digits:</a:t>
            </a:r>
          </a:p>
          <a:p>
            <a:pPr>
              <a:buNone/>
            </a:pPr>
            <a:r>
              <a:rPr lang="en-US" sz="2000" dirty="0" smtClean="0"/>
              <a:t> </a:t>
            </a:r>
          </a:p>
          <a:p>
            <a:pPr>
              <a:buNone/>
            </a:pPr>
            <a:r>
              <a:rPr lang="en-US" sz="2000" dirty="0" smtClean="0"/>
              <a:t>x = </a:t>
            </a:r>
            <a:r>
              <a:rPr lang="en-US" sz="2000" dirty="0" err="1" smtClean="0"/>
              <a:t>re.findall</a:t>
            </a:r>
            <a:r>
              <a:rPr lang="en-US" sz="2000" dirty="0" smtClean="0"/>
              <a:t>("[0-9]",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demo_regex_set5.py</a:t>
            </a:r>
            <a:br>
              <a:rPr lang="en-US" sz="2000" dirty="0" smtClean="0"/>
            </a:br>
            <a:r>
              <a:rPr lang="en-US" sz="2000" dirty="0" smtClean="0"/>
              <a:t>['8', '1', '1', '4', '5']</a:t>
            </a:r>
            <a:br>
              <a:rPr lang="en-US" sz="2000" dirty="0" smtClean="0"/>
            </a:br>
            <a:r>
              <a:rPr lang="en-US" sz="2000" dirty="0" smtClean="0"/>
              <a:t>Yes, there is at least one match!</a:t>
            </a:r>
          </a:p>
          <a:p>
            <a:pPr>
              <a:buNone/>
            </a:pPr>
            <a:endParaRPr lang="en-US" sz="2000"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685800"/>
            <a:ext cx="8229600" cy="60198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"8 times before 11:45 AM"</a:t>
            </a:r>
          </a:p>
          <a:p>
            <a:pPr>
              <a:buNone/>
            </a:pPr>
            <a:r>
              <a:rPr lang="en-US" sz="2000" dirty="0" smtClean="0"/>
              <a:t> </a:t>
            </a:r>
          </a:p>
          <a:p>
            <a:pPr>
              <a:buNone/>
            </a:pPr>
            <a:r>
              <a:rPr lang="en-US" sz="2000" dirty="0" smtClean="0"/>
              <a:t>#Check if the string has any two-digit numbers, from 00 to 59:</a:t>
            </a:r>
          </a:p>
          <a:p>
            <a:pPr>
              <a:buNone/>
            </a:pPr>
            <a:r>
              <a:rPr lang="en-US" sz="2000" dirty="0" smtClean="0"/>
              <a:t> </a:t>
            </a:r>
          </a:p>
          <a:p>
            <a:pPr>
              <a:buNone/>
            </a:pPr>
            <a:r>
              <a:rPr lang="en-US" sz="2000" dirty="0" smtClean="0"/>
              <a:t>x = </a:t>
            </a:r>
            <a:r>
              <a:rPr lang="en-US" sz="2000" dirty="0" err="1" smtClean="0"/>
              <a:t>re.findall</a:t>
            </a:r>
            <a:r>
              <a:rPr lang="en-US" sz="2000" dirty="0" smtClean="0"/>
              <a:t>("[0-5][0-9]",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demo_regex_set6.py</a:t>
            </a:r>
            <a:br>
              <a:rPr lang="en-US" sz="2000" dirty="0" smtClean="0"/>
            </a:br>
            <a:r>
              <a:rPr lang="en-US" sz="2000" dirty="0" smtClean="0"/>
              <a:t>['11', '45']</a:t>
            </a:r>
            <a:br>
              <a:rPr lang="en-US" sz="2000" dirty="0" smtClean="0"/>
            </a:br>
            <a:r>
              <a:rPr lang="en-US" sz="2000" dirty="0" smtClean="0"/>
              <a:t>Yes, there is at least one match!</a:t>
            </a:r>
            <a:endParaRPr lang="en-US" sz="2000" dirty="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14400"/>
            <a:ext cx="8229600" cy="57912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"8 times before 11:45 AM"</a:t>
            </a:r>
          </a:p>
          <a:p>
            <a:pPr>
              <a:buNone/>
            </a:pPr>
            <a:r>
              <a:rPr lang="en-US" sz="2000" dirty="0" smtClean="0"/>
              <a:t> </a:t>
            </a:r>
            <a:r>
              <a:rPr lang="en-US" sz="2000" dirty="0" smtClean="0"/>
              <a:t>#</a:t>
            </a:r>
            <a:r>
              <a:rPr lang="en-US" sz="2000" dirty="0" smtClean="0"/>
              <a:t>Check if the string has any characters from a to z lower case, and A to Z upper case:</a:t>
            </a:r>
          </a:p>
          <a:p>
            <a:pPr>
              <a:buNone/>
            </a:pPr>
            <a:r>
              <a:rPr lang="en-US" sz="2000" dirty="0" smtClean="0"/>
              <a:t> </a:t>
            </a:r>
          </a:p>
          <a:p>
            <a:pPr>
              <a:buNone/>
            </a:pPr>
            <a:r>
              <a:rPr lang="en-US" sz="2000" dirty="0" smtClean="0"/>
              <a:t>x = </a:t>
            </a:r>
            <a:r>
              <a:rPr lang="en-US" sz="2000" dirty="0" err="1" smtClean="0"/>
              <a:t>re.findall</a:t>
            </a:r>
            <a:r>
              <a:rPr lang="en-US" sz="2000" dirty="0" smtClean="0"/>
              <a:t>("[a-</a:t>
            </a:r>
            <a:r>
              <a:rPr lang="en-US" sz="2000" dirty="0" err="1" smtClean="0"/>
              <a:t>zA</a:t>
            </a:r>
            <a:r>
              <a:rPr lang="en-US" sz="2000" dirty="0" smtClean="0"/>
              <a:t>-Z]",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demo_regex_set7.py</a:t>
            </a:r>
            <a:br>
              <a:rPr lang="en-US" sz="2000" dirty="0" smtClean="0"/>
            </a:br>
            <a:r>
              <a:rPr lang="en-US" sz="2000" dirty="0" smtClean="0"/>
              <a:t>['t', '</a:t>
            </a:r>
            <a:r>
              <a:rPr lang="en-US" sz="2000" dirty="0" err="1" smtClean="0"/>
              <a:t>i</a:t>
            </a:r>
            <a:r>
              <a:rPr lang="en-US" sz="2000" dirty="0" smtClean="0"/>
              <a:t>', 'm', 'e', 's', 'b', 'e', 'f', 'o', 'r', 'e', 'A', 'M']</a:t>
            </a:r>
            <a:br>
              <a:rPr lang="en-US" sz="2000" dirty="0" smtClean="0"/>
            </a:br>
            <a:r>
              <a:rPr lang="en-US" sz="2000" dirty="0" smtClean="0"/>
              <a:t>Yes, there is at least one match!</a:t>
            </a:r>
          </a:p>
          <a:p>
            <a:pPr>
              <a:buNone/>
            </a:pPr>
            <a:endParaRPr lang="en-US" sz="2000" dirty="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810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791200"/>
          </a:xfrm>
        </p:spPr>
        <p:txBody>
          <a:bodyPr>
            <a:normAutofit lnSpcReduction="10000"/>
          </a:bodyPr>
          <a:lstStyle/>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"8 times before 11:45 AM"</a:t>
            </a:r>
          </a:p>
          <a:p>
            <a:pPr>
              <a:buNone/>
            </a:pPr>
            <a:r>
              <a:rPr lang="en-US" sz="2000" dirty="0" smtClean="0"/>
              <a:t> </a:t>
            </a:r>
          </a:p>
          <a:p>
            <a:pPr>
              <a:buNone/>
            </a:pPr>
            <a:r>
              <a:rPr lang="en-US" sz="2000" dirty="0" smtClean="0"/>
              <a:t>#Check if the string has any + characters:</a:t>
            </a:r>
          </a:p>
          <a:p>
            <a:pPr>
              <a:buNone/>
            </a:pPr>
            <a:r>
              <a:rPr lang="en-US" sz="2000" dirty="0" smtClean="0"/>
              <a:t> </a:t>
            </a:r>
          </a:p>
          <a:p>
            <a:pPr>
              <a:buNone/>
            </a:pPr>
            <a:r>
              <a:rPr lang="en-US" sz="2000" dirty="0" smtClean="0"/>
              <a:t>x = </a:t>
            </a:r>
            <a:r>
              <a:rPr lang="en-US" sz="2000" dirty="0" err="1" smtClean="0"/>
              <a:t>re.findall</a:t>
            </a:r>
            <a:r>
              <a:rPr lang="en-US" sz="2000" dirty="0" smtClean="0"/>
              <a:t>("[+]", </a:t>
            </a:r>
            <a:r>
              <a:rPr lang="en-US" sz="2000" dirty="0" err="1" smtClean="0"/>
              <a:t>str</a:t>
            </a:r>
            <a:r>
              <a:rPr lang="en-US" sz="2000" dirty="0" smtClean="0"/>
              <a:t>)</a:t>
            </a:r>
          </a:p>
          <a:p>
            <a:pPr>
              <a:buNone/>
            </a:pPr>
            <a:r>
              <a:rPr lang="en-US" sz="2000" dirty="0" smtClean="0"/>
              <a:t> </a:t>
            </a:r>
          </a:p>
          <a:p>
            <a:pPr>
              <a:buNone/>
            </a:pPr>
            <a:r>
              <a:rPr lang="en-US" sz="2000" dirty="0" smtClean="0"/>
              <a:t>print(x)</a:t>
            </a:r>
          </a:p>
          <a:p>
            <a:pPr>
              <a:buNone/>
            </a:pPr>
            <a:r>
              <a:rPr lang="en-US" sz="2000" dirty="0" smtClean="0"/>
              <a:t> </a:t>
            </a:r>
          </a:p>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demo_regex_set8.py</a:t>
            </a:r>
            <a:br>
              <a:rPr lang="en-US" sz="2000" dirty="0" smtClean="0"/>
            </a:br>
            <a:r>
              <a:rPr lang="en-US" sz="2000" dirty="0" smtClean="0"/>
              <a:t>[]</a:t>
            </a:r>
            <a:br>
              <a:rPr lang="en-US" sz="2000" dirty="0" smtClean="0"/>
            </a:br>
            <a:r>
              <a:rPr lang="en-US" sz="2000" dirty="0" smtClean="0"/>
              <a:t>No match</a:t>
            </a:r>
            <a:endParaRPr lang="en-US" sz="2000"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685800"/>
            <a:ext cx="8229600" cy="5638800"/>
          </a:xfrm>
        </p:spPr>
        <p:txBody>
          <a:bodyPr>
            <a:normAutofit fontScale="77500" lnSpcReduction="20000"/>
          </a:bodyPr>
          <a:lstStyle/>
          <a:p>
            <a:pPr>
              <a:buNone/>
            </a:pPr>
            <a:r>
              <a:rPr lang="en-US" dirty="0" smtClean="0"/>
              <a:t>The </a:t>
            </a:r>
            <a:r>
              <a:rPr lang="en-US" dirty="0" err="1" smtClean="0"/>
              <a:t>findall</a:t>
            </a:r>
            <a:r>
              <a:rPr lang="en-US" dirty="0" smtClean="0"/>
              <a:t>() Function</a:t>
            </a:r>
            <a:endParaRPr lang="en-US" b="1" dirty="0" smtClean="0"/>
          </a:p>
          <a:p>
            <a:pPr>
              <a:buNone/>
            </a:pPr>
            <a:r>
              <a:rPr lang="en-US" dirty="0" smtClean="0"/>
              <a:t>The </a:t>
            </a:r>
            <a:r>
              <a:rPr lang="en-US" dirty="0" err="1" smtClean="0"/>
              <a:t>findall</a:t>
            </a:r>
            <a:r>
              <a:rPr lang="en-US" dirty="0" smtClean="0"/>
              <a:t>() function returns a list containing all matches.</a:t>
            </a:r>
          </a:p>
          <a:p>
            <a:pPr>
              <a:buNone/>
            </a:pPr>
            <a:r>
              <a:rPr lang="en-US" dirty="0" smtClean="0"/>
              <a:t>Example</a:t>
            </a:r>
            <a:endParaRPr lang="en-US" b="1" dirty="0" smtClean="0"/>
          </a:p>
          <a:p>
            <a:pPr>
              <a:buNone/>
            </a:pPr>
            <a:r>
              <a:rPr lang="en-US" dirty="0" smtClean="0"/>
              <a:t>Print a list of all matches:</a:t>
            </a:r>
          </a:p>
          <a:p>
            <a:pPr>
              <a:buNone/>
            </a:pPr>
            <a:r>
              <a:rPr lang="en-US" dirty="0" smtClean="0"/>
              <a:t>import re</a:t>
            </a:r>
            <a:br>
              <a:rPr lang="en-US" dirty="0" smtClean="0"/>
            </a:br>
            <a:r>
              <a:rPr lang="en-US" dirty="0" smtClean="0"/>
              <a:t/>
            </a:r>
            <a:br>
              <a:rPr lang="en-US" dirty="0" smtClean="0"/>
            </a:br>
            <a:r>
              <a:rPr lang="en-US" dirty="0" err="1" smtClean="0"/>
              <a:t>str</a:t>
            </a:r>
            <a:r>
              <a:rPr lang="en-US" dirty="0" smtClean="0"/>
              <a:t> = "The rain in Spain"</a:t>
            </a:r>
            <a:br>
              <a:rPr lang="en-US" dirty="0" smtClean="0"/>
            </a:br>
            <a:r>
              <a:rPr lang="en-US" dirty="0" smtClean="0"/>
              <a:t>x = </a:t>
            </a:r>
            <a:r>
              <a:rPr lang="en-US" dirty="0" err="1" smtClean="0"/>
              <a:t>re.findall</a:t>
            </a:r>
            <a:r>
              <a:rPr lang="en-US" dirty="0" smtClean="0"/>
              <a:t>("</a:t>
            </a:r>
            <a:r>
              <a:rPr lang="en-US" dirty="0" err="1" smtClean="0"/>
              <a:t>ai</a:t>
            </a:r>
            <a:r>
              <a:rPr lang="en-US" dirty="0" smtClean="0"/>
              <a:t>", </a:t>
            </a:r>
            <a:r>
              <a:rPr lang="en-US" dirty="0" err="1" smtClean="0"/>
              <a:t>str</a:t>
            </a:r>
            <a:r>
              <a:rPr lang="en-US" dirty="0" smtClean="0"/>
              <a:t>)</a:t>
            </a:r>
            <a:br>
              <a:rPr lang="en-US" dirty="0" smtClean="0"/>
            </a:br>
            <a:r>
              <a:rPr lang="en-US" dirty="0" smtClean="0"/>
              <a:t>print(x)</a:t>
            </a:r>
          </a:p>
          <a:p>
            <a:pPr>
              <a:buNone/>
            </a:pPr>
            <a:r>
              <a:rPr lang="en-US" dirty="0" smtClean="0"/>
              <a:t>RUN EXAMPLE</a:t>
            </a:r>
          </a:p>
          <a:p>
            <a:pPr>
              <a:buNone/>
            </a:pPr>
            <a:r>
              <a:rPr lang="en-US" dirty="0" smtClean="0"/>
              <a:t>import re</a:t>
            </a:r>
          </a:p>
          <a:p>
            <a:pPr>
              <a:buNone/>
            </a:pPr>
            <a:r>
              <a:rPr lang="en-US" dirty="0" smtClean="0"/>
              <a:t> </a:t>
            </a:r>
          </a:p>
          <a:p>
            <a:pPr>
              <a:buNone/>
            </a:pPr>
            <a:r>
              <a:rPr lang="en-US" dirty="0" smtClean="0"/>
              <a:t>#Return a list containing every occurrence of "</a:t>
            </a:r>
            <a:r>
              <a:rPr lang="en-US" dirty="0" err="1" smtClean="0"/>
              <a:t>ai</a:t>
            </a:r>
            <a:r>
              <a:rPr lang="en-US" dirty="0" smtClean="0"/>
              <a:t>":</a:t>
            </a:r>
          </a:p>
          <a:p>
            <a:pPr>
              <a:buNone/>
            </a:pPr>
            <a:r>
              <a:rPr lang="en-US" dirty="0" smtClean="0"/>
              <a:t> </a:t>
            </a:r>
          </a:p>
          <a:p>
            <a:pPr>
              <a:buNone/>
            </a:pPr>
            <a:r>
              <a:rPr lang="en-US" dirty="0" err="1" smtClean="0"/>
              <a:t>str</a:t>
            </a:r>
            <a:r>
              <a:rPr lang="en-US" dirty="0" smtClean="0"/>
              <a:t> = "The rain in Spain"</a:t>
            </a:r>
          </a:p>
          <a:p>
            <a:pPr>
              <a:buNone/>
            </a:pPr>
            <a:r>
              <a:rPr lang="en-US" dirty="0" smtClean="0"/>
              <a:t>x = </a:t>
            </a:r>
            <a:r>
              <a:rPr lang="en-US" dirty="0" err="1" smtClean="0"/>
              <a:t>re.findall</a:t>
            </a:r>
            <a:r>
              <a:rPr lang="en-US" dirty="0" smtClean="0"/>
              <a:t>("</a:t>
            </a:r>
            <a:r>
              <a:rPr lang="en-US" dirty="0" err="1" smtClean="0"/>
              <a:t>ai</a:t>
            </a:r>
            <a:r>
              <a:rPr lang="en-US" dirty="0" smtClean="0"/>
              <a:t>", </a:t>
            </a:r>
            <a:r>
              <a:rPr lang="en-US" dirty="0" err="1" smtClean="0"/>
              <a:t>str</a:t>
            </a:r>
            <a:r>
              <a:rPr lang="en-US" dirty="0" smtClean="0"/>
              <a:t>)</a:t>
            </a:r>
          </a:p>
          <a:p>
            <a:pPr>
              <a:buNone/>
            </a:pPr>
            <a:r>
              <a:rPr lang="en-US" dirty="0" smtClean="0"/>
              <a:t>print(x)</a:t>
            </a:r>
          </a:p>
          <a:p>
            <a:pPr>
              <a:buNone/>
            </a:pPr>
            <a:r>
              <a:rPr lang="en-US" dirty="0" smtClean="0"/>
              <a:t>C:\Users\My Name&gt;python demo_regex_findall.py</a:t>
            </a:r>
            <a:br>
              <a:rPr lang="en-US" dirty="0" smtClean="0"/>
            </a:br>
            <a:r>
              <a:rPr lang="en-US" dirty="0" smtClean="0"/>
              <a:t>['</a:t>
            </a:r>
            <a:r>
              <a:rPr lang="en-US" dirty="0" err="1" smtClean="0"/>
              <a:t>ai</a:t>
            </a:r>
            <a:r>
              <a:rPr lang="en-US" dirty="0" smtClean="0"/>
              <a:t>', '</a:t>
            </a:r>
            <a:r>
              <a:rPr lang="en-US" dirty="0" err="1" smtClean="0"/>
              <a:t>ai</a:t>
            </a:r>
            <a:r>
              <a:rPr lang="en-US" dirty="0" smtClean="0"/>
              <a:t>']</a:t>
            </a:r>
          </a:p>
          <a:p>
            <a:pPr>
              <a:buNone/>
            </a:pPr>
            <a:endParaRPr lang="en-US" dirty="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867400"/>
          </a:xfrm>
        </p:spPr>
        <p:txBody>
          <a:bodyPr>
            <a:normAutofit lnSpcReduction="10000"/>
          </a:bodyPr>
          <a:lstStyle/>
          <a:p>
            <a:pPr>
              <a:buNone/>
            </a:pPr>
            <a:r>
              <a:rPr lang="en-US" sz="2000" dirty="0" smtClean="0"/>
              <a:t>The list contains the matches in the order they are found.</a:t>
            </a:r>
          </a:p>
          <a:p>
            <a:pPr>
              <a:buNone/>
            </a:pPr>
            <a:r>
              <a:rPr lang="en-US" sz="2000" dirty="0" smtClean="0"/>
              <a:t>If no matches are found, an empty list is returned:</a:t>
            </a:r>
          </a:p>
          <a:p>
            <a:pPr>
              <a:buNone/>
            </a:pPr>
            <a:r>
              <a:rPr lang="en-US" sz="2000" dirty="0" smtClean="0"/>
              <a:t>Example</a:t>
            </a:r>
            <a:endParaRPr lang="en-US" sz="2000" b="1" dirty="0" smtClean="0"/>
          </a:p>
          <a:p>
            <a:pPr>
              <a:buNone/>
            </a:pPr>
            <a:r>
              <a:rPr lang="en-US" sz="2000" dirty="0" smtClean="0"/>
              <a:t>Return an empty list if no match was found:</a:t>
            </a:r>
          </a:p>
          <a:p>
            <a:pPr>
              <a:buNone/>
            </a:pPr>
            <a:r>
              <a:rPr lang="en-US" sz="2000" dirty="0" smtClean="0"/>
              <a:t>import re</a:t>
            </a:r>
            <a:br>
              <a:rPr lang="en-US" sz="2000" dirty="0" smtClean="0"/>
            </a:br>
            <a:r>
              <a:rPr lang="en-US" sz="2000" dirty="0" smtClean="0"/>
              <a:t/>
            </a:r>
            <a:br>
              <a:rPr lang="en-US" sz="2000" dirty="0" smtClean="0"/>
            </a:br>
            <a:r>
              <a:rPr lang="en-US" sz="2000" dirty="0" err="1" smtClean="0"/>
              <a:t>str</a:t>
            </a:r>
            <a:r>
              <a:rPr lang="en-US" sz="2000" dirty="0" smtClean="0"/>
              <a:t> = "The rain in Spain"</a:t>
            </a:r>
            <a:br>
              <a:rPr lang="en-US" sz="2000" dirty="0" smtClean="0"/>
            </a:br>
            <a:r>
              <a:rPr lang="en-US" sz="2000" dirty="0" smtClean="0"/>
              <a:t>x = </a:t>
            </a:r>
            <a:r>
              <a:rPr lang="en-US" sz="2000" dirty="0" err="1" smtClean="0"/>
              <a:t>re.findall</a:t>
            </a:r>
            <a:r>
              <a:rPr lang="en-US" sz="2000" dirty="0" smtClean="0"/>
              <a:t>("Portugal", </a:t>
            </a:r>
            <a:r>
              <a:rPr lang="en-US" sz="2000" dirty="0" err="1" smtClean="0"/>
              <a:t>str</a:t>
            </a:r>
            <a:r>
              <a:rPr lang="en-US" sz="2000" dirty="0" smtClean="0"/>
              <a:t>)</a:t>
            </a:r>
            <a:br>
              <a:rPr lang="en-US" sz="2000" dirty="0" smtClean="0"/>
            </a:br>
            <a:r>
              <a:rPr lang="en-US" sz="2000" dirty="0" smtClean="0"/>
              <a:t>print(x)</a:t>
            </a:r>
          </a:p>
          <a:p>
            <a:pPr>
              <a:buNone/>
            </a:pPr>
            <a:r>
              <a:rPr lang="en-US" sz="2000" dirty="0" smtClean="0"/>
              <a:t>RUN EXAMPLE</a:t>
            </a:r>
          </a:p>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 </a:t>
            </a:r>
          </a:p>
          <a:p>
            <a:pPr>
              <a:buNone/>
            </a:pPr>
            <a:r>
              <a:rPr lang="en-US" sz="2000" dirty="0" smtClean="0"/>
              <a:t>#Check if "Portugal" is in the string:</a:t>
            </a:r>
          </a:p>
          <a:p>
            <a:pPr>
              <a:buNone/>
            </a:pPr>
            <a:r>
              <a:rPr lang="en-US" sz="2000" dirty="0" smtClean="0"/>
              <a:t> </a:t>
            </a:r>
          </a:p>
          <a:p>
            <a:pPr>
              <a:buNone/>
            </a:pPr>
            <a:r>
              <a:rPr lang="en-US" sz="2000" dirty="0" smtClean="0"/>
              <a:t>x = </a:t>
            </a:r>
            <a:r>
              <a:rPr lang="en-US" sz="2000" dirty="0" err="1" smtClean="0"/>
              <a:t>re.findall</a:t>
            </a:r>
            <a:r>
              <a:rPr lang="en-US" sz="2000" dirty="0" smtClean="0"/>
              <a:t>("Portugal", </a:t>
            </a:r>
            <a:r>
              <a:rPr lang="en-US" sz="2000" dirty="0" err="1" smtClean="0"/>
              <a:t>str</a:t>
            </a:r>
            <a:r>
              <a:rPr lang="en-US" sz="2000" dirty="0" smtClean="0"/>
              <a:t>)</a:t>
            </a:r>
          </a:p>
          <a:p>
            <a:pPr>
              <a:buNone/>
            </a:pPr>
            <a:r>
              <a:rPr lang="en-US" sz="2000" dirty="0" smtClean="0"/>
              <a:t>print(x)</a:t>
            </a:r>
          </a:p>
          <a:p>
            <a:pPr>
              <a:buNone/>
            </a:pPr>
            <a:endParaRPr lang="en-US" sz="2000" dirty="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14400"/>
            <a:ext cx="8229600" cy="5410200"/>
          </a:xfrm>
        </p:spPr>
        <p:txBody>
          <a:bodyPr>
            <a:normAutofit/>
          </a:bodyPr>
          <a:lstStyle/>
          <a:p>
            <a:pPr>
              <a:buNone/>
            </a:pPr>
            <a:r>
              <a:rPr lang="en-US" sz="2000" dirty="0" smtClean="0"/>
              <a:t>if (x):</a:t>
            </a:r>
          </a:p>
          <a:p>
            <a:pPr>
              <a:buNone/>
            </a:pPr>
            <a:r>
              <a:rPr lang="en-US" sz="2000" dirty="0" smtClean="0"/>
              <a:t>  print("Yes, there is at least one match!")</a:t>
            </a:r>
          </a:p>
          <a:p>
            <a:pPr>
              <a:buNone/>
            </a:pPr>
            <a:r>
              <a:rPr lang="en-US" sz="2000" dirty="0" smtClean="0"/>
              <a:t>else:</a:t>
            </a:r>
          </a:p>
          <a:p>
            <a:pPr>
              <a:buNone/>
            </a:pPr>
            <a:r>
              <a:rPr lang="en-US" sz="2000" dirty="0" smtClean="0"/>
              <a:t>  print("No match")</a:t>
            </a:r>
          </a:p>
          <a:p>
            <a:pPr>
              <a:buNone/>
            </a:pPr>
            <a:r>
              <a:rPr lang="en-US" sz="2000" dirty="0" smtClean="0"/>
              <a:t>C:\Users\My Name&gt;python demo_regex_findall2.py</a:t>
            </a:r>
            <a:br>
              <a:rPr lang="en-US" sz="2000" dirty="0" smtClean="0"/>
            </a:br>
            <a:r>
              <a:rPr lang="en-US" sz="2000" dirty="0" smtClean="0"/>
              <a:t>[]</a:t>
            </a:r>
            <a:br>
              <a:rPr lang="en-US" sz="2000" dirty="0" smtClean="0"/>
            </a:br>
            <a:r>
              <a:rPr lang="en-US" sz="2000" dirty="0" smtClean="0"/>
              <a:t>No match</a:t>
            </a:r>
          </a:p>
          <a:p>
            <a:pPr>
              <a:buNone/>
            </a:pPr>
            <a:r>
              <a:rPr lang="en-US" sz="2000" dirty="0" smtClean="0"/>
              <a:t>The search() Function</a:t>
            </a:r>
            <a:endParaRPr lang="en-US" sz="2000" b="1" dirty="0" smtClean="0"/>
          </a:p>
          <a:p>
            <a:pPr>
              <a:buNone/>
            </a:pPr>
            <a:r>
              <a:rPr lang="en-US" sz="2000" dirty="0" smtClean="0"/>
              <a:t>The search() function searches the string for a match, and returns a </a:t>
            </a:r>
            <a:r>
              <a:rPr lang="en-US" sz="2000" u="sng" dirty="0" smtClean="0">
                <a:hlinkClick r:id="rId2"/>
              </a:rPr>
              <a:t>Match object</a:t>
            </a:r>
            <a:r>
              <a:rPr lang="en-US" sz="2000" dirty="0" smtClean="0"/>
              <a:t> if there is a match.</a:t>
            </a:r>
          </a:p>
          <a:p>
            <a:pPr>
              <a:buNone/>
            </a:pPr>
            <a:r>
              <a:rPr lang="en-US" sz="2000" dirty="0" smtClean="0"/>
              <a:t>If there is more than one match, only the first occurrence of the match will be returned:</a:t>
            </a:r>
          </a:p>
          <a:p>
            <a:pPr>
              <a:buNone/>
            </a:pPr>
            <a:r>
              <a:rPr lang="en-US" sz="2000" dirty="0" smtClean="0"/>
              <a:t>Example</a:t>
            </a:r>
            <a:endParaRPr lang="en-US" sz="2000" b="1" dirty="0" smtClean="0"/>
          </a:p>
          <a:p>
            <a:pPr>
              <a:buNone/>
            </a:pPr>
            <a:r>
              <a:rPr lang="en-US" sz="2000" dirty="0" smtClean="0"/>
              <a:t>Search for the first white-space character in the string:</a:t>
            </a:r>
          </a:p>
          <a:p>
            <a:pPr>
              <a:buNone/>
            </a:pPr>
            <a:endParaRPr lang="en-US" sz="2000" dirty="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791200"/>
          </a:xfrm>
        </p:spPr>
        <p:txBody>
          <a:bodyPr>
            <a:normAutofit lnSpcReduction="10000"/>
          </a:bodyPr>
          <a:lstStyle/>
          <a:p>
            <a:pPr>
              <a:buNone/>
            </a:pPr>
            <a:r>
              <a:rPr lang="en-US" sz="2000" dirty="0" smtClean="0"/>
              <a:t>import re</a:t>
            </a:r>
            <a:br>
              <a:rPr lang="en-US" sz="2000" dirty="0" smtClean="0"/>
            </a:br>
            <a:r>
              <a:rPr lang="en-US" sz="2000" dirty="0" smtClean="0"/>
              <a:t/>
            </a:r>
            <a:br>
              <a:rPr lang="en-US" sz="2000" dirty="0" smtClean="0"/>
            </a:br>
            <a:r>
              <a:rPr lang="en-US" sz="2000" dirty="0" err="1" smtClean="0"/>
              <a:t>str</a:t>
            </a:r>
            <a:r>
              <a:rPr lang="en-US" sz="2000" dirty="0" smtClean="0"/>
              <a:t> = "The rain in Spain"</a:t>
            </a:r>
            <a:br>
              <a:rPr lang="en-US" sz="2000" dirty="0" smtClean="0"/>
            </a:br>
            <a:r>
              <a:rPr lang="en-US" sz="2000" dirty="0" smtClean="0"/>
              <a:t>x = </a:t>
            </a:r>
            <a:r>
              <a:rPr lang="en-US" sz="2000" dirty="0" err="1" smtClean="0"/>
              <a:t>re.search</a:t>
            </a:r>
            <a:r>
              <a:rPr lang="en-US" sz="2000" dirty="0" smtClean="0"/>
              <a:t>("\s", </a:t>
            </a:r>
            <a:r>
              <a:rPr lang="en-US" sz="2000" dirty="0" err="1" smtClean="0"/>
              <a:t>str</a:t>
            </a:r>
            <a:r>
              <a:rPr lang="en-US" sz="2000" dirty="0" smtClean="0"/>
              <a:t>)</a:t>
            </a:r>
            <a:br>
              <a:rPr lang="en-US" sz="2000" dirty="0" smtClean="0"/>
            </a:br>
            <a:r>
              <a:rPr lang="en-US" sz="2000" dirty="0" smtClean="0"/>
              <a:t/>
            </a:r>
            <a:br>
              <a:rPr lang="en-US" sz="2000" dirty="0" smtClean="0"/>
            </a:br>
            <a:r>
              <a:rPr lang="en-US" sz="2000" dirty="0" smtClean="0"/>
              <a:t>print("The first white-space character is located in position:", </a:t>
            </a:r>
            <a:r>
              <a:rPr lang="en-US" sz="2000" dirty="0" err="1" smtClean="0"/>
              <a:t>x.start</a:t>
            </a:r>
            <a:r>
              <a:rPr lang="en-US" sz="2000" dirty="0" smtClean="0"/>
              <a:t>())</a:t>
            </a:r>
          </a:p>
          <a:p>
            <a:pPr>
              <a:buNone/>
            </a:pPr>
            <a:r>
              <a:rPr lang="en-US" sz="2000" dirty="0" smtClean="0"/>
              <a:t>RUN EXAMPLE</a:t>
            </a:r>
          </a:p>
          <a:p>
            <a:pPr>
              <a:buNone/>
            </a:pPr>
            <a:r>
              <a:rPr lang="en-US" sz="2000" dirty="0" smtClean="0"/>
              <a:t>import re</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x = </a:t>
            </a:r>
            <a:r>
              <a:rPr lang="en-US" sz="2000" dirty="0" err="1" smtClean="0"/>
              <a:t>re.search</a:t>
            </a:r>
            <a:r>
              <a:rPr lang="en-US" sz="2000" dirty="0" smtClean="0"/>
              <a:t>("\s", </a:t>
            </a:r>
            <a:r>
              <a:rPr lang="en-US" sz="2000" dirty="0" err="1" smtClean="0"/>
              <a:t>str</a:t>
            </a:r>
            <a:r>
              <a:rPr lang="en-US" sz="2000" dirty="0" smtClean="0"/>
              <a:t>)</a:t>
            </a:r>
          </a:p>
          <a:p>
            <a:pPr>
              <a:buNone/>
            </a:pPr>
            <a:r>
              <a:rPr lang="en-US" sz="2000" dirty="0" smtClean="0"/>
              <a:t>print("The first white-space character is located in position:", </a:t>
            </a:r>
            <a:r>
              <a:rPr lang="en-US" sz="2000" dirty="0" err="1" smtClean="0"/>
              <a:t>x.start</a:t>
            </a:r>
            <a:r>
              <a:rPr lang="en-US" sz="2000" dirty="0" smtClean="0"/>
              <a:t>())</a:t>
            </a:r>
          </a:p>
          <a:p>
            <a:pPr>
              <a:buNone/>
            </a:pPr>
            <a:r>
              <a:rPr lang="en-US" sz="2000" dirty="0" smtClean="0"/>
              <a:t>C:\Users\My Name&gt;python demo_regex_search.py</a:t>
            </a:r>
            <a:br>
              <a:rPr lang="en-US" sz="2000" dirty="0" smtClean="0"/>
            </a:br>
            <a:r>
              <a:rPr lang="en-US" sz="2000" dirty="0" smtClean="0"/>
              <a:t>The first white-space character is located in position: 3</a:t>
            </a:r>
          </a:p>
          <a:p>
            <a:pPr>
              <a:buNone/>
            </a:pPr>
            <a:r>
              <a:rPr lang="en-US" sz="2000" dirty="0" smtClean="0"/>
              <a:t>If no matches are found, the value None is returned:</a:t>
            </a:r>
          </a:p>
          <a:p>
            <a:pPr>
              <a:buNone/>
            </a:pPr>
            <a:r>
              <a:rPr lang="en-US" sz="2000" dirty="0" smtClean="0"/>
              <a:t>Example</a:t>
            </a:r>
            <a:endParaRPr lang="en-US" sz="2000" b="1" dirty="0" smtClean="0"/>
          </a:p>
          <a:p>
            <a:pPr>
              <a:buNone/>
            </a:pPr>
            <a:r>
              <a:rPr lang="en-US" sz="2000" dirty="0" smtClean="0"/>
              <a:t>Make a search that returns no match:</a:t>
            </a:r>
          </a:p>
          <a:p>
            <a:pPr>
              <a:buNone/>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u="sng" dirty="0"/>
              <a:t>Python Introduction</a:t>
            </a:r>
            <a:endParaRPr lang="en-US" dirty="0"/>
          </a:p>
        </p:txBody>
      </p:sp>
      <p:sp>
        <p:nvSpPr>
          <p:cNvPr id="3" name="Content Placeholder 2"/>
          <p:cNvSpPr>
            <a:spLocks noGrp="1"/>
          </p:cNvSpPr>
          <p:nvPr>
            <p:ph idx="1"/>
          </p:nvPr>
        </p:nvSpPr>
        <p:spPr>
          <a:xfrm>
            <a:off x="457200" y="1371600"/>
            <a:ext cx="8229600" cy="5257800"/>
          </a:xfrm>
        </p:spPr>
        <p:txBody>
          <a:bodyPr>
            <a:normAutofit fontScale="70000" lnSpcReduction="20000"/>
          </a:bodyPr>
          <a:lstStyle/>
          <a:p>
            <a:pPr>
              <a:buNone/>
            </a:pPr>
            <a:r>
              <a:rPr lang="en-US" dirty="0" smtClean="0"/>
              <a:t>      What </a:t>
            </a:r>
            <a:r>
              <a:rPr lang="en-US" dirty="0"/>
              <a:t>can Python do?</a:t>
            </a:r>
            <a:endParaRPr lang="en-US" b="1" dirty="0"/>
          </a:p>
          <a:p>
            <a:pPr lvl="0"/>
            <a:r>
              <a:rPr lang="en-US" dirty="0"/>
              <a:t>Python can be used on a server to create web applications.</a:t>
            </a:r>
          </a:p>
          <a:p>
            <a:pPr lvl="0"/>
            <a:r>
              <a:rPr lang="en-US" dirty="0"/>
              <a:t>Python can be used alongside software to create workflows.</a:t>
            </a:r>
          </a:p>
          <a:p>
            <a:pPr lvl="0"/>
            <a:r>
              <a:rPr lang="en-US" dirty="0"/>
              <a:t>Python can connect to database systems. It can also read and modify files.</a:t>
            </a:r>
          </a:p>
          <a:p>
            <a:pPr lvl="0"/>
            <a:r>
              <a:rPr lang="en-US" dirty="0"/>
              <a:t>Python can be used to handle big data and perform complex mathematics.</a:t>
            </a:r>
          </a:p>
          <a:p>
            <a:pPr lvl="0"/>
            <a:r>
              <a:rPr lang="en-US" dirty="0"/>
              <a:t>Python can be used for rapid prototyping, or for production-ready software development.</a:t>
            </a:r>
          </a:p>
          <a:p>
            <a:pPr>
              <a:buNone/>
            </a:pPr>
            <a:r>
              <a:rPr lang="en-US" dirty="0" smtClean="0"/>
              <a:t>      Why </a:t>
            </a:r>
            <a:r>
              <a:rPr lang="en-US" dirty="0"/>
              <a:t>Python?</a:t>
            </a:r>
            <a:endParaRPr lang="en-US" b="1" dirty="0"/>
          </a:p>
          <a:p>
            <a:pPr lvl="0"/>
            <a:r>
              <a:rPr lang="en-US" dirty="0"/>
              <a:t>Python works on different platforms (Windows, Mac, Linux, Raspberry Pi, etc).</a:t>
            </a:r>
          </a:p>
          <a:p>
            <a:pPr lvl="0"/>
            <a:r>
              <a:rPr lang="en-US" dirty="0"/>
              <a:t>Python has a simple syntax similar to the English language.</a:t>
            </a:r>
          </a:p>
          <a:p>
            <a:pPr lvl="0"/>
            <a:r>
              <a:rPr lang="en-US" dirty="0"/>
              <a:t>Python has syntax that allows developers to write programs with fewer lines than some other programming languages.</a:t>
            </a:r>
          </a:p>
          <a:p>
            <a:pPr lvl="0"/>
            <a:r>
              <a:rPr lang="en-US" dirty="0"/>
              <a:t>Python runs on an interpreter system, meaning that code can be executed as soon as it is written. This means that prototyping can be very quick.</a:t>
            </a:r>
          </a:p>
          <a:p>
            <a:pPr lvl="0"/>
            <a:r>
              <a:rPr lang="en-US" dirty="0"/>
              <a:t>Python can be treated in a procedural way, an object-orientated way or a functional way.</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u="sng" dirty="0" smtClean="0"/>
              <a:t>Python Casting</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a:t>Example</a:t>
            </a:r>
            <a:endParaRPr lang="en-US" sz="2000" b="1" dirty="0"/>
          </a:p>
          <a:p>
            <a:pPr>
              <a:buNone/>
            </a:pPr>
            <a:r>
              <a:rPr lang="en-US" sz="2000" dirty="0"/>
              <a:t>Strings:</a:t>
            </a:r>
          </a:p>
          <a:p>
            <a:pPr>
              <a:buNone/>
            </a:pPr>
            <a:r>
              <a:rPr lang="en-US" sz="2000" dirty="0"/>
              <a:t>x = </a:t>
            </a:r>
            <a:r>
              <a:rPr lang="en-US" sz="2000" dirty="0" err="1"/>
              <a:t>str</a:t>
            </a:r>
            <a:r>
              <a:rPr lang="en-US" sz="2000" dirty="0"/>
              <a:t>("s1") # x will be </a:t>
            </a:r>
            <a:r>
              <a:rPr lang="en-US" sz="2000" dirty="0" smtClean="0"/>
              <a:t>'s1‘</a:t>
            </a:r>
          </a:p>
          <a:p>
            <a:pPr>
              <a:buNone/>
            </a:pPr>
            <a:r>
              <a:rPr lang="en-US" sz="2000" dirty="0" smtClean="0"/>
              <a:t>y </a:t>
            </a:r>
            <a:r>
              <a:rPr lang="en-US" sz="2000" dirty="0"/>
              <a:t>= </a:t>
            </a:r>
            <a:r>
              <a:rPr lang="en-US" sz="2000" dirty="0" err="1"/>
              <a:t>str</a:t>
            </a:r>
            <a:r>
              <a:rPr lang="en-US" sz="2000" dirty="0"/>
              <a:t>(2)    # y will be </a:t>
            </a:r>
            <a:r>
              <a:rPr lang="en-US" sz="2000" dirty="0" smtClean="0"/>
              <a:t>'2‘</a:t>
            </a:r>
          </a:p>
          <a:p>
            <a:pPr>
              <a:buNone/>
            </a:pPr>
            <a:r>
              <a:rPr lang="en-US" sz="2000" dirty="0" smtClean="0"/>
              <a:t>z </a:t>
            </a:r>
            <a:r>
              <a:rPr lang="en-US" sz="2000" dirty="0"/>
              <a:t>= </a:t>
            </a:r>
            <a:r>
              <a:rPr lang="en-US" sz="2000" dirty="0" err="1"/>
              <a:t>str</a:t>
            </a:r>
            <a:r>
              <a:rPr lang="en-US" sz="2000" dirty="0"/>
              <a:t>(3.0)  # z will be '3.0'</a:t>
            </a:r>
          </a:p>
          <a:p>
            <a:pPr>
              <a:buNone/>
            </a:pPr>
            <a:r>
              <a:rPr lang="en-US" sz="2000" dirty="0"/>
              <a:t>RUN EXAMPLE</a:t>
            </a:r>
          </a:p>
          <a:p>
            <a:pPr>
              <a:buNone/>
            </a:pPr>
            <a:r>
              <a:rPr lang="en-US" sz="2000" dirty="0"/>
              <a:t>C:\Users\My Name&gt;python demo_string.py</a:t>
            </a:r>
            <a:br>
              <a:rPr lang="en-US" sz="2000" dirty="0"/>
            </a:br>
            <a:r>
              <a:rPr lang="en-US" sz="2000" dirty="0"/>
              <a:t>s1</a:t>
            </a:r>
            <a:br>
              <a:rPr lang="en-US" sz="2000" dirty="0"/>
            </a:br>
            <a:r>
              <a:rPr lang="en-US" sz="2000" dirty="0"/>
              <a:t>2</a:t>
            </a:r>
            <a:br>
              <a:rPr lang="en-US" sz="2000" dirty="0"/>
            </a:br>
            <a:r>
              <a:rPr lang="en-US" sz="2000" dirty="0"/>
              <a:t>3.0</a:t>
            </a:r>
          </a:p>
          <a:p>
            <a:endParaRPr lang="en-US" sz="2000"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791200"/>
          </a:xfrm>
        </p:spPr>
        <p:txBody>
          <a:bodyPr>
            <a:normAutofit lnSpcReduction="10000"/>
          </a:bodyPr>
          <a:lstStyle/>
          <a:p>
            <a:pPr>
              <a:buNone/>
            </a:pPr>
            <a:r>
              <a:rPr lang="en-US" sz="2000" dirty="0" smtClean="0"/>
              <a:t>import re</a:t>
            </a:r>
            <a:br>
              <a:rPr lang="en-US" sz="2000" dirty="0" smtClean="0"/>
            </a:br>
            <a:r>
              <a:rPr lang="en-US" sz="2000" dirty="0" smtClean="0"/>
              <a:t/>
            </a:r>
            <a:br>
              <a:rPr lang="en-US" sz="2000" dirty="0" smtClean="0"/>
            </a:br>
            <a:r>
              <a:rPr lang="en-US" sz="2000" dirty="0" err="1" smtClean="0"/>
              <a:t>str</a:t>
            </a:r>
            <a:r>
              <a:rPr lang="en-US" sz="2000" dirty="0" smtClean="0"/>
              <a:t> = "The rain in Spain"</a:t>
            </a:r>
            <a:br>
              <a:rPr lang="en-US" sz="2000" dirty="0" smtClean="0"/>
            </a:br>
            <a:r>
              <a:rPr lang="en-US" sz="2000" dirty="0" smtClean="0"/>
              <a:t>x = </a:t>
            </a:r>
            <a:r>
              <a:rPr lang="en-US" sz="2000" dirty="0" err="1" smtClean="0"/>
              <a:t>re.search</a:t>
            </a:r>
            <a:r>
              <a:rPr lang="en-US" sz="2000" dirty="0" smtClean="0"/>
              <a:t>("Portugal", </a:t>
            </a:r>
            <a:r>
              <a:rPr lang="en-US" sz="2000" dirty="0" err="1" smtClean="0"/>
              <a:t>str</a:t>
            </a:r>
            <a:r>
              <a:rPr lang="en-US" sz="2000" dirty="0" smtClean="0"/>
              <a:t>)</a:t>
            </a:r>
            <a:br>
              <a:rPr lang="en-US" sz="2000" dirty="0" smtClean="0"/>
            </a:br>
            <a:r>
              <a:rPr lang="en-US" sz="2000" dirty="0" smtClean="0"/>
              <a:t>print(x)</a:t>
            </a:r>
          </a:p>
          <a:p>
            <a:pPr>
              <a:buNone/>
            </a:pPr>
            <a:r>
              <a:rPr lang="en-US" sz="2000" dirty="0" smtClean="0"/>
              <a:t>RUN EXAMPLE</a:t>
            </a:r>
          </a:p>
          <a:p>
            <a:pPr>
              <a:buNone/>
            </a:pPr>
            <a:r>
              <a:rPr lang="en-US" sz="2000" dirty="0" smtClean="0"/>
              <a:t>import re</a:t>
            </a:r>
          </a:p>
          <a:p>
            <a:pPr>
              <a:buNone/>
            </a:pPr>
            <a:r>
              <a:rPr lang="en-US" sz="2000" dirty="0" err="1" smtClean="0"/>
              <a:t>str</a:t>
            </a:r>
            <a:r>
              <a:rPr lang="en-US" sz="2000" dirty="0" smtClean="0"/>
              <a:t> = "The rain in Spain"</a:t>
            </a:r>
          </a:p>
          <a:p>
            <a:pPr>
              <a:buNone/>
            </a:pPr>
            <a:r>
              <a:rPr lang="en-US" sz="2000" dirty="0" smtClean="0"/>
              <a:t>x = </a:t>
            </a:r>
            <a:r>
              <a:rPr lang="en-US" sz="2000" dirty="0" err="1" smtClean="0"/>
              <a:t>re.search</a:t>
            </a:r>
            <a:r>
              <a:rPr lang="en-US" sz="2000" dirty="0" smtClean="0"/>
              <a:t>("Portugal", </a:t>
            </a:r>
            <a:r>
              <a:rPr lang="en-US" sz="2000" dirty="0" err="1" smtClean="0"/>
              <a:t>str</a:t>
            </a:r>
            <a:r>
              <a:rPr lang="en-US" sz="2000" dirty="0" smtClean="0"/>
              <a:t>)</a:t>
            </a:r>
          </a:p>
          <a:p>
            <a:pPr>
              <a:buNone/>
            </a:pPr>
            <a:r>
              <a:rPr lang="en-US" sz="2000" dirty="0" smtClean="0"/>
              <a:t>print(x)</a:t>
            </a:r>
          </a:p>
          <a:p>
            <a:pPr>
              <a:buNone/>
            </a:pPr>
            <a:r>
              <a:rPr lang="en-US" sz="2000" dirty="0" smtClean="0"/>
              <a:t>C:\Users\My Name&gt;python demo_regex_search2.py</a:t>
            </a:r>
            <a:br>
              <a:rPr lang="en-US" sz="2000" dirty="0" smtClean="0"/>
            </a:br>
            <a:r>
              <a:rPr lang="en-US" sz="2000" dirty="0" smtClean="0"/>
              <a:t>None</a:t>
            </a:r>
          </a:p>
          <a:p>
            <a:pPr>
              <a:buNone/>
            </a:pPr>
            <a:r>
              <a:rPr lang="en-US" sz="2000" dirty="0" smtClean="0"/>
              <a:t>The split() Function</a:t>
            </a:r>
            <a:endParaRPr lang="en-US" sz="2000" b="1" dirty="0" smtClean="0"/>
          </a:p>
          <a:p>
            <a:pPr>
              <a:buNone/>
            </a:pPr>
            <a:r>
              <a:rPr lang="en-US" sz="2000" dirty="0" smtClean="0"/>
              <a:t>The split() function returns a list where the string has been split at each match:</a:t>
            </a:r>
          </a:p>
          <a:p>
            <a:pPr>
              <a:buNone/>
            </a:pPr>
            <a:r>
              <a:rPr lang="en-US" sz="2000" dirty="0" smtClean="0"/>
              <a:t>Example</a:t>
            </a:r>
            <a:endParaRPr lang="en-US" sz="2000" b="1" dirty="0" smtClean="0"/>
          </a:p>
          <a:p>
            <a:pPr>
              <a:buNone/>
            </a:pPr>
            <a:r>
              <a:rPr lang="en-US" sz="2000" dirty="0" smtClean="0"/>
              <a:t>Split at each white-space character:</a:t>
            </a:r>
          </a:p>
          <a:p>
            <a:pPr>
              <a:buNone/>
            </a:pPr>
            <a:endParaRPr lang="en-US" sz="2000" dirty="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762000"/>
            <a:ext cx="8229600" cy="5867400"/>
          </a:xfrm>
        </p:spPr>
        <p:txBody>
          <a:bodyPr>
            <a:normAutofit lnSpcReduction="10000"/>
          </a:bodyPr>
          <a:lstStyle/>
          <a:p>
            <a:pPr>
              <a:buNone/>
            </a:pPr>
            <a:r>
              <a:rPr lang="en-US" sz="2000" dirty="0" smtClean="0"/>
              <a:t>import re</a:t>
            </a:r>
            <a:br>
              <a:rPr lang="en-US" sz="2000" dirty="0" smtClean="0"/>
            </a:br>
            <a:r>
              <a:rPr lang="en-US" sz="2000" dirty="0" smtClean="0"/>
              <a:t/>
            </a:r>
            <a:br>
              <a:rPr lang="en-US" sz="2000" dirty="0" smtClean="0"/>
            </a:br>
            <a:r>
              <a:rPr lang="en-US" sz="2000" dirty="0" err="1" smtClean="0"/>
              <a:t>str</a:t>
            </a:r>
            <a:r>
              <a:rPr lang="en-US" sz="2000" dirty="0" smtClean="0"/>
              <a:t> = "The rain in Spain"</a:t>
            </a:r>
            <a:br>
              <a:rPr lang="en-US" sz="2000" dirty="0" smtClean="0"/>
            </a:br>
            <a:r>
              <a:rPr lang="en-US" sz="2000" dirty="0" smtClean="0"/>
              <a:t>x = </a:t>
            </a:r>
            <a:r>
              <a:rPr lang="en-US" sz="2000" dirty="0" err="1" smtClean="0"/>
              <a:t>re.split</a:t>
            </a:r>
            <a:r>
              <a:rPr lang="en-US" sz="2000" dirty="0" smtClean="0"/>
              <a:t>("\s", </a:t>
            </a:r>
            <a:r>
              <a:rPr lang="en-US" sz="2000" dirty="0" err="1" smtClean="0"/>
              <a:t>str</a:t>
            </a:r>
            <a:r>
              <a:rPr lang="en-US" sz="2000" dirty="0" smtClean="0"/>
              <a:t>)</a:t>
            </a:r>
            <a:br>
              <a:rPr lang="en-US" sz="2000" dirty="0" smtClean="0"/>
            </a:br>
            <a:r>
              <a:rPr lang="en-US" sz="2000" dirty="0" smtClean="0"/>
              <a:t>print(x)</a:t>
            </a:r>
          </a:p>
          <a:p>
            <a:pPr>
              <a:buNone/>
            </a:pPr>
            <a:r>
              <a:rPr lang="en-US" sz="2000" dirty="0" smtClean="0"/>
              <a:t>RUN EXAMPLE</a:t>
            </a:r>
          </a:p>
          <a:p>
            <a:pPr>
              <a:buNone/>
            </a:pPr>
            <a:r>
              <a:rPr lang="en-US" sz="2000" dirty="0" smtClean="0"/>
              <a:t>import re</a:t>
            </a:r>
          </a:p>
          <a:p>
            <a:pPr>
              <a:buNone/>
            </a:pPr>
            <a:r>
              <a:rPr lang="en-US" sz="2000" dirty="0" smtClean="0"/>
              <a:t> </a:t>
            </a:r>
          </a:p>
          <a:p>
            <a:pPr>
              <a:buNone/>
            </a:pPr>
            <a:r>
              <a:rPr lang="en-US" sz="2000" dirty="0" smtClean="0"/>
              <a:t>#Split the string at every white-space character:</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x = </a:t>
            </a:r>
            <a:r>
              <a:rPr lang="en-US" sz="2000" dirty="0" err="1" smtClean="0"/>
              <a:t>re.split</a:t>
            </a:r>
            <a:r>
              <a:rPr lang="en-US" sz="2000" dirty="0" smtClean="0"/>
              <a:t>("\s", </a:t>
            </a:r>
            <a:r>
              <a:rPr lang="en-US" sz="2000" dirty="0" err="1" smtClean="0"/>
              <a:t>str</a:t>
            </a:r>
            <a:r>
              <a:rPr lang="en-US" sz="2000" dirty="0" smtClean="0"/>
              <a:t>)</a:t>
            </a:r>
          </a:p>
          <a:p>
            <a:pPr>
              <a:buNone/>
            </a:pPr>
            <a:r>
              <a:rPr lang="en-US" sz="2000" dirty="0" smtClean="0"/>
              <a:t>print(x)</a:t>
            </a:r>
          </a:p>
          <a:p>
            <a:pPr>
              <a:buNone/>
            </a:pPr>
            <a:r>
              <a:rPr lang="en-US" sz="2000" dirty="0" smtClean="0"/>
              <a:t>C:\Users\My Name&gt;python demo_regex_split.py</a:t>
            </a:r>
            <a:br>
              <a:rPr lang="en-US" sz="2000" dirty="0" smtClean="0"/>
            </a:br>
            <a:r>
              <a:rPr lang="en-US" sz="2000" dirty="0" smtClean="0"/>
              <a:t>['The', 'rain', 'in', 'Spain']</a:t>
            </a:r>
          </a:p>
          <a:p>
            <a:pPr>
              <a:buNone/>
            </a:pPr>
            <a:r>
              <a:rPr lang="en-US" sz="2000" dirty="0" smtClean="0"/>
              <a:t>You can control the number of occurrences by specifying the </a:t>
            </a:r>
            <a:r>
              <a:rPr lang="en-US" sz="2000" dirty="0" err="1" smtClean="0"/>
              <a:t>maxsplit</a:t>
            </a:r>
            <a:r>
              <a:rPr lang="en-US" sz="2000" dirty="0" smtClean="0"/>
              <a:t> parameter:</a:t>
            </a:r>
          </a:p>
          <a:p>
            <a:pPr>
              <a:buNone/>
            </a:pPr>
            <a:endParaRPr lang="en-US" sz="2000"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867400"/>
          </a:xfrm>
        </p:spPr>
        <p:txBody>
          <a:bodyPr>
            <a:normAutofit lnSpcReduction="10000"/>
          </a:bodyPr>
          <a:lstStyle/>
          <a:p>
            <a:pPr>
              <a:buNone/>
            </a:pPr>
            <a:r>
              <a:rPr lang="en-US" sz="2000" dirty="0" smtClean="0"/>
              <a:t>Example</a:t>
            </a:r>
            <a:endParaRPr lang="en-US" sz="2000" b="1" dirty="0" smtClean="0"/>
          </a:p>
          <a:p>
            <a:pPr>
              <a:buNone/>
            </a:pPr>
            <a:r>
              <a:rPr lang="en-US" sz="2000" dirty="0" smtClean="0"/>
              <a:t>Split the string only at the first occurrence:</a:t>
            </a:r>
          </a:p>
          <a:p>
            <a:pPr>
              <a:buNone/>
            </a:pPr>
            <a:r>
              <a:rPr lang="en-US" sz="2000" dirty="0" smtClean="0"/>
              <a:t>import re</a:t>
            </a:r>
            <a:br>
              <a:rPr lang="en-US" sz="2000" dirty="0" smtClean="0"/>
            </a:br>
            <a:r>
              <a:rPr lang="en-US" sz="2000" dirty="0" smtClean="0"/>
              <a:t/>
            </a:r>
            <a:br>
              <a:rPr lang="en-US" sz="2000" dirty="0" smtClean="0"/>
            </a:br>
            <a:r>
              <a:rPr lang="en-US" sz="2000" dirty="0" err="1" smtClean="0"/>
              <a:t>str</a:t>
            </a:r>
            <a:r>
              <a:rPr lang="en-US" sz="2000" dirty="0" smtClean="0"/>
              <a:t> = "The rain in Spain"</a:t>
            </a:r>
            <a:br>
              <a:rPr lang="en-US" sz="2000" dirty="0" smtClean="0"/>
            </a:br>
            <a:r>
              <a:rPr lang="en-US" sz="2000" dirty="0" smtClean="0"/>
              <a:t>x = </a:t>
            </a:r>
            <a:r>
              <a:rPr lang="en-US" sz="2000" dirty="0" err="1" smtClean="0"/>
              <a:t>re.split</a:t>
            </a:r>
            <a:r>
              <a:rPr lang="en-US" sz="2000" dirty="0" smtClean="0"/>
              <a:t>("\s", </a:t>
            </a:r>
            <a:r>
              <a:rPr lang="en-US" sz="2000" dirty="0" err="1" smtClean="0"/>
              <a:t>str</a:t>
            </a:r>
            <a:r>
              <a:rPr lang="en-US" sz="2000" dirty="0" smtClean="0"/>
              <a:t>, 1)</a:t>
            </a:r>
            <a:br>
              <a:rPr lang="en-US" sz="2000" dirty="0" smtClean="0"/>
            </a:br>
            <a:r>
              <a:rPr lang="en-US" sz="2000" dirty="0" smtClean="0"/>
              <a:t>print(x)</a:t>
            </a:r>
          </a:p>
          <a:p>
            <a:pPr>
              <a:buNone/>
            </a:pPr>
            <a:r>
              <a:rPr lang="en-US" sz="2000" dirty="0" smtClean="0"/>
              <a:t>RUN EXAMPLE</a:t>
            </a:r>
          </a:p>
          <a:p>
            <a:pPr>
              <a:buNone/>
            </a:pPr>
            <a:r>
              <a:rPr lang="en-US" sz="2000" dirty="0" smtClean="0"/>
              <a:t>import re</a:t>
            </a:r>
          </a:p>
          <a:p>
            <a:pPr>
              <a:buNone/>
            </a:pPr>
            <a:r>
              <a:rPr lang="en-US" sz="2000" dirty="0" smtClean="0"/>
              <a:t> </a:t>
            </a:r>
          </a:p>
          <a:p>
            <a:pPr>
              <a:buNone/>
            </a:pPr>
            <a:r>
              <a:rPr lang="en-US" sz="2000" dirty="0" smtClean="0"/>
              <a:t>#Split the string at the first white-space character:</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x = </a:t>
            </a:r>
            <a:r>
              <a:rPr lang="en-US" sz="2000" dirty="0" err="1" smtClean="0"/>
              <a:t>re.split</a:t>
            </a:r>
            <a:r>
              <a:rPr lang="en-US" sz="2000" dirty="0" smtClean="0"/>
              <a:t>("\s", </a:t>
            </a:r>
            <a:r>
              <a:rPr lang="en-US" sz="2000" dirty="0" err="1" smtClean="0"/>
              <a:t>str</a:t>
            </a:r>
            <a:r>
              <a:rPr lang="en-US" sz="2000" dirty="0" smtClean="0"/>
              <a:t>, 1)</a:t>
            </a:r>
          </a:p>
          <a:p>
            <a:pPr>
              <a:buNone/>
            </a:pPr>
            <a:r>
              <a:rPr lang="en-US" sz="2000" dirty="0" smtClean="0"/>
              <a:t>print(x)</a:t>
            </a:r>
          </a:p>
          <a:p>
            <a:pPr>
              <a:buNone/>
            </a:pPr>
            <a:r>
              <a:rPr lang="en-US" sz="2000" dirty="0" smtClean="0"/>
              <a:t>C:\Users\My Name&gt;python demo_regex_split2.py</a:t>
            </a:r>
            <a:br>
              <a:rPr lang="en-US" sz="2000" dirty="0" smtClean="0"/>
            </a:br>
            <a:r>
              <a:rPr lang="en-US" sz="2000" dirty="0" smtClean="0"/>
              <a:t>['The', 'rain in Spain']</a:t>
            </a:r>
          </a:p>
          <a:p>
            <a:pPr>
              <a:buNone/>
            </a:pPr>
            <a:endParaRPr lang="en-US" sz="2000"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The sub() Function</a:t>
            </a:r>
            <a:endParaRPr lang="en-US" sz="2000" b="1" dirty="0" smtClean="0"/>
          </a:p>
          <a:p>
            <a:pPr>
              <a:buNone/>
            </a:pPr>
            <a:r>
              <a:rPr lang="en-US" sz="2000" dirty="0" smtClean="0"/>
              <a:t>The sub() function replaces the matches with the text of your choice:</a:t>
            </a:r>
          </a:p>
          <a:p>
            <a:pPr>
              <a:buNone/>
            </a:pPr>
            <a:r>
              <a:rPr lang="en-US" sz="2000" dirty="0" smtClean="0"/>
              <a:t>Example</a:t>
            </a:r>
            <a:endParaRPr lang="en-US" sz="2000" b="1" dirty="0" smtClean="0"/>
          </a:p>
          <a:p>
            <a:pPr>
              <a:buNone/>
            </a:pPr>
            <a:r>
              <a:rPr lang="en-US" sz="2000" dirty="0" smtClean="0"/>
              <a:t>Replace every white-space character with the number 9:</a:t>
            </a:r>
          </a:p>
          <a:p>
            <a:pPr>
              <a:buNone/>
            </a:pPr>
            <a:r>
              <a:rPr lang="en-US" sz="2000" dirty="0" smtClean="0"/>
              <a:t>import re</a:t>
            </a:r>
            <a:br>
              <a:rPr lang="en-US" sz="2000" dirty="0" smtClean="0"/>
            </a:br>
            <a:r>
              <a:rPr lang="en-US" sz="2000" dirty="0" smtClean="0"/>
              <a:t/>
            </a:r>
            <a:br>
              <a:rPr lang="en-US" sz="2000" dirty="0" smtClean="0"/>
            </a:br>
            <a:r>
              <a:rPr lang="en-US" sz="2000" dirty="0" err="1" smtClean="0"/>
              <a:t>str</a:t>
            </a:r>
            <a:r>
              <a:rPr lang="en-US" sz="2000" dirty="0" smtClean="0"/>
              <a:t> = "The rain in Spain"</a:t>
            </a:r>
            <a:br>
              <a:rPr lang="en-US" sz="2000" dirty="0" smtClean="0"/>
            </a:br>
            <a:r>
              <a:rPr lang="en-US" sz="2000" dirty="0" smtClean="0"/>
              <a:t>x = re.sub("\s", "9", </a:t>
            </a:r>
            <a:r>
              <a:rPr lang="en-US" sz="2000" dirty="0" err="1" smtClean="0"/>
              <a:t>str</a:t>
            </a:r>
            <a:r>
              <a:rPr lang="en-US" sz="2000" dirty="0" smtClean="0"/>
              <a:t>)</a:t>
            </a:r>
            <a:br>
              <a:rPr lang="en-US" sz="2000" dirty="0" smtClean="0"/>
            </a:br>
            <a:r>
              <a:rPr lang="en-US" sz="2000" dirty="0" smtClean="0"/>
              <a:t>print(x)</a:t>
            </a:r>
          </a:p>
          <a:p>
            <a:pPr>
              <a:buNone/>
            </a:pPr>
            <a:r>
              <a:rPr lang="en-US" sz="2000" dirty="0" smtClean="0"/>
              <a:t>RUN EXAMPLE</a:t>
            </a:r>
          </a:p>
          <a:p>
            <a:pPr>
              <a:buNone/>
            </a:pPr>
            <a:r>
              <a:rPr lang="en-US" sz="2000" dirty="0" smtClean="0"/>
              <a:t>import re</a:t>
            </a:r>
          </a:p>
          <a:p>
            <a:pPr>
              <a:buNone/>
            </a:pPr>
            <a:r>
              <a:rPr lang="en-US" sz="2000" dirty="0" smtClean="0"/>
              <a:t>#Replace all white-space characters with the digit "9":</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x = re.sub("\s", "9", </a:t>
            </a:r>
            <a:r>
              <a:rPr lang="en-US" sz="2000" dirty="0" err="1" smtClean="0"/>
              <a:t>str</a:t>
            </a:r>
            <a:r>
              <a:rPr lang="en-US" sz="2000" dirty="0" smtClean="0"/>
              <a:t>)</a:t>
            </a:r>
          </a:p>
          <a:p>
            <a:pPr>
              <a:buNone/>
            </a:pPr>
            <a:r>
              <a:rPr lang="en-US" sz="2000" dirty="0" smtClean="0"/>
              <a:t>print(x)</a:t>
            </a:r>
          </a:p>
          <a:p>
            <a:pPr>
              <a:buNone/>
            </a:pPr>
            <a:endParaRPr lang="en-US" sz="2000" dirty="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762000"/>
            <a:ext cx="8229600" cy="5791200"/>
          </a:xfrm>
        </p:spPr>
        <p:txBody>
          <a:bodyPr>
            <a:normAutofit lnSpcReduction="10000"/>
          </a:bodyPr>
          <a:lstStyle/>
          <a:p>
            <a:pPr>
              <a:buNone/>
            </a:pPr>
            <a:r>
              <a:rPr lang="en-US" sz="2000" dirty="0" smtClean="0"/>
              <a:t>C:\Users\My Name&gt;python demo_regex_sub.py</a:t>
            </a:r>
            <a:br>
              <a:rPr lang="en-US" sz="2000" dirty="0" smtClean="0"/>
            </a:br>
            <a:r>
              <a:rPr lang="en-US" sz="2000" dirty="0" smtClean="0"/>
              <a:t>The9rain9in9Spain</a:t>
            </a:r>
          </a:p>
          <a:p>
            <a:pPr>
              <a:buNone/>
            </a:pPr>
            <a:r>
              <a:rPr lang="en-US" sz="2000" dirty="0" smtClean="0"/>
              <a:t>You can control the number of replacements by specifying the count parameter:</a:t>
            </a:r>
          </a:p>
          <a:p>
            <a:pPr>
              <a:buNone/>
            </a:pPr>
            <a:r>
              <a:rPr lang="en-US" sz="2000" dirty="0" smtClean="0"/>
              <a:t>Example</a:t>
            </a:r>
            <a:endParaRPr lang="en-US" sz="2000" b="1" dirty="0" smtClean="0"/>
          </a:p>
          <a:p>
            <a:pPr>
              <a:buNone/>
            </a:pPr>
            <a:r>
              <a:rPr lang="en-US" sz="2000" dirty="0" smtClean="0"/>
              <a:t>Replace the first 2 occurrences:</a:t>
            </a:r>
          </a:p>
          <a:p>
            <a:pPr>
              <a:buNone/>
            </a:pPr>
            <a:r>
              <a:rPr lang="en-US" sz="2000" dirty="0" smtClean="0"/>
              <a:t>import re</a:t>
            </a:r>
            <a:br>
              <a:rPr lang="en-US" sz="2000" dirty="0" smtClean="0"/>
            </a:br>
            <a:r>
              <a:rPr lang="en-US" sz="2000" dirty="0" smtClean="0"/>
              <a:t/>
            </a:r>
            <a:br>
              <a:rPr lang="en-US" sz="2000" dirty="0" smtClean="0"/>
            </a:br>
            <a:r>
              <a:rPr lang="en-US" sz="2000" dirty="0" err="1" smtClean="0"/>
              <a:t>str</a:t>
            </a:r>
            <a:r>
              <a:rPr lang="en-US" sz="2000" dirty="0" smtClean="0"/>
              <a:t> = "The rain in Spain"</a:t>
            </a:r>
            <a:br>
              <a:rPr lang="en-US" sz="2000" dirty="0" smtClean="0"/>
            </a:br>
            <a:r>
              <a:rPr lang="en-US" sz="2000" dirty="0" smtClean="0"/>
              <a:t>x = re.sub("\s", "9", </a:t>
            </a:r>
            <a:r>
              <a:rPr lang="en-US" sz="2000" dirty="0" err="1" smtClean="0"/>
              <a:t>str</a:t>
            </a:r>
            <a:r>
              <a:rPr lang="en-US" sz="2000" dirty="0" smtClean="0"/>
              <a:t>, 2)</a:t>
            </a:r>
            <a:br>
              <a:rPr lang="en-US" sz="2000" dirty="0" smtClean="0"/>
            </a:br>
            <a:r>
              <a:rPr lang="en-US" sz="2000" dirty="0" smtClean="0"/>
              <a:t>print(x)</a:t>
            </a:r>
          </a:p>
          <a:p>
            <a:pPr>
              <a:buNone/>
            </a:pPr>
            <a:r>
              <a:rPr lang="en-US" sz="2000" dirty="0" smtClean="0"/>
              <a:t>RUN EXAMPLE</a:t>
            </a:r>
          </a:p>
          <a:p>
            <a:pPr>
              <a:buNone/>
            </a:pPr>
            <a:r>
              <a:rPr lang="en-US" sz="2000" dirty="0" smtClean="0"/>
              <a:t>import re</a:t>
            </a:r>
          </a:p>
          <a:p>
            <a:pPr>
              <a:buNone/>
            </a:pPr>
            <a:r>
              <a:rPr lang="en-US" sz="2000" dirty="0" smtClean="0"/>
              <a:t> </a:t>
            </a:r>
          </a:p>
          <a:p>
            <a:pPr>
              <a:buNone/>
            </a:pPr>
            <a:r>
              <a:rPr lang="en-US" sz="2000" dirty="0" smtClean="0"/>
              <a:t>#Replace the first two occurrences of a white-space character with the digit 9:</a:t>
            </a:r>
          </a:p>
          <a:p>
            <a:pPr>
              <a:buNone/>
            </a:pPr>
            <a:r>
              <a:rPr lang="en-US" sz="2000" dirty="0" err="1" smtClean="0"/>
              <a:t>str</a:t>
            </a:r>
            <a:r>
              <a:rPr lang="en-US" sz="2000" dirty="0" smtClean="0"/>
              <a:t> = "The rain in Spain"</a:t>
            </a:r>
          </a:p>
          <a:p>
            <a:pPr>
              <a:buNone/>
            </a:pPr>
            <a:r>
              <a:rPr lang="en-US" sz="2000" dirty="0" smtClean="0"/>
              <a:t>x = re.sub("\s", "9", </a:t>
            </a:r>
            <a:r>
              <a:rPr lang="en-US" sz="2000" dirty="0" err="1" smtClean="0"/>
              <a:t>str</a:t>
            </a:r>
            <a:r>
              <a:rPr lang="en-US" sz="2000" dirty="0" smtClean="0"/>
              <a:t>, 2)</a:t>
            </a:r>
          </a:p>
          <a:p>
            <a:pPr>
              <a:buNone/>
            </a:pPr>
            <a:endParaRPr lang="en-US" sz="2000"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838200"/>
            <a:ext cx="8229600" cy="5715000"/>
          </a:xfrm>
        </p:spPr>
        <p:txBody>
          <a:bodyPr>
            <a:normAutofit lnSpcReduction="10000"/>
          </a:bodyPr>
          <a:lstStyle/>
          <a:p>
            <a:pPr>
              <a:buNone/>
            </a:pPr>
            <a:r>
              <a:rPr lang="en-US" sz="2000" dirty="0" smtClean="0"/>
              <a:t>print(x)</a:t>
            </a:r>
          </a:p>
          <a:p>
            <a:pPr>
              <a:buNone/>
            </a:pPr>
            <a:r>
              <a:rPr lang="en-US" sz="2000" dirty="0" smtClean="0"/>
              <a:t>C:\Users\My Name&gt;python demo_regex_sub2.py</a:t>
            </a:r>
            <a:br>
              <a:rPr lang="en-US" sz="2000" dirty="0" smtClean="0"/>
            </a:br>
            <a:r>
              <a:rPr lang="en-US" sz="2000" dirty="0" smtClean="0"/>
              <a:t>The9rain9in Spain</a:t>
            </a:r>
          </a:p>
          <a:p>
            <a:pPr>
              <a:buNone/>
            </a:pPr>
            <a:r>
              <a:rPr lang="en-US" sz="2000" dirty="0" smtClean="0"/>
              <a:t>Match Object</a:t>
            </a:r>
            <a:endParaRPr lang="en-US" sz="2000" b="1" dirty="0" smtClean="0"/>
          </a:p>
          <a:p>
            <a:pPr>
              <a:buNone/>
            </a:pPr>
            <a:r>
              <a:rPr lang="en-US" sz="2000" dirty="0" smtClean="0"/>
              <a:t>A Match Object is an object containing information about the search and the result.</a:t>
            </a:r>
          </a:p>
          <a:p>
            <a:pPr>
              <a:buNone/>
            </a:pPr>
            <a:r>
              <a:rPr lang="en-US" sz="2000" b="1" dirty="0" smtClean="0"/>
              <a:t>Note:</a:t>
            </a:r>
            <a:r>
              <a:rPr lang="en-US" sz="2000" dirty="0" smtClean="0"/>
              <a:t> If there is no match, the value None will be returned, instead of the Match Object.</a:t>
            </a:r>
          </a:p>
          <a:p>
            <a:pPr>
              <a:buNone/>
            </a:pPr>
            <a:r>
              <a:rPr lang="en-US" sz="2000" dirty="0" smtClean="0"/>
              <a:t>Example</a:t>
            </a:r>
            <a:endParaRPr lang="en-US" sz="2000" b="1" dirty="0" smtClean="0"/>
          </a:p>
          <a:p>
            <a:pPr>
              <a:buNone/>
            </a:pPr>
            <a:r>
              <a:rPr lang="en-US" sz="2000" dirty="0" smtClean="0"/>
              <a:t>Do a search that will return a Match Object:</a:t>
            </a:r>
          </a:p>
          <a:p>
            <a:pPr>
              <a:buNone/>
            </a:pPr>
            <a:r>
              <a:rPr lang="en-US" sz="2000" dirty="0" smtClean="0"/>
              <a:t>import re</a:t>
            </a:r>
            <a:br>
              <a:rPr lang="en-US" sz="2000" dirty="0" smtClean="0"/>
            </a:br>
            <a:r>
              <a:rPr lang="en-US" sz="2000" dirty="0" smtClean="0"/>
              <a:t/>
            </a:r>
            <a:br>
              <a:rPr lang="en-US" sz="2000" dirty="0" smtClean="0"/>
            </a:br>
            <a:r>
              <a:rPr lang="en-US" sz="2000" dirty="0" err="1" smtClean="0"/>
              <a:t>str</a:t>
            </a:r>
            <a:r>
              <a:rPr lang="en-US" sz="2000" dirty="0" smtClean="0"/>
              <a:t> = "The rain in Spain"</a:t>
            </a:r>
            <a:br>
              <a:rPr lang="en-US" sz="2000" dirty="0" smtClean="0"/>
            </a:br>
            <a:r>
              <a:rPr lang="en-US" sz="2000" dirty="0" smtClean="0"/>
              <a:t>x = </a:t>
            </a:r>
            <a:r>
              <a:rPr lang="en-US" sz="2000" dirty="0" err="1" smtClean="0"/>
              <a:t>re.search</a:t>
            </a:r>
            <a:r>
              <a:rPr lang="en-US" sz="2000" dirty="0" smtClean="0"/>
              <a:t>("</a:t>
            </a:r>
            <a:r>
              <a:rPr lang="en-US" sz="2000" dirty="0" err="1" smtClean="0"/>
              <a:t>ai</a:t>
            </a:r>
            <a:r>
              <a:rPr lang="en-US" sz="2000" dirty="0" smtClean="0"/>
              <a:t>", </a:t>
            </a:r>
            <a:r>
              <a:rPr lang="en-US" sz="2000" dirty="0" err="1" smtClean="0"/>
              <a:t>str</a:t>
            </a:r>
            <a:r>
              <a:rPr lang="en-US" sz="2000" dirty="0" smtClean="0"/>
              <a:t>)</a:t>
            </a:r>
            <a:br>
              <a:rPr lang="en-US" sz="2000" dirty="0" smtClean="0"/>
            </a:br>
            <a:r>
              <a:rPr lang="en-US" sz="2000" dirty="0" smtClean="0"/>
              <a:t>print(x) #this will print an object</a:t>
            </a:r>
          </a:p>
          <a:p>
            <a:pPr>
              <a:buNone/>
            </a:pPr>
            <a:r>
              <a:rPr lang="en-US" sz="2000" dirty="0" smtClean="0"/>
              <a:t>RUN </a:t>
            </a:r>
            <a:r>
              <a:rPr lang="en-US" sz="2000" dirty="0" smtClean="0"/>
              <a:t>EXAMPLE</a:t>
            </a:r>
          </a:p>
          <a:p>
            <a:pPr>
              <a:buNone/>
            </a:pPr>
            <a:r>
              <a:rPr lang="en-US" sz="2000" dirty="0" smtClean="0"/>
              <a:t>import re</a:t>
            </a:r>
          </a:p>
          <a:p>
            <a:pPr>
              <a:buNone/>
            </a:pPr>
            <a:r>
              <a:rPr lang="en-US" sz="2000" dirty="0" smtClean="0"/>
              <a:t>#The search() function returns a Match object:</a:t>
            </a:r>
          </a:p>
          <a:p>
            <a:pPr>
              <a:buNone/>
            </a:pPr>
            <a:endParaRPr lang="en-US" sz="2000"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a:buNone/>
            </a:pPr>
            <a:r>
              <a:rPr lang="en-US" sz="2000" dirty="0" err="1" smtClean="0"/>
              <a:t>str</a:t>
            </a:r>
            <a:r>
              <a:rPr lang="en-US" sz="2000" dirty="0" smtClean="0"/>
              <a:t> = "The rain in Spain"</a:t>
            </a:r>
          </a:p>
          <a:p>
            <a:pPr>
              <a:buNone/>
            </a:pPr>
            <a:r>
              <a:rPr lang="en-US" sz="2000" dirty="0" smtClean="0"/>
              <a:t>x = </a:t>
            </a:r>
            <a:r>
              <a:rPr lang="en-US" sz="2000" dirty="0" err="1" smtClean="0"/>
              <a:t>re.search</a:t>
            </a:r>
            <a:r>
              <a:rPr lang="en-US" sz="2000" dirty="0" smtClean="0"/>
              <a:t>("</a:t>
            </a:r>
            <a:r>
              <a:rPr lang="en-US" sz="2000" dirty="0" err="1" smtClean="0"/>
              <a:t>ai</a:t>
            </a:r>
            <a:r>
              <a:rPr lang="en-US" sz="2000" dirty="0" smtClean="0"/>
              <a:t>", </a:t>
            </a:r>
            <a:r>
              <a:rPr lang="en-US" sz="2000" dirty="0" err="1" smtClean="0"/>
              <a:t>str</a:t>
            </a:r>
            <a:r>
              <a:rPr lang="en-US" sz="2000" dirty="0" smtClean="0"/>
              <a:t>)</a:t>
            </a:r>
          </a:p>
          <a:p>
            <a:pPr>
              <a:buNone/>
            </a:pPr>
            <a:r>
              <a:rPr lang="en-US" sz="2000" dirty="0" smtClean="0"/>
              <a:t>print(x)</a:t>
            </a:r>
          </a:p>
          <a:p>
            <a:pPr>
              <a:buNone/>
            </a:pPr>
            <a:r>
              <a:rPr lang="en-US" sz="2000" dirty="0" smtClean="0"/>
              <a:t>C:\Users\My Name&gt;python demo_regex_match.py</a:t>
            </a:r>
            <a:br>
              <a:rPr lang="en-US" sz="2000" dirty="0" smtClean="0"/>
            </a:br>
            <a:r>
              <a:rPr lang="en-US" sz="2000" dirty="0" smtClean="0"/>
              <a:t>&lt;_</a:t>
            </a:r>
            <a:r>
              <a:rPr lang="en-US" sz="2000" dirty="0" err="1" smtClean="0"/>
              <a:t>sre.SRE_Match</a:t>
            </a:r>
            <a:r>
              <a:rPr lang="en-US" sz="2000" dirty="0" smtClean="0"/>
              <a:t> object; span=(5, 7), match='</a:t>
            </a:r>
            <a:r>
              <a:rPr lang="en-US" sz="2000" dirty="0" err="1" smtClean="0"/>
              <a:t>ai</a:t>
            </a:r>
            <a:r>
              <a:rPr lang="en-US" sz="2000" dirty="0" smtClean="0"/>
              <a:t>'&gt;</a:t>
            </a:r>
          </a:p>
          <a:p>
            <a:pPr>
              <a:buNone/>
            </a:pPr>
            <a:r>
              <a:rPr lang="en-US" sz="2000" dirty="0" smtClean="0"/>
              <a:t>The Match object has properties and methods used to retrieve information about the search, and the result:</a:t>
            </a:r>
          </a:p>
          <a:p>
            <a:pPr>
              <a:buNone/>
            </a:pPr>
            <a:r>
              <a:rPr lang="en-US" sz="2000" dirty="0" smtClean="0"/>
              <a:t>.span() returns a </a:t>
            </a:r>
            <a:r>
              <a:rPr lang="en-US" sz="2000" dirty="0" err="1" smtClean="0"/>
              <a:t>tuple</a:t>
            </a:r>
            <a:r>
              <a:rPr lang="en-US" sz="2000" dirty="0" smtClean="0"/>
              <a:t> containing the start-, and end positions of the match.</a:t>
            </a:r>
            <a:br>
              <a:rPr lang="en-US" sz="2000" dirty="0" smtClean="0"/>
            </a:br>
            <a:r>
              <a:rPr lang="en-US" sz="2000" dirty="0" smtClean="0"/>
              <a:t>.string returns the string passed into the function</a:t>
            </a:r>
            <a:br>
              <a:rPr lang="en-US" sz="2000" dirty="0" smtClean="0"/>
            </a:br>
            <a:r>
              <a:rPr lang="en-US" sz="2000" dirty="0" smtClean="0"/>
              <a:t>.group() returns the part of the string where there was a match</a:t>
            </a:r>
          </a:p>
          <a:p>
            <a:pPr>
              <a:buNone/>
            </a:pPr>
            <a:r>
              <a:rPr lang="en-US" sz="2000" dirty="0" smtClean="0"/>
              <a:t>Example</a:t>
            </a:r>
            <a:endParaRPr lang="en-US" sz="2000" b="1" dirty="0" smtClean="0"/>
          </a:p>
          <a:p>
            <a:pPr>
              <a:buNone/>
            </a:pPr>
            <a:r>
              <a:rPr lang="en-US" sz="2000" dirty="0" smtClean="0"/>
              <a:t>Print the position (start- and end-position) of the first match occurrence.</a:t>
            </a:r>
          </a:p>
          <a:p>
            <a:pPr>
              <a:buNone/>
            </a:pPr>
            <a:r>
              <a:rPr lang="en-US" sz="2000" dirty="0" smtClean="0"/>
              <a:t>The regular expression looks for any words that starts with an upper case "S</a:t>
            </a:r>
            <a:r>
              <a:rPr lang="en-US" sz="2000" dirty="0" smtClean="0"/>
              <a:t>":</a:t>
            </a:r>
          </a:p>
          <a:p>
            <a:pPr>
              <a:buNone/>
            </a:pPr>
            <a:endParaRPr lang="en-US" sz="2000" dirty="0" smtClean="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import re</a:t>
            </a:r>
            <a:br>
              <a:rPr lang="en-US" sz="2000" dirty="0" smtClean="0"/>
            </a:br>
            <a:r>
              <a:rPr lang="en-US" sz="2000" dirty="0" smtClean="0"/>
              <a:t/>
            </a:r>
            <a:br>
              <a:rPr lang="en-US" sz="2000" dirty="0" smtClean="0"/>
            </a:br>
            <a:r>
              <a:rPr lang="en-US" sz="2000" dirty="0" err="1" smtClean="0"/>
              <a:t>str</a:t>
            </a:r>
            <a:r>
              <a:rPr lang="en-US" sz="2000" dirty="0" smtClean="0"/>
              <a:t> = "The rain in Spain"</a:t>
            </a:r>
            <a:br>
              <a:rPr lang="en-US" sz="2000" dirty="0" smtClean="0"/>
            </a:br>
            <a:r>
              <a:rPr lang="en-US" sz="2000" dirty="0" smtClean="0"/>
              <a:t>x = </a:t>
            </a:r>
            <a:r>
              <a:rPr lang="en-US" sz="2000" dirty="0" err="1" smtClean="0"/>
              <a:t>re.search</a:t>
            </a:r>
            <a:r>
              <a:rPr lang="en-US" sz="2000" dirty="0" smtClean="0"/>
              <a:t>(r"\</a:t>
            </a:r>
            <a:r>
              <a:rPr lang="en-US" sz="2000" dirty="0" err="1" smtClean="0"/>
              <a:t>bS</a:t>
            </a:r>
            <a:r>
              <a:rPr lang="en-US" sz="2000" dirty="0" smtClean="0"/>
              <a:t>\w+", </a:t>
            </a:r>
            <a:r>
              <a:rPr lang="en-US" sz="2000" dirty="0" err="1" smtClean="0"/>
              <a:t>str</a:t>
            </a:r>
            <a:r>
              <a:rPr lang="en-US" sz="2000" dirty="0" smtClean="0"/>
              <a:t>)</a:t>
            </a:r>
            <a:br>
              <a:rPr lang="en-US" sz="2000" dirty="0" smtClean="0"/>
            </a:br>
            <a:r>
              <a:rPr lang="en-US" sz="2000" dirty="0" smtClean="0"/>
              <a:t>print(</a:t>
            </a:r>
            <a:r>
              <a:rPr lang="en-US" sz="2000" b="1" dirty="0" err="1" smtClean="0"/>
              <a:t>x.span</a:t>
            </a:r>
            <a:r>
              <a:rPr lang="en-US" sz="2000" b="1" dirty="0" smtClean="0"/>
              <a:t>()</a:t>
            </a:r>
            <a:r>
              <a:rPr lang="en-US" sz="2000" dirty="0" smtClean="0"/>
              <a:t>)</a:t>
            </a:r>
          </a:p>
          <a:p>
            <a:pPr>
              <a:buNone/>
            </a:pPr>
            <a:r>
              <a:rPr lang="en-US" sz="2000" dirty="0" smtClean="0"/>
              <a:t>RUN EXAMPLE</a:t>
            </a:r>
          </a:p>
          <a:p>
            <a:pPr>
              <a:buNone/>
            </a:pPr>
            <a:r>
              <a:rPr lang="en-US" sz="2000" dirty="0" smtClean="0"/>
              <a:t>import re</a:t>
            </a:r>
          </a:p>
          <a:p>
            <a:pPr>
              <a:buNone/>
            </a:pPr>
            <a:r>
              <a:rPr lang="en-US" sz="2000" dirty="0" smtClean="0"/>
              <a:t> </a:t>
            </a:r>
          </a:p>
          <a:p>
            <a:pPr>
              <a:buNone/>
            </a:pPr>
            <a:r>
              <a:rPr lang="en-US" sz="2000" dirty="0" smtClean="0"/>
              <a:t>#Search for an upper case "S" character in the beginning of a word, and print its position:</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x = </a:t>
            </a:r>
            <a:r>
              <a:rPr lang="en-US" sz="2000" dirty="0" err="1" smtClean="0"/>
              <a:t>re.search</a:t>
            </a:r>
            <a:r>
              <a:rPr lang="en-US" sz="2000" dirty="0" smtClean="0"/>
              <a:t>(r"\</a:t>
            </a:r>
            <a:r>
              <a:rPr lang="en-US" sz="2000" dirty="0" err="1" smtClean="0"/>
              <a:t>bS</a:t>
            </a:r>
            <a:r>
              <a:rPr lang="en-US" sz="2000" dirty="0" smtClean="0"/>
              <a:t>\w+", </a:t>
            </a:r>
            <a:r>
              <a:rPr lang="en-US" sz="2000" dirty="0" err="1" smtClean="0"/>
              <a:t>str</a:t>
            </a:r>
            <a:r>
              <a:rPr lang="en-US" sz="2000" dirty="0" smtClean="0"/>
              <a:t>)</a:t>
            </a:r>
          </a:p>
          <a:p>
            <a:pPr>
              <a:buNone/>
            </a:pPr>
            <a:r>
              <a:rPr lang="en-US" sz="2000" dirty="0" smtClean="0"/>
              <a:t>print(</a:t>
            </a:r>
            <a:r>
              <a:rPr lang="en-US" sz="2000" dirty="0" err="1" smtClean="0"/>
              <a:t>x.span</a:t>
            </a:r>
            <a:r>
              <a:rPr lang="en-US" sz="2000" dirty="0" smtClean="0"/>
              <a:t>())</a:t>
            </a:r>
          </a:p>
          <a:p>
            <a:pPr>
              <a:buNone/>
            </a:pPr>
            <a:r>
              <a:rPr lang="en-US" sz="2000" dirty="0" smtClean="0"/>
              <a:t>C:\Users\My Name&gt;python demo_regex_match_span.py</a:t>
            </a:r>
            <a:br>
              <a:rPr lang="en-US" sz="2000" dirty="0" smtClean="0"/>
            </a:br>
            <a:r>
              <a:rPr lang="en-US" sz="2000" dirty="0" smtClean="0"/>
              <a:t>(12, 17)</a:t>
            </a:r>
          </a:p>
          <a:p>
            <a:pPr>
              <a:buNone/>
            </a:pPr>
            <a:endParaRPr lang="en-US" sz="2000"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762000"/>
            <a:ext cx="8229600" cy="5867400"/>
          </a:xfrm>
        </p:spPr>
        <p:txBody>
          <a:bodyPr>
            <a:normAutofit lnSpcReduction="10000"/>
          </a:bodyPr>
          <a:lstStyle/>
          <a:p>
            <a:pPr>
              <a:buNone/>
            </a:pPr>
            <a:r>
              <a:rPr lang="en-US" sz="2000" dirty="0" smtClean="0"/>
              <a:t>Example</a:t>
            </a:r>
            <a:endParaRPr lang="en-US" sz="2000" b="1" dirty="0" smtClean="0"/>
          </a:p>
          <a:p>
            <a:pPr>
              <a:buNone/>
            </a:pPr>
            <a:r>
              <a:rPr lang="en-US" sz="2000" dirty="0" smtClean="0"/>
              <a:t>Print the string passed into the function:</a:t>
            </a:r>
          </a:p>
          <a:p>
            <a:pPr>
              <a:buNone/>
            </a:pPr>
            <a:r>
              <a:rPr lang="en-US" sz="2000" dirty="0" smtClean="0"/>
              <a:t>import re</a:t>
            </a:r>
            <a:br>
              <a:rPr lang="en-US" sz="2000" dirty="0" smtClean="0"/>
            </a:br>
            <a:r>
              <a:rPr lang="en-US" sz="2000" dirty="0" smtClean="0"/>
              <a:t/>
            </a:r>
            <a:br>
              <a:rPr lang="en-US" sz="2000" dirty="0" smtClean="0"/>
            </a:br>
            <a:r>
              <a:rPr lang="en-US" sz="2000" dirty="0" err="1" smtClean="0"/>
              <a:t>str</a:t>
            </a:r>
            <a:r>
              <a:rPr lang="en-US" sz="2000" dirty="0" smtClean="0"/>
              <a:t> = "The rain in Spain"</a:t>
            </a:r>
            <a:br>
              <a:rPr lang="en-US" sz="2000" dirty="0" smtClean="0"/>
            </a:br>
            <a:r>
              <a:rPr lang="en-US" sz="2000" dirty="0" smtClean="0"/>
              <a:t>x = </a:t>
            </a:r>
            <a:r>
              <a:rPr lang="en-US" sz="2000" dirty="0" err="1" smtClean="0"/>
              <a:t>re.search</a:t>
            </a:r>
            <a:r>
              <a:rPr lang="en-US" sz="2000" dirty="0" smtClean="0"/>
              <a:t>(r"\</a:t>
            </a:r>
            <a:r>
              <a:rPr lang="en-US" sz="2000" dirty="0" err="1" smtClean="0"/>
              <a:t>bS</a:t>
            </a:r>
            <a:r>
              <a:rPr lang="en-US" sz="2000" dirty="0" smtClean="0"/>
              <a:t>\w+", </a:t>
            </a:r>
            <a:r>
              <a:rPr lang="en-US" sz="2000" dirty="0" err="1" smtClean="0"/>
              <a:t>str</a:t>
            </a:r>
            <a:r>
              <a:rPr lang="en-US" sz="2000" dirty="0" smtClean="0"/>
              <a:t>)</a:t>
            </a:r>
            <a:br>
              <a:rPr lang="en-US" sz="2000" dirty="0" smtClean="0"/>
            </a:br>
            <a:r>
              <a:rPr lang="en-US" sz="2000" dirty="0" smtClean="0"/>
              <a:t>print(</a:t>
            </a:r>
            <a:r>
              <a:rPr lang="en-US" sz="2000" b="1" dirty="0" err="1" smtClean="0"/>
              <a:t>x.string</a:t>
            </a:r>
            <a:r>
              <a:rPr lang="en-US" sz="2000" dirty="0" smtClean="0"/>
              <a:t>)</a:t>
            </a:r>
          </a:p>
          <a:p>
            <a:pPr>
              <a:buNone/>
            </a:pPr>
            <a:r>
              <a:rPr lang="en-US" sz="2000" dirty="0" smtClean="0"/>
              <a:t>RUN EXAMPLE</a:t>
            </a:r>
          </a:p>
          <a:p>
            <a:pPr>
              <a:buNone/>
            </a:pPr>
            <a:r>
              <a:rPr lang="en-US" sz="2000" dirty="0" smtClean="0"/>
              <a:t>import re</a:t>
            </a:r>
          </a:p>
          <a:p>
            <a:pPr>
              <a:buNone/>
            </a:pPr>
            <a:r>
              <a:rPr lang="en-US" sz="2000" dirty="0" smtClean="0"/>
              <a:t> </a:t>
            </a:r>
          </a:p>
          <a:p>
            <a:pPr>
              <a:buNone/>
            </a:pPr>
            <a:r>
              <a:rPr lang="en-US" sz="2000" dirty="0" smtClean="0"/>
              <a:t>#The string property returns the search string:</a:t>
            </a:r>
          </a:p>
          <a:p>
            <a:pPr>
              <a:buNone/>
            </a:pPr>
            <a:r>
              <a:rPr lang="en-US" sz="2000" dirty="0" smtClean="0"/>
              <a:t> </a:t>
            </a:r>
          </a:p>
          <a:p>
            <a:pPr>
              <a:buNone/>
            </a:pPr>
            <a:r>
              <a:rPr lang="en-US" sz="2000" dirty="0" err="1" smtClean="0"/>
              <a:t>str</a:t>
            </a:r>
            <a:r>
              <a:rPr lang="en-US" sz="2000" dirty="0" smtClean="0"/>
              <a:t> = "The rain in Spain"</a:t>
            </a:r>
          </a:p>
          <a:p>
            <a:pPr>
              <a:buNone/>
            </a:pPr>
            <a:r>
              <a:rPr lang="en-US" sz="2000" dirty="0" smtClean="0"/>
              <a:t>x = </a:t>
            </a:r>
            <a:r>
              <a:rPr lang="en-US" sz="2000" dirty="0" err="1" smtClean="0"/>
              <a:t>re.search</a:t>
            </a:r>
            <a:r>
              <a:rPr lang="en-US" sz="2000" dirty="0" smtClean="0"/>
              <a:t>(r"\</a:t>
            </a:r>
            <a:r>
              <a:rPr lang="en-US" sz="2000" dirty="0" err="1" smtClean="0"/>
              <a:t>bS</a:t>
            </a:r>
            <a:r>
              <a:rPr lang="en-US" sz="2000" dirty="0" smtClean="0"/>
              <a:t>\w+", </a:t>
            </a:r>
            <a:r>
              <a:rPr lang="en-US" sz="2000" dirty="0" err="1" smtClean="0"/>
              <a:t>str</a:t>
            </a:r>
            <a:r>
              <a:rPr lang="en-US" sz="2000" dirty="0" smtClean="0"/>
              <a:t>)</a:t>
            </a:r>
          </a:p>
          <a:p>
            <a:pPr>
              <a:buNone/>
            </a:pPr>
            <a:r>
              <a:rPr lang="en-US" sz="2000" dirty="0" smtClean="0"/>
              <a:t>print(</a:t>
            </a:r>
            <a:r>
              <a:rPr lang="en-US" sz="2000" dirty="0" err="1" smtClean="0"/>
              <a:t>x.string</a:t>
            </a:r>
            <a:r>
              <a:rPr lang="en-US" sz="2000" dirty="0" smtClean="0"/>
              <a:t>)</a:t>
            </a:r>
          </a:p>
          <a:p>
            <a:pPr>
              <a:buNone/>
            </a:pPr>
            <a:r>
              <a:rPr lang="en-US" sz="2000" dirty="0" smtClean="0"/>
              <a:t>C:\Users\My Name&gt;python demo_regex_match_string.py</a:t>
            </a:r>
            <a:br>
              <a:rPr lang="en-US" sz="2000" dirty="0" smtClean="0"/>
            </a:br>
            <a:r>
              <a:rPr lang="en-US" sz="2000" dirty="0" smtClean="0"/>
              <a:t>The rain in Spain</a:t>
            </a:r>
          </a:p>
          <a:p>
            <a:pPr>
              <a:buNone/>
            </a:pPr>
            <a:endParaRPr lang="en-US" sz="2000"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90600"/>
            <a:ext cx="8229600" cy="5715000"/>
          </a:xfrm>
        </p:spPr>
        <p:txBody>
          <a:bodyPr>
            <a:noAutofit/>
          </a:bodyPr>
          <a:lstStyle/>
          <a:p>
            <a:pPr>
              <a:buNone/>
            </a:pPr>
            <a:r>
              <a:rPr lang="en-US" sz="2000" dirty="0" smtClean="0"/>
              <a:t>Example</a:t>
            </a:r>
            <a:endParaRPr lang="en-US" sz="2000" b="1" dirty="0" smtClean="0"/>
          </a:p>
          <a:p>
            <a:pPr>
              <a:buNone/>
            </a:pPr>
            <a:r>
              <a:rPr lang="en-US" sz="2000" dirty="0" smtClean="0"/>
              <a:t>Print the part of the string where there was a match.</a:t>
            </a:r>
          </a:p>
          <a:p>
            <a:pPr>
              <a:buNone/>
            </a:pPr>
            <a:r>
              <a:rPr lang="en-US" sz="2000" dirty="0" smtClean="0"/>
              <a:t>The regular expression looks for any words that starts with an upper case "S":</a:t>
            </a:r>
          </a:p>
          <a:p>
            <a:pPr>
              <a:buNone/>
            </a:pPr>
            <a:r>
              <a:rPr lang="en-US" sz="2000" dirty="0" smtClean="0"/>
              <a:t>import re</a:t>
            </a:r>
            <a:br>
              <a:rPr lang="en-US" sz="2000" dirty="0" smtClean="0"/>
            </a:br>
            <a:r>
              <a:rPr lang="en-US" sz="2000" dirty="0" smtClean="0"/>
              <a:t/>
            </a:r>
            <a:br>
              <a:rPr lang="en-US" sz="2000" dirty="0" smtClean="0"/>
            </a:br>
            <a:r>
              <a:rPr lang="en-US" sz="2000" dirty="0" err="1" smtClean="0"/>
              <a:t>str</a:t>
            </a:r>
            <a:r>
              <a:rPr lang="en-US" sz="2000" dirty="0" smtClean="0"/>
              <a:t> = "The rain in Spain"</a:t>
            </a:r>
            <a:br>
              <a:rPr lang="en-US" sz="2000" dirty="0" smtClean="0"/>
            </a:br>
            <a:r>
              <a:rPr lang="en-US" sz="2000" dirty="0" smtClean="0"/>
              <a:t>x = </a:t>
            </a:r>
            <a:r>
              <a:rPr lang="en-US" sz="2000" dirty="0" err="1" smtClean="0"/>
              <a:t>re.search</a:t>
            </a:r>
            <a:r>
              <a:rPr lang="en-US" sz="2000" dirty="0" smtClean="0"/>
              <a:t>(r"\</a:t>
            </a:r>
            <a:r>
              <a:rPr lang="en-US" sz="2000" dirty="0" err="1" smtClean="0"/>
              <a:t>bS</a:t>
            </a:r>
            <a:r>
              <a:rPr lang="en-US" sz="2000" dirty="0" smtClean="0"/>
              <a:t>\w+", </a:t>
            </a:r>
            <a:r>
              <a:rPr lang="en-US" sz="2000" dirty="0" err="1" smtClean="0"/>
              <a:t>str</a:t>
            </a:r>
            <a:r>
              <a:rPr lang="en-US" sz="2000" dirty="0" smtClean="0"/>
              <a:t>)</a:t>
            </a:r>
            <a:br>
              <a:rPr lang="en-US" sz="2000" dirty="0" smtClean="0"/>
            </a:br>
            <a:r>
              <a:rPr lang="en-US" sz="2000" dirty="0" smtClean="0"/>
              <a:t>print(</a:t>
            </a:r>
            <a:r>
              <a:rPr lang="en-US" sz="2000" b="1" dirty="0" err="1" smtClean="0"/>
              <a:t>x.group</a:t>
            </a:r>
            <a:r>
              <a:rPr lang="en-US" sz="2000" b="1" dirty="0" smtClean="0"/>
              <a:t>()</a:t>
            </a:r>
            <a:r>
              <a:rPr lang="en-US" sz="2000" dirty="0" smtClean="0"/>
              <a:t>)</a:t>
            </a:r>
          </a:p>
          <a:p>
            <a:pPr>
              <a:buNone/>
            </a:pPr>
            <a:r>
              <a:rPr lang="en-US" sz="2000" dirty="0" smtClean="0"/>
              <a:t>RUN EXAMPLE</a:t>
            </a:r>
          </a:p>
          <a:p>
            <a:pPr>
              <a:buNone/>
            </a:pPr>
            <a:r>
              <a:rPr lang="en-US" sz="2000" dirty="0" smtClean="0"/>
              <a:t>import re</a:t>
            </a:r>
          </a:p>
          <a:p>
            <a:pPr>
              <a:buNone/>
            </a:pPr>
            <a:r>
              <a:rPr lang="en-US" sz="2000" dirty="0" smtClean="0"/>
              <a:t> </a:t>
            </a:r>
            <a:r>
              <a:rPr lang="en-US" sz="2000" dirty="0" smtClean="0"/>
              <a:t>#</a:t>
            </a:r>
            <a:r>
              <a:rPr lang="en-US" sz="2000" dirty="0" smtClean="0"/>
              <a:t>Search for an upper case "S" character in the beginning of a word, and print the word:</a:t>
            </a:r>
          </a:p>
          <a:p>
            <a:pPr>
              <a:buNone/>
            </a:pPr>
            <a:r>
              <a:rPr lang="en-US" sz="2000" dirty="0" err="1" smtClean="0"/>
              <a:t>str</a:t>
            </a:r>
            <a:r>
              <a:rPr lang="en-US" sz="2000" dirty="0" smtClean="0"/>
              <a:t> = "The rain in Spain"</a:t>
            </a:r>
          </a:p>
          <a:p>
            <a:pPr>
              <a:buNone/>
            </a:pPr>
            <a:r>
              <a:rPr lang="en-US" sz="2000" dirty="0" smtClean="0"/>
              <a:t>x = </a:t>
            </a:r>
            <a:r>
              <a:rPr lang="en-US" sz="2000" dirty="0" err="1" smtClean="0"/>
              <a:t>re.search</a:t>
            </a:r>
            <a:r>
              <a:rPr lang="en-US" sz="2000" dirty="0" smtClean="0"/>
              <a:t>(r"\</a:t>
            </a:r>
            <a:r>
              <a:rPr lang="en-US" sz="2000" dirty="0" err="1" smtClean="0"/>
              <a:t>bS</a:t>
            </a:r>
            <a:r>
              <a:rPr lang="en-US" sz="2000" dirty="0" smtClean="0"/>
              <a:t>\w+", </a:t>
            </a:r>
            <a:r>
              <a:rPr lang="en-US" sz="2000" dirty="0" err="1" smtClean="0"/>
              <a:t>str</a:t>
            </a:r>
            <a:r>
              <a:rPr lang="en-US" sz="2000" dirty="0" smtClean="0"/>
              <a:t>)</a:t>
            </a:r>
          </a:p>
          <a:p>
            <a:pPr>
              <a:buNone/>
            </a:pPr>
            <a:r>
              <a:rPr lang="en-US" sz="2000" dirty="0" smtClean="0"/>
              <a:t>print(</a:t>
            </a:r>
            <a:r>
              <a:rPr lang="en-US" sz="2000" dirty="0" err="1" smtClean="0"/>
              <a:t>x.group</a:t>
            </a:r>
            <a:r>
              <a:rPr lang="en-US" sz="2000" dirty="0" smtClean="0"/>
              <a:t>())</a:t>
            </a:r>
          </a:p>
          <a:p>
            <a:pPr>
              <a:buNone/>
            </a:pP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8. </a:t>
            </a:r>
            <a:r>
              <a:rPr lang="en-US" u="sng" dirty="0"/>
              <a:t>Python Strings</a:t>
            </a:r>
            <a:r>
              <a:rPr lang="en-US" b="1" dirty="0"/>
              <a:t/>
            </a:r>
            <a:br>
              <a:rPr lang="en-US" b="1" dirty="0"/>
            </a:br>
            <a:endParaRPr lang="en-US" dirty="0"/>
          </a:p>
        </p:txBody>
      </p:sp>
      <p:sp>
        <p:nvSpPr>
          <p:cNvPr id="3" name="Content Placeholder 2"/>
          <p:cNvSpPr>
            <a:spLocks noGrp="1"/>
          </p:cNvSpPr>
          <p:nvPr>
            <p:ph idx="1"/>
          </p:nvPr>
        </p:nvSpPr>
        <p:spPr>
          <a:xfrm>
            <a:off x="457200" y="609600"/>
            <a:ext cx="8229600" cy="6019800"/>
          </a:xfrm>
        </p:spPr>
        <p:txBody>
          <a:bodyPr>
            <a:normAutofit lnSpcReduction="10000"/>
          </a:bodyPr>
          <a:lstStyle/>
          <a:p>
            <a:pPr>
              <a:buNone/>
            </a:pPr>
            <a:r>
              <a:rPr lang="en-US" sz="2000" dirty="0"/>
              <a:t>String Literals</a:t>
            </a:r>
            <a:endParaRPr lang="en-US" sz="2000" b="1" dirty="0"/>
          </a:p>
          <a:p>
            <a:pPr>
              <a:buNone/>
            </a:pPr>
            <a:r>
              <a:rPr lang="en-US" sz="2000" dirty="0"/>
              <a:t>String literals in python are surrounded by either single quotation marks, or double quotation marks.</a:t>
            </a:r>
          </a:p>
          <a:p>
            <a:pPr>
              <a:buNone/>
            </a:pPr>
            <a:r>
              <a:rPr lang="en-US" sz="2000" dirty="0"/>
              <a:t>'hello' is the same as "hello".</a:t>
            </a:r>
          </a:p>
          <a:p>
            <a:pPr>
              <a:buNone/>
            </a:pPr>
            <a:r>
              <a:rPr lang="en-US" sz="2000" dirty="0"/>
              <a:t>You can display a string literal with the print() function:</a:t>
            </a:r>
          </a:p>
          <a:p>
            <a:pPr>
              <a:buNone/>
            </a:pPr>
            <a:r>
              <a:rPr lang="en-US" sz="2000" dirty="0"/>
              <a:t>Example</a:t>
            </a:r>
            <a:endParaRPr lang="en-US" sz="2000" b="1" dirty="0"/>
          </a:p>
          <a:p>
            <a:pPr>
              <a:buNone/>
            </a:pPr>
            <a:r>
              <a:rPr lang="en-US" sz="2000" dirty="0"/>
              <a:t>print("Hello")</a:t>
            </a:r>
            <a:br>
              <a:rPr lang="en-US" sz="2000" dirty="0"/>
            </a:br>
            <a:r>
              <a:rPr lang="en-US" sz="2000" dirty="0"/>
              <a:t>print('Hello')</a:t>
            </a:r>
          </a:p>
          <a:p>
            <a:pPr>
              <a:buNone/>
            </a:pPr>
            <a:r>
              <a:rPr lang="en-US" sz="2000" dirty="0"/>
              <a:t>RUN EXAMPLE</a:t>
            </a:r>
          </a:p>
          <a:p>
            <a:pPr>
              <a:buNone/>
            </a:pPr>
            <a:r>
              <a:rPr lang="en-US" sz="2000" dirty="0"/>
              <a:t>C:\Users\My Name&gt;python demo_string_literal.py</a:t>
            </a:r>
            <a:br>
              <a:rPr lang="en-US" sz="2000" dirty="0"/>
            </a:br>
            <a:r>
              <a:rPr lang="en-US" sz="2000" dirty="0"/>
              <a:t>Hello</a:t>
            </a:r>
            <a:br>
              <a:rPr lang="en-US" sz="2000" dirty="0"/>
            </a:br>
            <a:r>
              <a:rPr lang="en-US" sz="2000" dirty="0"/>
              <a:t>Hello</a:t>
            </a:r>
          </a:p>
          <a:p>
            <a:pPr>
              <a:buNone/>
            </a:pPr>
            <a:r>
              <a:rPr lang="en-US" sz="2000" dirty="0"/>
              <a:t>Assign String to a Variable</a:t>
            </a:r>
            <a:endParaRPr lang="en-US" sz="2000" b="1" dirty="0"/>
          </a:p>
          <a:p>
            <a:pPr>
              <a:buNone/>
            </a:pPr>
            <a:r>
              <a:rPr lang="en-US" sz="2000" dirty="0"/>
              <a:t>Assigning a string to a variable is done with the variable name followed by an equal sign and the string:</a:t>
            </a:r>
          </a:p>
          <a:p>
            <a:pPr>
              <a:buNone/>
            </a:pPr>
            <a:r>
              <a:rPr lang="en-US" sz="2000" dirty="0"/>
              <a:t>Example</a:t>
            </a:r>
            <a:endParaRPr lang="en-US" sz="2000" b="1" dirty="0"/>
          </a:p>
          <a:p>
            <a:pPr>
              <a:buNone/>
            </a:pPr>
            <a:r>
              <a:rPr lang="en-US" sz="2000" dirty="0"/>
              <a:t>a = "</a:t>
            </a:r>
            <a:r>
              <a:rPr lang="en-US" sz="2000" dirty="0" smtClean="0"/>
              <a:t>Hello“</a:t>
            </a:r>
          </a:p>
          <a:p>
            <a:pPr>
              <a:buNone/>
            </a:pPr>
            <a:r>
              <a:rPr lang="en-US" sz="2000" dirty="0" smtClean="0"/>
              <a:t>print(a</a:t>
            </a:r>
            <a:r>
              <a:rPr lang="en-US" sz="2000" dirty="0"/>
              <a:t>)</a:t>
            </a:r>
          </a:p>
          <a:p>
            <a:pPr>
              <a:buNone/>
            </a:pPr>
            <a:endParaRPr lang="en-US" sz="2000" dirty="0"/>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u="sng" dirty="0" smtClean="0"/>
              <a:t>Python </a:t>
            </a:r>
            <a:r>
              <a:rPr lang="en-US" u="sng" dirty="0" err="1" smtClean="0"/>
              <a:t>RegEx</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C:\Users\My Name&gt;python demo_regex_match_group.py</a:t>
            </a:r>
            <a:br>
              <a:rPr lang="en-US" sz="2000" dirty="0" smtClean="0"/>
            </a:br>
            <a:r>
              <a:rPr lang="en-US" sz="2000" dirty="0" smtClean="0"/>
              <a:t>Spain</a:t>
            </a:r>
          </a:p>
          <a:p>
            <a:pPr>
              <a:buNone/>
            </a:pPr>
            <a:r>
              <a:rPr lang="en-US" sz="2000" b="1" dirty="0" smtClean="0"/>
              <a:t>Note:</a:t>
            </a:r>
            <a:r>
              <a:rPr lang="en-US" sz="2000" dirty="0" smtClean="0"/>
              <a:t> If there is no match, the value None will be returned, instead of the Match Object.</a:t>
            </a:r>
          </a:p>
          <a:p>
            <a:pPr>
              <a:buNone/>
            </a:pPr>
            <a:endParaRPr lang="en-US" sz="2000" dirty="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r>
              <a:rPr lang="en-US" dirty="0" smtClean="0"/>
              <a:t>27. </a:t>
            </a:r>
            <a:r>
              <a:rPr lang="en-US" u="sng" dirty="0" smtClean="0"/>
              <a:t>Python PIP</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What is PIP?</a:t>
            </a:r>
            <a:endParaRPr lang="en-US" sz="2000" b="1" dirty="0" smtClean="0"/>
          </a:p>
          <a:p>
            <a:pPr>
              <a:buNone/>
            </a:pPr>
            <a:r>
              <a:rPr lang="en-US" sz="2000" dirty="0" smtClean="0"/>
              <a:t>PIP is a package manager for Python packages, or modules if you like.</a:t>
            </a:r>
          </a:p>
          <a:p>
            <a:pPr>
              <a:buNone/>
            </a:pPr>
            <a:r>
              <a:rPr lang="en-US" sz="2000" b="1" dirty="0" smtClean="0"/>
              <a:t>Note:</a:t>
            </a:r>
            <a:r>
              <a:rPr lang="en-US" sz="2000" dirty="0" smtClean="0"/>
              <a:t> If you have Python version 3.4 or later, PIP is included by default.</a:t>
            </a:r>
          </a:p>
          <a:p>
            <a:pPr>
              <a:buNone/>
            </a:pPr>
            <a:r>
              <a:rPr lang="en-US" sz="2000" dirty="0" smtClean="0"/>
              <a:t>What is a Package?</a:t>
            </a:r>
            <a:endParaRPr lang="en-US" sz="2000" b="1" dirty="0" smtClean="0"/>
          </a:p>
          <a:p>
            <a:pPr>
              <a:buNone/>
            </a:pPr>
            <a:r>
              <a:rPr lang="en-US" sz="2000" dirty="0" smtClean="0"/>
              <a:t>A package contains all the files you need for a module.</a:t>
            </a:r>
          </a:p>
          <a:p>
            <a:pPr>
              <a:buNone/>
            </a:pPr>
            <a:r>
              <a:rPr lang="en-US" sz="2000" dirty="0" smtClean="0"/>
              <a:t>Modules are Python code libraries you can include in your project.</a:t>
            </a:r>
          </a:p>
          <a:p>
            <a:pPr>
              <a:buNone/>
            </a:pPr>
            <a:r>
              <a:rPr lang="en-US" sz="2000" dirty="0" smtClean="0"/>
              <a:t>Check if PIP is Installed</a:t>
            </a:r>
            <a:endParaRPr lang="en-US" sz="2000" b="1" dirty="0" smtClean="0"/>
          </a:p>
          <a:p>
            <a:pPr>
              <a:buNone/>
            </a:pPr>
            <a:r>
              <a:rPr lang="en-US" sz="2000" dirty="0" smtClean="0"/>
              <a:t>Navigate your command line to the location of Python's script directory, and type the following:</a:t>
            </a:r>
          </a:p>
          <a:p>
            <a:pPr>
              <a:buNone/>
            </a:pPr>
            <a:r>
              <a:rPr lang="en-US" sz="2000" dirty="0" smtClean="0"/>
              <a:t>Example</a:t>
            </a:r>
            <a:endParaRPr lang="en-US" sz="2000" b="1" dirty="0" smtClean="0"/>
          </a:p>
          <a:p>
            <a:pPr>
              <a:buNone/>
            </a:pPr>
            <a:r>
              <a:rPr lang="en-US" sz="2000" dirty="0" smtClean="0"/>
              <a:t>Check PIP version:</a:t>
            </a:r>
          </a:p>
          <a:p>
            <a:pPr>
              <a:buNone/>
            </a:pPr>
            <a:r>
              <a:rPr lang="en-US" sz="2000" dirty="0" smtClean="0"/>
              <a:t>C:\Users\</a:t>
            </a:r>
            <a:r>
              <a:rPr lang="en-US" sz="2000" i="1" dirty="0" smtClean="0"/>
              <a:t>Your Name</a:t>
            </a:r>
            <a:r>
              <a:rPr lang="en-US" sz="2000" dirty="0" smtClean="0"/>
              <a:t>\</a:t>
            </a:r>
            <a:r>
              <a:rPr lang="en-US" sz="2000" dirty="0" err="1" smtClean="0"/>
              <a:t>AppData</a:t>
            </a:r>
            <a:r>
              <a:rPr lang="en-US" sz="2000" dirty="0" smtClean="0"/>
              <a:t>\Local\Programs\Python\Python36-32\Scripts&gt;pip --version</a:t>
            </a:r>
          </a:p>
          <a:p>
            <a:pPr>
              <a:buNone/>
            </a:pPr>
            <a:r>
              <a:rPr lang="en-US" sz="2000" dirty="0" smtClean="0"/>
              <a:t>Install PIP</a:t>
            </a:r>
            <a:endParaRPr lang="en-US" sz="2000" b="1" dirty="0" smtClean="0"/>
          </a:p>
          <a:p>
            <a:pPr>
              <a:buNone/>
            </a:pPr>
            <a:r>
              <a:rPr lang="en-US" sz="2000" dirty="0" smtClean="0"/>
              <a:t>If you do not have PIP installed, you can download and install it from this page: </a:t>
            </a:r>
            <a:r>
              <a:rPr lang="en-US" sz="2000" dirty="0" smtClean="0"/>
              <a:t>https://pypi.org/project/pip/</a:t>
            </a:r>
            <a:endParaRPr lang="en-US" sz="2000" dirty="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
          </a:xfrm>
        </p:spPr>
        <p:txBody>
          <a:bodyPr>
            <a:normAutofit fontScale="90000"/>
          </a:bodyPr>
          <a:lstStyle/>
          <a:p>
            <a:r>
              <a:rPr lang="en-US" dirty="0" smtClean="0"/>
              <a:t>27. </a:t>
            </a:r>
            <a:r>
              <a:rPr lang="en-US" u="sng" dirty="0" smtClean="0"/>
              <a:t>Python PIP</a:t>
            </a:r>
            <a:endParaRPr lang="en-US" dirty="0"/>
          </a:p>
        </p:txBody>
      </p:sp>
      <p:sp>
        <p:nvSpPr>
          <p:cNvPr id="3" name="Content Placeholder 2"/>
          <p:cNvSpPr>
            <a:spLocks noGrp="1"/>
          </p:cNvSpPr>
          <p:nvPr>
            <p:ph idx="1"/>
          </p:nvPr>
        </p:nvSpPr>
        <p:spPr>
          <a:xfrm>
            <a:off x="457200" y="685800"/>
            <a:ext cx="8229600" cy="6019800"/>
          </a:xfrm>
        </p:spPr>
        <p:txBody>
          <a:bodyPr>
            <a:normAutofit lnSpcReduction="10000"/>
          </a:bodyPr>
          <a:lstStyle/>
          <a:p>
            <a:pPr>
              <a:buNone/>
            </a:pPr>
            <a:r>
              <a:rPr lang="en-US" sz="2000" dirty="0" smtClean="0"/>
              <a:t>Download a Package</a:t>
            </a:r>
            <a:endParaRPr lang="en-US" sz="2000" b="1" dirty="0" smtClean="0"/>
          </a:p>
          <a:p>
            <a:pPr>
              <a:buNone/>
            </a:pPr>
            <a:r>
              <a:rPr lang="en-US" sz="2000" dirty="0" smtClean="0"/>
              <a:t>Downloading a package is very easy.</a:t>
            </a:r>
          </a:p>
          <a:p>
            <a:pPr>
              <a:buNone/>
            </a:pPr>
            <a:r>
              <a:rPr lang="en-US" sz="2000" dirty="0" smtClean="0"/>
              <a:t>Open the command line interface and tell PIP to download the package you want.</a:t>
            </a:r>
          </a:p>
          <a:p>
            <a:pPr>
              <a:buNone/>
            </a:pPr>
            <a:r>
              <a:rPr lang="en-US" sz="2000" dirty="0" smtClean="0"/>
              <a:t>Navigate your command line to the location of Python's script directory, and type the following:</a:t>
            </a:r>
          </a:p>
          <a:p>
            <a:pPr>
              <a:buNone/>
            </a:pPr>
            <a:r>
              <a:rPr lang="en-US" sz="2000" dirty="0" smtClean="0"/>
              <a:t>Example</a:t>
            </a:r>
            <a:endParaRPr lang="en-US" sz="2000" b="1" dirty="0" smtClean="0"/>
          </a:p>
          <a:p>
            <a:pPr>
              <a:buNone/>
            </a:pPr>
            <a:r>
              <a:rPr lang="en-US" sz="2000" dirty="0" smtClean="0"/>
              <a:t>Download a package named "</a:t>
            </a:r>
            <a:r>
              <a:rPr lang="en-US" sz="2000" dirty="0" err="1" smtClean="0"/>
              <a:t>camelcase</a:t>
            </a:r>
            <a:r>
              <a:rPr lang="en-US" sz="2000" dirty="0" smtClean="0"/>
              <a:t>":</a:t>
            </a:r>
          </a:p>
          <a:p>
            <a:pPr>
              <a:buNone/>
            </a:pPr>
            <a:r>
              <a:rPr lang="en-US" sz="2000" dirty="0" smtClean="0"/>
              <a:t>C:\Users\</a:t>
            </a:r>
            <a:r>
              <a:rPr lang="en-US" sz="2000" i="1" dirty="0" smtClean="0"/>
              <a:t>Your Name</a:t>
            </a:r>
            <a:r>
              <a:rPr lang="en-US" sz="2000" dirty="0" smtClean="0"/>
              <a:t>\</a:t>
            </a:r>
            <a:r>
              <a:rPr lang="en-US" sz="2000" dirty="0" err="1" smtClean="0"/>
              <a:t>AppData</a:t>
            </a:r>
            <a:r>
              <a:rPr lang="en-US" sz="2000" dirty="0" smtClean="0"/>
              <a:t>\Local\Programs\Python\Python36-32\Scripts&gt;pip install </a:t>
            </a:r>
            <a:r>
              <a:rPr lang="en-US" sz="2000" dirty="0" err="1" smtClean="0"/>
              <a:t>camelcase</a:t>
            </a:r>
            <a:endParaRPr lang="en-US" sz="2000" dirty="0" smtClean="0"/>
          </a:p>
          <a:p>
            <a:pPr>
              <a:buNone/>
            </a:pPr>
            <a:r>
              <a:rPr lang="en-US" sz="2000" dirty="0" smtClean="0"/>
              <a:t>Now you have downloaded and installed your first package!</a:t>
            </a:r>
          </a:p>
          <a:p>
            <a:pPr>
              <a:buNone/>
            </a:pPr>
            <a:r>
              <a:rPr lang="en-US" sz="2000" dirty="0" smtClean="0"/>
              <a:t>Using a Package</a:t>
            </a:r>
            <a:endParaRPr lang="en-US" sz="2000" b="1" dirty="0" smtClean="0"/>
          </a:p>
          <a:p>
            <a:pPr>
              <a:buNone/>
            </a:pPr>
            <a:r>
              <a:rPr lang="en-US" sz="2000" dirty="0" smtClean="0"/>
              <a:t>Once the package is installed, it is ready to use.</a:t>
            </a:r>
          </a:p>
          <a:p>
            <a:pPr>
              <a:buNone/>
            </a:pPr>
            <a:r>
              <a:rPr lang="en-US" sz="2000" dirty="0" smtClean="0"/>
              <a:t>Import the "</a:t>
            </a:r>
            <a:r>
              <a:rPr lang="en-US" sz="2000" dirty="0" err="1" smtClean="0"/>
              <a:t>camelcase</a:t>
            </a:r>
            <a:r>
              <a:rPr lang="en-US" sz="2000" dirty="0" smtClean="0"/>
              <a:t>" package into your project.</a:t>
            </a:r>
          </a:p>
          <a:p>
            <a:pPr>
              <a:buNone/>
            </a:pPr>
            <a:r>
              <a:rPr lang="en-US" sz="2000" dirty="0" smtClean="0"/>
              <a:t>Example</a:t>
            </a:r>
            <a:endParaRPr lang="en-US" sz="2000" b="1" dirty="0" smtClean="0"/>
          </a:p>
          <a:p>
            <a:pPr>
              <a:buNone/>
            </a:pPr>
            <a:r>
              <a:rPr lang="en-US" sz="2000" dirty="0" smtClean="0"/>
              <a:t>Import and use "</a:t>
            </a:r>
            <a:r>
              <a:rPr lang="en-US" sz="2000" dirty="0" err="1" smtClean="0"/>
              <a:t>camelcase</a:t>
            </a:r>
            <a:r>
              <a:rPr lang="en-US" sz="2000" dirty="0" smtClean="0"/>
              <a:t>":</a:t>
            </a:r>
          </a:p>
          <a:p>
            <a:pPr>
              <a:buNone/>
            </a:pPr>
            <a:r>
              <a:rPr lang="en-US" sz="2000" dirty="0" smtClean="0"/>
              <a:t>import </a:t>
            </a:r>
            <a:r>
              <a:rPr lang="en-US" sz="2000" dirty="0" err="1" smtClean="0"/>
              <a:t>camelcase</a:t>
            </a:r>
            <a:endParaRPr lang="en-US" sz="2000" dirty="0" smtClean="0"/>
          </a:p>
          <a:p>
            <a:pPr>
              <a:buNone/>
            </a:pPr>
            <a:r>
              <a:rPr lang="en-US" sz="2000" dirty="0" smtClean="0"/>
              <a:t>c = </a:t>
            </a:r>
            <a:r>
              <a:rPr lang="en-US" sz="2000" dirty="0" err="1" smtClean="0"/>
              <a:t>camelcase.CamelCase</a:t>
            </a:r>
            <a:r>
              <a:rPr lang="en-US" sz="2000" dirty="0" smtClean="0"/>
              <a:t>()</a:t>
            </a:r>
            <a:endParaRPr lang="en-US" sz="2000" dirty="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27. </a:t>
            </a:r>
            <a:r>
              <a:rPr lang="en-US" u="sng" dirty="0" smtClean="0"/>
              <a:t>Python PIP</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txt = "hello world"</a:t>
            </a:r>
            <a:br>
              <a:rPr lang="en-US" sz="2000" dirty="0" smtClean="0"/>
            </a:br>
            <a:r>
              <a:rPr lang="en-US" sz="2000" dirty="0" smtClean="0"/>
              <a:t/>
            </a:r>
            <a:br>
              <a:rPr lang="en-US" sz="2000" dirty="0" smtClean="0"/>
            </a:br>
            <a:r>
              <a:rPr lang="en-US" sz="2000" dirty="0" smtClean="0"/>
              <a:t>print(</a:t>
            </a:r>
            <a:r>
              <a:rPr lang="en-US" sz="2000" dirty="0" err="1" smtClean="0"/>
              <a:t>c.hump</a:t>
            </a:r>
            <a:r>
              <a:rPr lang="en-US" sz="2000" dirty="0" smtClean="0"/>
              <a:t>(txt))</a:t>
            </a:r>
          </a:p>
          <a:p>
            <a:pPr>
              <a:buNone/>
            </a:pPr>
            <a:r>
              <a:rPr lang="en-US" sz="2000" dirty="0" smtClean="0"/>
              <a:t>RUN EXAMPLE</a:t>
            </a:r>
          </a:p>
          <a:p>
            <a:pPr>
              <a:buNone/>
            </a:pPr>
            <a:r>
              <a:rPr lang="en-US" sz="2000" dirty="0" smtClean="0"/>
              <a:t>import </a:t>
            </a:r>
            <a:r>
              <a:rPr lang="en-US" sz="2000" dirty="0" err="1" smtClean="0"/>
              <a:t>camelcase</a:t>
            </a:r>
            <a:endParaRPr lang="en-US" sz="2000" dirty="0" smtClean="0"/>
          </a:p>
          <a:p>
            <a:pPr>
              <a:buNone/>
            </a:pPr>
            <a:r>
              <a:rPr lang="en-US" sz="2000" dirty="0" smtClean="0"/>
              <a:t> </a:t>
            </a:r>
          </a:p>
          <a:p>
            <a:pPr>
              <a:buNone/>
            </a:pPr>
            <a:r>
              <a:rPr lang="en-US" sz="2000" dirty="0" smtClean="0"/>
              <a:t>c = </a:t>
            </a:r>
            <a:r>
              <a:rPr lang="en-US" sz="2000" dirty="0" err="1" smtClean="0"/>
              <a:t>camelcase.CamelCase</a:t>
            </a:r>
            <a:r>
              <a:rPr lang="en-US" sz="2000" dirty="0" smtClean="0"/>
              <a:t>()</a:t>
            </a:r>
          </a:p>
          <a:p>
            <a:pPr>
              <a:buNone/>
            </a:pPr>
            <a:r>
              <a:rPr lang="en-US" sz="2000" dirty="0" smtClean="0"/>
              <a:t> </a:t>
            </a:r>
          </a:p>
          <a:p>
            <a:pPr>
              <a:buNone/>
            </a:pPr>
            <a:r>
              <a:rPr lang="en-US" sz="2000" dirty="0" smtClean="0"/>
              <a:t>txt = "</a:t>
            </a:r>
            <a:r>
              <a:rPr lang="en-US" sz="2000" dirty="0" err="1" smtClean="0"/>
              <a:t>lorem</a:t>
            </a:r>
            <a:r>
              <a:rPr lang="en-US" sz="2000" dirty="0" smtClean="0"/>
              <a:t> </a:t>
            </a:r>
            <a:r>
              <a:rPr lang="en-US" sz="2000" dirty="0" err="1" smtClean="0"/>
              <a:t>ipsum</a:t>
            </a:r>
            <a:r>
              <a:rPr lang="en-US" sz="2000" dirty="0" smtClean="0"/>
              <a:t> dolor sit </a:t>
            </a:r>
            <a:r>
              <a:rPr lang="en-US" sz="2000" dirty="0" err="1" smtClean="0"/>
              <a:t>amet</a:t>
            </a:r>
            <a:r>
              <a:rPr lang="en-US" sz="2000" dirty="0" smtClean="0"/>
              <a:t>"</a:t>
            </a:r>
          </a:p>
          <a:p>
            <a:pPr>
              <a:buNone/>
            </a:pPr>
            <a:r>
              <a:rPr lang="en-US" sz="2000" dirty="0" smtClean="0"/>
              <a:t> </a:t>
            </a:r>
          </a:p>
          <a:p>
            <a:pPr>
              <a:buNone/>
            </a:pPr>
            <a:r>
              <a:rPr lang="en-US" sz="2000" dirty="0" smtClean="0"/>
              <a:t>print(</a:t>
            </a:r>
            <a:r>
              <a:rPr lang="en-US" sz="2000" dirty="0" err="1" smtClean="0"/>
              <a:t>c.hump</a:t>
            </a:r>
            <a:r>
              <a:rPr lang="en-US" sz="2000" dirty="0" smtClean="0"/>
              <a:t>(txt))</a:t>
            </a:r>
          </a:p>
          <a:p>
            <a:pPr>
              <a:buNone/>
            </a:pPr>
            <a:r>
              <a:rPr lang="en-US" sz="2000" dirty="0" smtClean="0"/>
              <a:t> </a:t>
            </a:r>
          </a:p>
          <a:p>
            <a:pPr>
              <a:buNone/>
            </a:pPr>
            <a:r>
              <a:rPr lang="en-US" sz="2000" dirty="0" smtClean="0"/>
              <a:t>#This method capitalizes the first letter of each word.</a:t>
            </a:r>
          </a:p>
          <a:p>
            <a:pPr>
              <a:buNone/>
            </a:pPr>
            <a:r>
              <a:rPr lang="en-US" sz="2000" dirty="0" smtClean="0"/>
              <a:t>C:\Users\My Name&gt;python demo_camelcase.py</a:t>
            </a:r>
            <a:br>
              <a:rPr lang="en-US" sz="2000" dirty="0" smtClean="0"/>
            </a:br>
            <a:r>
              <a:rPr lang="en-US" sz="2000" dirty="0" err="1" smtClean="0"/>
              <a:t>Lorem</a:t>
            </a:r>
            <a:r>
              <a:rPr lang="en-US" sz="2000" dirty="0" smtClean="0"/>
              <a:t> </a:t>
            </a:r>
            <a:r>
              <a:rPr lang="en-US" sz="2000" dirty="0" err="1" smtClean="0"/>
              <a:t>Ipsum</a:t>
            </a:r>
            <a:r>
              <a:rPr lang="en-US" sz="2000" dirty="0" smtClean="0"/>
              <a:t> Dolor Sit </a:t>
            </a:r>
            <a:r>
              <a:rPr lang="en-US" sz="2000" dirty="0" err="1" smtClean="0"/>
              <a:t>Amet</a:t>
            </a:r>
            <a:endParaRPr lang="en-US" sz="2000" dirty="0" smtClean="0"/>
          </a:p>
          <a:p>
            <a:pPr>
              <a:buNone/>
            </a:pPr>
            <a:endParaRPr lang="en-US" sz="2000" dirty="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dirty="0" smtClean="0"/>
              <a:t>27. </a:t>
            </a:r>
            <a:r>
              <a:rPr lang="en-US" u="sng" dirty="0" smtClean="0"/>
              <a:t>Python PIP</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Find Packages</a:t>
            </a:r>
            <a:endParaRPr lang="en-US" sz="2000" b="1" dirty="0" smtClean="0"/>
          </a:p>
          <a:p>
            <a:pPr>
              <a:buNone/>
            </a:pPr>
            <a:r>
              <a:rPr lang="en-US" sz="2000" dirty="0" smtClean="0"/>
              <a:t>Find more packages at </a:t>
            </a:r>
            <a:r>
              <a:rPr lang="en-US" sz="2000" dirty="0" smtClean="0"/>
              <a:t> </a:t>
            </a:r>
            <a:r>
              <a:rPr lang="en-US" sz="2000" dirty="0" smtClean="0">
                <a:hlinkClick r:id="rId2"/>
              </a:rPr>
              <a:t>https://pypi.org/</a:t>
            </a:r>
            <a:r>
              <a:rPr lang="en-US" sz="2000" dirty="0" smtClean="0"/>
              <a:t>.</a:t>
            </a:r>
          </a:p>
          <a:p>
            <a:pPr>
              <a:buNone/>
            </a:pPr>
            <a:endParaRPr lang="en-US" sz="2000" dirty="0" smtClean="0"/>
          </a:p>
          <a:p>
            <a:pPr>
              <a:buNone/>
            </a:pPr>
            <a:r>
              <a:rPr lang="en-US" sz="2000" dirty="0" smtClean="0"/>
              <a:t>Remove a Package</a:t>
            </a:r>
            <a:endParaRPr lang="en-US" sz="2000" b="1" dirty="0" smtClean="0"/>
          </a:p>
          <a:p>
            <a:pPr>
              <a:buNone/>
            </a:pPr>
            <a:r>
              <a:rPr lang="en-US" sz="2000" dirty="0" smtClean="0"/>
              <a:t>Use the uninstall command to remove a package:</a:t>
            </a:r>
          </a:p>
          <a:p>
            <a:pPr>
              <a:buNone/>
            </a:pPr>
            <a:r>
              <a:rPr lang="en-US" sz="2000" dirty="0" smtClean="0"/>
              <a:t>Example</a:t>
            </a:r>
            <a:endParaRPr lang="en-US" sz="2000" b="1" dirty="0" smtClean="0"/>
          </a:p>
          <a:p>
            <a:pPr>
              <a:buNone/>
            </a:pPr>
            <a:r>
              <a:rPr lang="en-US" sz="2000" dirty="0" smtClean="0"/>
              <a:t>Uninstall the package named "</a:t>
            </a:r>
            <a:r>
              <a:rPr lang="en-US" sz="2000" dirty="0" err="1" smtClean="0"/>
              <a:t>camelcase</a:t>
            </a:r>
            <a:r>
              <a:rPr lang="en-US" sz="2000" dirty="0" smtClean="0"/>
              <a:t>":</a:t>
            </a:r>
          </a:p>
          <a:p>
            <a:pPr>
              <a:buNone/>
            </a:pPr>
            <a:r>
              <a:rPr lang="en-US" sz="2000" dirty="0" smtClean="0"/>
              <a:t>C:\Users\</a:t>
            </a:r>
            <a:r>
              <a:rPr lang="en-US" sz="2000" i="1" dirty="0" smtClean="0"/>
              <a:t>Your Name</a:t>
            </a:r>
            <a:r>
              <a:rPr lang="en-US" sz="2000" dirty="0" smtClean="0"/>
              <a:t>\</a:t>
            </a:r>
            <a:r>
              <a:rPr lang="en-US" sz="2000" dirty="0" err="1" smtClean="0"/>
              <a:t>AppData</a:t>
            </a:r>
            <a:r>
              <a:rPr lang="en-US" sz="2000" dirty="0" smtClean="0"/>
              <a:t>\Local\Programs\Python\Python36-32\Scripts&gt;pip uninstall </a:t>
            </a:r>
            <a:r>
              <a:rPr lang="en-US" sz="2000" dirty="0" err="1" smtClean="0"/>
              <a:t>camelcase</a:t>
            </a:r>
            <a:endParaRPr lang="en-US" sz="2000" dirty="0" smtClean="0"/>
          </a:p>
          <a:p>
            <a:pPr>
              <a:buNone/>
            </a:pPr>
            <a:r>
              <a:rPr lang="en-US" sz="2000" dirty="0" smtClean="0"/>
              <a:t>The PIP Package Manager will ask you to confirm that you want to remove the </a:t>
            </a:r>
            <a:r>
              <a:rPr lang="en-US" sz="2000" dirty="0" err="1" smtClean="0"/>
              <a:t>camelcase</a:t>
            </a:r>
            <a:r>
              <a:rPr lang="en-US" sz="2000" dirty="0" smtClean="0"/>
              <a:t> package:</a:t>
            </a:r>
          </a:p>
          <a:p>
            <a:pPr>
              <a:buNone/>
            </a:pPr>
            <a:r>
              <a:rPr lang="en-US" sz="2000" dirty="0" smtClean="0"/>
              <a:t>Uninstalling camelcase-02.1</a:t>
            </a:r>
            <a:r>
              <a:rPr lang="en-US" sz="2000" dirty="0" smtClean="0"/>
              <a:t>:</a:t>
            </a:r>
          </a:p>
          <a:p>
            <a:pPr>
              <a:buNone/>
            </a:pPr>
            <a:r>
              <a:rPr lang="en-US" sz="2000" dirty="0" smtClean="0"/>
              <a:t>Would remove:</a:t>
            </a:r>
            <a:br>
              <a:rPr lang="en-US" sz="2000" dirty="0" smtClean="0"/>
            </a:br>
            <a:r>
              <a:rPr lang="en-US" sz="2000" dirty="0" smtClean="0"/>
              <a:t>    c:\users\</a:t>
            </a:r>
            <a:r>
              <a:rPr lang="en-US" sz="2000" i="1" dirty="0" smtClean="0"/>
              <a:t>Your Name</a:t>
            </a:r>
            <a:r>
              <a:rPr lang="en-US" sz="2000" dirty="0" smtClean="0"/>
              <a:t>\</a:t>
            </a:r>
            <a:r>
              <a:rPr lang="en-US" sz="2000" dirty="0" err="1" smtClean="0"/>
              <a:t>appdata</a:t>
            </a:r>
            <a:r>
              <a:rPr lang="en-US" sz="2000" dirty="0" smtClean="0"/>
              <a:t>\local\programs\python\python36-32\lib\site-packages\camecase-0.2-py3.6.egg-info</a:t>
            </a:r>
            <a:br>
              <a:rPr lang="en-US" sz="2000" dirty="0" smtClean="0"/>
            </a:br>
            <a:r>
              <a:rPr lang="en-US" sz="2000" dirty="0" smtClean="0"/>
              <a:t>    c:\users\</a:t>
            </a:r>
            <a:r>
              <a:rPr lang="en-US" sz="2000" i="1" dirty="0" smtClean="0"/>
              <a:t>Your Name</a:t>
            </a:r>
            <a:r>
              <a:rPr lang="en-US" sz="2000" dirty="0" smtClean="0"/>
              <a:t>\</a:t>
            </a:r>
            <a:r>
              <a:rPr lang="en-US" sz="2000" dirty="0" err="1" smtClean="0"/>
              <a:t>appdata</a:t>
            </a:r>
            <a:r>
              <a:rPr lang="en-US" sz="2000" dirty="0" smtClean="0"/>
              <a:t>\local\programs\python\python36-32\lib\site-packages\</a:t>
            </a:r>
            <a:r>
              <a:rPr lang="en-US" sz="2000" dirty="0" err="1" smtClean="0"/>
              <a:t>camecase</a:t>
            </a:r>
            <a:r>
              <a:rPr lang="en-US" sz="2000" dirty="0" smtClean="0"/>
              <a:t>\*</a:t>
            </a:r>
            <a:br>
              <a:rPr lang="en-US" sz="2000" dirty="0" smtClean="0"/>
            </a:br>
            <a:endParaRPr lang="en-US" sz="2000" dirty="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dirty="0" smtClean="0"/>
              <a:t>27. </a:t>
            </a:r>
            <a:r>
              <a:rPr lang="en-US" u="sng" dirty="0" smtClean="0"/>
              <a:t>Python PIP</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Proceed (y/n)?</a:t>
            </a:r>
          </a:p>
          <a:p>
            <a:pPr>
              <a:buNone/>
            </a:pPr>
            <a:r>
              <a:rPr lang="en-US" sz="2000" dirty="0" smtClean="0"/>
              <a:t>Press y and the package will be removed.</a:t>
            </a:r>
          </a:p>
          <a:p>
            <a:pPr>
              <a:buNone/>
            </a:pPr>
            <a:endParaRPr lang="en-US" sz="2000" dirty="0" smtClean="0"/>
          </a:p>
          <a:p>
            <a:pPr>
              <a:buNone/>
            </a:pPr>
            <a:r>
              <a:rPr lang="en-US" sz="2000" dirty="0" smtClean="0"/>
              <a:t>List Packages</a:t>
            </a:r>
            <a:endParaRPr lang="en-US" sz="2000" b="1" dirty="0" smtClean="0"/>
          </a:p>
          <a:p>
            <a:pPr>
              <a:buNone/>
            </a:pPr>
            <a:r>
              <a:rPr lang="en-US" sz="2000" dirty="0" smtClean="0"/>
              <a:t>Use the list command to list all the packages installed on your system:</a:t>
            </a:r>
          </a:p>
          <a:p>
            <a:pPr>
              <a:buNone/>
            </a:pPr>
            <a:r>
              <a:rPr lang="en-US" sz="2000" dirty="0" smtClean="0"/>
              <a:t>Example</a:t>
            </a:r>
            <a:endParaRPr lang="en-US" sz="2000" b="1" dirty="0" smtClean="0"/>
          </a:p>
          <a:p>
            <a:pPr>
              <a:buNone/>
            </a:pPr>
            <a:r>
              <a:rPr lang="en-US" sz="2000" dirty="0" smtClean="0"/>
              <a:t>List installed packages:</a:t>
            </a:r>
          </a:p>
          <a:p>
            <a:pPr>
              <a:buNone/>
            </a:pPr>
            <a:r>
              <a:rPr lang="en-US" sz="2000" dirty="0" smtClean="0"/>
              <a:t>C:\Users\</a:t>
            </a:r>
            <a:r>
              <a:rPr lang="en-US" sz="2000" i="1" dirty="0" smtClean="0"/>
              <a:t>Your Name</a:t>
            </a:r>
            <a:r>
              <a:rPr lang="en-US" sz="2000" dirty="0" smtClean="0"/>
              <a:t>\</a:t>
            </a:r>
            <a:r>
              <a:rPr lang="en-US" sz="2000" dirty="0" err="1" smtClean="0"/>
              <a:t>AppData</a:t>
            </a:r>
            <a:r>
              <a:rPr lang="en-US" sz="2000" dirty="0" smtClean="0"/>
              <a:t>\Local\Programs\Python\Python36-32\Scripts&gt;pip list</a:t>
            </a:r>
          </a:p>
          <a:p>
            <a:pPr>
              <a:buNone/>
            </a:pPr>
            <a:r>
              <a:rPr lang="en-US" sz="2000" dirty="0" smtClean="0"/>
              <a:t>Result:</a:t>
            </a:r>
          </a:p>
          <a:p>
            <a:pPr>
              <a:buNone/>
            </a:pPr>
            <a:r>
              <a:rPr lang="en-US" sz="2000" dirty="0" smtClean="0"/>
              <a:t>	Package</a:t>
            </a:r>
            <a:r>
              <a:rPr lang="en-US" sz="2000" dirty="0" smtClean="0"/>
              <a:t>         Version</a:t>
            </a:r>
            <a:br>
              <a:rPr lang="en-US" sz="2000" dirty="0" smtClean="0"/>
            </a:br>
            <a:r>
              <a:rPr lang="en-US" sz="2000" dirty="0" smtClean="0"/>
              <a:t>-----------------------</a:t>
            </a:r>
            <a:br>
              <a:rPr lang="en-US" sz="2000" dirty="0" smtClean="0"/>
            </a:br>
            <a:r>
              <a:rPr lang="en-US" sz="2000" dirty="0" err="1" smtClean="0"/>
              <a:t>camelcase</a:t>
            </a:r>
            <a:r>
              <a:rPr lang="en-US" sz="2000" dirty="0" smtClean="0"/>
              <a:t>       0.2</a:t>
            </a:r>
            <a:br>
              <a:rPr lang="en-US" sz="2000" dirty="0" smtClean="0"/>
            </a:br>
            <a:r>
              <a:rPr lang="en-US" sz="2000" dirty="0" err="1" smtClean="0"/>
              <a:t>mysql</a:t>
            </a:r>
            <a:r>
              <a:rPr lang="en-US" sz="2000" dirty="0" smtClean="0"/>
              <a:t>-connector 2.1.6</a:t>
            </a:r>
            <a:br>
              <a:rPr lang="en-US" sz="2000" dirty="0" smtClean="0"/>
            </a:br>
            <a:r>
              <a:rPr lang="en-US" sz="2000" dirty="0" smtClean="0"/>
              <a:t>pip             18.1</a:t>
            </a:r>
            <a:br>
              <a:rPr lang="en-US" sz="2000" dirty="0" smtClean="0"/>
            </a:br>
            <a:r>
              <a:rPr lang="en-US" sz="2000" dirty="0" err="1" smtClean="0"/>
              <a:t>pymongo</a:t>
            </a:r>
            <a:r>
              <a:rPr lang="en-US" sz="2000" dirty="0" smtClean="0"/>
              <a:t>         3.6.1</a:t>
            </a:r>
            <a:br>
              <a:rPr lang="en-US" sz="2000" dirty="0" smtClean="0"/>
            </a:br>
            <a:r>
              <a:rPr lang="en-US" sz="2000" dirty="0" err="1" smtClean="0"/>
              <a:t>setuptools</a:t>
            </a:r>
            <a:r>
              <a:rPr lang="en-US" sz="2000" dirty="0" smtClean="0"/>
              <a:t>      39.0.1</a:t>
            </a:r>
          </a:p>
          <a:p>
            <a:pPr>
              <a:buNone/>
            </a:pPr>
            <a:endParaRPr lang="en-US" sz="2000" dirty="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28. </a:t>
            </a:r>
            <a:r>
              <a:rPr lang="en-US" u="sng" dirty="0" smtClean="0"/>
              <a:t>Python Try Except</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The try block lets you test a block of code for errors.</a:t>
            </a:r>
          </a:p>
          <a:p>
            <a:pPr>
              <a:buNone/>
            </a:pPr>
            <a:r>
              <a:rPr lang="en-US" sz="2000" dirty="0" smtClean="0"/>
              <a:t>The except block lets you handle the error.</a:t>
            </a:r>
          </a:p>
          <a:p>
            <a:pPr>
              <a:buNone/>
            </a:pPr>
            <a:r>
              <a:rPr lang="en-US" sz="2000" dirty="0" smtClean="0"/>
              <a:t>The finally block lets you execute code, regardless of the result of the try- and except blocks.</a:t>
            </a:r>
          </a:p>
          <a:p>
            <a:pPr>
              <a:buNone/>
            </a:pPr>
            <a:r>
              <a:rPr lang="en-US" sz="2000" dirty="0" smtClean="0"/>
              <a:t>Exception Handling</a:t>
            </a:r>
            <a:endParaRPr lang="en-US" sz="2000" b="1" dirty="0" smtClean="0"/>
          </a:p>
          <a:p>
            <a:pPr>
              <a:buNone/>
            </a:pPr>
            <a:r>
              <a:rPr lang="en-US" sz="2000" dirty="0" smtClean="0"/>
              <a:t>When an error occurs, or exception as we call it, Python will normally stop and generate an error message.</a:t>
            </a:r>
          </a:p>
          <a:p>
            <a:pPr>
              <a:buNone/>
            </a:pPr>
            <a:r>
              <a:rPr lang="en-US" sz="2000" dirty="0" smtClean="0"/>
              <a:t>These exceptions can be handled using the try statement:</a:t>
            </a:r>
          </a:p>
          <a:p>
            <a:pPr>
              <a:buNone/>
            </a:pPr>
            <a:r>
              <a:rPr lang="en-US" sz="2000" dirty="0" smtClean="0"/>
              <a:t>Example</a:t>
            </a:r>
            <a:endParaRPr lang="en-US" sz="2000" b="1" dirty="0" smtClean="0"/>
          </a:p>
          <a:p>
            <a:pPr>
              <a:buNone/>
            </a:pPr>
            <a:r>
              <a:rPr lang="en-US" sz="2000" dirty="0" smtClean="0"/>
              <a:t>The try block will generate an exception, because x is not defined:</a:t>
            </a:r>
          </a:p>
          <a:p>
            <a:pPr>
              <a:buNone/>
            </a:pPr>
            <a:r>
              <a:rPr lang="en-US" sz="2000" dirty="0" smtClean="0"/>
              <a:t>try:</a:t>
            </a:r>
            <a:br>
              <a:rPr lang="en-US" sz="2000" dirty="0" smtClean="0"/>
            </a:br>
            <a:r>
              <a:rPr lang="en-US" sz="2000" dirty="0" smtClean="0"/>
              <a:t>  print(x)</a:t>
            </a:r>
            <a:br>
              <a:rPr lang="en-US" sz="2000" dirty="0" smtClean="0"/>
            </a:br>
            <a:r>
              <a:rPr lang="en-US" sz="2000" dirty="0" smtClean="0"/>
              <a:t>except:</a:t>
            </a:r>
            <a:br>
              <a:rPr lang="en-US" sz="2000" dirty="0" smtClean="0"/>
            </a:br>
            <a:r>
              <a:rPr lang="en-US" sz="2000" dirty="0" smtClean="0"/>
              <a:t>  print("An exception occurred")</a:t>
            </a:r>
          </a:p>
          <a:p>
            <a:pPr>
              <a:buNone/>
            </a:pPr>
            <a:r>
              <a:rPr lang="en-US" sz="2000" dirty="0" smtClean="0"/>
              <a:t>RUN EXAMPLE</a:t>
            </a:r>
          </a:p>
          <a:p>
            <a:pPr>
              <a:buNone/>
            </a:pPr>
            <a:r>
              <a:rPr lang="en-US" sz="2000" dirty="0" smtClean="0"/>
              <a:t>#The try block will generate an error, because x is not defined:</a:t>
            </a:r>
          </a:p>
          <a:p>
            <a:pPr>
              <a:buNone/>
            </a:pPr>
            <a:endParaRPr lang="en-US" sz="2000" dirty="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dirty="0" smtClean="0"/>
              <a:t>28. </a:t>
            </a:r>
            <a:r>
              <a:rPr lang="en-US" u="sng" dirty="0" smtClean="0"/>
              <a:t>Python Try Except</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try:</a:t>
            </a:r>
          </a:p>
          <a:p>
            <a:pPr>
              <a:buNone/>
            </a:pPr>
            <a:r>
              <a:rPr lang="en-US" sz="2000" dirty="0" smtClean="0"/>
              <a:t>  print(x)</a:t>
            </a:r>
          </a:p>
          <a:p>
            <a:pPr>
              <a:buNone/>
            </a:pPr>
            <a:r>
              <a:rPr lang="en-US" sz="2000" dirty="0" smtClean="0"/>
              <a:t>except:</a:t>
            </a:r>
          </a:p>
          <a:p>
            <a:pPr>
              <a:buNone/>
            </a:pPr>
            <a:r>
              <a:rPr lang="en-US" sz="2000" dirty="0" smtClean="0"/>
              <a:t>  print("An exception occurred")</a:t>
            </a:r>
          </a:p>
          <a:p>
            <a:pPr>
              <a:buNone/>
            </a:pPr>
            <a:r>
              <a:rPr lang="en-US" sz="2000" dirty="0" smtClean="0"/>
              <a:t>C:\Users\My Name&gt;python demo_try_except.py</a:t>
            </a:r>
            <a:br>
              <a:rPr lang="en-US" sz="2000" dirty="0" smtClean="0"/>
            </a:br>
            <a:r>
              <a:rPr lang="en-US" sz="2000" dirty="0" smtClean="0"/>
              <a:t>An exception occurred</a:t>
            </a:r>
          </a:p>
          <a:p>
            <a:pPr>
              <a:buNone/>
            </a:pPr>
            <a:r>
              <a:rPr lang="en-US" sz="2000" dirty="0" smtClean="0"/>
              <a:t>Since the try block raises an error, the except block will be executed.</a:t>
            </a:r>
          </a:p>
          <a:p>
            <a:pPr>
              <a:buNone/>
            </a:pPr>
            <a:r>
              <a:rPr lang="en-US" sz="2000" dirty="0" smtClean="0"/>
              <a:t>Without the try block, the program will crash and raise an error:</a:t>
            </a:r>
          </a:p>
          <a:p>
            <a:pPr>
              <a:buNone/>
            </a:pPr>
            <a:r>
              <a:rPr lang="en-US" sz="2000" dirty="0" smtClean="0"/>
              <a:t>Example</a:t>
            </a:r>
            <a:endParaRPr lang="en-US" sz="2000" b="1" dirty="0" smtClean="0"/>
          </a:p>
          <a:p>
            <a:pPr>
              <a:buNone/>
            </a:pPr>
            <a:r>
              <a:rPr lang="en-US" sz="2000" dirty="0" smtClean="0"/>
              <a:t>This statement will raise an error, because x is not defined:</a:t>
            </a:r>
          </a:p>
          <a:p>
            <a:pPr>
              <a:buNone/>
            </a:pPr>
            <a:r>
              <a:rPr lang="en-US" sz="2000" dirty="0" smtClean="0"/>
              <a:t>print(x)</a:t>
            </a:r>
          </a:p>
          <a:p>
            <a:pPr>
              <a:buNone/>
            </a:pPr>
            <a:r>
              <a:rPr lang="en-US" sz="2000" dirty="0" smtClean="0"/>
              <a:t>RUN EXAMPLE</a:t>
            </a:r>
          </a:p>
          <a:p>
            <a:pPr>
              <a:buNone/>
            </a:pPr>
            <a:r>
              <a:rPr lang="en-US" sz="2000" dirty="0" smtClean="0"/>
              <a:t>#This will raise an exception, because x is not defined:</a:t>
            </a:r>
          </a:p>
          <a:p>
            <a:pPr>
              <a:buNone/>
            </a:pPr>
            <a:r>
              <a:rPr lang="en-US" sz="2000" dirty="0" smtClean="0"/>
              <a:t>print(x)</a:t>
            </a:r>
          </a:p>
          <a:p>
            <a:pPr>
              <a:buNone/>
            </a:pPr>
            <a:r>
              <a:rPr lang="en-US" sz="2000" dirty="0" smtClean="0"/>
              <a:t>C:\Users\My Name&gt;python demo_try_except_error.py</a:t>
            </a:r>
            <a:br>
              <a:rPr lang="en-US" sz="2000" dirty="0" smtClean="0"/>
            </a:br>
            <a:r>
              <a:rPr lang="en-US" sz="2000" dirty="0" err="1" smtClean="0"/>
              <a:t>Traceback</a:t>
            </a:r>
            <a:r>
              <a:rPr lang="en-US" sz="2000" dirty="0" smtClean="0"/>
              <a:t> (most recent call last):</a:t>
            </a:r>
            <a:endParaRPr lang="en-US" sz="2000" dirty="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dirty="0" smtClean="0"/>
              <a:t>28. </a:t>
            </a:r>
            <a:r>
              <a:rPr lang="en-US" u="sng" dirty="0" smtClean="0"/>
              <a:t>Python Try Except</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File "demo_try_except_error.py", line 3, in &lt;module&gt;</a:t>
            </a:r>
            <a:br>
              <a:rPr lang="en-US" sz="2000" dirty="0" smtClean="0"/>
            </a:br>
            <a:r>
              <a:rPr lang="en-US" sz="2000" dirty="0" smtClean="0"/>
              <a:t>    print(x)</a:t>
            </a:r>
            <a:br>
              <a:rPr lang="en-US" sz="2000" dirty="0" smtClean="0"/>
            </a:br>
            <a:r>
              <a:rPr lang="en-US" sz="2000" dirty="0" err="1" smtClean="0"/>
              <a:t>NameError</a:t>
            </a:r>
            <a:r>
              <a:rPr lang="en-US" sz="2000" dirty="0" smtClean="0"/>
              <a:t>: name 'x' is not </a:t>
            </a:r>
            <a:r>
              <a:rPr lang="en-US" sz="2000" dirty="0" smtClean="0"/>
              <a:t>defined</a:t>
            </a:r>
          </a:p>
          <a:p>
            <a:pPr>
              <a:buNone/>
            </a:pPr>
            <a:r>
              <a:rPr lang="en-US" sz="2000" dirty="0" smtClean="0"/>
              <a:t>Many Exceptions</a:t>
            </a:r>
            <a:endParaRPr lang="en-US" sz="2000" b="1" dirty="0" smtClean="0"/>
          </a:p>
          <a:p>
            <a:pPr>
              <a:buNone/>
            </a:pPr>
            <a:r>
              <a:rPr lang="en-US" sz="2000" dirty="0" smtClean="0"/>
              <a:t>You can define as many exception blocks as you want, e.g. if you want to execute a special block of code for a special kind of error:</a:t>
            </a:r>
          </a:p>
          <a:p>
            <a:pPr>
              <a:buNone/>
            </a:pPr>
            <a:r>
              <a:rPr lang="en-US" sz="2000" dirty="0" smtClean="0"/>
              <a:t>Example</a:t>
            </a:r>
            <a:endParaRPr lang="en-US" sz="2000" b="1" dirty="0" smtClean="0"/>
          </a:p>
          <a:p>
            <a:pPr>
              <a:buNone/>
            </a:pPr>
            <a:r>
              <a:rPr lang="en-US" sz="2000" dirty="0" smtClean="0"/>
              <a:t>Print one message if the try block raises a </a:t>
            </a:r>
            <a:r>
              <a:rPr lang="en-US" sz="2000" dirty="0" err="1" smtClean="0"/>
              <a:t>NameError</a:t>
            </a:r>
            <a:r>
              <a:rPr lang="en-US" sz="2000" dirty="0" smtClean="0"/>
              <a:t> and another for other errors:</a:t>
            </a:r>
          </a:p>
          <a:p>
            <a:pPr>
              <a:buNone/>
            </a:pPr>
            <a:r>
              <a:rPr lang="en-US" sz="2000" dirty="0" smtClean="0"/>
              <a:t>try:</a:t>
            </a:r>
            <a:br>
              <a:rPr lang="en-US" sz="2000" dirty="0" smtClean="0"/>
            </a:br>
            <a:r>
              <a:rPr lang="en-US" sz="2000" dirty="0" smtClean="0"/>
              <a:t>print(x)</a:t>
            </a:r>
            <a:br>
              <a:rPr lang="en-US" sz="2000" dirty="0" smtClean="0"/>
            </a:br>
            <a:r>
              <a:rPr lang="en-US" sz="2000" dirty="0" smtClean="0"/>
              <a:t>except </a:t>
            </a:r>
            <a:r>
              <a:rPr lang="en-US" sz="2000" dirty="0" err="1" smtClean="0"/>
              <a:t>NameError</a:t>
            </a:r>
            <a:r>
              <a:rPr lang="en-US" sz="2000" dirty="0" smtClean="0"/>
              <a:t>:</a:t>
            </a:r>
            <a:br>
              <a:rPr lang="en-US" sz="2000" dirty="0" smtClean="0"/>
            </a:br>
            <a:r>
              <a:rPr lang="en-US" sz="2000" dirty="0" smtClean="0"/>
              <a:t>  print("Variable x is not defined")</a:t>
            </a:r>
            <a:br>
              <a:rPr lang="en-US" sz="2000" dirty="0" smtClean="0"/>
            </a:br>
            <a:r>
              <a:rPr lang="en-US" sz="2000" dirty="0" smtClean="0"/>
              <a:t>except:</a:t>
            </a:r>
            <a:br>
              <a:rPr lang="en-US" sz="2000" dirty="0" smtClean="0"/>
            </a:br>
            <a:r>
              <a:rPr lang="en-US" sz="2000" dirty="0" smtClean="0"/>
              <a:t>  print("Something else went wrong</a:t>
            </a:r>
            <a:r>
              <a:rPr lang="en-US" sz="2000" dirty="0" smtClean="0"/>
              <a:t>")</a:t>
            </a:r>
          </a:p>
          <a:p>
            <a:pPr>
              <a:buNone/>
            </a:pPr>
            <a:r>
              <a:rPr lang="en-US" sz="2000" dirty="0" smtClean="0"/>
              <a:t>RUN EXAMPLE</a:t>
            </a:r>
          </a:p>
          <a:p>
            <a:pPr>
              <a:buNone/>
            </a:pPr>
            <a:r>
              <a:rPr lang="en-US" sz="2000" dirty="0" smtClean="0"/>
              <a:t>#The try block will generate a </a:t>
            </a:r>
            <a:r>
              <a:rPr lang="en-US" sz="2000" dirty="0" err="1" smtClean="0"/>
              <a:t>NameError</a:t>
            </a:r>
            <a:r>
              <a:rPr lang="en-US" sz="2000" dirty="0" smtClean="0"/>
              <a:t>, because x is not defined:</a:t>
            </a:r>
          </a:p>
          <a:p>
            <a:pPr>
              <a:buNone/>
            </a:pPr>
            <a:endParaRPr lang="en-US" sz="2000" dirty="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81000"/>
          </a:xfrm>
        </p:spPr>
        <p:txBody>
          <a:bodyPr>
            <a:normAutofit fontScale="90000"/>
          </a:bodyPr>
          <a:lstStyle/>
          <a:p>
            <a:r>
              <a:rPr lang="en-US" dirty="0" smtClean="0"/>
              <a:t>28. </a:t>
            </a:r>
            <a:r>
              <a:rPr lang="en-US" u="sng" dirty="0" smtClean="0"/>
              <a:t>Python Try Except</a:t>
            </a:r>
            <a:endParaRPr lang="en-US" dirty="0"/>
          </a:p>
        </p:txBody>
      </p:sp>
      <p:sp>
        <p:nvSpPr>
          <p:cNvPr id="3" name="Content Placeholder 2"/>
          <p:cNvSpPr>
            <a:spLocks noGrp="1"/>
          </p:cNvSpPr>
          <p:nvPr>
            <p:ph idx="1"/>
          </p:nvPr>
        </p:nvSpPr>
        <p:spPr>
          <a:xfrm>
            <a:off x="457200" y="838200"/>
            <a:ext cx="8229600" cy="5791200"/>
          </a:xfrm>
        </p:spPr>
        <p:txBody>
          <a:bodyPr>
            <a:normAutofit fontScale="92500" lnSpcReduction="10000"/>
          </a:bodyPr>
          <a:lstStyle/>
          <a:p>
            <a:pPr>
              <a:buNone/>
            </a:pPr>
            <a:r>
              <a:rPr lang="en-US" sz="2000" dirty="0" smtClean="0"/>
              <a:t>try:</a:t>
            </a:r>
          </a:p>
          <a:p>
            <a:pPr>
              <a:buNone/>
            </a:pPr>
            <a:r>
              <a:rPr lang="en-US" sz="2000" dirty="0" smtClean="0"/>
              <a:t>  print(x)</a:t>
            </a:r>
          </a:p>
          <a:p>
            <a:pPr>
              <a:buNone/>
            </a:pPr>
            <a:r>
              <a:rPr lang="en-US" sz="2000" dirty="0" smtClean="0"/>
              <a:t>except </a:t>
            </a:r>
            <a:r>
              <a:rPr lang="en-US" sz="2000" dirty="0" err="1" smtClean="0"/>
              <a:t>NameError</a:t>
            </a:r>
            <a:r>
              <a:rPr lang="en-US" sz="2000" dirty="0" smtClean="0"/>
              <a:t>:</a:t>
            </a:r>
          </a:p>
          <a:p>
            <a:pPr>
              <a:buNone/>
            </a:pPr>
            <a:r>
              <a:rPr lang="en-US" sz="2000" dirty="0" smtClean="0"/>
              <a:t>  print("Variable x is not defined")</a:t>
            </a:r>
          </a:p>
          <a:p>
            <a:pPr>
              <a:buNone/>
            </a:pPr>
            <a:r>
              <a:rPr lang="en-US" sz="2000" dirty="0" smtClean="0"/>
              <a:t>except:</a:t>
            </a:r>
          </a:p>
          <a:p>
            <a:pPr>
              <a:buNone/>
            </a:pPr>
            <a:r>
              <a:rPr lang="en-US" sz="2000" dirty="0" smtClean="0"/>
              <a:t>  print("Something else went wrong")</a:t>
            </a:r>
          </a:p>
          <a:p>
            <a:pPr>
              <a:buNone/>
            </a:pPr>
            <a:r>
              <a:rPr lang="en-US" sz="2000" dirty="0" smtClean="0"/>
              <a:t>C:\Users\My Name&gt;python demo_try_except2.py</a:t>
            </a:r>
            <a:br>
              <a:rPr lang="en-US" sz="2000" dirty="0" smtClean="0"/>
            </a:br>
            <a:r>
              <a:rPr lang="en-US" sz="2000" dirty="0" smtClean="0"/>
              <a:t>Variable x is not defined</a:t>
            </a:r>
          </a:p>
          <a:p>
            <a:pPr>
              <a:buNone/>
            </a:pPr>
            <a:r>
              <a:rPr lang="en-US" sz="2000" dirty="0" smtClean="0"/>
              <a:t>Else</a:t>
            </a:r>
            <a:endParaRPr lang="en-US" sz="2000" b="1" dirty="0" smtClean="0"/>
          </a:p>
          <a:p>
            <a:pPr>
              <a:buNone/>
            </a:pPr>
            <a:r>
              <a:rPr lang="en-US" sz="2000" dirty="0" smtClean="0"/>
              <a:t>You can use the else keyword to define a block of code to be executed if no errors were raised:</a:t>
            </a:r>
          </a:p>
          <a:p>
            <a:pPr>
              <a:buNone/>
            </a:pPr>
            <a:r>
              <a:rPr lang="en-US" sz="2000" dirty="0" smtClean="0"/>
              <a:t>Example</a:t>
            </a:r>
            <a:endParaRPr lang="en-US" sz="2000" b="1" dirty="0" smtClean="0"/>
          </a:p>
          <a:p>
            <a:pPr>
              <a:buNone/>
            </a:pPr>
            <a:r>
              <a:rPr lang="en-US" sz="2000" dirty="0" smtClean="0"/>
              <a:t>In this example, the try block does not generate any error:</a:t>
            </a:r>
          </a:p>
          <a:p>
            <a:pPr>
              <a:buNone/>
            </a:pPr>
            <a:r>
              <a:rPr lang="en-US" sz="2000" dirty="0" smtClean="0"/>
              <a:t>try:</a:t>
            </a:r>
            <a:br>
              <a:rPr lang="en-US" sz="2000" dirty="0" smtClean="0"/>
            </a:br>
            <a:r>
              <a:rPr lang="en-US" sz="2000" dirty="0" smtClean="0"/>
              <a:t>  print("Hello")</a:t>
            </a:r>
            <a:br>
              <a:rPr lang="en-US" sz="2000" dirty="0" smtClean="0"/>
            </a:br>
            <a:r>
              <a:rPr lang="en-US" sz="2000" dirty="0" smtClean="0"/>
              <a:t>except:</a:t>
            </a:r>
            <a:br>
              <a:rPr lang="en-US" sz="2000" dirty="0" smtClean="0"/>
            </a:br>
            <a:r>
              <a:rPr lang="en-US" sz="2000" dirty="0" smtClean="0"/>
              <a:t>  print("Something went wrong")</a:t>
            </a:r>
            <a:br>
              <a:rPr lang="en-US" sz="2000" dirty="0" smtClean="0"/>
            </a:br>
            <a:r>
              <a:rPr lang="en-US" sz="2000" dirty="0" smtClean="0"/>
              <a:t>else:</a:t>
            </a:r>
            <a:br>
              <a:rPr lang="en-US" sz="2000" dirty="0" smtClean="0"/>
            </a:br>
            <a:r>
              <a:rPr lang="en-US" sz="2000" dirty="0" smtClean="0"/>
              <a:t>  print("Nothing went wrong")</a:t>
            </a:r>
          </a:p>
          <a:p>
            <a:pPr>
              <a:buNone/>
            </a:pP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Strings</a:t>
            </a:r>
            <a:endParaRPr lang="en-US" dirty="0"/>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pPr>
              <a:buNone/>
            </a:pPr>
            <a:r>
              <a:rPr lang="en-US" dirty="0"/>
              <a:t>RUN EXAMPLE</a:t>
            </a:r>
          </a:p>
          <a:p>
            <a:pPr>
              <a:buNone/>
            </a:pPr>
            <a:r>
              <a:rPr lang="en-US" dirty="0"/>
              <a:t>C:\Users\My Name&gt;python demo_string_var.py</a:t>
            </a:r>
            <a:br>
              <a:rPr lang="en-US" dirty="0"/>
            </a:br>
            <a:r>
              <a:rPr lang="en-US" dirty="0"/>
              <a:t>Hello</a:t>
            </a:r>
          </a:p>
          <a:p>
            <a:pPr>
              <a:buNone/>
            </a:pPr>
            <a:r>
              <a:rPr lang="en-US" dirty="0"/>
              <a:t>Multiline Strings</a:t>
            </a:r>
            <a:endParaRPr lang="en-US" b="1" dirty="0"/>
          </a:p>
          <a:p>
            <a:pPr>
              <a:buNone/>
            </a:pPr>
            <a:r>
              <a:rPr lang="en-US" dirty="0"/>
              <a:t>You can assign a multiline string to a variable by using three quotes:</a:t>
            </a:r>
          </a:p>
          <a:p>
            <a:pPr>
              <a:buNone/>
            </a:pPr>
            <a:r>
              <a:rPr lang="en-US" dirty="0"/>
              <a:t>Example</a:t>
            </a:r>
            <a:endParaRPr lang="en-US" b="1" dirty="0"/>
          </a:p>
          <a:p>
            <a:pPr>
              <a:buNone/>
            </a:pPr>
            <a:r>
              <a:rPr lang="en-US" dirty="0"/>
              <a:t>You can use three double quotes:</a:t>
            </a:r>
          </a:p>
          <a:p>
            <a:pPr>
              <a:buNone/>
            </a:pPr>
            <a:r>
              <a:rPr lang="en-US" dirty="0"/>
              <a:t>a = """</a:t>
            </a:r>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adipiscing</a:t>
            </a:r>
            <a:r>
              <a:rPr lang="en-US" dirty="0"/>
              <a:t> </a:t>
            </a:r>
            <a:r>
              <a:rPr lang="en-US" dirty="0" err="1"/>
              <a:t>elit</a:t>
            </a:r>
            <a:r>
              <a:rPr lang="en-US" dirty="0"/>
              <a:t>,</a:t>
            </a:r>
            <a:br>
              <a:rPr lang="en-US" dirty="0"/>
            </a:b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r>
            <a:br>
              <a:rPr lang="en-US" dirty="0"/>
            </a:b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br>
              <a:rPr lang="en-US" dirty="0"/>
            </a:br>
            <a:r>
              <a:rPr lang="en-US" dirty="0"/>
              <a:t>print(a)</a:t>
            </a:r>
          </a:p>
          <a:p>
            <a:pPr>
              <a:buNone/>
            </a:pPr>
            <a:r>
              <a:rPr lang="en-US" dirty="0"/>
              <a:t>RUN EXAMPLE</a:t>
            </a:r>
          </a:p>
          <a:p>
            <a:pPr>
              <a:buNone/>
            </a:pPr>
            <a:r>
              <a:rPr lang="en-US" dirty="0"/>
              <a:t>C:\Users\My Name&gt;python demo_string_multi.py</a:t>
            </a:r>
            <a:br>
              <a:rPr lang="en-US" dirty="0"/>
            </a:br>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adipiscing</a:t>
            </a:r>
            <a:r>
              <a:rPr lang="en-US" dirty="0"/>
              <a:t> </a:t>
            </a:r>
            <a:r>
              <a:rPr lang="en-US" dirty="0" err="1"/>
              <a:t>elit</a:t>
            </a:r>
            <a:r>
              <a:rPr lang="en-US" dirty="0"/>
              <a:t>,</a:t>
            </a:r>
            <a:br>
              <a:rPr lang="en-US" dirty="0"/>
            </a:b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r>
            <a:br>
              <a:rPr lang="en-US" dirty="0"/>
            </a:b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pPr>
              <a:buNone/>
            </a:pPr>
            <a:r>
              <a:rPr lang="en-US" dirty="0"/>
              <a:t/>
            </a:r>
            <a:br>
              <a:rPr lang="en-US" dirty="0"/>
            </a:br>
            <a:endParaRPr lang="en-US" dirty="0"/>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dirty="0" smtClean="0"/>
              <a:t>28. </a:t>
            </a:r>
            <a:r>
              <a:rPr lang="en-US" u="sng" dirty="0" smtClean="0"/>
              <a:t>Python Try Except</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2000" dirty="0" smtClean="0"/>
              <a:t>RUN EXAMPLE</a:t>
            </a:r>
          </a:p>
          <a:p>
            <a:pPr>
              <a:buNone/>
            </a:pPr>
            <a:r>
              <a:rPr lang="en-US" sz="2000" dirty="0" smtClean="0"/>
              <a:t>#The try block does not raise any errors, so the else block is executed:</a:t>
            </a:r>
          </a:p>
          <a:p>
            <a:pPr>
              <a:buNone/>
            </a:pPr>
            <a:r>
              <a:rPr lang="en-US" sz="2000" dirty="0" smtClean="0"/>
              <a:t> </a:t>
            </a:r>
          </a:p>
          <a:p>
            <a:pPr>
              <a:buNone/>
            </a:pPr>
            <a:r>
              <a:rPr lang="en-US" sz="2000" dirty="0" smtClean="0"/>
              <a:t>try:</a:t>
            </a:r>
          </a:p>
          <a:p>
            <a:pPr>
              <a:buNone/>
            </a:pPr>
            <a:r>
              <a:rPr lang="en-US" sz="2000" dirty="0" smtClean="0"/>
              <a:t>print("Hello")</a:t>
            </a:r>
          </a:p>
          <a:p>
            <a:pPr>
              <a:buNone/>
            </a:pPr>
            <a:r>
              <a:rPr lang="en-US" sz="2000" dirty="0" smtClean="0"/>
              <a:t>except:</a:t>
            </a:r>
          </a:p>
          <a:p>
            <a:pPr>
              <a:buNone/>
            </a:pPr>
            <a:r>
              <a:rPr lang="en-US" sz="2000" dirty="0" smtClean="0"/>
              <a:t>  print("Something went wrong")</a:t>
            </a:r>
          </a:p>
          <a:p>
            <a:pPr>
              <a:buNone/>
            </a:pPr>
            <a:r>
              <a:rPr lang="en-US" sz="2000" dirty="0" smtClean="0"/>
              <a:t>else:</a:t>
            </a:r>
          </a:p>
          <a:p>
            <a:pPr>
              <a:buNone/>
            </a:pPr>
            <a:r>
              <a:rPr lang="en-US" sz="2000" dirty="0" smtClean="0"/>
              <a:t>  print("Nothing went wrong")</a:t>
            </a:r>
          </a:p>
          <a:p>
            <a:pPr>
              <a:buNone/>
            </a:pPr>
            <a:r>
              <a:rPr lang="en-US" sz="2000" dirty="0" smtClean="0"/>
              <a:t>C:\Users\My Name&gt;python demo_try_except3.py</a:t>
            </a:r>
            <a:br>
              <a:rPr lang="en-US" sz="2000" dirty="0" smtClean="0"/>
            </a:br>
            <a:r>
              <a:rPr lang="en-US" sz="2000" dirty="0" smtClean="0"/>
              <a:t>Hello</a:t>
            </a:r>
            <a:br>
              <a:rPr lang="en-US" sz="2000" dirty="0" smtClean="0"/>
            </a:br>
            <a:r>
              <a:rPr lang="en-US" sz="2000" dirty="0" smtClean="0"/>
              <a:t>Nothing went wrong</a:t>
            </a:r>
          </a:p>
          <a:p>
            <a:pPr>
              <a:buNone/>
            </a:pPr>
            <a:r>
              <a:rPr lang="en-US" sz="2000" dirty="0" smtClean="0"/>
              <a:t>Finally</a:t>
            </a:r>
            <a:endParaRPr lang="en-US" sz="2000" b="1" dirty="0" smtClean="0"/>
          </a:p>
          <a:p>
            <a:pPr>
              <a:buNone/>
            </a:pPr>
            <a:r>
              <a:rPr lang="en-US" sz="2000" dirty="0" smtClean="0"/>
              <a:t>The finally block, if specified, will be executed regardless if the try block raises an error or not.</a:t>
            </a:r>
          </a:p>
          <a:p>
            <a:pPr>
              <a:buNone/>
            </a:pPr>
            <a:endParaRPr lang="en-US" sz="2000" dirty="0"/>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dirty="0" smtClean="0"/>
              <a:t>28. </a:t>
            </a:r>
            <a:r>
              <a:rPr lang="en-US" u="sng" dirty="0" smtClean="0"/>
              <a:t>Python Try Except</a:t>
            </a:r>
            <a:endParaRPr lang="en-US" dirty="0"/>
          </a:p>
        </p:txBody>
      </p:sp>
      <p:sp>
        <p:nvSpPr>
          <p:cNvPr id="3" name="Content Placeholder 2"/>
          <p:cNvSpPr>
            <a:spLocks noGrp="1"/>
          </p:cNvSpPr>
          <p:nvPr>
            <p:ph idx="1"/>
          </p:nvPr>
        </p:nvSpPr>
        <p:spPr>
          <a:xfrm>
            <a:off x="457200" y="1066800"/>
            <a:ext cx="8229600" cy="5486400"/>
          </a:xfrm>
        </p:spPr>
        <p:txBody>
          <a:bodyPr>
            <a:normAutofit lnSpcReduction="10000"/>
          </a:bodyPr>
          <a:lstStyle/>
          <a:p>
            <a:pPr>
              <a:buNone/>
            </a:pPr>
            <a:r>
              <a:rPr lang="en-US" sz="2000" dirty="0" smtClean="0"/>
              <a:t>Example</a:t>
            </a:r>
            <a:endParaRPr lang="en-US" sz="2000" b="1" dirty="0" smtClean="0"/>
          </a:p>
          <a:p>
            <a:pPr>
              <a:buNone/>
            </a:pPr>
            <a:r>
              <a:rPr lang="en-US" sz="2000" dirty="0" smtClean="0"/>
              <a:t>try:</a:t>
            </a:r>
            <a:br>
              <a:rPr lang="en-US" sz="2000" dirty="0" smtClean="0"/>
            </a:br>
            <a:r>
              <a:rPr lang="en-US" sz="2000" dirty="0" smtClean="0"/>
              <a:t>  print(x)</a:t>
            </a:r>
            <a:br>
              <a:rPr lang="en-US" sz="2000" dirty="0" smtClean="0"/>
            </a:br>
            <a:r>
              <a:rPr lang="en-US" sz="2000" dirty="0" smtClean="0"/>
              <a:t>except:</a:t>
            </a:r>
            <a:br>
              <a:rPr lang="en-US" sz="2000" dirty="0" smtClean="0"/>
            </a:br>
            <a:r>
              <a:rPr lang="en-US" sz="2000" dirty="0" smtClean="0"/>
              <a:t>  print("Something went wrong")</a:t>
            </a:r>
            <a:br>
              <a:rPr lang="en-US" sz="2000" dirty="0" smtClean="0"/>
            </a:br>
            <a:r>
              <a:rPr lang="en-US" sz="2000" dirty="0" smtClean="0"/>
              <a:t>finally:</a:t>
            </a:r>
            <a:br>
              <a:rPr lang="en-US" sz="2000" dirty="0" smtClean="0"/>
            </a:br>
            <a:r>
              <a:rPr lang="en-US" sz="2000" dirty="0" smtClean="0"/>
              <a:t>  print("The 'try except' is finished")</a:t>
            </a:r>
          </a:p>
          <a:p>
            <a:pPr>
              <a:buNone/>
            </a:pPr>
            <a:r>
              <a:rPr lang="en-US" sz="2000" dirty="0" smtClean="0"/>
              <a:t>RUN EXAMPLE</a:t>
            </a:r>
          </a:p>
          <a:p>
            <a:pPr>
              <a:buNone/>
            </a:pPr>
            <a:r>
              <a:rPr lang="en-US" sz="2000" dirty="0" smtClean="0"/>
              <a:t>#The finally block gets executed no matter if the try block raises any errors or not:</a:t>
            </a:r>
          </a:p>
          <a:p>
            <a:pPr>
              <a:buNone/>
            </a:pPr>
            <a:r>
              <a:rPr lang="en-US" sz="2000" dirty="0" smtClean="0"/>
              <a:t>try:</a:t>
            </a:r>
          </a:p>
          <a:p>
            <a:pPr>
              <a:buNone/>
            </a:pPr>
            <a:r>
              <a:rPr lang="en-US" sz="2000" dirty="0" smtClean="0"/>
              <a:t>  print(x)</a:t>
            </a:r>
          </a:p>
          <a:p>
            <a:pPr>
              <a:buNone/>
            </a:pPr>
            <a:r>
              <a:rPr lang="en-US" sz="2000" dirty="0" smtClean="0"/>
              <a:t>except:</a:t>
            </a:r>
          </a:p>
          <a:p>
            <a:pPr>
              <a:buNone/>
            </a:pPr>
            <a:r>
              <a:rPr lang="en-US" sz="2000" dirty="0" smtClean="0"/>
              <a:t>  print("Something went wrong")</a:t>
            </a:r>
          </a:p>
          <a:p>
            <a:pPr>
              <a:buNone/>
            </a:pPr>
            <a:r>
              <a:rPr lang="en-US" sz="2000" dirty="0" smtClean="0"/>
              <a:t>finally:</a:t>
            </a:r>
          </a:p>
          <a:p>
            <a:pPr>
              <a:buNone/>
            </a:pPr>
            <a:r>
              <a:rPr lang="en-US" sz="2000" dirty="0" smtClean="0"/>
              <a:t>  print("The 'try except' is </a:t>
            </a:r>
            <a:r>
              <a:rPr lang="en-US" sz="2000" dirty="0" smtClean="0"/>
              <a:t>finished“)</a:t>
            </a:r>
            <a:endParaRPr lang="en-US" sz="2000" dirty="0" smtClean="0"/>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lang="en-US" dirty="0" smtClean="0"/>
              <a:t>28. </a:t>
            </a:r>
            <a:r>
              <a:rPr lang="en-US" u="sng" dirty="0" smtClean="0"/>
              <a:t>Python Try Except</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a:buNone/>
            </a:pPr>
            <a:r>
              <a:rPr lang="en-US" sz="2000" dirty="0" smtClean="0"/>
              <a:t>C:\Users\My Name&gt;python demo_try_except4.py</a:t>
            </a:r>
            <a:br>
              <a:rPr lang="en-US" sz="2000" dirty="0" smtClean="0"/>
            </a:br>
            <a:r>
              <a:rPr lang="en-US" sz="2000" dirty="0" smtClean="0"/>
              <a:t>Something went wrong</a:t>
            </a:r>
            <a:br>
              <a:rPr lang="en-US" sz="2000" dirty="0" smtClean="0"/>
            </a:br>
            <a:r>
              <a:rPr lang="en-US" sz="2000" dirty="0" smtClean="0"/>
              <a:t>The 'try except' is finished</a:t>
            </a:r>
          </a:p>
          <a:p>
            <a:pPr>
              <a:buNone/>
            </a:pPr>
            <a:r>
              <a:rPr lang="en-US" sz="2000" dirty="0" smtClean="0"/>
              <a:t>This can be useful to close objects and clean up resources:</a:t>
            </a:r>
          </a:p>
          <a:p>
            <a:pPr>
              <a:buNone/>
            </a:pPr>
            <a:r>
              <a:rPr lang="en-US" sz="2000" dirty="0" smtClean="0"/>
              <a:t>Example</a:t>
            </a:r>
            <a:endParaRPr lang="en-US" sz="2000" b="1" dirty="0" smtClean="0"/>
          </a:p>
          <a:p>
            <a:pPr>
              <a:buNone/>
            </a:pPr>
            <a:r>
              <a:rPr lang="en-US" sz="2000" dirty="0" smtClean="0"/>
              <a:t>Try to open and write to a file that is not writable:</a:t>
            </a:r>
          </a:p>
          <a:p>
            <a:pPr>
              <a:buNone/>
            </a:pPr>
            <a:r>
              <a:rPr lang="en-US" sz="2000" dirty="0" smtClean="0"/>
              <a:t>try:</a:t>
            </a:r>
            <a:br>
              <a:rPr lang="en-US" sz="2000" dirty="0" smtClean="0"/>
            </a:br>
            <a:r>
              <a:rPr lang="en-US" sz="2000" dirty="0" smtClean="0"/>
              <a:t>  f = open("demofile.txt")</a:t>
            </a:r>
            <a:br>
              <a:rPr lang="en-US" sz="2000" dirty="0" smtClean="0"/>
            </a:br>
            <a:r>
              <a:rPr lang="en-US" sz="2000" dirty="0" smtClean="0"/>
              <a:t>  </a:t>
            </a:r>
            <a:r>
              <a:rPr lang="en-US" sz="2000" dirty="0" err="1" smtClean="0"/>
              <a:t>f.write</a:t>
            </a:r>
            <a:r>
              <a:rPr lang="en-US" sz="2000" dirty="0" smtClean="0"/>
              <a:t>("</a:t>
            </a:r>
            <a:r>
              <a:rPr lang="en-US" sz="2000" dirty="0" err="1" smtClean="0"/>
              <a:t>Lorum</a:t>
            </a:r>
            <a:r>
              <a:rPr lang="en-US" sz="2000" dirty="0" smtClean="0"/>
              <a:t> </a:t>
            </a:r>
            <a:r>
              <a:rPr lang="en-US" sz="2000" dirty="0" err="1" smtClean="0"/>
              <a:t>Ipsum</a:t>
            </a:r>
            <a:r>
              <a:rPr lang="en-US" sz="2000" dirty="0" smtClean="0"/>
              <a:t>")</a:t>
            </a:r>
            <a:br>
              <a:rPr lang="en-US" sz="2000" dirty="0" smtClean="0"/>
            </a:br>
            <a:r>
              <a:rPr lang="en-US" sz="2000" dirty="0" smtClean="0"/>
              <a:t>except:</a:t>
            </a:r>
            <a:br>
              <a:rPr lang="en-US" sz="2000" dirty="0" smtClean="0"/>
            </a:br>
            <a:r>
              <a:rPr lang="en-US" sz="2000" dirty="0" smtClean="0"/>
              <a:t>  print("Something went wrong when writing to the file")</a:t>
            </a:r>
            <a:br>
              <a:rPr lang="en-US" sz="2000" dirty="0" smtClean="0"/>
            </a:br>
            <a:r>
              <a:rPr lang="en-US" sz="2000" dirty="0" smtClean="0"/>
              <a:t>finally:</a:t>
            </a:r>
            <a:br>
              <a:rPr lang="en-US" sz="2000" dirty="0" smtClean="0"/>
            </a:br>
            <a:r>
              <a:rPr lang="en-US" sz="2000" dirty="0" smtClean="0"/>
              <a:t>  </a:t>
            </a:r>
            <a:r>
              <a:rPr lang="en-US" sz="2000" dirty="0" err="1" smtClean="0"/>
              <a:t>f.close</a:t>
            </a:r>
            <a:r>
              <a:rPr lang="en-US" sz="2000" dirty="0" smtClean="0"/>
              <a:t>()</a:t>
            </a:r>
          </a:p>
          <a:p>
            <a:pPr>
              <a:buNone/>
            </a:pPr>
            <a:r>
              <a:rPr lang="en-US" sz="2000" dirty="0" smtClean="0"/>
              <a:t>RUN EXAMPLE</a:t>
            </a:r>
          </a:p>
          <a:p>
            <a:pPr>
              <a:buNone/>
            </a:pPr>
            <a:r>
              <a:rPr lang="en-US" sz="2000" dirty="0" smtClean="0"/>
              <a:t>#The try block will raise an error when trying to write to a read-only file:</a:t>
            </a:r>
          </a:p>
          <a:p>
            <a:pPr>
              <a:buNone/>
            </a:pPr>
            <a:endParaRPr lang="en-US" sz="2000" dirty="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dirty="0" smtClean="0"/>
              <a:t>28. </a:t>
            </a:r>
            <a:r>
              <a:rPr lang="en-US" u="sng" dirty="0" smtClean="0"/>
              <a:t>Python Try Except</a:t>
            </a:r>
            <a:endParaRPr lang="en-US" dirty="0"/>
          </a:p>
        </p:txBody>
      </p:sp>
      <p:sp>
        <p:nvSpPr>
          <p:cNvPr id="3" name="Content Placeholder 2"/>
          <p:cNvSpPr>
            <a:spLocks noGrp="1"/>
          </p:cNvSpPr>
          <p:nvPr>
            <p:ph idx="1"/>
          </p:nvPr>
        </p:nvSpPr>
        <p:spPr>
          <a:xfrm>
            <a:off x="457200" y="1143000"/>
            <a:ext cx="8229600" cy="5562600"/>
          </a:xfrm>
        </p:spPr>
        <p:txBody>
          <a:bodyPr>
            <a:normAutofit/>
          </a:bodyPr>
          <a:lstStyle/>
          <a:p>
            <a:pPr>
              <a:buNone/>
            </a:pPr>
            <a:r>
              <a:rPr lang="en-US" sz="2000" dirty="0" smtClean="0"/>
              <a:t>try:</a:t>
            </a:r>
          </a:p>
          <a:p>
            <a:pPr>
              <a:buNone/>
            </a:pPr>
            <a:r>
              <a:rPr lang="en-US" sz="2000" dirty="0" smtClean="0"/>
              <a:t>  f = open("demofile.txt")</a:t>
            </a:r>
          </a:p>
          <a:p>
            <a:pPr>
              <a:buNone/>
            </a:pPr>
            <a:r>
              <a:rPr lang="en-US" sz="2000" dirty="0" smtClean="0"/>
              <a:t>  </a:t>
            </a:r>
            <a:r>
              <a:rPr lang="en-US" sz="2000" dirty="0" err="1" smtClean="0"/>
              <a:t>f.write</a:t>
            </a:r>
            <a:r>
              <a:rPr lang="en-US" sz="2000" dirty="0" smtClean="0"/>
              <a:t>("</a:t>
            </a:r>
            <a:r>
              <a:rPr lang="en-US" sz="2000" dirty="0" err="1" smtClean="0"/>
              <a:t>Lorum</a:t>
            </a:r>
            <a:r>
              <a:rPr lang="en-US" sz="2000" dirty="0" smtClean="0"/>
              <a:t> </a:t>
            </a:r>
            <a:r>
              <a:rPr lang="en-US" sz="2000" dirty="0" err="1" smtClean="0"/>
              <a:t>Ipsum</a:t>
            </a:r>
            <a:r>
              <a:rPr lang="en-US" sz="2000" dirty="0" smtClean="0"/>
              <a:t>")</a:t>
            </a:r>
          </a:p>
          <a:p>
            <a:pPr>
              <a:buNone/>
            </a:pPr>
            <a:r>
              <a:rPr lang="en-US" sz="2000" dirty="0" smtClean="0"/>
              <a:t>except:</a:t>
            </a:r>
          </a:p>
          <a:p>
            <a:pPr>
              <a:buNone/>
            </a:pPr>
            <a:r>
              <a:rPr lang="en-US" sz="2000" dirty="0" smtClean="0"/>
              <a:t>  print("Something went wrong when writing to the file")</a:t>
            </a:r>
          </a:p>
          <a:p>
            <a:pPr>
              <a:buNone/>
            </a:pPr>
            <a:r>
              <a:rPr lang="en-US" sz="2000" dirty="0" smtClean="0"/>
              <a:t>finally:</a:t>
            </a:r>
          </a:p>
          <a:p>
            <a:pPr>
              <a:buNone/>
            </a:pPr>
            <a:r>
              <a:rPr lang="en-US" sz="2000" dirty="0" smtClean="0"/>
              <a:t>  </a:t>
            </a:r>
            <a:r>
              <a:rPr lang="en-US" sz="2000" dirty="0" err="1" smtClean="0"/>
              <a:t>f.close</a:t>
            </a:r>
            <a:r>
              <a:rPr lang="en-US" sz="2000" dirty="0" smtClean="0"/>
              <a:t>()</a:t>
            </a:r>
          </a:p>
          <a:p>
            <a:pPr>
              <a:buNone/>
            </a:pPr>
            <a:r>
              <a:rPr lang="en-US" sz="2000" dirty="0" smtClean="0"/>
              <a:t> </a:t>
            </a:r>
          </a:p>
          <a:p>
            <a:pPr>
              <a:buNone/>
            </a:pPr>
            <a:r>
              <a:rPr lang="en-US" sz="2000" dirty="0" smtClean="0"/>
              <a:t>#The program can continue, without leaving the file object open</a:t>
            </a:r>
          </a:p>
          <a:p>
            <a:pPr>
              <a:buNone/>
            </a:pPr>
            <a:r>
              <a:rPr lang="en-US" sz="2000" dirty="0" smtClean="0"/>
              <a:t>C:\Users\My Name&gt;python demo_try_except5.py</a:t>
            </a:r>
            <a:br>
              <a:rPr lang="en-US" sz="2000" dirty="0" smtClean="0"/>
            </a:br>
            <a:r>
              <a:rPr lang="en-US" sz="2000" dirty="0" smtClean="0"/>
              <a:t>Something went wrong when writing to the file</a:t>
            </a:r>
          </a:p>
          <a:p>
            <a:pPr>
              <a:buNone/>
            </a:pPr>
            <a:r>
              <a:rPr lang="en-US" sz="2000" dirty="0" smtClean="0"/>
              <a:t>The program can continue, without leaving the file object open.</a:t>
            </a:r>
          </a:p>
          <a:p>
            <a:pPr>
              <a:buNone/>
            </a:pPr>
            <a:endParaRPr lang="en-US" sz="2000" dirty="0"/>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29. </a:t>
            </a:r>
            <a:r>
              <a:rPr lang="en-US" u="sng" dirty="0" smtClean="0"/>
              <a:t>Python Strings</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791200"/>
          </a:xfrm>
        </p:spPr>
        <p:txBody>
          <a:bodyPr>
            <a:noAutofit/>
          </a:bodyPr>
          <a:lstStyle/>
          <a:p>
            <a:pPr>
              <a:buNone/>
            </a:pPr>
            <a:r>
              <a:rPr lang="en-US" sz="2000" dirty="0" smtClean="0"/>
              <a:t>Command Line Input</a:t>
            </a:r>
            <a:endParaRPr lang="en-US" sz="2000" b="1" dirty="0" smtClean="0"/>
          </a:p>
          <a:p>
            <a:pPr>
              <a:buNone/>
            </a:pPr>
            <a:r>
              <a:rPr lang="en-US" sz="2000" dirty="0" smtClean="0"/>
              <a:t>Python allows for command line input.</a:t>
            </a:r>
          </a:p>
          <a:p>
            <a:pPr>
              <a:buNone/>
            </a:pPr>
            <a:r>
              <a:rPr lang="en-US" sz="2000" dirty="0" smtClean="0"/>
              <a:t>That means we are able to ask the user for input.</a:t>
            </a:r>
          </a:p>
          <a:p>
            <a:pPr>
              <a:buNone/>
            </a:pPr>
            <a:r>
              <a:rPr lang="en-US" sz="2000" dirty="0" smtClean="0"/>
              <a:t>The method is a bit different in Python 3.6 than Python 2.7.</a:t>
            </a:r>
          </a:p>
          <a:p>
            <a:pPr>
              <a:buNone/>
            </a:pPr>
            <a:r>
              <a:rPr lang="en-US" sz="2000" dirty="0" smtClean="0"/>
              <a:t>Python 3.6 uses the input() method.</a:t>
            </a:r>
          </a:p>
          <a:p>
            <a:pPr>
              <a:buNone/>
            </a:pPr>
            <a:r>
              <a:rPr lang="en-US" sz="2000" dirty="0" smtClean="0"/>
              <a:t>Python 2.7 uses the </a:t>
            </a:r>
            <a:r>
              <a:rPr lang="en-US" sz="2000" dirty="0" err="1" smtClean="0"/>
              <a:t>raw_input</a:t>
            </a:r>
            <a:r>
              <a:rPr lang="en-US" sz="2000" dirty="0" smtClean="0"/>
              <a:t>() method.</a:t>
            </a:r>
          </a:p>
          <a:p>
            <a:pPr>
              <a:buNone/>
            </a:pPr>
            <a:r>
              <a:rPr lang="en-US" sz="2000" dirty="0" smtClean="0"/>
              <a:t>The following example asks for the user's name, and when you entered the name, the name gets printed to the screen:</a:t>
            </a:r>
          </a:p>
          <a:p>
            <a:pPr>
              <a:buNone/>
            </a:pPr>
            <a:r>
              <a:rPr lang="en-US" sz="2000" dirty="0" smtClean="0"/>
              <a:t>Python 3.6</a:t>
            </a:r>
            <a:endParaRPr lang="en-US" sz="2000" b="1" dirty="0" smtClean="0"/>
          </a:p>
          <a:p>
            <a:pPr>
              <a:buNone/>
            </a:pPr>
            <a:r>
              <a:rPr lang="en-US" sz="2000" dirty="0" smtClean="0"/>
              <a:t>print("Enter your name:")</a:t>
            </a:r>
            <a:br>
              <a:rPr lang="en-US" sz="2000" dirty="0" smtClean="0"/>
            </a:br>
            <a:r>
              <a:rPr lang="en-US" sz="2000" dirty="0" smtClean="0"/>
              <a:t>x = input()</a:t>
            </a:r>
            <a:br>
              <a:rPr lang="en-US" sz="2000" dirty="0" smtClean="0"/>
            </a:br>
            <a:r>
              <a:rPr lang="en-US" sz="2000" dirty="0" smtClean="0"/>
              <a:t>print("Hello ", x</a:t>
            </a:r>
            <a:r>
              <a:rPr lang="en-US" sz="2000" dirty="0" smtClean="0"/>
              <a:t>)</a:t>
            </a:r>
          </a:p>
          <a:p>
            <a:pPr>
              <a:buNone/>
            </a:pPr>
            <a:r>
              <a:rPr lang="en-US" sz="2000" dirty="0" smtClean="0"/>
              <a:t>Python 2.7</a:t>
            </a:r>
            <a:endParaRPr lang="en-US" sz="2000" b="1" dirty="0" smtClean="0"/>
          </a:p>
          <a:p>
            <a:pPr>
              <a:buNone/>
            </a:pPr>
            <a:r>
              <a:rPr lang="en-US" sz="2000" dirty="0" smtClean="0"/>
              <a:t>print("Enter your name:")</a:t>
            </a:r>
            <a:br>
              <a:rPr lang="en-US" sz="2000" dirty="0" smtClean="0"/>
            </a:br>
            <a:r>
              <a:rPr lang="en-US" sz="2000" dirty="0" smtClean="0"/>
              <a:t>x = </a:t>
            </a:r>
            <a:r>
              <a:rPr lang="en-US" sz="2000" dirty="0" err="1" smtClean="0"/>
              <a:t>raw_input</a:t>
            </a:r>
            <a:r>
              <a:rPr lang="en-US" sz="2000" dirty="0" smtClean="0"/>
              <a:t>()</a:t>
            </a:r>
            <a:br>
              <a:rPr lang="en-US" sz="2000" dirty="0" smtClean="0"/>
            </a:br>
            <a:r>
              <a:rPr lang="en-US" sz="2000" dirty="0" smtClean="0"/>
              <a:t>print("Hello ", x</a:t>
            </a:r>
            <a:r>
              <a:rPr lang="en-US" sz="2000" dirty="0" smtClean="0"/>
              <a:t>)</a:t>
            </a:r>
          </a:p>
          <a:p>
            <a:pPr>
              <a:buNone/>
            </a:pPr>
            <a:r>
              <a:rPr lang="en-US" sz="2000" dirty="0" smtClean="0"/>
              <a:t/>
            </a:r>
            <a:br>
              <a:rPr lang="en-US" sz="2000" dirty="0" smtClean="0"/>
            </a:br>
            <a:endParaRPr lang="en-US" sz="2000" dirty="0" smtClean="0"/>
          </a:p>
          <a:p>
            <a:pPr>
              <a:buNone/>
            </a:pPr>
            <a:endParaRPr lang="en-US" sz="2000" dirty="0"/>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04800"/>
          </a:xfrm>
        </p:spPr>
        <p:txBody>
          <a:bodyPr>
            <a:normAutofit fontScale="90000"/>
          </a:bodyPr>
          <a:lstStyle/>
          <a:p>
            <a:r>
              <a:rPr lang="en-US" u="sng" dirty="0" smtClean="0"/>
              <a:t>Python Strings</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Save this file as demo_string_input.py, and load it through the command line:</a:t>
            </a:r>
          </a:p>
          <a:p>
            <a:pPr>
              <a:buNone/>
            </a:pPr>
            <a:r>
              <a:rPr lang="en-US" sz="2000" dirty="0" smtClean="0"/>
              <a:t>C:\Users\</a:t>
            </a:r>
            <a:r>
              <a:rPr lang="en-US" sz="2000" i="1" dirty="0" smtClean="0"/>
              <a:t>Your Name</a:t>
            </a:r>
            <a:r>
              <a:rPr lang="en-US" sz="2000" dirty="0" smtClean="0"/>
              <a:t>&gt;python demo_string_input.py</a:t>
            </a:r>
          </a:p>
          <a:p>
            <a:pPr>
              <a:buNone/>
            </a:pPr>
            <a:r>
              <a:rPr lang="en-US" sz="2000" dirty="0" smtClean="0"/>
              <a:t>Our program will prompt the user for a string:</a:t>
            </a:r>
          </a:p>
          <a:p>
            <a:pPr>
              <a:buNone/>
            </a:pPr>
            <a:r>
              <a:rPr lang="en-US" sz="2000" dirty="0" smtClean="0"/>
              <a:t>Enter your name:</a:t>
            </a:r>
          </a:p>
          <a:p>
            <a:pPr>
              <a:buNone/>
            </a:pPr>
            <a:r>
              <a:rPr lang="en-US" sz="2000" dirty="0" smtClean="0"/>
              <a:t>The user now enters a name:</a:t>
            </a:r>
          </a:p>
          <a:p>
            <a:pPr>
              <a:buNone/>
            </a:pPr>
            <a:r>
              <a:rPr lang="en-US" sz="2000" dirty="0" err="1" smtClean="0"/>
              <a:t>Linus</a:t>
            </a:r>
            <a:endParaRPr lang="en-US" sz="2000" dirty="0" smtClean="0"/>
          </a:p>
          <a:p>
            <a:pPr>
              <a:buNone/>
            </a:pPr>
            <a:r>
              <a:rPr lang="en-US" sz="2000" dirty="0" smtClean="0"/>
              <a:t>Then, the program prints it to screen with a little message:</a:t>
            </a:r>
          </a:p>
          <a:p>
            <a:pPr>
              <a:buNone/>
            </a:pPr>
            <a:r>
              <a:rPr lang="en-US" sz="2000" dirty="0" smtClean="0"/>
              <a:t>Hello, </a:t>
            </a:r>
            <a:r>
              <a:rPr lang="en-US" sz="2000" dirty="0" err="1" smtClean="0"/>
              <a:t>Linus</a:t>
            </a:r>
            <a:endParaRPr lang="en-US" sz="2000" dirty="0" smtClean="0"/>
          </a:p>
          <a:p>
            <a:pPr>
              <a:buNone/>
            </a:pPr>
            <a:endParaRPr lang="en-US" sz="2000" dirty="0"/>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dirty="0" smtClean="0"/>
              <a:t>30. </a:t>
            </a:r>
            <a:r>
              <a:rPr lang="en-US" u="sng" dirty="0" smtClean="0"/>
              <a:t>Python String Formatting</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pPr>
              <a:buNone/>
            </a:pPr>
            <a:r>
              <a:rPr lang="en-US" sz="2000" dirty="0" smtClean="0"/>
              <a:t>To make sure a string will display as expected, we can format the result with the format() method.</a:t>
            </a:r>
          </a:p>
          <a:p>
            <a:pPr>
              <a:buNone/>
            </a:pPr>
            <a:endParaRPr lang="en-US" sz="2000" dirty="0" smtClean="0"/>
          </a:p>
          <a:p>
            <a:pPr>
              <a:buNone/>
            </a:pPr>
            <a:r>
              <a:rPr lang="en-US" sz="2000" dirty="0" smtClean="0"/>
              <a:t>String </a:t>
            </a:r>
            <a:r>
              <a:rPr lang="en-US" sz="2000" dirty="0" smtClean="0"/>
              <a:t>format()</a:t>
            </a:r>
            <a:endParaRPr lang="en-US" sz="2000" b="1" dirty="0" smtClean="0"/>
          </a:p>
          <a:p>
            <a:pPr>
              <a:buNone/>
            </a:pPr>
            <a:r>
              <a:rPr lang="en-US" sz="2000" dirty="0" smtClean="0"/>
              <a:t>The format() method allows you to format selected parts of a string.</a:t>
            </a:r>
          </a:p>
          <a:p>
            <a:pPr>
              <a:buNone/>
            </a:pPr>
            <a:r>
              <a:rPr lang="en-US" sz="2000" dirty="0" smtClean="0"/>
              <a:t>Sometimes there are parts of a text that you do not control, maybe they come from a database, or user input?</a:t>
            </a:r>
          </a:p>
          <a:p>
            <a:pPr>
              <a:buNone/>
            </a:pPr>
            <a:r>
              <a:rPr lang="en-US" sz="2000" dirty="0" smtClean="0"/>
              <a:t>To control such values, add placeholders (curly brackets {}) in the text, and run the values through the format()method:</a:t>
            </a:r>
          </a:p>
          <a:p>
            <a:pPr>
              <a:buNone/>
            </a:pPr>
            <a:r>
              <a:rPr lang="en-US" sz="2000" dirty="0" smtClean="0"/>
              <a:t>Example</a:t>
            </a:r>
            <a:endParaRPr lang="en-US" sz="2000" b="1" dirty="0" smtClean="0"/>
          </a:p>
          <a:p>
            <a:pPr>
              <a:buNone/>
            </a:pPr>
            <a:r>
              <a:rPr lang="en-US" sz="2000" dirty="0" smtClean="0"/>
              <a:t>Add a placeholder where you want to display the price:</a:t>
            </a:r>
          </a:p>
          <a:p>
            <a:pPr>
              <a:buNone/>
            </a:pPr>
            <a:r>
              <a:rPr lang="en-US" sz="2000" dirty="0" smtClean="0"/>
              <a:t>price = 49</a:t>
            </a:r>
            <a:br>
              <a:rPr lang="en-US" sz="2000" dirty="0" smtClean="0"/>
            </a:br>
            <a:r>
              <a:rPr lang="en-US" sz="2000" dirty="0" smtClean="0"/>
              <a:t>txt = "The price is {} dollars"</a:t>
            </a:r>
            <a:br>
              <a:rPr lang="en-US" sz="2000" dirty="0" smtClean="0"/>
            </a:br>
            <a:r>
              <a:rPr lang="en-US" sz="2000" dirty="0" smtClean="0"/>
              <a:t>print(</a:t>
            </a:r>
            <a:r>
              <a:rPr lang="en-US" sz="2000" dirty="0" err="1" smtClean="0"/>
              <a:t>txt.format</a:t>
            </a:r>
            <a:r>
              <a:rPr lang="en-US" sz="2000" dirty="0" smtClean="0"/>
              <a:t>(price</a:t>
            </a:r>
            <a:r>
              <a:rPr lang="en-US" sz="2000" dirty="0" smtClean="0"/>
              <a:t>))</a:t>
            </a:r>
          </a:p>
          <a:p>
            <a:pPr>
              <a:buNone/>
            </a:pPr>
            <a:r>
              <a:rPr lang="en-US" sz="2000" dirty="0" smtClean="0"/>
              <a:t>RUN EXAMPLE</a:t>
            </a:r>
          </a:p>
          <a:p>
            <a:pPr>
              <a:buNone/>
            </a:pPr>
            <a:r>
              <a:rPr lang="en-US" sz="2000" dirty="0" smtClean="0"/>
              <a:t>price = 49</a:t>
            </a:r>
          </a:p>
          <a:p>
            <a:pPr>
              <a:buNone/>
            </a:pPr>
            <a:r>
              <a:rPr lang="en-US" sz="2000" dirty="0" smtClean="0"/>
              <a:t>txt = "The price is {} dollars"</a:t>
            </a:r>
          </a:p>
          <a:p>
            <a:pPr>
              <a:buNone/>
            </a:pPr>
            <a:r>
              <a:rPr lang="en-US" sz="2000" dirty="0" smtClean="0"/>
              <a:t>print(</a:t>
            </a:r>
            <a:r>
              <a:rPr lang="en-US" sz="2000" dirty="0" err="1" smtClean="0"/>
              <a:t>txt.format</a:t>
            </a:r>
            <a:r>
              <a:rPr lang="en-US" sz="2000" dirty="0" smtClean="0"/>
              <a:t>(price))</a:t>
            </a:r>
          </a:p>
          <a:p>
            <a:pPr>
              <a:buNone/>
            </a:pPr>
            <a:endParaRPr lang="en-US" sz="2000" dirty="0"/>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u="sng" dirty="0" smtClean="0"/>
              <a:t>Python String Formatting</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2000" dirty="0" smtClean="0"/>
              <a:t>C:\Users\My Name&gt;python demo_string_formatting1.py</a:t>
            </a:r>
            <a:br>
              <a:rPr lang="en-US" sz="2000" dirty="0" smtClean="0"/>
            </a:br>
            <a:r>
              <a:rPr lang="en-US" sz="2000" dirty="0" smtClean="0"/>
              <a:t>The price is 49 dollars</a:t>
            </a:r>
          </a:p>
          <a:p>
            <a:pPr>
              <a:buNone/>
            </a:pPr>
            <a:r>
              <a:rPr lang="en-US" sz="2000" dirty="0" smtClean="0"/>
              <a:t>You can add parameters inside the curly brackets to specify how to convert the value:</a:t>
            </a:r>
          </a:p>
          <a:p>
            <a:pPr>
              <a:buNone/>
            </a:pPr>
            <a:r>
              <a:rPr lang="en-US" sz="2000" dirty="0" smtClean="0"/>
              <a:t>Example</a:t>
            </a:r>
            <a:endParaRPr lang="en-US" sz="2000" b="1" dirty="0" smtClean="0"/>
          </a:p>
          <a:p>
            <a:pPr>
              <a:buNone/>
            </a:pPr>
            <a:r>
              <a:rPr lang="en-US" sz="2000" dirty="0" smtClean="0"/>
              <a:t>Format the price to be displayed as a number with two decimals:</a:t>
            </a:r>
          </a:p>
          <a:p>
            <a:pPr>
              <a:buNone/>
            </a:pPr>
            <a:r>
              <a:rPr lang="en-US" sz="2000" dirty="0" smtClean="0"/>
              <a:t>txt = "The price is {:.2f} dollars"</a:t>
            </a:r>
          </a:p>
          <a:p>
            <a:pPr>
              <a:buNone/>
            </a:pPr>
            <a:r>
              <a:rPr lang="en-US" sz="2000" dirty="0" smtClean="0"/>
              <a:t>RUN EXAMPLE</a:t>
            </a:r>
          </a:p>
          <a:p>
            <a:pPr>
              <a:buNone/>
            </a:pPr>
            <a:r>
              <a:rPr lang="en-US" sz="2000" dirty="0" smtClean="0"/>
              <a:t>price = 49</a:t>
            </a:r>
          </a:p>
          <a:p>
            <a:pPr>
              <a:buNone/>
            </a:pPr>
            <a:r>
              <a:rPr lang="en-US" sz="2000" dirty="0" smtClean="0"/>
              <a:t>txt = "The price is {:.2f} dollars"</a:t>
            </a:r>
          </a:p>
          <a:p>
            <a:pPr>
              <a:buNone/>
            </a:pPr>
            <a:r>
              <a:rPr lang="en-US" sz="2000" dirty="0" smtClean="0"/>
              <a:t>print(</a:t>
            </a:r>
            <a:r>
              <a:rPr lang="en-US" sz="2000" dirty="0" err="1" smtClean="0"/>
              <a:t>txt.format</a:t>
            </a:r>
            <a:r>
              <a:rPr lang="en-US" sz="2000" dirty="0" smtClean="0"/>
              <a:t>(price))</a:t>
            </a:r>
          </a:p>
          <a:p>
            <a:pPr>
              <a:buNone/>
            </a:pPr>
            <a:r>
              <a:rPr lang="en-US" sz="2000" dirty="0" smtClean="0"/>
              <a:t>C:\Users\My Name&gt;python demo_string_formatting2.py</a:t>
            </a:r>
            <a:br>
              <a:rPr lang="en-US" sz="2000" dirty="0" smtClean="0"/>
            </a:br>
            <a:r>
              <a:rPr lang="en-US" sz="2000" dirty="0" smtClean="0"/>
              <a:t>The price is 49.00 dollars</a:t>
            </a:r>
          </a:p>
          <a:p>
            <a:pPr>
              <a:buNone/>
            </a:pPr>
            <a:r>
              <a:rPr lang="en-US" sz="2000" dirty="0" smtClean="0"/>
              <a:t>Check out all formatting types in our </a:t>
            </a:r>
            <a:r>
              <a:rPr lang="en-US" sz="2000" u="sng" dirty="0" smtClean="0"/>
              <a:t>String format() Reference</a:t>
            </a:r>
            <a:r>
              <a:rPr lang="en-US" sz="2000" dirty="0" smtClean="0"/>
              <a:t>.</a:t>
            </a:r>
            <a:endParaRPr lang="en-US" sz="2000" dirty="0"/>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u="sng" dirty="0" smtClean="0"/>
              <a:t>Python String Formatting</a:t>
            </a:r>
            <a:endParaRPr lang="en-US"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a:buNone/>
            </a:pPr>
            <a:r>
              <a:rPr lang="en-US" sz="2000" dirty="0" smtClean="0"/>
              <a:t>Multiple Values</a:t>
            </a:r>
            <a:endParaRPr lang="en-US" sz="2000" b="1" dirty="0" smtClean="0"/>
          </a:p>
          <a:p>
            <a:pPr>
              <a:buNone/>
            </a:pPr>
            <a:r>
              <a:rPr lang="en-US" sz="2000" dirty="0" smtClean="0"/>
              <a:t>If you want to use more values, just add more values to the format() method:</a:t>
            </a:r>
          </a:p>
          <a:p>
            <a:pPr>
              <a:buNone/>
            </a:pPr>
            <a:r>
              <a:rPr lang="en-US" sz="2000" dirty="0" smtClean="0"/>
              <a:t>print(</a:t>
            </a:r>
            <a:r>
              <a:rPr lang="en-US" sz="2000" dirty="0" err="1" smtClean="0"/>
              <a:t>txt.format</a:t>
            </a:r>
            <a:r>
              <a:rPr lang="en-US" sz="2000" dirty="0" smtClean="0"/>
              <a:t>(price, </a:t>
            </a:r>
            <a:r>
              <a:rPr lang="en-US" sz="2000" dirty="0" err="1" smtClean="0"/>
              <a:t>itemno</a:t>
            </a:r>
            <a:r>
              <a:rPr lang="en-US" sz="2000" dirty="0" smtClean="0"/>
              <a:t>, count))</a:t>
            </a:r>
          </a:p>
          <a:p>
            <a:pPr>
              <a:buNone/>
            </a:pPr>
            <a:r>
              <a:rPr lang="en-US" sz="2000" dirty="0" smtClean="0"/>
              <a:t>And add more placeholders:</a:t>
            </a:r>
          </a:p>
          <a:p>
            <a:pPr>
              <a:buNone/>
            </a:pPr>
            <a:r>
              <a:rPr lang="en-US" sz="2000" dirty="0" smtClean="0"/>
              <a:t>Example</a:t>
            </a:r>
            <a:endParaRPr lang="en-US" sz="2000" b="1" dirty="0" smtClean="0"/>
          </a:p>
          <a:p>
            <a:pPr>
              <a:buNone/>
            </a:pPr>
            <a:r>
              <a:rPr lang="en-US" sz="2000" dirty="0" smtClean="0"/>
              <a:t>quantity = 3</a:t>
            </a:r>
            <a:br>
              <a:rPr lang="en-US" sz="2000" dirty="0" smtClean="0"/>
            </a:br>
            <a:r>
              <a:rPr lang="en-US" sz="2000" dirty="0" err="1" smtClean="0"/>
              <a:t>itemno</a:t>
            </a:r>
            <a:r>
              <a:rPr lang="en-US" sz="2000" dirty="0" smtClean="0"/>
              <a:t> = 567</a:t>
            </a:r>
            <a:br>
              <a:rPr lang="en-US" sz="2000" dirty="0" smtClean="0"/>
            </a:br>
            <a:r>
              <a:rPr lang="en-US" sz="2000" dirty="0" smtClean="0"/>
              <a:t>price = 49</a:t>
            </a:r>
            <a:br>
              <a:rPr lang="en-US" sz="2000" dirty="0" smtClean="0"/>
            </a:br>
            <a:r>
              <a:rPr lang="en-US" sz="2000" dirty="0" err="1" smtClean="0"/>
              <a:t>myorder</a:t>
            </a:r>
            <a:r>
              <a:rPr lang="en-US" sz="2000" dirty="0" smtClean="0"/>
              <a:t> = "I want {} pieces of item number {} for {:.2f} dollars."</a:t>
            </a:r>
            <a:br>
              <a:rPr lang="en-US" sz="2000" dirty="0" smtClean="0"/>
            </a:br>
            <a:r>
              <a:rPr lang="en-US" sz="2000" dirty="0" smtClean="0"/>
              <a:t>print(</a:t>
            </a:r>
            <a:r>
              <a:rPr lang="en-US" sz="2000" dirty="0" err="1" smtClean="0"/>
              <a:t>myorder.format</a:t>
            </a:r>
            <a:r>
              <a:rPr lang="en-US" sz="2000" dirty="0" smtClean="0"/>
              <a:t>(quantity, </a:t>
            </a:r>
            <a:r>
              <a:rPr lang="en-US" sz="2000" dirty="0" err="1" smtClean="0"/>
              <a:t>itemno</a:t>
            </a:r>
            <a:r>
              <a:rPr lang="en-US" sz="2000" dirty="0" smtClean="0"/>
              <a:t>, price))</a:t>
            </a:r>
          </a:p>
          <a:p>
            <a:pPr>
              <a:buNone/>
            </a:pPr>
            <a:r>
              <a:rPr lang="en-US" sz="2000" dirty="0" smtClean="0"/>
              <a:t>RUN EXAMPLE</a:t>
            </a:r>
          </a:p>
          <a:p>
            <a:pPr>
              <a:buNone/>
            </a:pPr>
            <a:r>
              <a:rPr lang="en-US" sz="2000" dirty="0" smtClean="0"/>
              <a:t>quantity = 3</a:t>
            </a:r>
          </a:p>
          <a:p>
            <a:pPr>
              <a:buNone/>
            </a:pPr>
            <a:r>
              <a:rPr lang="en-US" sz="2000" dirty="0" err="1" smtClean="0"/>
              <a:t>itemno</a:t>
            </a:r>
            <a:r>
              <a:rPr lang="en-US" sz="2000" dirty="0" smtClean="0"/>
              <a:t> = 567</a:t>
            </a:r>
          </a:p>
          <a:p>
            <a:pPr>
              <a:buNone/>
            </a:pPr>
            <a:r>
              <a:rPr lang="en-US" sz="2000" dirty="0" smtClean="0"/>
              <a:t>price = 49</a:t>
            </a:r>
          </a:p>
          <a:p>
            <a:pPr>
              <a:buNone/>
            </a:pPr>
            <a:r>
              <a:rPr lang="en-US" sz="2000" dirty="0" err="1" smtClean="0"/>
              <a:t>myorder</a:t>
            </a:r>
            <a:r>
              <a:rPr lang="en-US" sz="2000" dirty="0" smtClean="0"/>
              <a:t> = "I want {} pieces of item number {} for {:.2f} dollars."</a:t>
            </a:r>
          </a:p>
          <a:p>
            <a:pPr>
              <a:buNone/>
            </a:pPr>
            <a:r>
              <a:rPr lang="en-US" sz="2000" dirty="0" smtClean="0"/>
              <a:t>print(</a:t>
            </a:r>
            <a:r>
              <a:rPr lang="en-US" sz="2000" dirty="0" err="1" smtClean="0"/>
              <a:t>myorder.format</a:t>
            </a:r>
            <a:r>
              <a:rPr lang="en-US" sz="2000" dirty="0" smtClean="0"/>
              <a:t>(quantity, </a:t>
            </a:r>
            <a:r>
              <a:rPr lang="en-US" sz="2000" dirty="0" err="1" smtClean="0"/>
              <a:t>itemno</a:t>
            </a:r>
            <a:r>
              <a:rPr lang="en-US" sz="2000" dirty="0" smtClean="0"/>
              <a:t>, price))</a:t>
            </a:r>
          </a:p>
          <a:p>
            <a:pPr>
              <a:buNone/>
            </a:pPr>
            <a:endParaRPr lang="en-US" sz="2000" dirty="0"/>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u="sng" dirty="0" smtClean="0"/>
              <a:t>Python String Formatting</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2000" dirty="0" smtClean="0"/>
              <a:t>C:\Users\My Name&gt;python demo_string_formatting3.py</a:t>
            </a:r>
            <a:br>
              <a:rPr lang="en-US" sz="2000" dirty="0" smtClean="0"/>
            </a:br>
            <a:r>
              <a:rPr lang="en-US" sz="2000" dirty="0" smtClean="0"/>
              <a:t>I want 3 pieces of item number 567 for 49.00 dollars.</a:t>
            </a:r>
          </a:p>
          <a:p>
            <a:pPr>
              <a:buNone/>
            </a:pPr>
            <a:endParaRPr lang="en-US" sz="2000" dirty="0" smtClean="0"/>
          </a:p>
          <a:p>
            <a:pPr>
              <a:buNone/>
            </a:pPr>
            <a:r>
              <a:rPr lang="en-US" sz="2000" dirty="0" smtClean="0"/>
              <a:t>Index </a:t>
            </a:r>
            <a:r>
              <a:rPr lang="en-US" sz="2000" dirty="0" smtClean="0"/>
              <a:t>Numbers	</a:t>
            </a:r>
            <a:endParaRPr lang="en-US" sz="2000" b="1" dirty="0" smtClean="0"/>
          </a:p>
          <a:p>
            <a:pPr>
              <a:buNone/>
            </a:pPr>
            <a:r>
              <a:rPr lang="en-US" sz="2000" dirty="0" smtClean="0"/>
              <a:t>You can use index numbers (a number inside the curly brackets {0}) to be sure the values are placed in the correct placeholders:</a:t>
            </a:r>
          </a:p>
          <a:p>
            <a:pPr>
              <a:buNone/>
            </a:pPr>
            <a:r>
              <a:rPr lang="en-US" sz="2000" dirty="0" smtClean="0"/>
              <a:t>Example</a:t>
            </a:r>
            <a:endParaRPr lang="en-US" sz="2000" b="1" dirty="0" smtClean="0"/>
          </a:p>
          <a:p>
            <a:pPr>
              <a:buNone/>
            </a:pPr>
            <a:r>
              <a:rPr lang="en-US" sz="2000" dirty="0" smtClean="0"/>
              <a:t>quantity = 3</a:t>
            </a:r>
            <a:br>
              <a:rPr lang="en-US" sz="2000" dirty="0" smtClean="0"/>
            </a:br>
            <a:r>
              <a:rPr lang="en-US" sz="2000" dirty="0" err="1" smtClean="0"/>
              <a:t>itemno</a:t>
            </a:r>
            <a:r>
              <a:rPr lang="en-US" sz="2000" dirty="0" smtClean="0"/>
              <a:t> = 567</a:t>
            </a:r>
            <a:br>
              <a:rPr lang="en-US" sz="2000" dirty="0" smtClean="0"/>
            </a:br>
            <a:r>
              <a:rPr lang="en-US" sz="2000" dirty="0" smtClean="0"/>
              <a:t>price = 49</a:t>
            </a:r>
            <a:br>
              <a:rPr lang="en-US" sz="2000" dirty="0" smtClean="0"/>
            </a:br>
            <a:r>
              <a:rPr lang="en-US" sz="2000" dirty="0" err="1" smtClean="0"/>
              <a:t>myorder</a:t>
            </a:r>
            <a:r>
              <a:rPr lang="en-US" sz="2000" dirty="0" smtClean="0"/>
              <a:t> = "I want {0} pieces of item number {1} for {2:.2f} dollars."</a:t>
            </a:r>
            <a:br>
              <a:rPr lang="en-US" sz="2000" dirty="0" smtClean="0"/>
            </a:br>
            <a:r>
              <a:rPr lang="en-US" sz="2000" dirty="0" smtClean="0"/>
              <a:t>print(</a:t>
            </a:r>
            <a:r>
              <a:rPr lang="en-US" sz="2000" dirty="0" err="1" smtClean="0"/>
              <a:t>myorder.format</a:t>
            </a:r>
            <a:r>
              <a:rPr lang="en-US" sz="2000" dirty="0" smtClean="0"/>
              <a:t>(quantity, </a:t>
            </a:r>
            <a:r>
              <a:rPr lang="en-US" sz="2000" dirty="0" err="1" smtClean="0"/>
              <a:t>itemno</a:t>
            </a:r>
            <a:r>
              <a:rPr lang="en-US" sz="2000" dirty="0" smtClean="0"/>
              <a:t>, price))</a:t>
            </a:r>
          </a:p>
          <a:p>
            <a:pPr>
              <a:buNone/>
            </a:pPr>
            <a:r>
              <a:rPr lang="en-US" sz="2000" dirty="0" smtClean="0"/>
              <a:t>RUN EXAMPLE</a:t>
            </a:r>
          </a:p>
          <a:p>
            <a:pPr>
              <a:buNone/>
            </a:pPr>
            <a:r>
              <a:rPr lang="en-US" sz="2000" dirty="0" smtClean="0"/>
              <a:t>quantity = </a:t>
            </a:r>
            <a:r>
              <a:rPr lang="en-US" sz="2000" dirty="0" smtClean="0"/>
              <a:t>3</a:t>
            </a:r>
          </a:p>
          <a:p>
            <a:pPr>
              <a:buNone/>
            </a:pPr>
            <a:r>
              <a:rPr lang="en-US" sz="2000" dirty="0" err="1" smtClean="0"/>
              <a:t>itemno</a:t>
            </a:r>
            <a:r>
              <a:rPr lang="en-US" sz="2000" dirty="0" smtClean="0"/>
              <a:t> = 567</a:t>
            </a:r>
          </a:p>
          <a:p>
            <a:pPr>
              <a:buNone/>
            </a:pPr>
            <a:r>
              <a:rPr lang="en-US" sz="2000" dirty="0" smtClean="0"/>
              <a:t>price = 49</a:t>
            </a:r>
          </a:p>
          <a:p>
            <a:pPr>
              <a:buNone/>
            </a:pP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Strings</a:t>
            </a:r>
            <a:endParaRPr lang="en-US" dirty="0"/>
          </a:p>
        </p:txBody>
      </p:sp>
      <p:sp>
        <p:nvSpPr>
          <p:cNvPr id="3" name="Content Placeholder 2"/>
          <p:cNvSpPr>
            <a:spLocks noGrp="1"/>
          </p:cNvSpPr>
          <p:nvPr>
            <p:ph idx="1"/>
          </p:nvPr>
        </p:nvSpPr>
        <p:spPr>
          <a:xfrm>
            <a:off x="457200" y="914400"/>
            <a:ext cx="8229600" cy="5791200"/>
          </a:xfrm>
        </p:spPr>
        <p:txBody>
          <a:bodyPr>
            <a:normAutofit/>
          </a:bodyPr>
          <a:lstStyle/>
          <a:p>
            <a:pPr>
              <a:buNone/>
            </a:pPr>
            <a:r>
              <a:rPr lang="en-US" sz="2000" dirty="0"/>
              <a:t>Or three single quotes:</a:t>
            </a:r>
          </a:p>
          <a:p>
            <a:pPr>
              <a:buNone/>
            </a:pPr>
            <a:r>
              <a:rPr lang="en-US" sz="2000" dirty="0"/>
              <a:t>Example</a:t>
            </a:r>
            <a:endParaRPr lang="en-US" sz="2000" b="1" dirty="0"/>
          </a:p>
          <a:p>
            <a:pPr>
              <a:buNone/>
            </a:pPr>
            <a:r>
              <a:rPr lang="en-US" sz="2000" dirty="0"/>
              <a:t>a = '''</a:t>
            </a:r>
            <a:r>
              <a:rPr lang="en-US" sz="2000" dirty="0" err="1"/>
              <a:t>Lorem</a:t>
            </a:r>
            <a:r>
              <a:rPr lang="en-US" sz="2000" dirty="0"/>
              <a:t> </a:t>
            </a:r>
            <a:r>
              <a:rPr lang="en-US" sz="2000" dirty="0" err="1"/>
              <a:t>ipsum</a:t>
            </a:r>
            <a:r>
              <a:rPr lang="en-US" sz="2000" dirty="0"/>
              <a:t> dolor sit </a:t>
            </a:r>
            <a:r>
              <a:rPr lang="en-US" sz="2000" dirty="0" err="1"/>
              <a:t>amet</a:t>
            </a:r>
            <a:r>
              <a:rPr lang="en-US" sz="2000" dirty="0"/>
              <a:t>,</a:t>
            </a:r>
            <a:br>
              <a:rPr lang="en-US" sz="2000" dirty="0"/>
            </a:br>
            <a:r>
              <a:rPr lang="en-US" sz="2000" dirty="0" err="1"/>
              <a:t>consectetur</a:t>
            </a:r>
            <a:r>
              <a:rPr lang="en-US" sz="2000" dirty="0"/>
              <a:t> </a:t>
            </a:r>
            <a:r>
              <a:rPr lang="en-US" sz="2000" dirty="0" err="1"/>
              <a:t>adipiscing</a:t>
            </a:r>
            <a:r>
              <a:rPr lang="en-US" sz="2000" dirty="0"/>
              <a:t> </a:t>
            </a:r>
            <a:r>
              <a:rPr lang="en-US" sz="2000" dirty="0" err="1"/>
              <a:t>elit</a:t>
            </a:r>
            <a:r>
              <a:rPr lang="en-US" sz="2000" dirty="0" smtClean="0"/>
              <a:t>,</a:t>
            </a:r>
          </a:p>
          <a:p>
            <a:pPr>
              <a:buNone/>
            </a:pPr>
            <a:r>
              <a:rPr lang="en-US" sz="2000" dirty="0" err="1"/>
              <a:t>sed</a:t>
            </a:r>
            <a:r>
              <a:rPr lang="en-US" sz="2000" dirty="0"/>
              <a:t> do </a:t>
            </a:r>
            <a:r>
              <a:rPr lang="en-US" sz="2000" dirty="0" err="1"/>
              <a:t>eiusmod</a:t>
            </a:r>
            <a:r>
              <a:rPr lang="en-US" sz="2000" dirty="0"/>
              <a:t> </a:t>
            </a:r>
            <a:r>
              <a:rPr lang="en-US" sz="2000" dirty="0" err="1"/>
              <a:t>tempor</a:t>
            </a:r>
            <a:r>
              <a:rPr lang="en-US" sz="2000" dirty="0"/>
              <a:t> </a:t>
            </a:r>
            <a:r>
              <a:rPr lang="en-US" sz="2000" dirty="0" err="1"/>
              <a:t>incididunt</a:t>
            </a:r>
            <a:r>
              <a:rPr lang="en-US" sz="2000" dirty="0"/>
              <a:t/>
            </a:r>
            <a:br>
              <a:rPr lang="en-US" sz="2000" dirty="0"/>
            </a:br>
            <a:r>
              <a:rPr lang="en-US" sz="2000" dirty="0" err="1"/>
              <a:t>ut</a:t>
            </a:r>
            <a:r>
              <a:rPr lang="en-US" sz="2000" dirty="0"/>
              <a:t> </a:t>
            </a:r>
            <a:r>
              <a:rPr lang="en-US" sz="2000" dirty="0" err="1"/>
              <a:t>labore</a:t>
            </a:r>
            <a:r>
              <a:rPr lang="en-US" sz="2000" dirty="0"/>
              <a:t> et </a:t>
            </a:r>
            <a:r>
              <a:rPr lang="en-US" sz="2000" dirty="0" err="1"/>
              <a:t>dolore</a:t>
            </a:r>
            <a:r>
              <a:rPr lang="en-US" sz="2000" dirty="0"/>
              <a:t> magna </a:t>
            </a:r>
            <a:r>
              <a:rPr lang="en-US" sz="2000" dirty="0" err="1"/>
              <a:t>aliqua</a:t>
            </a:r>
            <a:r>
              <a:rPr lang="en-US" sz="2000" dirty="0"/>
              <a:t>.'''</a:t>
            </a:r>
            <a:br>
              <a:rPr lang="en-US" sz="2000" dirty="0"/>
            </a:br>
            <a:r>
              <a:rPr lang="en-US" sz="2000" dirty="0"/>
              <a:t>print(a)</a:t>
            </a:r>
          </a:p>
          <a:p>
            <a:pPr>
              <a:buNone/>
            </a:pPr>
            <a:r>
              <a:rPr lang="en-US" sz="2000" dirty="0"/>
              <a:t>RUN EXAMPLE</a:t>
            </a:r>
          </a:p>
          <a:p>
            <a:pPr>
              <a:buNone/>
            </a:pPr>
            <a:r>
              <a:rPr lang="en-US" sz="2000" dirty="0"/>
              <a:t>C:\Users\My Name&gt;python demo_string_multi2.py</a:t>
            </a:r>
            <a:br>
              <a:rPr lang="en-US" sz="2000" dirty="0"/>
            </a:br>
            <a:r>
              <a:rPr lang="en-US" sz="2000" dirty="0" err="1"/>
              <a:t>Lorem</a:t>
            </a:r>
            <a:r>
              <a:rPr lang="en-US" sz="2000" dirty="0"/>
              <a:t> </a:t>
            </a:r>
            <a:r>
              <a:rPr lang="en-US" sz="2000" dirty="0" err="1"/>
              <a:t>ipsum</a:t>
            </a:r>
            <a:r>
              <a:rPr lang="en-US" sz="2000" dirty="0"/>
              <a:t> dolor sit </a:t>
            </a:r>
            <a:r>
              <a:rPr lang="en-US" sz="2000" dirty="0" err="1"/>
              <a:t>amet</a:t>
            </a:r>
            <a:r>
              <a:rPr lang="en-US" sz="2000" dirty="0"/>
              <a:t>,</a:t>
            </a:r>
            <a:br>
              <a:rPr lang="en-US" sz="2000" dirty="0"/>
            </a:br>
            <a:r>
              <a:rPr lang="en-US" sz="2000" dirty="0" err="1"/>
              <a:t>consectetur</a:t>
            </a:r>
            <a:r>
              <a:rPr lang="en-US" sz="2000" dirty="0"/>
              <a:t> </a:t>
            </a:r>
            <a:r>
              <a:rPr lang="en-US" sz="2000" dirty="0" err="1"/>
              <a:t>adipiscing</a:t>
            </a:r>
            <a:r>
              <a:rPr lang="en-US" sz="2000" dirty="0"/>
              <a:t> </a:t>
            </a:r>
            <a:r>
              <a:rPr lang="en-US" sz="2000" dirty="0" err="1"/>
              <a:t>elit</a:t>
            </a:r>
            <a:r>
              <a:rPr lang="en-US" sz="2000" dirty="0"/>
              <a:t>,</a:t>
            </a:r>
            <a:br>
              <a:rPr lang="en-US" sz="2000" dirty="0"/>
            </a:br>
            <a:r>
              <a:rPr lang="en-US" sz="2000" dirty="0" err="1"/>
              <a:t>sed</a:t>
            </a:r>
            <a:r>
              <a:rPr lang="en-US" sz="2000" dirty="0"/>
              <a:t> do </a:t>
            </a:r>
            <a:r>
              <a:rPr lang="en-US" sz="2000" dirty="0" err="1"/>
              <a:t>eiusmod</a:t>
            </a:r>
            <a:r>
              <a:rPr lang="en-US" sz="2000" dirty="0"/>
              <a:t> </a:t>
            </a:r>
            <a:r>
              <a:rPr lang="en-US" sz="2000" dirty="0" err="1"/>
              <a:t>tempor</a:t>
            </a:r>
            <a:r>
              <a:rPr lang="en-US" sz="2000" dirty="0"/>
              <a:t> </a:t>
            </a:r>
            <a:r>
              <a:rPr lang="en-US" sz="2000" dirty="0" err="1"/>
              <a:t>incididunt</a:t>
            </a:r>
            <a:r>
              <a:rPr lang="en-US" sz="2000" dirty="0"/>
              <a:t/>
            </a:r>
            <a:br>
              <a:rPr lang="en-US" sz="2000" dirty="0"/>
            </a:br>
            <a:r>
              <a:rPr lang="en-US" sz="2000" dirty="0" err="1"/>
              <a:t>ut</a:t>
            </a:r>
            <a:r>
              <a:rPr lang="en-US" sz="2000" dirty="0"/>
              <a:t> </a:t>
            </a:r>
            <a:r>
              <a:rPr lang="en-US" sz="2000" dirty="0" err="1"/>
              <a:t>labore</a:t>
            </a:r>
            <a:r>
              <a:rPr lang="en-US" sz="2000" dirty="0"/>
              <a:t> et </a:t>
            </a:r>
            <a:r>
              <a:rPr lang="en-US" sz="2000" dirty="0" err="1"/>
              <a:t>dolore</a:t>
            </a:r>
            <a:r>
              <a:rPr lang="en-US" sz="2000" dirty="0"/>
              <a:t> magna </a:t>
            </a:r>
            <a:r>
              <a:rPr lang="en-US" sz="2000" dirty="0" err="1"/>
              <a:t>aliqua</a:t>
            </a:r>
            <a:r>
              <a:rPr lang="en-US" sz="2000" dirty="0"/>
              <a:t>.</a:t>
            </a:r>
          </a:p>
          <a:p>
            <a:pPr>
              <a:buNone/>
            </a:pPr>
            <a:r>
              <a:rPr lang="en-US" sz="2000" b="1" dirty="0"/>
              <a:t>Note:</a:t>
            </a:r>
            <a:r>
              <a:rPr lang="en-US" sz="2000" dirty="0"/>
              <a:t> in the result, the line breaks are inserted at the same position as in the code.</a:t>
            </a:r>
          </a:p>
          <a:p>
            <a:pPr>
              <a:buNone/>
            </a:pPr>
            <a:r>
              <a:rPr lang="en-US" sz="2000" dirty="0"/>
              <a:t>Strings are Arrays</a:t>
            </a:r>
            <a:endParaRPr lang="en-US" sz="2000" b="1" dirty="0"/>
          </a:p>
          <a:p>
            <a:pPr>
              <a:buNone/>
            </a:pPr>
            <a:endParaRPr lang="en-US" sz="2000" dirty="0"/>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u="sng" dirty="0" smtClean="0"/>
              <a:t>Python String Formatting</a:t>
            </a:r>
            <a:endParaRPr lang="en-US" dirty="0"/>
          </a:p>
        </p:txBody>
      </p:sp>
      <p:sp>
        <p:nvSpPr>
          <p:cNvPr id="3" name="Content Placeholder 2"/>
          <p:cNvSpPr>
            <a:spLocks noGrp="1"/>
          </p:cNvSpPr>
          <p:nvPr>
            <p:ph idx="1"/>
          </p:nvPr>
        </p:nvSpPr>
        <p:spPr>
          <a:xfrm>
            <a:off x="457200" y="1143000"/>
            <a:ext cx="8229600" cy="5486400"/>
          </a:xfrm>
        </p:spPr>
        <p:txBody>
          <a:bodyPr>
            <a:normAutofit lnSpcReduction="10000"/>
          </a:bodyPr>
          <a:lstStyle/>
          <a:p>
            <a:pPr>
              <a:buNone/>
            </a:pPr>
            <a:r>
              <a:rPr lang="en-US" sz="2000" dirty="0" err="1" smtClean="0"/>
              <a:t>myorder</a:t>
            </a:r>
            <a:r>
              <a:rPr lang="en-US" sz="2000" dirty="0" smtClean="0"/>
              <a:t> = "I want {0} pieces of item number {1} for {2:.2f} dollars."</a:t>
            </a:r>
          </a:p>
          <a:p>
            <a:pPr>
              <a:buNone/>
            </a:pPr>
            <a:r>
              <a:rPr lang="en-US" sz="2000" dirty="0" smtClean="0"/>
              <a:t>print(</a:t>
            </a:r>
            <a:r>
              <a:rPr lang="en-US" sz="2000" dirty="0" err="1" smtClean="0"/>
              <a:t>myorder.format</a:t>
            </a:r>
            <a:r>
              <a:rPr lang="en-US" sz="2000" dirty="0" smtClean="0"/>
              <a:t>(quantity, </a:t>
            </a:r>
            <a:r>
              <a:rPr lang="en-US" sz="2000" dirty="0" err="1" smtClean="0"/>
              <a:t>itemno</a:t>
            </a:r>
            <a:r>
              <a:rPr lang="en-US" sz="2000" dirty="0" smtClean="0"/>
              <a:t>, price))</a:t>
            </a:r>
          </a:p>
          <a:p>
            <a:pPr>
              <a:buNone/>
            </a:pPr>
            <a:r>
              <a:rPr lang="en-US" sz="2000" dirty="0" smtClean="0"/>
              <a:t>C:\Users\My Name&gt;python demo_string_formatting4.py</a:t>
            </a:r>
            <a:br>
              <a:rPr lang="en-US" sz="2000" dirty="0" smtClean="0"/>
            </a:br>
            <a:r>
              <a:rPr lang="en-US" sz="2000" dirty="0" smtClean="0"/>
              <a:t>I want 3 pieces of item number 567 for 49.00 dollars.</a:t>
            </a:r>
          </a:p>
          <a:p>
            <a:pPr>
              <a:buNone/>
            </a:pPr>
            <a:r>
              <a:rPr lang="en-US" sz="2000" dirty="0" smtClean="0"/>
              <a:t>Also, if you want to refer to the same value more than once, use the index number:</a:t>
            </a:r>
          </a:p>
          <a:p>
            <a:pPr>
              <a:buNone/>
            </a:pPr>
            <a:r>
              <a:rPr lang="en-US" sz="2000" dirty="0" smtClean="0"/>
              <a:t>Example</a:t>
            </a:r>
            <a:endParaRPr lang="en-US" sz="2000" b="1" dirty="0" smtClean="0"/>
          </a:p>
          <a:p>
            <a:pPr>
              <a:buNone/>
            </a:pPr>
            <a:r>
              <a:rPr lang="en-US" sz="2000" dirty="0" smtClean="0"/>
              <a:t>age = 36</a:t>
            </a:r>
            <a:br>
              <a:rPr lang="en-US" sz="2000" dirty="0" smtClean="0"/>
            </a:br>
            <a:r>
              <a:rPr lang="en-US" sz="2000" dirty="0" smtClean="0"/>
              <a:t>name = "John"</a:t>
            </a:r>
            <a:br>
              <a:rPr lang="en-US" sz="2000" dirty="0" smtClean="0"/>
            </a:br>
            <a:r>
              <a:rPr lang="en-US" sz="2000" dirty="0" smtClean="0"/>
              <a:t>txt = "His name is {1}. {1} is {0} years old."</a:t>
            </a:r>
            <a:br>
              <a:rPr lang="en-US" sz="2000" dirty="0" smtClean="0"/>
            </a:br>
            <a:r>
              <a:rPr lang="en-US" sz="2000" dirty="0" smtClean="0"/>
              <a:t>print(</a:t>
            </a:r>
            <a:r>
              <a:rPr lang="en-US" sz="2000" dirty="0" err="1" smtClean="0"/>
              <a:t>txt.format</a:t>
            </a:r>
            <a:r>
              <a:rPr lang="en-US" sz="2000" dirty="0" smtClean="0"/>
              <a:t>(age, name))</a:t>
            </a:r>
          </a:p>
          <a:p>
            <a:pPr>
              <a:buNone/>
            </a:pPr>
            <a:r>
              <a:rPr lang="en-US" sz="2000" dirty="0" smtClean="0"/>
              <a:t>RUN EXAMPLE</a:t>
            </a:r>
          </a:p>
          <a:p>
            <a:pPr>
              <a:buNone/>
            </a:pPr>
            <a:r>
              <a:rPr lang="en-US" sz="2000" dirty="0" smtClean="0"/>
              <a:t>age = 36</a:t>
            </a:r>
          </a:p>
          <a:p>
            <a:pPr>
              <a:buNone/>
            </a:pPr>
            <a:r>
              <a:rPr lang="en-US" sz="2000" dirty="0" smtClean="0"/>
              <a:t>name = "John"</a:t>
            </a:r>
          </a:p>
          <a:p>
            <a:pPr>
              <a:buNone/>
            </a:pPr>
            <a:r>
              <a:rPr lang="en-US" sz="2000" dirty="0" smtClean="0"/>
              <a:t>txt = "His name is {1}. {1} is {0} years old."</a:t>
            </a:r>
          </a:p>
          <a:p>
            <a:pPr>
              <a:buNone/>
            </a:pPr>
            <a:r>
              <a:rPr lang="en-US" sz="2000" dirty="0" smtClean="0"/>
              <a:t>print(</a:t>
            </a:r>
            <a:r>
              <a:rPr lang="en-US" sz="2000" dirty="0" err="1" smtClean="0"/>
              <a:t>txt.format</a:t>
            </a:r>
            <a:r>
              <a:rPr lang="en-US" sz="2000" dirty="0" smtClean="0"/>
              <a:t>(age, name))</a:t>
            </a:r>
          </a:p>
          <a:p>
            <a:pPr>
              <a:buNone/>
            </a:pPr>
            <a:endParaRPr lang="en-US" sz="2000" dirty="0"/>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String Formatting</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Named Indexes</a:t>
            </a:r>
            <a:endParaRPr lang="en-US" sz="2000" b="1" dirty="0" smtClean="0"/>
          </a:p>
          <a:p>
            <a:pPr>
              <a:buNone/>
            </a:pPr>
            <a:r>
              <a:rPr lang="en-US" sz="2000" dirty="0" smtClean="0"/>
              <a:t>You can also use named indexes by entering a name inside the curly brackets {</a:t>
            </a:r>
            <a:r>
              <a:rPr lang="en-US" sz="2000" dirty="0" err="1" smtClean="0"/>
              <a:t>carname</a:t>
            </a:r>
            <a:r>
              <a:rPr lang="en-US" sz="2000" dirty="0" smtClean="0"/>
              <a:t>}, but then you must use names when you pass the parameter values </a:t>
            </a:r>
            <a:r>
              <a:rPr lang="en-US" sz="2000" dirty="0" err="1" smtClean="0"/>
              <a:t>txt.format</a:t>
            </a:r>
            <a:r>
              <a:rPr lang="en-US" sz="2000" dirty="0" smtClean="0"/>
              <a:t>(</a:t>
            </a:r>
            <a:r>
              <a:rPr lang="en-US" sz="2000" dirty="0" err="1" smtClean="0"/>
              <a:t>carname</a:t>
            </a:r>
            <a:r>
              <a:rPr lang="en-US" sz="2000" dirty="0" smtClean="0"/>
              <a:t> = "Ford"):</a:t>
            </a:r>
          </a:p>
          <a:p>
            <a:pPr>
              <a:buNone/>
            </a:pPr>
            <a:r>
              <a:rPr lang="en-US" sz="2000" dirty="0" smtClean="0"/>
              <a:t>Example</a:t>
            </a:r>
            <a:endParaRPr lang="en-US" sz="2000" b="1" dirty="0" smtClean="0"/>
          </a:p>
          <a:p>
            <a:pPr>
              <a:buNone/>
            </a:pPr>
            <a:r>
              <a:rPr lang="en-US" sz="2000" dirty="0" err="1" smtClean="0"/>
              <a:t>myorder</a:t>
            </a:r>
            <a:r>
              <a:rPr lang="en-US" sz="2000" dirty="0" smtClean="0"/>
              <a:t> = "I have a {</a:t>
            </a:r>
            <a:r>
              <a:rPr lang="en-US" sz="2000" dirty="0" err="1" smtClean="0"/>
              <a:t>carname</a:t>
            </a:r>
            <a:r>
              <a:rPr lang="en-US" sz="2000" dirty="0" smtClean="0"/>
              <a:t>}, it is a {model</a:t>
            </a:r>
            <a:r>
              <a:rPr lang="en-US" sz="2000" dirty="0" smtClean="0"/>
              <a:t>}.“</a:t>
            </a:r>
          </a:p>
          <a:p>
            <a:pPr>
              <a:buNone/>
            </a:pPr>
            <a:r>
              <a:rPr lang="en-US" sz="2000" dirty="0" smtClean="0"/>
              <a:t>print(</a:t>
            </a:r>
            <a:r>
              <a:rPr lang="en-US" sz="2000" dirty="0" err="1" smtClean="0"/>
              <a:t>myorder.format</a:t>
            </a:r>
            <a:r>
              <a:rPr lang="en-US" sz="2000" dirty="0" smtClean="0"/>
              <a:t>(</a:t>
            </a:r>
            <a:r>
              <a:rPr lang="en-US" sz="2000" dirty="0" err="1" smtClean="0"/>
              <a:t>carname</a:t>
            </a:r>
            <a:r>
              <a:rPr lang="en-US" sz="2000" dirty="0" smtClean="0"/>
              <a:t> = "Ford", model = "Mustang"))</a:t>
            </a:r>
          </a:p>
          <a:p>
            <a:pPr>
              <a:buNone/>
            </a:pPr>
            <a:r>
              <a:rPr lang="en-US" sz="2000" dirty="0" smtClean="0"/>
              <a:t>RUN EXAMPLE</a:t>
            </a:r>
          </a:p>
          <a:p>
            <a:pPr>
              <a:buNone/>
            </a:pPr>
            <a:r>
              <a:rPr lang="en-US" sz="2000" dirty="0" err="1" smtClean="0"/>
              <a:t>myorder</a:t>
            </a:r>
            <a:r>
              <a:rPr lang="en-US" sz="2000" dirty="0" smtClean="0"/>
              <a:t> = "I have a {</a:t>
            </a:r>
            <a:r>
              <a:rPr lang="en-US" sz="2000" dirty="0" err="1" smtClean="0"/>
              <a:t>carname</a:t>
            </a:r>
            <a:r>
              <a:rPr lang="en-US" sz="2000" dirty="0" smtClean="0"/>
              <a:t>}, it is a {model}."</a:t>
            </a:r>
          </a:p>
          <a:p>
            <a:pPr>
              <a:buNone/>
            </a:pPr>
            <a:r>
              <a:rPr lang="en-US" sz="2000" dirty="0" smtClean="0"/>
              <a:t>print(</a:t>
            </a:r>
            <a:r>
              <a:rPr lang="en-US" sz="2000" dirty="0" err="1" smtClean="0"/>
              <a:t>myorder.format</a:t>
            </a:r>
            <a:r>
              <a:rPr lang="en-US" sz="2000" dirty="0" smtClean="0"/>
              <a:t>(</a:t>
            </a:r>
            <a:r>
              <a:rPr lang="en-US" sz="2000" dirty="0" err="1" smtClean="0"/>
              <a:t>carname</a:t>
            </a:r>
            <a:r>
              <a:rPr lang="en-US" sz="2000" dirty="0" smtClean="0"/>
              <a:t> = "Ford", model = "Mustang"))</a:t>
            </a:r>
          </a:p>
          <a:p>
            <a:pPr>
              <a:buNone/>
            </a:pPr>
            <a:r>
              <a:rPr lang="en-US" sz="2000" dirty="0" smtClean="0"/>
              <a:t>C:\Users\My Name&gt;python demo_string_formatting6.py</a:t>
            </a:r>
            <a:br>
              <a:rPr lang="en-US" sz="2000" dirty="0" smtClean="0"/>
            </a:br>
            <a:r>
              <a:rPr lang="en-US" sz="2000" dirty="0" smtClean="0"/>
              <a:t>I have a Ford, it is a Mustang.</a:t>
            </a:r>
          </a:p>
          <a:p>
            <a:pPr>
              <a:buNone/>
            </a:pP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Strings</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pPr>
              <a:buNone/>
            </a:pPr>
            <a:r>
              <a:rPr lang="en-US" dirty="0"/>
              <a:t>Like many other popular programming languages, strings in Python are arrays of bytes representing </a:t>
            </a:r>
            <a:r>
              <a:rPr lang="en-US" dirty="0" err="1"/>
              <a:t>unicode</a:t>
            </a:r>
            <a:r>
              <a:rPr lang="en-US" dirty="0"/>
              <a:t> characters.</a:t>
            </a:r>
          </a:p>
          <a:p>
            <a:pPr>
              <a:buNone/>
            </a:pPr>
            <a:r>
              <a:rPr lang="en-US" dirty="0"/>
              <a:t>However, Python does not have a character data type, a single character is simply a string with a length of 1. Square brackets can be used to access elements of the string.</a:t>
            </a:r>
          </a:p>
          <a:p>
            <a:pPr>
              <a:buNone/>
            </a:pPr>
            <a:r>
              <a:rPr lang="en-US" dirty="0"/>
              <a:t>Example</a:t>
            </a:r>
            <a:endParaRPr lang="en-US" b="1" dirty="0"/>
          </a:p>
          <a:p>
            <a:pPr>
              <a:buNone/>
            </a:pPr>
            <a:r>
              <a:rPr lang="en-US" dirty="0"/>
              <a:t>Get the character at position 1 (remember that the first character has the position 0):</a:t>
            </a:r>
          </a:p>
          <a:p>
            <a:pPr>
              <a:buNone/>
            </a:pPr>
            <a:r>
              <a:rPr lang="en-US" dirty="0"/>
              <a:t>a = "Hello, World!"</a:t>
            </a:r>
            <a:br>
              <a:rPr lang="en-US" dirty="0"/>
            </a:br>
            <a:r>
              <a:rPr lang="en-US" dirty="0"/>
              <a:t>print(a[1])</a:t>
            </a:r>
          </a:p>
          <a:p>
            <a:pPr>
              <a:buNone/>
            </a:pPr>
            <a:r>
              <a:rPr lang="en-US" dirty="0"/>
              <a:t>RUN EXAMPLE</a:t>
            </a:r>
          </a:p>
          <a:p>
            <a:pPr>
              <a:buNone/>
            </a:pPr>
            <a:r>
              <a:rPr lang="en-US" dirty="0"/>
              <a:t>C:\Users\My Name&gt;python demo_string1.py</a:t>
            </a:r>
            <a:br>
              <a:rPr lang="en-US" dirty="0"/>
            </a:br>
            <a:r>
              <a:rPr lang="en-US" dirty="0"/>
              <a:t>e</a:t>
            </a:r>
          </a:p>
          <a:p>
            <a:pPr>
              <a:buNone/>
            </a:pPr>
            <a:r>
              <a:rPr lang="en-US" dirty="0"/>
              <a:t>Example</a:t>
            </a:r>
            <a:endParaRPr lang="en-US" b="1" dirty="0"/>
          </a:p>
          <a:p>
            <a:pPr>
              <a:buNone/>
            </a:pPr>
            <a:r>
              <a:rPr lang="en-US" dirty="0"/>
              <a:t>Substring. Get the characters from position 2 to position 5 (not included):</a:t>
            </a:r>
          </a:p>
          <a:p>
            <a:pPr>
              <a:buNone/>
            </a:pPr>
            <a:r>
              <a:rPr lang="en-US" dirty="0"/>
              <a:t>b = "Hello, World!"</a:t>
            </a:r>
            <a:br>
              <a:rPr lang="en-US" dirty="0"/>
            </a:br>
            <a:r>
              <a:rPr lang="en-US" dirty="0"/>
              <a:t>print(b[2:5])</a:t>
            </a:r>
          </a:p>
          <a:p>
            <a:pPr>
              <a:buNone/>
            </a:pPr>
            <a:r>
              <a:rPr lang="en-US" dirty="0"/>
              <a:t>RUN EXAMPLE</a:t>
            </a:r>
          </a:p>
          <a:p>
            <a:pPr>
              <a:buNone/>
            </a:pPr>
            <a:r>
              <a:rPr lang="en-US" dirty="0"/>
              <a:t>C:\Users\My Name&gt;python demo_string2.py</a:t>
            </a:r>
            <a:br>
              <a:rPr lang="en-US" dirty="0"/>
            </a:br>
            <a:r>
              <a:rPr lang="en-US" dirty="0" err="1"/>
              <a:t>llo</a:t>
            </a:r>
            <a:endParaRPr lang="en-US" dirty="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Strings</a:t>
            </a:r>
            <a:endParaRPr lang="en-US" dirty="0"/>
          </a:p>
        </p:txBody>
      </p:sp>
      <p:sp>
        <p:nvSpPr>
          <p:cNvPr id="3" name="Content Placeholder 2"/>
          <p:cNvSpPr>
            <a:spLocks noGrp="1"/>
          </p:cNvSpPr>
          <p:nvPr>
            <p:ph idx="1"/>
          </p:nvPr>
        </p:nvSpPr>
        <p:spPr>
          <a:xfrm>
            <a:off x="457200" y="914400"/>
            <a:ext cx="8229600" cy="5791200"/>
          </a:xfrm>
        </p:spPr>
        <p:txBody>
          <a:bodyPr>
            <a:normAutofit fontScale="77500" lnSpcReduction="20000"/>
          </a:bodyPr>
          <a:lstStyle/>
          <a:p>
            <a:pPr>
              <a:buNone/>
            </a:pPr>
            <a:r>
              <a:rPr lang="en-US" dirty="0"/>
              <a:t>Example</a:t>
            </a:r>
            <a:endParaRPr lang="en-US" b="1" dirty="0"/>
          </a:p>
          <a:p>
            <a:pPr>
              <a:buNone/>
            </a:pPr>
            <a:r>
              <a:rPr lang="en-US" dirty="0"/>
              <a:t>The strip() method removes any whitespace from the beginning or the end:</a:t>
            </a:r>
          </a:p>
          <a:p>
            <a:pPr>
              <a:buNone/>
            </a:pPr>
            <a:r>
              <a:rPr lang="en-US" dirty="0"/>
              <a:t>a = " Hello, World! "</a:t>
            </a:r>
            <a:br>
              <a:rPr lang="en-US" dirty="0"/>
            </a:br>
            <a:r>
              <a:rPr lang="en-US" dirty="0"/>
              <a:t>print(</a:t>
            </a:r>
            <a:r>
              <a:rPr lang="en-US" dirty="0" err="1"/>
              <a:t>a.strip</a:t>
            </a:r>
            <a:r>
              <a:rPr lang="en-US" dirty="0"/>
              <a:t>()) # returns "Hello, World!"</a:t>
            </a:r>
          </a:p>
          <a:p>
            <a:pPr>
              <a:buNone/>
            </a:pPr>
            <a:r>
              <a:rPr lang="en-US" dirty="0"/>
              <a:t>RUN EXAMPLE</a:t>
            </a:r>
          </a:p>
          <a:p>
            <a:pPr>
              <a:buNone/>
            </a:pPr>
            <a:r>
              <a:rPr lang="en-US" dirty="0"/>
              <a:t>C:\Users\My Name&gt;python demo_string_strip.py</a:t>
            </a:r>
            <a:br>
              <a:rPr lang="en-US" dirty="0"/>
            </a:br>
            <a:r>
              <a:rPr lang="en-US" dirty="0"/>
              <a:t>Hello, World!</a:t>
            </a:r>
          </a:p>
          <a:p>
            <a:pPr>
              <a:buNone/>
            </a:pPr>
            <a:r>
              <a:rPr lang="en-US" dirty="0"/>
              <a:t>Example</a:t>
            </a:r>
            <a:endParaRPr lang="en-US" b="1" dirty="0"/>
          </a:p>
          <a:p>
            <a:pPr>
              <a:buNone/>
            </a:pPr>
            <a:r>
              <a:rPr lang="en-US" dirty="0"/>
              <a:t>The </a:t>
            </a:r>
            <a:r>
              <a:rPr lang="en-US" dirty="0" err="1"/>
              <a:t>len</a:t>
            </a:r>
            <a:r>
              <a:rPr lang="en-US" dirty="0"/>
              <a:t>() method returns the length of a string:</a:t>
            </a:r>
          </a:p>
          <a:p>
            <a:pPr>
              <a:buNone/>
            </a:pPr>
            <a:r>
              <a:rPr lang="en-US" dirty="0"/>
              <a:t>a = "Hello, World!"</a:t>
            </a:r>
            <a:br>
              <a:rPr lang="en-US" dirty="0"/>
            </a:br>
            <a:r>
              <a:rPr lang="en-US" dirty="0"/>
              <a:t>print(</a:t>
            </a:r>
            <a:r>
              <a:rPr lang="en-US" dirty="0" err="1"/>
              <a:t>len</a:t>
            </a:r>
            <a:r>
              <a:rPr lang="en-US" dirty="0"/>
              <a:t>(a))</a:t>
            </a:r>
          </a:p>
          <a:p>
            <a:pPr>
              <a:buNone/>
            </a:pPr>
            <a:r>
              <a:rPr lang="en-US" dirty="0"/>
              <a:t>RUN EXAMPLE</a:t>
            </a:r>
          </a:p>
          <a:p>
            <a:pPr>
              <a:buNone/>
            </a:pPr>
            <a:r>
              <a:rPr lang="en-US" dirty="0"/>
              <a:t>C:\Users\My Name&gt;python demo_string_len.py</a:t>
            </a:r>
            <a:br>
              <a:rPr lang="en-US" dirty="0"/>
            </a:br>
            <a:r>
              <a:rPr lang="en-US" dirty="0"/>
              <a:t>13</a:t>
            </a:r>
          </a:p>
          <a:p>
            <a:pPr>
              <a:buNone/>
            </a:pPr>
            <a:r>
              <a:rPr lang="en-US" dirty="0"/>
              <a:t>Example</a:t>
            </a:r>
            <a:endParaRPr lang="en-US" b="1" dirty="0"/>
          </a:p>
          <a:p>
            <a:pPr>
              <a:buNone/>
            </a:pPr>
            <a:r>
              <a:rPr lang="en-US" dirty="0"/>
              <a:t>The lower() method returns the string in lower case:</a:t>
            </a:r>
          </a:p>
          <a:p>
            <a:pPr>
              <a:buNone/>
            </a:pPr>
            <a:r>
              <a:rPr lang="en-US" dirty="0"/>
              <a:t>a = "Hello, World!"</a:t>
            </a:r>
            <a:br>
              <a:rPr lang="en-US" dirty="0"/>
            </a:br>
            <a:r>
              <a:rPr lang="en-US" dirty="0"/>
              <a:t>print(</a:t>
            </a:r>
            <a:r>
              <a:rPr lang="en-US" dirty="0" err="1"/>
              <a:t>a.lower</a:t>
            </a:r>
            <a:r>
              <a:rPr lang="en-US" dirty="0"/>
              <a:t>())</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u="sng" dirty="0" smtClean="0"/>
              <a:t>Python Strings</a:t>
            </a:r>
            <a:endParaRPr lang="en-US" dirty="0"/>
          </a:p>
        </p:txBody>
      </p:sp>
      <p:sp>
        <p:nvSpPr>
          <p:cNvPr id="3" name="Content Placeholder 2"/>
          <p:cNvSpPr>
            <a:spLocks noGrp="1"/>
          </p:cNvSpPr>
          <p:nvPr>
            <p:ph idx="1"/>
          </p:nvPr>
        </p:nvSpPr>
        <p:spPr>
          <a:xfrm>
            <a:off x="457200" y="914400"/>
            <a:ext cx="8229600" cy="5791200"/>
          </a:xfrm>
        </p:spPr>
        <p:txBody>
          <a:bodyPr>
            <a:normAutofit/>
          </a:bodyPr>
          <a:lstStyle/>
          <a:p>
            <a:pPr>
              <a:buNone/>
            </a:pPr>
            <a:r>
              <a:rPr lang="en-US" sz="2000" dirty="0"/>
              <a:t>RUN EXAMPLE</a:t>
            </a:r>
          </a:p>
          <a:p>
            <a:pPr>
              <a:buNone/>
            </a:pPr>
            <a:r>
              <a:rPr lang="en-US" sz="2000" dirty="0"/>
              <a:t>C:\Users\My Name&gt;python demo_string_lower.py</a:t>
            </a:r>
            <a:br>
              <a:rPr lang="en-US" sz="2000" dirty="0"/>
            </a:br>
            <a:r>
              <a:rPr lang="en-US" sz="2000" dirty="0"/>
              <a:t>hello, world!</a:t>
            </a:r>
          </a:p>
          <a:p>
            <a:pPr>
              <a:buNone/>
            </a:pPr>
            <a:r>
              <a:rPr lang="en-US" sz="2000" dirty="0"/>
              <a:t>Example</a:t>
            </a:r>
            <a:endParaRPr lang="en-US" sz="2000" b="1" dirty="0"/>
          </a:p>
          <a:p>
            <a:pPr>
              <a:buNone/>
            </a:pPr>
            <a:r>
              <a:rPr lang="en-US" sz="2000" dirty="0"/>
              <a:t>The upper() method returns the string in upper case:</a:t>
            </a:r>
          </a:p>
          <a:p>
            <a:pPr>
              <a:buNone/>
            </a:pPr>
            <a:r>
              <a:rPr lang="en-US" sz="2000" dirty="0"/>
              <a:t>a = "Hello, World!"</a:t>
            </a:r>
            <a:br>
              <a:rPr lang="en-US" sz="2000" dirty="0"/>
            </a:br>
            <a:r>
              <a:rPr lang="en-US" sz="2000" dirty="0"/>
              <a:t>print(</a:t>
            </a:r>
            <a:r>
              <a:rPr lang="en-US" sz="2000" dirty="0" err="1"/>
              <a:t>a.upper</a:t>
            </a:r>
            <a:r>
              <a:rPr lang="en-US" sz="2000" dirty="0"/>
              <a:t>())</a:t>
            </a:r>
          </a:p>
          <a:p>
            <a:pPr>
              <a:buNone/>
            </a:pPr>
            <a:r>
              <a:rPr lang="en-US" sz="2000" dirty="0"/>
              <a:t>RUN EXAMPLE</a:t>
            </a:r>
          </a:p>
          <a:p>
            <a:pPr>
              <a:buNone/>
            </a:pPr>
            <a:r>
              <a:rPr lang="en-US" sz="2000" dirty="0"/>
              <a:t>C:\Users\My Name&gt;python demo_string_upper.py</a:t>
            </a:r>
            <a:br>
              <a:rPr lang="en-US" sz="2000" dirty="0"/>
            </a:br>
            <a:r>
              <a:rPr lang="en-US" sz="2000" dirty="0"/>
              <a:t>HELLO, WORLD!</a:t>
            </a:r>
          </a:p>
          <a:p>
            <a:pPr>
              <a:buNone/>
            </a:pPr>
            <a:r>
              <a:rPr lang="en-US" sz="2000" dirty="0"/>
              <a:t>Example</a:t>
            </a:r>
            <a:endParaRPr lang="en-US" sz="2000" b="1" dirty="0"/>
          </a:p>
          <a:p>
            <a:pPr>
              <a:buNone/>
            </a:pPr>
            <a:r>
              <a:rPr lang="en-US" sz="2000" dirty="0"/>
              <a:t>The replace() method replaces a string with another string:</a:t>
            </a:r>
          </a:p>
          <a:p>
            <a:pPr>
              <a:buNone/>
            </a:pPr>
            <a:r>
              <a:rPr lang="en-US" sz="2000" dirty="0"/>
              <a:t>a = "Hello, World</a:t>
            </a:r>
            <a:r>
              <a:rPr lang="en-US" sz="2000" dirty="0" smtClean="0"/>
              <a:t>!“</a:t>
            </a:r>
          </a:p>
          <a:p>
            <a:pPr>
              <a:buNone/>
            </a:pPr>
            <a:r>
              <a:rPr lang="en-US" sz="2000" dirty="0" smtClean="0"/>
              <a:t>print(</a:t>
            </a:r>
            <a:r>
              <a:rPr lang="en-US" sz="2000" dirty="0" err="1" smtClean="0"/>
              <a:t>a.replace</a:t>
            </a:r>
            <a:r>
              <a:rPr lang="en-US" sz="2000" dirty="0"/>
              <a:t>("H", "J"))</a:t>
            </a:r>
          </a:p>
          <a:p>
            <a:pPr>
              <a:buNone/>
            </a:pP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u="sng" dirty="0" smtClean="0"/>
              <a:t>Python Strings</a:t>
            </a:r>
            <a:endParaRPr lang="en-US" dirty="0"/>
          </a:p>
        </p:txBody>
      </p:sp>
      <p:sp>
        <p:nvSpPr>
          <p:cNvPr id="3" name="Content Placeholder 2"/>
          <p:cNvSpPr>
            <a:spLocks noGrp="1"/>
          </p:cNvSpPr>
          <p:nvPr>
            <p:ph idx="1"/>
          </p:nvPr>
        </p:nvSpPr>
        <p:spPr>
          <a:xfrm>
            <a:off x="457200" y="914400"/>
            <a:ext cx="8229600" cy="5791200"/>
          </a:xfrm>
        </p:spPr>
        <p:txBody>
          <a:bodyPr>
            <a:normAutofit fontScale="77500" lnSpcReduction="20000"/>
          </a:bodyPr>
          <a:lstStyle/>
          <a:p>
            <a:pPr>
              <a:buNone/>
            </a:pPr>
            <a:r>
              <a:rPr lang="en-US" dirty="0"/>
              <a:t>RUN EXAMPLE</a:t>
            </a:r>
          </a:p>
          <a:p>
            <a:pPr>
              <a:buNone/>
            </a:pPr>
            <a:r>
              <a:rPr lang="en-US" dirty="0"/>
              <a:t>C:\Users\My Name&gt;python demo_string_replace.py</a:t>
            </a:r>
            <a:br>
              <a:rPr lang="en-US" dirty="0"/>
            </a:br>
            <a:r>
              <a:rPr lang="en-US" dirty="0" err="1"/>
              <a:t>Jello</a:t>
            </a:r>
            <a:r>
              <a:rPr lang="en-US" dirty="0"/>
              <a:t>, World!</a:t>
            </a:r>
          </a:p>
          <a:p>
            <a:pPr>
              <a:buNone/>
            </a:pPr>
            <a:r>
              <a:rPr lang="en-US" dirty="0"/>
              <a:t>Example</a:t>
            </a:r>
            <a:endParaRPr lang="en-US" b="1" dirty="0"/>
          </a:p>
          <a:p>
            <a:pPr>
              <a:buNone/>
            </a:pPr>
            <a:r>
              <a:rPr lang="en-US" dirty="0"/>
              <a:t>The split() method splits the string into substrings if it finds instances of the separator:</a:t>
            </a:r>
          </a:p>
          <a:p>
            <a:pPr>
              <a:buNone/>
            </a:pPr>
            <a:r>
              <a:rPr lang="en-US" dirty="0"/>
              <a:t>a = "Hello, World!"</a:t>
            </a:r>
            <a:br>
              <a:rPr lang="en-US" dirty="0"/>
            </a:br>
            <a:r>
              <a:rPr lang="en-US" dirty="0"/>
              <a:t>print(</a:t>
            </a:r>
            <a:r>
              <a:rPr lang="en-US" dirty="0" err="1"/>
              <a:t>a.split</a:t>
            </a:r>
            <a:r>
              <a:rPr lang="en-US" dirty="0"/>
              <a:t>(",")) # returns ['Hello', ' World!']</a:t>
            </a:r>
          </a:p>
          <a:p>
            <a:pPr>
              <a:buNone/>
            </a:pPr>
            <a:r>
              <a:rPr lang="en-US" dirty="0"/>
              <a:t>RUN EXAMPLE</a:t>
            </a:r>
          </a:p>
          <a:p>
            <a:pPr>
              <a:buNone/>
            </a:pPr>
            <a:r>
              <a:rPr lang="en-US" dirty="0"/>
              <a:t>C:\Users\My Name&gt;python demo_string_split.py</a:t>
            </a:r>
            <a:br>
              <a:rPr lang="en-US" dirty="0"/>
            </a:br>
            <a:r>
              <a:rPr lang="en-US" dirty="0"/>
              <a:t>['Hello', ' World!']</a:t>
            </a:r>
          </a:p>
          <a:p>
            <a:pPr>
              <a:buNone/>
            </a:pPr>
            <a:r>
              <a:rPr lang="en-US" dirty="0"/>
              <a:t>Learn more about String Methods with our </a:t>
            </a:r>
            <a:r>
              <a:rPr lang="en-US" dirty="0" smtClean="0"/>
              <a:t>String Method Reference</a:t>
            </a:r>
            <a:endParaRPr lang="en-US" dirty="0"/>
          </a:p>
          <a:p>
            <a:pPr>
              <a:buNone/>
            </a:pPr>
            <a:r>
              <a:rPr lang="en-US" dirty="0"/>
              <a:t>String Format</a:t>
            </a:r>
            <a:endParaRPr lang="en-US" b="1" dirty="0"/>
          </a:p>
          <a:p>
            <a:pPr>
              <a:buNone/>
            </a:pPr>
            <a:r>
              <a:rPr lang="en-US" dirty="0"/>
              <a:t>As we learned in the Python Variables chapter, we cannot combine strings and numbers like this:</a:t>
            </a:r>
          </a:p>
          <a:p>
            <a:pPr>
              <a:buNone/>
            </a:pPr>
            <a:r>
              <a:rPr lang="en-US" dirty="0"/>
              <a:t>Example</a:t>
            </a:r>
            <a:endParaRPr lang="en-US" b="1" dirty="0"/>
          </a:p>
          <a:p>
            <a:pPr>
              <a:buNone/>
            </a:pPr>
            <a:r>
              <a:rPr lang="en-US" dirty="0"/>
              <a:t>age = 36</a:t>
            </a:r>
            <a:br>
              <a:rPr lang="en-US" dirty="0"/>
            </a:br>
            <a:r>
              <a:rPr lang="en-US" dirty="0"/>
              <a:t>txt = "My name is John, I am " + age</a:t>
            </a:r>
            <a:br>
              <a:rPr lang="en-US" dirty="0"/>
            </a:br>
            <a:r>
              <a:rPr lang="en-US" dirty="0"/>
              <a:t>print(txt)</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u="sng" dirty="0" smtClean="0"/>
              <a:t>Python Strings</a:t>
            </a:r>
            <a:endParaRPr lang="en-US" dirty="0"/>
          </a:p>
        </p:txBody>
      </p:sp>
      <p:sp>
        <p:nvSpPr>
          <p:cNvPr id="3" name="Content Placeholder 2"/>
          <p:cNvSpPr>
            <a:spLocks noGrp="1"/>
          </p:cNvSpPr>
          <p:nvPr>
            <p:ph idx="1"/>
          </p:nvPr>
        </p:nvSpPr>
        <p:spPr>
          <a:xfrm>
            <a:off x="457200" y="838200"/>
            <a:ext cx="8229600" cy="5867400"/>
          </a:xfrm>
        </p:spPr>
        <p:txBody>
          <a:bodyPr>
            <a:normAutofit fontScale="77500" lnSpcReduction="20000"/>
          </a:bodyPr>
          <a:lstStyle/>
          <a:p>
            <a:pPr>
              <a:buNone/>
            </a:pPr>
            <a:r>
              <a:rPr lang="en-US" dirty="0"/>
              <a:t>RUN EXAMPLE</a:t>
            </a:r>
          </a:p>
          <a:p>
            <a:pPr>
              <a:buNone/>
            </a:pPr>
            <a:r>
              <a:rPr lang="en-US" dirty="0"/>
              <a:t>C:\Users\My Name&gt;python demo_string_format_error.py</a:t>
            </a:r>
            <a:br>
              <a:rPr lang="en-US" dirty="0"/>
            </a:br>
            <a:r>
              <a:rPr lang="en-US" dirty="0" err="1"/>
              <a:t>Traceback</a:t>
            </a:r>
            <a:r>
              <a:rPr lang="en-US" dirty="0"/>
              <a:t> (most recent call last):</a:t>
            </a:r>
            <a:br>
              <a:rPr lang="en-US" dirty="0"/>
            </a:br>
            <a:r>
              <a:rPr lang="en-US" dirty="0"/>
              <a:t>  File "demo_string_format_error.py", line 2, in &lt;module&gt;</a:t>
            </a:r>
            <a:br>
              <a:rPr lang="en-US" dirty="0"/>
            </a:br>
            <a:r>
              <a:rPr lang="en-US" dirty="0"/>
              <a:t>    txt = "My name is John, I am " + age</a:t>
            </a:r>
            <a:br>
              <a:rPr lang="en-US" dirty="0"/>
            </a:br>
            <a:r>
              <a:rPr lang="en-US" dirty="0" err="1"/>
              <a:t>TypeError</a:t>
            </a:r>
            <a:r>
              <a:rPr lang="en-US" dirty="0"/>
              <a:t>: must be </a:t>
            </a:r>
            <a:r>
              <a:rPr lang="en-US" dirty="0" err="1"/>
              <a:t>str</a:t>
            </a:r>
            <a:r>
              <a:rPr lang="en-US" dirty="0"/>
              <a:t>, not </a:t>
            </a:r>
            <a:r>
              <a:rPr lang="en-US" dirty="0" err="1"/>
              <a:t>int</a:t>
            </a:r>
            <a:endParaRPr lang="en-US" dirty="0"/>
          </a:p>
          <a:p>
            <a:pPr>
              <a:buNone/>
            </a:pPr>
            <a:r>
              <a:rPr lang="en-US" dirty="0"/>
              <a:t>But we can combine strings and numbers by using the format() method!</a:t>
            </a:r>
          </a:p>
          <a:p>
            <a:pPr>
              <a:buNone/>
            </a:pPr>
            <a:r>
              <a:rPr lang="en-US" dirty="0"/>
              <a:t>The format() method takes the passed arguments, formats them, and places them in the string where the placeholders {} are:</a:t>
            </a:r>
          </a:p>
          <a:p>
            <a:pPr>
              <a:buNone/>
            </a:pPr>
            <a:r>
              <a:rPr lang="en-US" dirty="0"/>
              <a:t>Example</a:t>
            </a:r>
            <a:endParaRPr lang="en-US" b="1" dirty="0"/>
          </a:p>
          <a:p>
            <a:pPr>
              <a:buNone/>
            </a:pPr>
            <a:r>
              <a:rPr lang="en-US" dirty="0"/>
              <a:t>Use the format() method to insert numbers into strings:</a:t>
            </a:r>
          </a:p>
          <a:p>
            <a:pPr>
              <a:buNone/>
            </a:pPr>
            <a:r>
              <a:rPr lang="en-US" dirty="0"/>
              <a:t>age = 36</a:t>
            </a:r>
            <a:br>
              <a:rPr lang="en-US" dirty="0"/>
            </a:br>
            <a:r>
              <a:rPr lang="en-US" dirty="0"/>
              <a:t>txt = "My name is John, and I am {}"</a:t>
            </a:r>
            <a:br>
              <a:rPr lang="en-US" dirty="0"/>
            </a:br>
            <a:r>
              <a:rPr lang="en-US" dirty="0"/>
              <a:t>print(</a:t>
            </a:r>
            <a:r>
              <a:rPr lang="en-US" dirty="0" err="1"/>
              <a:t>txt.format</a:t>
            </a:r>
            <a:r>
              <a:rPr lang="en-US" dirty="0"/>
              <a:t>(age))</a:t>
            </a:r>
          </a:p>
          <a:p>
            <a:pPr>
              <a:buNone/>
            </a:pPr>
            <a:r>
              <a:rPr lang="en-US" dirty="0"/>
              <a:t>RUN EXAMPLE</a:t>
            </a:r>
          </a:p>
          <a:p>
            <a:pPr>
              <a:buNone/>
            </a:pPr>
            <a:r>
              <a:rPr lang="en-US" dirty="0"/>
              <a:t>C:\Users\My Name&gt;python demo_string_format1.py</a:t>
            </a:r>
            <a:br>
              <a:rPr lang="en-US" dirty="0"/>
            </a:br>
            <a:r>
              <a:rPr lang="en-US" dirty="0"/>
              <a:t>My name is John, and I am 36</a:t>
            </a:r>
          </a:p>
          <a:p>
            <a:pPr>
              <a:buNone/>
            </a:pPr>
            <a:r>
              <a:rPr lang="en-US" dirty="0"/>
              <a:t>The format() method takes unlimited number of arguments, and are placed into the respective placeholders:</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u="sng" dirty="0" smtClean="0"/>
              <a:t>Python Strings</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a:t>Example</a:t>
            </a:r>
            <a:endParaRPr lang="en-US" sz="2000" b="1" dirty="0"/>
          </a:p>
          <a:p>
            <a:pPr>
              <a:buNone/>
            </a:pPr>
            <a:r>
              <a:rPr lang="en-US" sz="2000" dirty="0"/>
              <a:t>quantity = 3</a:t>
            </a:r>
            <a:br>
              <a:rPr lang="en-US" sz="2000" dirty="0"/>
            </a:br>
            <a:r>
              <a:rPr lang="en-US" sz="2000" dirty="0" err="1"/>
              <a:t>itemno</a:t>
            </a:r>
            <a:r>
              <a:rPr lang="en-US" sz="2000" dirty="0"/>
              <a:t> = 567</a:t>
            </a:r>
            <a:br>
              <a:rPr lang="en-US" sz="2000" dirty="0"/>
            </a:br>
            <a:r>
              <a:rPr lang="en-US" sz="2000" dirty="0"/>
              <a:t>price = 49.95</a:t>
            </a:r>
            <a:br>
              <a:rPr lang="en-US" sz="2000" dirty="0"/>
            </a:br>
            <a:r>
              <a:rPr lang="en-US" sz="2000" dirty="0" err="1"/>
              <a:t>myorder</a:t>
            </a:r>
            <a:r>
              <a:rPr lang="en-US" sz="2000" dirty="0"/>
              <a:t> = "I want {} pieces of item {} for {} dollars."</a:t>
            </a:r>
            <a:br>
              <a:rPr lang="en-US" sz="2000" dirty="0"/>
            </a:br>
            <a:r>
              <a:rPr lang="en-US" sz="2000" dirty="0"/>
              <a:t>print(</a:t>
            </a:r>
            <a:r>
              <a:rPr lang="en-US" sz="2000" dirty="0" err="1"/>
              <a:t>myorder.format</a:t>
            </a:r>
            <a:r>
              <a:rPr lang="en-US" sz="2000" dirty="0"/>
              <a:t>(quantity, </a:t>
            </a:r>
            <a:r>
              <a:rPr lang="en-US" sz="2000" dirty="0" err="1"/>
              <a:t>itemno</a:t>
            </a:r>
            <a:r>
              <a:rPr lang="en-US" sz="2000" dirty="0"/>
              <a:t>, price))</a:t>
            </a:r>
          </a:p>
          <a:p>
            <a:pPr>
              <a:buNone/>
            </a:pPr>
            <a:r>
              <a:rPr lang="en-US" sz="2000" dirty="0"/>
              <a:t>RUN EXAMPLE</a:t>
            </a:r>
          </a:p>
          <a:p>
            <a:pPr>
              <a:buNone/>
            </a:pPr>
            <a:r>
              <a:rPr lang="en-US" sz="2000" dirty="0"/>
              <a:t>C:\Users\My Name&gt;python demo_string_format2.py</a:t>
            </a:r>
            <a:br>
              <a:rPr lang="en-US" sz="2000" dirty="0"/>
            </a:br>
            <a:r>
              <a:rPr lang="en-US" sz="2000" dirty="0"/>
              <a:t>I want 3 pieces of item 567 for 49.95 dollars.</a:t>
            </a:r>
          </a:p>
          <a:p>
            <a:pPr>
              <a:buNone/>
            </a:pPr>
            <a:r>
              <a:rPr lang="en-US" sz="2000" dirty="0"/>
              <a:t>You can use index numbers {0} to be sure the arguments are placed in </a:t>
            </a:r>
            <a:r>
              <a:rPr lang="en-US" sz="2000" dirty="0" smtClean="0"/>
              <a:t>the correct </a:t>
            </a:r>
            <a:r>
              <a:rPr lang="en-US" sz="2000" dirty="0"/>
              <a:t>placeholders</a:t>
            </a:r>
            <a:r>
              <a:rPr lang="en-US" sz="2000" dirty="0" smtClean="0"/>
              <a:t>:</a:t>
            </a:r>
          </a:p>
          <a:p>
            <a:pPr>
              <a:buNone/>
            </a:pPr>
            <a:r>
              <a:rPr lang="en-US" sz="2000" dirty="0"/>
              <a:t>Example</a:t>
            </a:r>
            <a:endParaRPr lang="en-US" sz="2000" b="1" dirty="0"/>
          </a:p>
          <a:p>
            <a:pPr>
              <a:buNone/>
            </a:pPr>
            <a:r>
              <a:rPr lang="en-US" sz="2000" dirty="0"/>
              <a:t>quantity = </a:t>
            </a:r>
            <a:r>
              <a:rPr lang="en-US" sz="2000" dirty="0" smtClean="0"/>
              <a:t>3</a:t>
            </a:r>
          </a:p>
          <a:p>
            <a:pPr>
              <a:buNone/>
            </a:pPr>
            <a:r>
              <a:rPr lang="en-US" sz="2000" dirty="0" err="1" smtClean="0"/>
              <a:t>itemno</a:t>
            </a:r>
            <a:r>
              <a:rPr lang="en-US" sz="2000" dirty="0" smtClean="0"/>
              <a:t> </a:t>
            </a:r>
            <a:r>
              <a:rPr lang="en-US" sz="2000" dirty="0"/>
              <a:t>= </a:t>
            </a:r>
            <a:r>
              <a:rPr lang="en-US" sz="2000" dirty="0" smtClean="0"/>
              <a:t>567</a:t>
            </a:r>
          </a:p>
          <a:p>
            <a:pPr>
              <a:buNone/>
            </a:pPr>
            <a:r>
              <a:rPr lang="en-US" sz="2000" dirty="0" smtClean="0"/>
              <a:t>price </a:t>
            </a:r>
            <a:r>
              <a:rPr lang="en-US" sz="2000" dirty="0"/>
              <a:t>= 49.95</a:t>
            </a:r>
            <a:br>
              <a:rPr lang="en-US" sz="2000" dirty="0"/>
            </a:br>
            <a:endParaRPr lang="en-US" sz="2000" dirty="0"/>
          </a:p>
          <a:p>
            <a:pPr>
              <a:buNone/>
            </a:pPr>
            <a:endParaRPr lang="en-US" sz="2000" dirty="0"/>
          </a:p>
          <a:p>
            <a:pPr>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a:t>Python Introduction</a:t>
            </a:r>
            <a:endParaRPr lang="en-US" dirty="0"/>
          </a:p>
        </p:txBody>
      </p:sp>
      <p:sp>
        <p:nvSpPr>
          <p:cNvPr id="3" name="Content Placeholder 2"/>
          <p:cNvSpPr>
            <a:spLocks noGrp="1"/>
          </p:cNvSpPr>
          <p:nvPr>
            <p:ph idx="1"/>
          </p:nvPr>
        </p:nvSpPr>
        <p:spPr>
          <a:xfrm>
            <a:off x="457200" y="1066800"/>
            <a:ext cx="8229600" cy="5638800"/>
          </a:xfrm>
        </p:spPr>
        <p:txBody>
          <a:bodyPr>
            <a:normAutofit fontScale="77500" lnSpcReduction="20000"/>
          </a:bodyPr>
          <a:lstStyle/>
          <a:p>
            <a:pPr>
              <a:buNone/>
            </a:pPr>
            <a:r>
              <a:rPr lang="en-US" dirty="0" smtClean="0"/>
              <a:t>       Good </a:t>
            </a:r>
            <a:r>
              <a:rPr lang="en-US" dirty="0"/>
              <a:t>to know</a:t>
            </a:r>
            <a:endParaRPr lang="en-US" b="1" dirty="0"/>
          </a:p>
          <a:p>
            <a:pPr lvl="0"/>
            <a:r>
              <a:rPr lang="en-US" dirty="0"/>
              <a:t>The most recent major version of Python is Python 3, which we shall be using in this tutorial. However, Python 2, although not being updated with anything other than security updates, is still quite popular.</a:t>
            </a:r>
          </a:p>
          <a:p>
            <a:pPr lvl="0"/>
            <a:r>
              <a:rPr lang="en-US" dirty="0"/>
              <a:t>In this tutorial Python will be written in a text editor. It is possible to write Python in an Integrated Development Environment, such as </a:t>
            </a:r>
            <a:r>
              <a:rPr lang="en-US" dirty="0" err="1"/>
              <a:t>Thonny</a:t>
            </a:r>
            <a:r>
              <a:rPr lang="en-US" dirty="0"/>
              <a:t>, </a:t>
            </a:r>
            <a:r>
              <a:rPr lang="en-US" dirty="0" err="1"/>
              <a:t>Pycharm</a:t>
            </a:r>
            <a:r>
              <a:rPr lang="en-US" dirty="0"/>
              <a:t>, </a:t>
            </a:r>
            <a:r>
              <a:rPr lang="en-US" dirty="0" err="1"/>
              <a:t>Netbeans</a:t>
            </a:r>
            <a:r>
              <a:rPr lang="en-US" dirty="0"/>
              <a:t> or Eclipse which are particularly useful when managing larger collections of Python files.</a:t>
            </a:r>
          </a:p>
          <a:p>
            <a:r>
              <a:rPr lang="en-US" dirty="0"/>
              <a:t>Python Syntax compared to other programming languages</a:t>
            </a:r>
            <a:endParaRPr lang="en-US" b="1" dirty="0"/>
          </a:p>
          <a:p>
            <a:pPr lvl="0"/>
            <a:r>
              <a:rPr lang="en-US" dirty="0"/>
              <a:t>Python was designed for readability, and has some similarities to the English language with influence from mathematics.</a:t>
            </a:r>
          </a:p>
          <a:p>
            <a:pPr lvl="0"/>
            <a:r>
              <a:rPr lang="en-US" dirty="0"/>
              <a:t>Python uses new lines to complete a command, as opposed to other programming languages which often use semicolons or parentheses.</a:t>
            </a:r>
          </a:p>
          <a:p>
            <a:pPr lvl="0"/>
            <a:r>
              <a:rPr lang="en-US" dirty="0"/>
              <a:t>Python relies on indentation, using whitespace, to define scope; such as the scope of loops, functions and classes. Other programming languages often use curly-brackets for this purpose.</a:t>
            </a:r>
          </a:p>
          <a:p>
            <a:pPr>
              <a:buNone/>
            </a:pPr>
            <a:r>
              <a:rPr lang="en-US" dirty="0"/>
              <a:t>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u="sng" dirty="0" smtClean="0"/>
              <a:t>Python Strings</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err="1" smtClean="0"/>
              <a:t>myorder</a:t>
            </a:r>
            <a:r>
              <a:rPr lang="en-US" sz="2000" dirty="0" smtClean="0"/>
              <a:t> = "I want to pay {2} dollars for {0} pieces of item {1}."</a:t>
            </a:r>
            <a:br>
              <a:rPr lang="en-US" sz="2000" dirty="0" smtClean="0"/>
            </a:br>
            <a:r>
              <a:rPr lang="en-US" sz="2000" dirty="0" smtClean="0"/>
              <a:t>print(</a:t>
            </a:r>
            <a:r>
              <a:rPr lang="en-US" sz="2000" dirty="0" err="1" smtClean="0"/>
              <a:t>myorder.format</a:t>
            </a:r>
            <a:r>
              <a:rPr lang="en-US" sz="2000" dirty="0" smtClean="0"/>
              <a:t>(quantity, </a:t>
            </a:r>
            <a:r>
              <a:rPr lang="en-US" sz="2000" dirty="0" err="1" smtClean="0"/>
              <a:t>itemno</a:t>
            </a:r>
            <a:r>
              <a:rPr lang="en-US" sz="2000" dirty="0" smtClean="0"/>
              <a:t>, price)) </a:t>
            </a:r>
          </a:p>
          <a:p>
            <a:pPr>
              <a:buNone/>
            </a:pPr>
            <a:r>
              <a:rPr lang="en-US" sz="2000" dirty="0" smtClean="0"/>
              <a:t>RUN </a:t>
            </a:r>
            <a:r>
              <a:rPr lang="en-US" sz="2000" dirty="0"/>
              <a:t>EXAMPLE</a:t>
            </a:r>
          </a:p>
          <a:p>
            <a:pPr>
              <a:buNone/>
            </a:pPr>
            <a:r>
              <a:rPr lang="en-US" sz="2000" dirty="0"/>
              <a:t>C:\Users\My Name&gt;python demo_string_format3.py</a:t>
            </a:r>
            <a:br>
              <a:rPr lang="en-US" sz="2000" dirty="0"/>
            </a:br>
            <a:r>
              <a:rPr lang="en-US" sz="2000" dirty="0"/>
              <a:t>I want to pay 49.95 dollars for 3 pieces of item 567</a:t>
            </a:r>
          </a:p>
          <a:p>
            <a:pPr>
              <a:buNone/>
            </a:pP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9. </a:t>
            </a:r>
            <a:r>
              <a:rPr lang="en-US" u="sng" dirty="0" smtClean="0"/>
              <a:t>Python Operators</a:t>
            </a:r>
            <a:r>
              <a:rPr lang="en-US" b="1" dirty="0" smtClean="0"/>
              <a:t/>
            </a:r>
            <a:br>
              <a:rPr lang="en-US" b="1" dirty="0" smtClean="0"/>
            </a:br>
            <a:endParaRPr lang="en-US" dirty="0"/>
          </a:p>
        </p:txBody>
      </p:sp>
      <p:sp>
        <p:nvSpPr>
          <p:cNvPr id="3" name="Content Placeholder 2"/>
          <p:cNvSpPr>
            <a:spLocks noGrp="1"/>
          </p:cNvSpPr>
          <p:nvPr>
            <p:ph idx="1"/>
          </p:nvPr>
        </p:nvSpPr>
        <p:spPr>
          <a:xfrm>
            <a:off x="457200" y="685800"/>
            <a:ext cx="8229600" cy="6019800"/>
          </a:xfrm>
        </p:spPr>
        <p:txBody>
          <a:bodyPr>
            <a:normAutofit/>
          </a:bodyPr>
          <a:lstStyle/>
          <a:p>
            <a:pPr>
              <a:buNone/>
            </a:pPr>
            <a:r>
              <a:rPr lang="en-US" sz="2000" dirty="0" smtClean="0"/>
              <a:t>Python Operators</a:t>
            </a:r>
            <a:endParaRPr lang="en-US" sz="2000" b="1" dirty="0" smtClean="0"/>
          </a:p>
          <a:p>
            <a:pPr>
              <a:buNone/>
            </a:pPr>
            <a:r>
              <a:rPr lang="en-US" sz="2000" dirty="0" smtClean="0"/>
              <a:t>Operators are used to perform operations on variables and values.</a:t>
            </a:r>
          </a:p>
          <a:p>
            <a:pPr>
              <a:buNone/>
            </a:pPr>
            <a:r>
              <a:rPr lang="en-US" sz="2000" dirty="0" smtClean="0"/>
              <a:t>Python divides the operators in the following groups:</a:t>
            </a:r>
          </a:p>
          <a:p>
            <a:pPr lvl="0">
              <a:buNone/>
            </a:pPr>
            <a:r>
              <a:rPr lang="en-US" sz="2000" dirty="0" smtClean="0"/>
              <a:t>Arithmetic operators</a:t>
            </a:r>
          </a:p>
          <a:p>
            <a:pPr lvl="0">
              <a:buNone/>
            </a:pPr>
            <a:r>
              <a:rPr lang="en-US" sz="2000" dirty="0" smtClean="0"/>
              <a:t>Assignment operators</a:t>
            </a:r>
          </a:p>
          <a:p>
            <a:pPr lvl="0">
              <a:buNone/>
            </a:pPr>
            <a:r>
              <a:rPr lang="en-US" sz="2000" dirty="0" smtClean="0"/>
              <a:t>Comparison operators</a:t>
            </a:r>
          </a:p>
          <a:p>
            <a:pPr lvl="0">
              <a:buNone/>
            </a:pPr>
            <a:r>
              <a:rPr lang="en-US" sz="2000" dirty="0" smtClean="0"/>
              <a:t>Logical operators</a:t>
            </a:r>
          </a:p>
          <a:p>
            <a:pPr lvl="0">
              <a:buNone/>
            </a:pPr>
            <a:r>
              <a:rPr lang="en-US" sz="2000" dirty="0" smtClean="0"/>
              <a:t>Identity operators</a:t>
            </a:r>
          </a:p>
          <a:p>
            <a:pPr lvl="0">
              <a:buNone/>
            </a:pPr>
            <a:r>
              <a:rPr lang="en-US" sz="2000" dirty="0" smtClean="0"/>
              <a:t>Membership operators</a:t>
            </a:r>
          </a:p>
          <a:p>
            <a:pPr lvl="0">
              <a:buNone/>
            </a:pPr>
            <a:r>
              <a:rPr lang="en-US" sz="2000" dirty="0" smtClean="0"/>
              <a:t>Bitwise operators</a:t>
            </a:r>
          </a:p>
          <a:p>
            <a:pPr>
              <a:buNone/>
            </a:pPr>
            <a:r>
              <a:rPr lang="en-US" sz="2000" dirty="0" smtClean="0"/>
              <a:t>Python Arithmetic Operators</a:t>
            </a:r>
            <a:endParaRPr lang="en-US" sz="2000" b="1" dirty="0" smtClean="0"/>
          </a:p>
          <a:p>
            <a:pPr>
              <a:buNone/>
            </a:pPr>
            <a:r>
              <a:rPr lang="en-US" sz="2000" dirty="0" smtClean="0"/>
              <a:t>Arithmetic operators are used with numeric values to perform common mathematical operations:</a:t>
            </a:r>
          </a:p>
          <a:p>
            <a:pPr>
              <a:buNone/>
            </a:pP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u="sng" dirty="0" smtClean="0"/>
              <a:t>Python Operators</a:t>
            </a:r>
            <a:endParaRPr lang="en-US" dirty="0"/>
          </a:p>
        </p:txBody>
      </p:sp>
      <p:graphicFrame>
        <p:nvGraphicFramePr>
          <p:cNvPr id="5" name="Content Placeholder 4"/>
          <p:cNvGraphicFramePr>
            <a:graphicFrameLocks noGrp="1"/>
          </p:cNvGraphicFramePr>
          <p:nvPr>
            <p:ph idx="1"/>
          </p:nvPr>
        </p:nvGraphicFramePr>
        <p:xfrm>
          <a:off x="533400" y="1143000"/>
          <a:ext cx="8229600" cy="2966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bl>
          </a:graphicData>
        </a:graphic>
      </p:graphicFrame>
      <p:graphicFrame>
        <p:nvGraphicFramePr>
          <p:cNvPr id="4" name="Table 3"/>
          <p:cNvGraphicFramePr>
            <a:graphicFrameLocks noGrp="1"/>
          </p:cNvGraphicFramePr>
          <p:nvPr/>
        </p:nvGraphicFramePr>
        <p:xfrm>
          <a:off x="533400" y="762000"/>
          <a:ext cx="8305800" cy="5805712"/>
        </p:xfrm>
        <a:graphic>
          <a:graphicData uri="http://schemas.openxmlformats.org/drawingml/2006/table">
            <a:tbl>
              <a:tblPr firstRow="1" bandRow="1">
                <a:tableStyleId>{5C22544A-7EE6-4342-B048-85BDC9FD1C3A}</a:tableStyleId>
              </a:tblPr>
              <a:tblGrid>
                <a:gridCol w="2293983"/>
                <a:gridCol w="3295952"/>
                <a:gridCol w="2715865"/>
              </a:tblGrid>
              <a:tr h="725714">
                <a:tc>
                  <a:txBody>
                    <a:bodyPr/>
                    <a:lstStyle/>
                    <a:p>
                      <a:r>
                        <a:rPr lang="en-US" sz="3600" dirty="0" smtClean="0"/>
                        <a:t>Operator</a:t>
                      </a:r>
                      <a:endParaRPr lang="en-US" sz="3600" dirty="0"/>
                    </a:p>
                  </a:txBody>
                  <a:tcPr>
                    <a:solidFill>
                      <a:srgbClr val="00B050"/>
                    </a:solidFill>
                  </a:tcPr>
                </a:tc>
                <a:tc>
                  <a:txBody>
                    <a:bodyPr/>
                    <a:lstStyle/>
                    <a:p>
                      <a:r>
                        <a:rPr lang="en-US" sz="3600" dirty="0" smtClean="0"/>
                        <a:t>Name</a:t>
                      </a:r>
                      <a:endParaRPr lang="en-US" sz="3600" dirty="0"/>
                    </a:p>
                  </a:txBody>
                  <a:tcPr>
                    <a:solidFill>
                      <a:srgbClr val="00B050"/>
                    </a:solidFill>
                  </a:tcPr>
                </a:tc>
                <a:tc>
                  <a:txBody>
                    <a:bodyPr/>
                    <a:lstStyle/>
                    <a:p>
                      <a:r>
                        <a:rPr lang="en-US" sz="3600" dirty="0" smtClean="0"/>
                        <a:t>Example</a:t>
                      </a:r>
                      <a:endParaRPr lang="en-US" sz="3600" dirty="0"/>
                    </a:p>
                  </a:txBody>
                  <a:tcPr>
                    <a:solidFill>
                      <a:srgbClr val="00B050"/>
                    </a:solidFill>
                  </a:tcPr>
                </a:tc>
              </a:tr>
              <a:tr h="725714">
                <a:tc>
                  <a:txBody>
                    <a:bodyPr/>
                    <a:lstStyle/>
                    <a:p>
                      <a:r>
                        <a:rPr lang="en-US" sz="3600" dirty="0" smtClean="0"/>
                        <a:t>+</a:t>
                      </a:r>
                      <a:endParaRPr lang="en-US" dirty="0"/>
                    </a:p>
                  </a:txBody>
                  <a:tcPr/>
                </a:tc>
                <a:tc>
                  <a:txBody>
                    <a:bodyPr/>
                    <a:lstStyle/>
                    <a:p>
                      <a:r>
                        <a:rPr lang="en-US" sz="2000" dirty="0" smtClean="0"/>
                        <a:t>Addition</a:t>
                      </a:r>
                    </a:p>
                    <a:p>
                      <a:endParaRPr lang="en-US" sz="2000" dirty="0"/>
                    </a:p>
                  </a:txBody>
                  <a:tcPr/>
                </a:tc>
                <a:tc>
                  <a:txBody>
                    <a:bodyPr/>
                    <a:lstStyle/>
                    <a:p>
                      <a:r>
                        <a:rPr lang="en-US" sz="2000" dirty="0" err="1" smtClean="0"/>
                        <a:t>X+y</a:t>
                      </a:r>
                      <a:endParaRPr lang="en-US" sz="2000" dirty="0"/>
                    </a:p>
                  </a:txBody>
                  <a:tcPr/>
                </a:tc>
              </a:tr>
              <a:tr h="725714">
                <a:tc>
                  <a:txBody>
                    <a:bodyPr/>
                    <a:lstStyle/>
                    <a:p>
                      <a:r>
                        <a:rPr lang="en-US" sz="3600" dirty="0" smtClean="0"/>
                        <a:t>-</a:t>
                      </a:r>
                      <a:endParaRPr lang="en-US" dirty="0"/>
                    </a:p>
                  </a:txBody>
                  <a:tcPr/>
                </a:tc>
                <a:tc>
                  <a:txBody>
                    <a:bodyPr/>
                    <a:lstStyle/>
                    <a:p>
                      <a:r>
                        <a:rPr lang="en-US" sz="2000" dirty="0" smtClean="0"/>
                        <a:t>Subtraction</a:t>
                      </a:r>
                      <a:endParaRPr lang="en-US" sz="2000" dirty="0"/>
                    </a:p>
                  </a:txBody>
                  <a:tcPr/>
                </a:tc>
                <a:tc>
                  <a:txBody>
                    <a:bodyPr/>
                    <a:lstStyle/>
                    <a:p>
                      <a:r>
                        <a:rPr lang="en-US" sz="2000" dirty="0" smtClean="0"/>
                        <a:t>X-y</a:t>
                      </a:r>
                      <a:endParaRPr lang="en-US" sz="2000" dirty="0"/>
                    </a:p>
                  </a:txBody>
                  <a:tcPr/>
                </a:tc>
              </a:tr>
              <a:tr h="725714">
                <a:tc>
                  <a:txBody>
                    <a:bodyPr/>
                    <a:lstStyle/>
                    <a:p>
                      <a:r>
                        <a:rPr lang="en-US" sz="3600" dirty="0" smtClean="0"/>
                        <a:t>*</a:t>
                      </a:r>
                      <a:endParaRPr lang="en-US" dirty="0"/>
                    </a:p>
                  </a:txBody>
                  <a:tcPr/>
                </a:tc>
                <a:tc>
                  <a:txBody>
                    <a:bodyPr/>
                    <a:lstStyle/>
                    <a:p>
                      <a:r>
                        <a:rPr lang="en-US" sz="2000" dirty="0" smtClean="0"/>
                        <a:t>Multiplication</a:t>
                      </a:r>
                      <a:endParaRPr lang="en-US" sz="2000" dirty="0"/>
                    </a:p>
                  </a:txBody>
                  <a:tcPr/>
                </a:tc>
                <a:tc>
                  <a:txBody>
                    <a:bodyPr/>
                    <a:lstStyle/>
                    <a:p>
                      <a:r>
                        <a:rPr lang="en-US" sz="2000" dirty="0" smtClean="0"/>
                        <a:t>X *Y</a:t>
                      </a:r>
                      <a:endParaRPr lang="en-US" sz="2000" dirty="0"/>
                    </a:p>
                  </a:txBody>
                  <a:tcPr/>
                </a:tc>
              </a:tr>
              <a:tr h="725714">
                <a:tc>
                  <a:txBody>
                    <a:bodyPr/>
                    <a:lstStyle/>
                    <a:p>
                      <a:r>
                        <a:rPr lang="en-US" sz="3600" dirty="0" smtClean="0"/>
                        <a:t>/</a:t>
                      </a:r>
                      <a:endParaRPr lang="en-US" dirty="0"/>
                    </a:p>
                  </a:txBody>
                  <a:tcPr/>
                </a:tc>
                <a:tc>
                  <a:txBody>
                    <a:bodyPr/>
                    <a:lstStyle/>
                    <a:p>
                      <a:r>
                        <a:rPr lang="en-US" sz="2000" dirty="0" smtClean="0"/>
                        <a:t>Division</a:t>
                      </a:r>
                      <a:endParaRPr lang="en-US" sz="2000" dirty="0"/>
                    </a:p>
                  </a:txBody>
                  <a:tcPr/>
                </a:tc>
                <a:tc>
                  <a:txBody>
                    <a:bodyPr/>
                    <a:lstStyle/>
                    <a:p>
                      <a:r>
                        <a:rPr lang="en-US" sz="2000" dirty="0" smtClean="0"/>
                        <a:t>x/y</a:t>
                      </a:r>
                      <a:endParaRPr lang="en-US" sz="2000" dirty="0"/>
                    </a:p>
                  </a:txBody>
                  <a:tcPr/>
                </a:tc>
              </a:tr>
              <a:tr h="725714">
                <a:tc>
                  <a:txBody>
                    <a:bodyPr/>
                    <a:lstStyle/>
                    <a:p>
                      <a:r>
                        <a:rPr lang="en-US" sz="3600" dirty="0" smtClean="0"/>
                        <a:t>%</a:t>
                      </a:r>
                      <a:endParaRPr lang="en-US" dirty="0"/>
                    </a:p>
                  </a:txBody>
                  <a:tcPr/>
                </a:tc>
                <a:tc>
                  <a:txBody>
                    <a:bodyPr/>
                    <a:lstStyle/>
                    <a:p>
                      <a:r>
                        <a:rPr lang="en-US" sz="2000" dirty="0" smtClean="0"/>
                        <a:t>Modulus</a:t>
                      </a:r>
                      <a:endParaRPr lang="en-US" sz="2000" dirty="0"/>
                    </a:p>
                  </a:txBody>
                  <a:tcPr/>
                </a:tc>
                <a:tc>
                  <a:txBody>
                    <a:bodyPr/>
                    <a:lstStyle/>
                    <a:p>
                      <a:r>
                        <a:rPr lang="en-US" sz="2000" dirty="0" err="1" smtClean="0"/>
                        <a:t>X%y</a:t>
                      </a:r>
                      <a:endParaRPr lang="en-US" sz="2000" dirty="0"/>
                    </a:p>
                  </a:txBody>
                  <a:tcPr/>
                </a:tc>
              </a:tr>
              <a:tr h="725714">
                <a:tc>
                  <a:txBody>
                    <a:bodyPr/>
                    <a:lstStyle/>
                    <a:p>
                      <a:r>
                        <a:rPr lang="en-US" sz="3600" dirty="0" smtClean="0"/>
                        <a:t>**</a:t>
                      </a:r>
                      <a:endParaRPr lang="en-US" dirty="0"/>
                    </a:p>
                  </a:txBody>
                  <a:tcPr/>
                </a:tc>
                <a:tc>
                  <a:txBody>
                    <a:bodyPr/>
                    <a:lstStyle/>
                    <a:p>
                      <a:r>
                        <a:rPr lang="en-US" sz="2000" dirty="0" smtClean="0"/>
                        <a:t>Exponentiation</a:t>
                      </a:r>
                      <a:endParaRPr lang="en-US" sz="2000" dirty="0"/>
                    </a:p>
                  </a:txBody>
                  <a:tcPr/>
                </a:tc>
                <a:tc>
                  <a:txBody>
                    <a:bodyPr/>
                    <a:lstStyle/>
                    <a:p>
                      <a:r>
                        <a:rPr lang="en-US" sz="2000" dirty="0" smtClean="0"/>
                        <a:t>X**y</a:t>
                      </a:r>
                      <a:endParaRPr lang="en-US" sz="2000" dirty="0"/>
                    </a:p>
                  </a:txBody>
                  <a:tcPr/>
                </a:tc>
              </a:tr>
              <a:tr h="725714">
                <a:tc>
                  <a:txBody>
                    <a:bodyPr/>
                    <a:lstStyle/>
                    <a:p>
                      <a:r>
                        <a:rPr lang="en-US" sz="3600" dirty="0" smtClean="0"/>
                        <a:t>//</a:t>
                      </a:r>
                      <a:endParaRPr lang="en-US" dirty="0"/>
                    </a:p>
                  </a:txBody>
                  <a:tcPr/>
                </a:tc>
                <a:tc>
                  <a:txBody>
                    <a:bodyPr/>
                    <a:lstStyle/>
                    <a:p>
                      <a:r>
                        <a:rPr lang="en-US" sz="2000" dirty="0" smtClean="0"/>
                        <a:t>Floor  division</a:t>
                      </a:r>
                      <a:endParaRPr lang="en-US" sz="2000" dirty="0"/>
                    </a:p>
                  </a:txBody>
                  <a:tcPr/>
                </a:tc>
                <a:tc>
                  <a:txBody>
                    <a:bodyPr/>
                    <a:lstStyle/>
                    <a:p>
                      <a:r>
                        <a:rPr lang="en-US" sz="2000" dirty="0" smtClean="0"/>
                        <a:t>x//y</a:t>
                      </a:r>
                      <a:endParaRPr lang="en-US" sz="2000" dirty="0"/>
                    </a:p>
                  </a:txBody>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smtClean="0"/>
              <a:t>x = 5</a:t>
            </a:r>
            <a:endParaRPr lang="en-US" sz="2000" b="1" dirty="0" smtClean="0"/>
          </a:p>
          <a:p>
            <a:pPr>
              <a:buNone/>
            </a:pPr>
            <a:r>
              <a:rPr lang="en-US" sz="2000" dirty="0" smtClean="0"/>
              <a:t>y = 3</a:t>
            </a:r>
            <a:endParaRPr lang="en-US" sz="2000" b="1" dirty="0" smtClean="0"/>
          </a:p>
          <a:p>
            <a:pPr>
              <a:buNone/>
            </a:pPr>
            <a:r>
              <a:rPr lang="en-US" sz="2000" dirty="0" smtClean="0"/>
              <a:t>print(x + y)                </a:t>
            </a:r>
            <a:r>
              <a:rPr lang="en-US" sz="2000" b="1" dirty="0" smtClean="0"/>
              <a:t>C:\Users\My Name&gt;python demo_oper_add.py</a:t>
            </a:r>
            <a:br>
              <a:rPr lang="en-US" sz="2000" b="1" dirty="0" smtClean="0"/>
            </a:br>
            <a:r>
              <a:rPr lang="en-US" sz="2000" b="1" dirty="0" smtClean="0"/>
              <a:t>8</a:t>
            </a:r>
          </a:p>
          <a:p>
            <a:pPr>
              <a:buNone/>
            </a:pPr>
            <a:r>
              <a:rPr lang="en-US" sz="2000" b="1" dirty="0" smtClean="0"/>
              <a:t> </a:t>
            </a:r>
          </a:p>
          <a:p>
            <a:pPr>
              <a:buNone/>
            </a:pPr>
            <a:r>
              <a:rPr lang="en-US" sz="2000" dirty="0" smtClean="0"/>
              <a:t>x = 5</a:t>
            </a:r>
            <a:endParaRPr lang="en-US" sz="2000" b="1" dirty="0" smtClean="0"/>
          </a:p>
          <a:p>
            <a:pPr>
              <a:buNone/>
            </a:pPr>
            <a:r>
              <a:rPr lang="en-US" sz="2000" dirty="0" smtClean="0"/>
              <a:t>y = 3</a:t>
            </a:r>
            <a:endParaRPr lang="en-US" sz="2000" b="1" dirty="0" smtClean="0"/>
          </a:p>
          <a:p>
            <a:pPr>
              <a:buNone/>
            </a:pPr>
            <a:r>
              <a:rPr lang="en-US" sz="2000" dirty="0" smtClean="0"/>
              <a:t> </a:t>
            </a:r>
            <a:endParaRPr lang="en-US" sz="2000" b="1" dirty="0" smtClean="0"/>
          </a:p>
          <a:p>
            <a:pPr>
              <a:buNone/>
            </a:pPr>
            <a:r>
              <a:rPr lang="en-US" sz="2000" dirty="0" smtClean="0"/>
              <a:t>print(x - y)        </a:t>
            </a:r>
            <a:r>
              <a:rPr lang="en-US" sz="2000" b="1" dirty="0" smtClean="0"/>
              <a:t>C:\Users\My Name&gt;python demo_oper_sub.py</a:t>
            </a:r>
            <a:br>
              <a:rPr lang="en-US" sz="2000" b="1" dirty="0" smtClean="0"/>
            </a:br>
            <a:r>
              <a:rPr lang="en-US" sz="2000" b="1" dirty="0" smtClean="0"/>
              <a:t>2</a:t>
            </a:r>
          </a:p>
          <a:p>
            <a:pPr>
              <a:buNone/>
            </a:pPr>
            <a:r>
              <a:rPr lang="en-US" sz="2000" dirty="0" smtClean="0"/>
              <a:t>x = 5</a:t>
            </a:r>
          </a:p>
          <a:p>
            <a:pPr>
              <a:buNone/>
            </a:pPr>
            <a:r>
              <a:rPr lang="en-US" sz="2000" dirty="0" smtClean="0"/>
              <a:t>y = 3</a:t>
            </a:r>
          </a:p>
          <a:p>
            <a:pPr>
              <a:buNone/>
            </a:pPr>
            <a:r>
              <a:rPr lang="en-US" sz="2000" dirty="0" smtClean="0"/>
              <a:t> </a:t>
            </a:r>
          </a:p>
          <a:p>
            <a:pPr>
              <a:buNone/>
            </a:pPr>
            <a:r>
              <a:rPr lang="en-US" sz="2000" dirty="0" smtClean="0"/>
              <a:t>print(x * y)  C:\Users\My Name&gt;python demo_oper_mult.py</a:t>
            </a:r>
            <a:br>
              <a:rPr lang="en-US" sz="2000" dirty="0" smtClean="0"/>
            </a:br>
            <a:r>
              <a:rPr lang="en-US" sz="2000" dirty="0" smtClean="0"/>
              <a:t>15</a:t>
            </a:r>
          </a:p>
          <a:p>
            <a:pPr>
              <a:buNone/>
            </a:pPr>
            <a:r>
              <a:rPr lang="en-US" sz="2000" dirty="0" smtClean="0"/>
              <a:t> </a:t>
            </a:r>
          </a:p>
          <a:p>
            <a:pPr>
              <a:buNone/>
            </a:pPr>
            <a:endParaRPr lang="en-US" sz="2000" dirty="0" smtClean="0"/>
          </a:p>
          <a:p>
            <a:pPr>
              <a:buNone/>
            </a:pP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dirty="0" smtClean="0"/>
              <a:t>x = 12</a:t>
            </a:r>
          </a:p>
          <a:p>
            <a:pPr>
              <a:buNone/>
            </a:pPr>
            <a:r>
              <a:rPr lang="en-US" dirty="0" smtClean="0"/>
              <a:t>y = 3</a:t>
            </a:r>
          </a:p>
          <a:p>
            <a:pPr>
              <a:buNone/>
            </a:pPr>
            <a:r>
              <a:rPr lang="en-US" sz="2000" dirty="0" smtClean="0"/>
              <a:t>print(x / y)   C:\Users\My Name&gt;python demo_oper_div.py</a:t>
            </a:r>
            <a:br>
              <a:rPr lang="en-US" sz="2000" dirty="0" smtClean="0"/>
            </a:br>
            <a:r>
              <a:rPr lang="en-US" sz="2000" dirty="0" smtClean="0"/>
              <a:t>4</a:t>
            </a:r>
          </a:p>
          <a:p>
            <a:pPr>
              <a:buNone/>
            </a:pPr>
            <a:r>
              <a:rPr lang="en-US" sz="2000" dirty="0" smtClean="0"/>
              <a:t> x = 5</a:t>
            </a:r>
          </a:p>
          <a:p>
            <a:pPr>
              <a:buNone/>
            </a:pPr>
            <a:r>
              <a:rPr lang="en-US" sz="2000" dirty="0" smtClean="0"/>
              <a:t>y = 2</a:t>
            </a:r>
          </a:p>
          <a:p>
            <a:pPr>
              <a:buNone/>
            </a:pPr>
            <a:r>
              <a:rPr lang="en-US" sz="2000" dirty="0" smtClean="0"/>
              <a:t> </a:t>
            </a:r>
          </a:p>
          <a:p>
            <a:pPr>
              <a:buNone/>
            </a:pPr>
            <a:r>
              <a:rPr lang="en-US" sz="2000" dirty="0" smtClean="0"/>
              <a:t>print(x % y)  C:\Users\My Name&gt;python demo_oper_mod.py</a:t>
            </a:r>
            <a:br>
              <a:rPr lang="en-US" sz="2000" dirty="0" smtClean="0"/>
            </a:br>
            <a:r>
              <a:rPr lang="en-US" sz="2000" dirty="0" smtClean="0"/>
              <a:t>1</a:t>
            </a:r>
          </a:p>
          <a:p>
            <a:pPr>
              <a:buNone/>
            </a:pPr>
            <a:r>
              <a:rPr lang="en-US" sz="2000" dirty="0" smtClean="0"/>
              <a:t> x = 2</a:t>
            </a:r>
          </a:p>
          <a:p>
            <a:pPr>
              <a:buNone/>
            </a:pPr>
            <a:r>
              <a:rPr lang="en-US" sz="2000" dirty="0" smtClean="0"/>
              <a:t>y = 5</a:t>
            </a:r>
          </a:p>
          <a:p>
            <a:pPr>
              <a:buNone/>
            </a:pPr>
            <a:endParaRPr lang="en-US" sz="2000" dirty="0" smtClean="0"/>
          </a:p>
          <a:p>
            <a:pPr>
              <a:buNone/>
            </a:pPr>
            <a:r>
              <a:rPr lang="en-US" sz="2000" dirty="0" smtClean="0"/>
              <a:t>print(x ** y) #same as 2*2*2*2*2     C:\Users\My Name&gt;python demo_oper_exp.py</a:t>
            </a:r>
            <a:br>
              <a:rPr lang="en-US" sz="2000" dirty="0" smtClean="0"/>
            </a:br>
            <a:r>
              <a:rPr lang="en-US" sz="2000" dirty="0" smtClean="0"/>
              <a:t>32</a:t>
            </a:r>
          </a:p>
          <a:p>
            <a:pPr>
              <a:buNone/>
            </a:pP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x = 15</a:t>
            </a:r>
          </a:p>
          <a:p>
            <a:pPr>
              <a:buNone/>
            </a:pPr>
            <a:r>
              <a:rPr lang="en-US" sz="2000" dirty="0" smtClean="0"/>
              <a:t>y = 2</a:t>
            </a:r>
          </a:p>
          <a:p>
            <a:pPr>
              <a:buNone/>
            </a:pPr>
            <a:r>
              <a:rPr lang="en-US" sz="2000" dirty="0" smtClean="0"/>
              <a:t> print(x // y)</a:t>
            </a:r>
          </a:p>
          <a:p>
            <a:pPr>
              <a:buNone/>
            </a:pPr>
            <a:r>
              <a:rPr lang="en-US" sz="2000" dirty="0" smtClean="0"/>
              <a:t> </a:t>
            </a:r>
          </a:p>
          <a:p>
            <a:pPr>
              <a:buNone/>
            </a:pPr>
            <a:r>
              <a:rPr lang="en-US" sz="2000" dirty="0" smtClean="0"/>
              <a:t>#the floor division // rounds the result down to the nearest whole number </a:t>
            </a:r>
          </a:p>
          <a:p>
            <a:pPr>
              <a:buNone/>
            </a:pPr>
            <a:r>
              <a:rPr lang="en-US" sz="2000" dirty="0" smtClean="0"/>
              <a:t>C:\Users\My Name&gt;python demo_oper_floordiv.py</a:t>
            </a:r>
            <a:br>
              <a:rPr lang="en-US" sz="2000" dirty="0" smtClean="0"/>
            </a:br>
            <a:r>
              <a:rPr lang="en-US" sz="2000" dirty="0" smtClean="0"/>
              <a:t>7</a:t>
            </a:r>
          </a:p>
          <a:p>
            <a:pPr>
              <a:buNone/>
            </a:pPr>
            <a:r>
              <a:rPr lang="en-US" sz="2000" dirty="0" smtClean="0"/>
              <a:t>Python Assignment Operators</a:t>
            </a:r>
            <a:endParaRPr lang="en-US" sz="2000" b="1" dirty="0" smtClean="0"/>
          </a:p>
          <a:p>
            <a:pPr>
              <a:buNone/>
            </a:pPr>
            <a:r>
              <a:rPr lang="en-US" sz="2000" dirty="0" smtClean="0"/>
              <a:t>Assignment operators are used to assign values to variables:</a:t>
            </a:r>
          </a:p>
          <a:p>
            <a:pPr>
              <a:buNone/>
            </a:pPr>
            <a:endParaRPr lang="en-US" sz="2000" dirty="0"/>
          </a:p>
        </p:txBody>
      </p:sp>
      <p:graphicFrame>
        <p:nvGraphicFramePr>
          <p:cNvPr id="4" name="Table 3"/>
          <p:cNvGraphicFramePr>
            <a:graphicFrameLocks noGrp="1"/>
          </p:cNvGraphicFramePr>
          <p:nvPr/>
        </p:nvGraphicFramePr>
        <p:xfrm>
          <a:off x="533400" y="4572000"/>
          <a:ext cx="8077200" cy="2018454"/>
        </p:xfrm>
        <a:graphic>
          <a:graphicData uri="http://schemas.openxmlformats.org/drawingml/2006/table">
            <a:tbl>
              <a:tblPr firstRow="1" bandRow="1">
                <a:tableStyleId>{5C22544A-7EE6-4342-B048-85BDC9FD1C3A}</a:tableStyleId>
              </a:tblPr>
              <a:tblGrid>
                <a:gridCol w="2108200"/>
                <a:gridCol w="2032000"/>
                <a:gridCol w="3937000"/>
              </a:tblGrid>
              <a:tr h="216747">
                <a:tc>
                  <a:txBody>
                    <a:bodyPr/>
                    <a:lstStyle/>
                    <a:p>
                      <a:r>
                        <a:rPr kumimoji="0" lang="en-US" sz="2800" b="1" kern="1200" dirty="0" smtClean="0">
                          <a:solidFill>
                            <a:schemeClr val="lt1"/>
                          </a:solidFill>
                          <a:latin typeface="+mn-lt"/>
                          <a:ea typeface="+mn-ea"/>
                          <a:cs typeface="+mn-cs"/>
                        </a:rPr>
                        <a:t>Operator</a:t>
                      </a:r>
                      <a:endParaRPr lang="en-US" sz="2800" dirty="0"/>
                    </a:p>
                  </a:txBody>
                  <a:tcPr/>
                </a:tc>
                <a:tc>
                  <a:txBody>
                    <a:bodyPr/>
                    <a:lstStyle/>
                    <a:p>
                      <a:r>
                        <a:rPr kumimoji="0" lang="en-US" sz="2800" b="1" kern="1200" dirty="0" smtClean="0">
                          <a:solidFill>
                            <a:schemeClr val="lt1"/>
                          </a:solidFill>
                          <a:latin typeface="+mn-lt"/>
                          <a:ea typeface="+mn-ea"/>
                          <a:cs typeface="+mn-cs"/>
                        </a:rPr>
                        <a:t>Example</a:t>
                      </a:r>
                      <a:endParaRPr lang="en-US" sz="2800" dirty="0"/>
                    </a:p>
                  </a:txBody>
                  <a:tcPr/>
                </a:tc>
                <a:tc>
                  <a:txBody>
                    <a:bodyPr/>
                    <a:lstStyle/>
                    <a:p>
                      <a:r>
                        <a:rPr kumimoji="0" lang="en-US" sz="2800" b="1" kern="1200" dirty="0" smtClean="0">
                          <a:solidFill>
                            <a:schemeClr val="lt1"/>
                          </a:solidFill>
                          <a:latin typeface="+mn-lt"/>
                          <a:ea typeface="+mn-ea"/>
                          <a:cs typeface="+mn-cs"/>
                        </a:rPr>
                        <a:t>Same As</a:t>
                      </a:r>
                      <a:endParaRPr lang="en-US" sz="2800" dirty="0"/>
                    </a:p>
                  </a:txBody>
                  <a:tcPr/>
                </a:tc>
              </a:tr>
              <a:tr h="750147">
                <a:tc>
                  <a:txBody>
                    <a:bodyPr/>
                    <a:lstStyle/>
                    <a:p>
                      <a:r>
                        <a:rPr lang="en-US" sz="2000" dirty="0" smtClean="0"/>
                        <a:t>=</a:t>
                      </a:r>
                      <a:endParaRPr lang="en-US" sz="2000" dirty="0"/>
                    </a:p>
                  </a:txBody>
                  <a:tcPr/>
                </a:tc>
                <a:tc>
                  <a:txBody>
                    <a:bodyPr/>
                    <a:lstStyle/>
                    <a:p>
                      <a:r>
                        <a:rPr kumimoji="0" lang="en-US" sz="2000" kern="1200" dirty="0" smtClean="0">
                          <a:solidFill>
                            <a:schemeClr val="dk1"/>
                          </a:solidFill>
                          <a:latin typeface="+mn-lt"/>
                          <a:ea typeface="+mn-ea"/>
                          <a:cs typeface="+mn-cs"/>
                        </a:rPr>
                        <a:t>x = 5</a:t>
                      </a:r>
                      <a:endParaRPr lang="en-US" sz="2000" dirty="0"/>
                    </a:p>
                  </a:txBody>
                  <a:tcPr/>
                </a:tc>
                <a:tc>
                  <a:txBody>
                    <a:bodyPr/>
                    <a:lstStyle/>
                    <a:p>
                      <a:r>
                        <a:rPr kumimoji="0" lang="en-US" sz="2000" kern="1200" dirty="0" smtClean="0">
                          <a:solidFill>
                            <a:schemeClr val="dk1"/>
                          </a:solidFill>
                          <a:latin typeface="+mn-lt"/>
                          <a:ea typeface="+mn-ea"/>
                          <a:cs typeface="+mn-cs"/>
                        </a:rPr>
                        <a:t>x = 5</a:t>
                      </a:r>
                      <a:endParaRPr lang="en-US" sz="2000" dirty="0"/>
                    </a:p>
                  </a:txBody>
                  <a:tcPr/>
                </a:tc>
              </a:tr>
              <a:tr h="750147">
                <a:tc>
                  <a:txBody>
                    <a:bodyPr/>
                    <a:lstStyle/>
                    <a:p>
                      <a:r>
                        <a:rPr lang="en-US" sz="2000" dirty="0" smtClean="0"/>
                        <a:t>+=</a:t>
                      </a:r>
                      <a:endParaRPr lang="en-US" sz="2000" dirty="0"/>
                    </a:p>
                  </a:txBody>
                  <a:tcPr/>
                </a:tc>
                <a:tc>
                  <a:txBody>
                    <a:bodyPr/>
                    <a:lstStyle/>
                    <a:p>
                      <a:r>
                        <a:rPr kumimoji="0" lang="en-US" sz="2000" kern="1200" dirty="0" smtClean="0">
                          <a:solidFill>
                            <a:schemeClr val="dk1"/>
                          </a:solidFill>
                          <a:latin typeface="+mn-lt"/>
                          <a:ea typeface="+mn-ea"/>
                          <a:cs typeface="+mn-cs"/>
                        </a:rPr>
                        <a:t>x += 3</a:t>
                      </a:r>
                      <a:endParaRPr lang="en-US" sz="2000" dirty="0"/>
                    </a:p>
                  </a:txBody>
                  <a:tcPr/>
                </a:tc>
                <a:tc>
                  <a:txBody>
                    <a:bodyPr/>
                    <a:lstStyle/>
                    <a:p>
                      <a:r>
                        <a:rPr kumimoji="0" lang="en-US" sz="2000" kern="1200" dirty="0" smtClean="0">
                          <a:solidFill>
                            <a:schemeClr val="dk1"/>
                          </a:solidFill>
                          <a:latin typeface="+mn-lt"/>
                          <a:ea typeface="+mn-ea"/>
                          <a:cs typeface="+mn-cs"/>
                        </a:rPr>
                        <a:t>x = x + 3</a:t>
                      </a:r>
                      <a:endParaRPr lang="en-US" sz="2000" dirty="0"/>
                    </a:p>
                  </a:txBody>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Operators</a:t>
            </a:r>
            <a:endParaRPr lang="en-US" dirty="0"/>
          </a:p>
        </p:txBody>
      </p:sp>
      <p:graphicFrame>
        <p:nvGraphicFramePr>
          <p:cNvPr id="4" name="Content Placeholder 3"/>
          <p:cNvGraphicFramePr>
            <a:graphicFrameLocks noGrp="1"/>
          </p:cNvGraphicFramePr>
          <p:nvPr>
            <p:ph idx="1"/>
          </p:nvPr>
        </p:nvGraphicFramePr>
        <p:xfrm>
          <a:off x="304800" y="1219200"/>
          <a:ext cx="8229600" cy="5557515"/>
        </p:xfrm>
        <a:graphic>
          <a:graphicData uri="http://schemas.openxmlformats.org/drawingml/2006/table">
            <a:tbl>
              <a:tblPr firstRow="1" bandRow="1">
                <a:tableStyleId>{5C22544A-7EE6-4342-B048-85BDC9FD1C3A}</a:tableStyleId>
              </a:tblPr>
              <a:tblGrid>
                <a:gridCol w="2743200"/>
                <a:gridCol w="2743200"/>
                <a:gridCol w="2743200"/>
              </a:tblGrid>
              <a:tr h="433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kern="1200" dirty="0" smtClean="0">
                          <a:solidFill>
                            <a:schemeClr val="lt1"/>
                          </a:solidFill>
                          <a:latin typeface="+mn-lt"/>
                          <a:ea typeface="+mn-ea"/>
                          <a:cs typeface="+mn-cs"/>
                        </a:rPr>
                        <a:t>Operator</a:t>
                      </a:r>
                      <a:endParaRPr lang="en-US" sz="28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kern="1200" dirty="0" smtClean="0">
                          <a:solidFill>
                            <a:schemeClr val="lt1"/>
                          </a:solidFill>
                          <a:latin typeface="+mn-lt"/>
                          <a:ea typeface="+mn-ea"/>
                          <a:cs typeface="+mn-cs"/>
                        </a:rPr>
                        <a:t>Example</a:t>
                      </a:r>
                      <a:endParaRPr lang="en-US" sz="28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kern="1200" dirty="0" smtClean="0">
                          <a:solidFill>
                            <a:schemeClr val="lt1"/>
                          </a:solidFill>
                          <a:latin typeface="+mn-lt"/>
                          <a:ea typeface="+mn-ea"/>
                          <a:cs typeface="+mn-cs"/>
                        </a:rPr>
                        <a:t>Same As</a:t>
                      </a:r>
                      <a:endParaRPr lang="en-US" sz="2800" dirty="0" smtClean="0"/>
                    </a:p>
                    <a:p>
                      <a:endParaRPr lang="en-US" dirty="0"/>
                    </a:p>
                  </a:txBody>
                  <a:tcPr/>
                </a:tc>
              </a:tr>
              <a:tr h="433185">
                <a:tc>
                  <a:txBody>
                    <a:bodyPr/>
                    <a:lstStyle/>
                    <a:p>
                      <a:r>
                        <a:rPr lang="en-US" sz="2000" b="1" dirty="0" smtClean="0"/>
                        <a:t>- =</a:t>
                      </a:r>
                      <a:endParaRPr lang="en-US" sz="2000" b="1" dirty="0"/>
                    </a:p>
                  </a:txBody>
                  <a:tcPr/>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3</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x - 3</a:t>
                      </a:r>
                      <a:endParaRPr lang="en-US" sz="2000" dirty="0">
                        <a:latin typeface="Calibri"/>
                        <a:ea typeface="Calibri"/>
                        <a:cs typeface="Times New Roman"/>
                      </a:endParaRPr>
                    </a:p>
                  </a:txBody>
                  <a:tcPr marL="30480" marR="30480" marT="30480" marB="30480"/>
                </a:tc>
              </a:tr>
              <a:tr h="433185">
                <a:tc>
                  <a:txBody>
                    <a:bodyPr/>
                    <a:lstStyle/>
                    <a:p>
                      <a:r>
                        <a:rPr lang="en-US" sz="2000" b="1" dirty="0" smtClean="0"/>
                        <a:t>* =</a:t>
                      </a:r>
                      <a:endParaRPr lang="en-US" sz="2000" b="1" dirty="0"/>
                    </a:p>
                  </a:txBody>
                  <a:tcPr/>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3</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x = x * 3</a:t>
                      </a:r>
                      <a:endParaRPr lang="en-US" sz="2000">
                        <a:latin typeface="Calibri"/>
                        <a:ea typeface="Calibri"/>
                        <a:cs typeface="Times New Roman"/>
                      </a:endParaRPr>
                    </a:p>
                  </a:txBody>
                  <a:tcPr marL="30480" marR="30480" marT="30480" marB="30480"/>
                </a:tc>
              </a:tr>
              <a:tr h="433185">
                <a:tc>
                  <a:txBody>
                    <a:bodyPr/>
                    <a:lstStyle/>
                    <a:p>
                      <a:r>
                        <a:rPr lang="en-US" sz="2000" b="1" dirty="0" smtClean="0"/>
                        <a:t>/=</a:t>
                      </a:r>
                      <a:endParaRPr lang="en-US" sz="2000" b="1" dirty="0"/>
                    </a:p>
                  </a:txBody>
                  <a:tcPr/>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3</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x = x / 3</a:t>
                      </a:r>
                      <a:endParaRPr lang="en-US" sz="2000">
                        <a:latin typeface="Calibri"/>
                        <a:ea typeface="Calibri"/>
                        <a:cs typeface="Times New Roman"/>
                      </a:endParaRPr>
                    </a:p>
                  </a:txBody>
                  <a:tcPr marL="30480" marR="30480" marT="30480" marB="30480"/>
                </a:tc>
              </a:tr>
              <a:tr h="433185">
                <a:tc>
                  <a:txBody>
                    <a:bodyPr/>
                    <a:lstStyle/>
                    <a:p>
                      <a:r>
                        <a:rPr lang="en-US" sz="2000" b="1" dirty="0" smtClean="0"/>
                        <a:t>%=</a:t>
                      </a:r>
                      <a:endParaRPr lang="en-US" sz="2000" b="1" dirty="0"/>
                    </a:p>
                  </a:txBody>
                  <a:tcPr/>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3</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x = x % 3</a:t>
                      </a:r>
                      <a:endParaRPr lang="en-US" sz="2000">
                        <a:latin typeface="Calibri"/>
                        <a:ea typeface="Calibri"/>
                        <a:cs typeface="Times New Roman"/>
                      </a:endParaRPr>
                    </a:p>
                  </a:txBody>
                  <a:tcPr marL="30480" marR="30480" marT="30480" marB="30480"/>
                </a:tc>
              </a:tr>
              <a:tr h="433185">
                <a:tc>
                  <a:txBody>
                    <a:bodyPr/>
                    <a:lstStyle/>
                    <a:p>
                      <a:r>
                        <a:rPr lang="en-US" sz="2000" b="1" dirty="0" smtClean="0"/>
                        <a:t>//=</a:t>
                      </a:r>
                      <a:endParaRPr lang="en-US" sz="2000" b="1" dirty="0"/>
                    </a:p>
                  </a:txBody>
                  <a:tcPr/>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3</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x // 3</a:t>
                      </a:r>
                      <a:endParaRPr lang="en-US" sz="2000" dirty="0">
                        <a:latin typeface="Calibri"/>
                        <a:ea typeface="Calibri"/>
                        <a:cs typeface="Times New Roman"/>
                      </a:endParaRPr>
                    </a:p>
                  </a:txBody>
                  <a:tcPr marL="30480" marR="30480" marT="30480" marB="30480"/>
                </a:tc>
              </a:tr>
              <a:tr h="433185">
                <a:tc>
                  <a:txBody>
                    <a:bodyPr/>
                    <a:lstStyle/>
                    <a:p>
                      <a:r>
                        <a:rPr lang="en-US" sz="2000" b="1" dirty="0" smtClean="0"/>
                        <a:t>**=</a:t>
                      </a:r>
                      <a:endParaRPr lang="en-US" sz="2000" b="1" dirty="0"/>
                    </a:p>
                  </a:txBody>
                  <a:tcPr/>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x **= 3</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x ** 3</a:t>
                      </a:r>
                      <a:endParaRPr lang="en-US" sz="2000" dirty="0">
                        <a:latin typeface="Calibri"/>
                        <a:ea typeface="Calibri"/>
                        <a:cs typeface="Times New Roman"/>
                      </a:endParaRPr>
                    </a:p>
                  </a:txBody>
                  <a:tcPr marL="30480" marR="30480" marT="30480" marB="30480"/>
                </a:tc>
              </a:tr>
              <a:tr h="433185">
                <a:tc>
                  <a:txBody>
                    <a:bodyPr/>
                    <a:lstStyle/>
                    <a:p>
                      <a:r>
                        <a:rPr lang="en-US" sz="2000" b="1" dirty="0" smtClean="0"/>
                        <a:t>&amp;=</a:t>
                      </a:r>
                      <a:endParaRPr lang="en-US" sz="2000" b="1" dirty="0"/>
                    </a:p>
                  </a:txBody>
                  <a:tcPr/>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x &amp;= 3</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x &amp; 3</a:t>
                      </a:r>
                      <a:endParaRPr lang="en-US" sz="2000" dirty="0">
                        <a:latin typeface="Calibri"/>
                        <a:ea typeface="Calibri"/>
                        <a:cs typeface="Times New Roman"/>
                      </a:endParaRPr>
                    </a:p>
                  </a:txBody>
                  <a:tcPr marL="30480" marR="30480" marT="30480" marB="30480"/>
                </a:tc>
              </a:tr>
              <a:tr h="433185">
                <a:tc>
                  <a:txBody>
                    <a:bodyPr/>
                    <a:lstStyle/>
                    <a:p>
                      <a:r>
                        <a:rPr kumimoji="0" lang="en-US" sz="2000" b="1" kern="1200" dirty="0" smtClean="0">
                          <a:solidFill>
                            <a:schemeClr val="dk1"/>
                          </a:solidFill>
                          <a:latin typeface="+mn-lt"/>
                          <a:ea typeface="+mn-ea"/>
                          <a:cs typeface="+mn-cs"/>
                        </a:rPr>
                        <a:t>|=</a:t>
                      </a:r>
                      <a:endParaRPr lang="en-US" sz="2000" b="1" dirty="0"/>
                    </a:p>
                  </a:txBody>
                  <a:tcPr/>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x |= 3</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x | 3</a:t>
                      </a:r>
                      <a:endParaRPr lang="en-US" sz="2000" dirty="0">
                        <a:latin typeface="Calibri"/>
                        <a:ea typeface="Calibri"/>
                        <a:cs typeface="Times New Roman"/>
                      </a:endParaRPr>
                    </a:p>
                  </a:txBody>
                  <a:tcPr marL="30480" marR="30480" marT="30480" marB="30480"/>
                </a:tc>
              </a:tr>
              <a:tr h="433185">
                <a:tc>
                  <a:txBody>
                    <a:bodyPr/>
                    <a:lstStyle/>
                    <a:p>
                      <a:r>
                        <a:rPr kumimoji="0" lang="en-US" sz="2000" b="1" kern="1200" dirty="0" smtClean="0">
                          <a:solidFill>
                            <a:schemeClr val="dk1"/>
                          </a:solidFill>
                          <a:latin typeface="+mn-lt"/>
                          <a:ea typeface="+mn-ea"/>
                          <a:cs typeface="+mn-cs"/>
                        </a:rPr>
                        <a:t>^=</a:t>
                      </a:r>
                      <a:endParaRPr lang="en-US" sz="2000" b="1" dirty="0"/>
                    </a:p>
                  </a:txBody>
                  <a:tcPr/>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x ^= 3</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x ^ 3</a:t>
                      </a:r>
                      <a:endParaRPr lang="en-US" sz="2000" dirty="0">
                        <a:latin typeface="Calibri"/>
                        <a:ea typeface="Calibri"/>
                        <a:cs typeface="Times New Roman"/>
                      </a:endParaRPr>
                    </a:p>
                  </a:txBody>
                  <a:tcPr marL="30480" marR="30480" marT="30480" marB="30480"/>
                </a:tc>
              </a:tr>
              <a:tr h="433185">
                <a:tc>
                  <a:txBody>
                    <a:bodyPr/>
                    <a:lstStyle/>
                    <a:p>
                      <a:r>
                        <a:rPr kumimoji="0" lang="en-US" sz="2000" b="1" kern="1200" dirty="0" smtClean="0">
                          <a:solidFill>
                            <a:schemeClr val="dk1"/>
                          </a:solidFill>
                          <a:latin typeface="+mn-lt"/>
                          <a:ea typeface="+mn-ea"/>
                          <a:cs typeface="+mn-cs"/>
                        </a:rPr>
                        <a:t>&gt;&gt;=</a:t>
                      </a:r>
                      <a:endParaRPr lang="en-US" sz="2000" b="1" dirty="0"/>
                    </a:p>
                  </a:txBody>
                  <a:tcPr/>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x &gt;&gt;= 3</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x &gt;&gt; 3</a:t>
                      </a:r>
                      <a:endParaRPr lang="en-US" sz="2000" dirty="0">
                        <a:latin typeface="Calibri"/>
                        <a:ea typeface="Calibri"/>
                        <a:cs typeface="Times New Roman"/>
                      </a:endParaRPr>
                    </a:p>
                  </a:txBody>
                  <a:tcPr marL="30480" marR="30480" marT="30480" marB="30480"/>
                </a:tc>
              </a:tr>
              <a:tr h="433185">
                <a:tc>
                  <a:txBody>
                    <a:bodyPr/>
                    <a:lstStyle/>
                    <a:p>
                      <a:r>
                        <a:rPr kumimoji="0" lang="en-US" sz="2000" b="1" kern="1200" dirty="0" smtClean="0">
                          <a:solidFill>
                            <a:schemeClr val="dk1"/>
                          </a:solidFill>
                          <a:latin typeface="+mn-lt"/>
                          <a:ea typeface="+mn-ea"/>
                          <a:cs typeface="+mn-cs"/>
                        </a:rPr>
                        <a:t>&lt;&lt;=</a:t>
                      </a:r>
                      <a:endParaRPr lang="en-US" sz="2000" b="1" dirty="0"/>
                    </a:p>
                  </a:txBody>
                  <a:tcPr/>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&lt;&lt;= 3</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 = x &lt;&lt; 3</a:t>
                      </a:r>
                      <a:endParaRPr lang="en-US" sz="2000" dirty="0">
                        <a:latin typeface="Calibri"/>
                        <a:ea typeface="Calibri"/>
                        <a:cs typeface="Times New Roman"/>
                      </a:endParaRPr>
                    </a:p>
                  </a:txBody>
                  <a:tcPr marL="9525" marR="9525" marT="9525" marB="95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90600"/>
            <a:ext cx="8229600" cy="5562600"/>
          </a:xfrm>
        </p:spPr>
        <p:txBody>
          <a:bodyPr>
            <a:normAutofit lnSpcReduction="10000"/>
          </a:bodyPr>
          <a:lstStyle/>
          <a:p>
            <a:pPr>
              <a:buNone/>
            </a:pPr>
            <a:r>
              <a:rPr lang="en-US" sz="2000" dirty="0" smtClean="0"/>
              <a:t>x = 5</a:t>
            </a:r>
          </a:p>
          <a:p>
            <a:pPr>
              <a:buNone/>
            </a:pPr>
            <a:r>
              <a:rPr lang="en-US" sz="2000" dirty="0" smtClean="0"/>
              <a:t> print(x)        C:\Users\My Name&gt;python demo_oper_ass1.py</a:t>
            </a:r>
            <a:br>
              <a:rPr lang="en-US" sz="2000" dirty="0" smtClean="0"/>
            </a:br>
            <a:r>
              <a:rPr lang="en-US" sz="2000" dirty="0" smtClean="0"/>
              <a:t>5</a:t>
            </a:r>
          </a:p>
          <a:p>
            <a:pPr>
              <a:buNone/>
            </a:pPr>
            <a:endParaRPr lang="en-US" sz="2000" dirty="0" smtClean="0"/>
          </a:p>
          <a:p>
            <a:pPr>
              <a:buNone/>
            </a:pPr>
            <a:r>
              <a:rPr lang="en-US" sz="2000" dirty="0" smtClean="0"/>
              <a:t> x = 5</a:t>
            </a:r>
          </a:p>
          <a:p>
            <a:pPr>
              <a:buNone/>
            </a:pPr>
            <a:r>
              <a:rPr lang="en-US" sz="2000" dirty="0" smtClean="0"/>
              <a:t> x += 3</a:t>
            </a:r>
          </a:p>
          <a:p>
            <a:pPr>
              <a:buNone/>
            </a:pPr>
            <a:r>
              <a:rPr lang="en-US" sz="2000" dirty="0" smtClean="0"/>
              <a:t> print(x)       C:\Users\My Name&gt;python demo_oper_ass2.py </a:t>
            </a:r>
          </a:p>
          <a:p>
            <a:pPr>
              <a:buNone/>
            </a:pPr>
            <a:r>
              <a:rPr lang="en-US" sz="2000" dirty="0" smtClean="0"/>
              <a:t>8</a:t>
            </a:r>
          </a:p>
          <a:p>
            <a:pPr>
              <a:buNone/>
            </a:pPr>
            <a:endParaRPr lang="en-US" sz="2000" dirty="0" smtClean="0"/>
          </a:p>
          <a:p>
            <a:pPr>
              <a:buNone/>
            </a:pPr>
            <a:r>
              <a:rPr lang="en-US" sz="2000" dirty="0" smtClean="0"/>
              <a:t>x = 5</a:t>
            </a:r>
          </a:p>
          <a:p>
            <a:pPr>
              <a:buNone/>
            </a:pPr>
            <a:r>
              <a:rPr lang="en-US" sz="2000" dirty="0" smtClean="0"/>
              <a:t> x -= 3</a:t>
            </a:r>
          </a:p>
          <a:p>
            <a:pPr>
              <a:buNone/>
            </a:pPr>
            <a:r>
              <a:rPr lang="en-US" sz="2000" dirty="0" smtClean="0"/>
              <a:t>print(x)   C:\Users\My Name&gt;python demo_oper_ass3.py </a:t>
            </a:r>
          </a:p>
          <a:p>
            <a:pPr>
              <a:buNone/>
            </a:pPr>
            <a:r>
              <a:rPr lang="en-US" sz="2000" dirty="0" smtClean="0"/>
              <a:t>2</a:t>
            </a:r>
            <a:br>
              <a:rPr lang="en-US" sz="2000" dirty="0" smtClean="0"/>
            </a:br>
            <a:endParaRPr lang="en-US" sz="2000" dirty="0" smtClean="0"/>
          </a:p>
          <a:p>
            <a:pPr>
              <a:buNone/>
            </a:pPr>
            <a:r>
              <a:rPr lang="en-US" sz="2000" dirty="0" smtClean="0"/>
              <a:t>x = 5</a:t>
            </a:r>
          </a:p>
          <a:p>
            <a:pPr>
              <a:buNone/>
            </a:pPr>
            <a:r>
              <a:rPr lang="en-US" sz="2000" dirty="0" smtClean="0"/>
              <a:t> x *= 3</a:t>
            </a:r>
          </a:p>
          <a:p>
            <a:pPr>
              <a:buNone/>
            </a:pPr>
            <a:endParaRPr 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pPr>
              <a:buNone/>
            </a:pPr>
            <a:endParaRPr lang="en-US" sz="2000" dirty="0" smtClean="0"/>
          </a:p>
          <a:p>
            <a:pPr>
              <a:buNone/>
            </a:pPr>
            <a:r>
              <a:rPr lang="en-US" sz="2900" dirty="0" smtClean="0"/>
              <a:t>print(x)   C:\Users\My Name&gt;python demo_oper_ass4.py</a:t>
            </a:r>
            <a:br>
              <a:rPr lang="en-US" sz="2900" dirty="0" smtClean="0"/>
            </a:br>
            <a:r>
              <a:rPr lang="en-US" sz="2900" dirty="0" smtClean="0"/>
              <a:t>15</a:t>
            </a:r>
          </a:p>
          <a:p>
            <a:pPr>
              <a:buNone/>
            </a:pPr>
            <a:endParaRPr lang="en-US" sz="2900" dirty="0" smtClean="0"/>
          </a:p>
          <a:p>
            <a:pPr>
              <a:buNone/>
            </a:pPr>
            <a:r>
              <a:rPr lang="en-US" sz="2900" dirty="0" smtClean="0"/>
              <a:t>x = 5</a:t>
            </a:r>
          </a:p>
          <a:p>
            <a:pPr>
              <a:buNone/>
            </a:pPr>
            <a:r>
              <a:rPr lang="en-US" sz="2900" dirty="0" smtClean="0"/>
              <a:t> x /= 3</a:t>
            </a:r>
          </a:p>
          <a:p>
            <a:pPr>
              <a:buNone/>
            </a:pPr>
            <a:r>
              <a:rPr lang="en-US" sz="2900" dirty="0" smtClean="0"/>
              <a:t> print(x)    C:\Users\My Name&gt;python demo_oper_ass5.py</a:t>
            </a:r>
            <a:br>
              <a:rPr lang="en-US" sz="2900" dirty="0" smtClean="0"/>
            </a:br>
            <a:r>
              <a:rPr lang="en-US" sz="2900" dirty="0" smtClean="0"/>
              <a:t>1.6666666666666667</a:t>
            </a:r>
          </a:p>
          <a:p>
            <a:pPr>
              <a:buNone/>
            </a:pPr>
            <a:endParaRPr lang="en-US" sz="2900" dirty="0" smtClean="0"/>
          </a:p>
          <a:p>
            <a:pPr>
              <a:buNone/>
            </a:pPr>
            <a:r>
              <a:rPr lang="en-US" sz="2900" dirty="0" smtClean="0"/>
              <a:t>x = 5</a:t>
            </a:r>
          </a:p>
          <a:p>
            <a:pPr>
              <a:buNone/>
            </a:pPr>
            <a:r>
              <a:rPr lang="en-US" sz="2900" dirty="0" smtClean="0"/>
              <a:t> x%=3</a:t>
            </a:r>
          </a:p>
          <a:p>
            <a:pPr>
              <a:buNone/>
            </a:pPr>
            <a:r>
              <a:rPr lang="en-US" sz="2900" dirty="0" smtClean="0"/>
              <a:t> print(x)    C:\Users\My Name&gt;python demo_oper_ass6.py </a:t>
            </a:r>
          </a:p>
          <a:p>
            <a:pPr>
              <a:buNone/>
            </a:pPr>
            <a:r>
              <a:rPr lang="en-US" sz="2900" dirty="0" smtClean="0"/>
              <a:t>2</a:t>
            </a:r>
          </a:p>
          <a:p>
            <a:pPr>
              <a:buNone/>
            </a:pPr>
            <a:endParaRPr lang="en-US" sz="2400" dirty="0" smtClean="0"/>
          </a:p>
          <a:p>
            <a:pPr>
              <a:buNone/>
            </a:pPr>
            <a:endParaRPr lang="en-US" dirty="0" smtClean="0"/>
          </a:p>
          <a:p>
            <a:pPr>
              <a:buNone/>
            </a:pPr>
            <a:endParaRPr lang="en-US" dirty="0" smtClean="0"/>
          </a:p>
          <a:p>
            <a:pPr>
              <a:buNone/>
            </a:pPr>
            <a:endParaRPr lang="en-US" sz="2000" dirty="0" smtClean="0"/>
          </a:p>
          <a:p>
            <a:pPr>
              <a:buNone/>
            </a:pPr>
            <a:endParaRPr lang="en-US" sz="1800" dirty="0" smtClean="0"/>
          </a:p>
          <a:p>
            <a:pPr>
              <a:buNone/>
            </a:pPr>
            <a:endParaRPr lang="en-US" sz="2000" dirty="0" smtClean="0"/>
          </a:p>
          <a:p>
            <a:pPr>
              <a:buNone/>
            </a:pPr>
            <a:r>
              <a:rPr lang="en-US" sz="2000" dirty="0" smtClean="0"/>
              <a:t/>
            </a:r>
            <a:br>
              <a:rPr lang="en-US" sz="2000" dirty="0" smtClean="0"/>
            </a:br>
            <a:endParaRPr lang="en-US" sz="2000" dirty="0" smtClean="0"/>
          </a:p>
          <a:p>
            <a:pPr>
              <a:buNone/>
            </a:pP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1143000"/>
            <a:ext cx="8229600" cy="5486400"/>
          </a:xfrm>
        </p:spPr>
        <p:txBody>
          <a:bodyPr>
            <a:normAutofit/>
          </a:bodyPr>
          <a:lstStyle/>
          <a:p>
            <a:pPr>
              <a:buNone/>
            </a:pPr>
            <a:r>
              <a:rPr lang="en-US" sz="2000" dirty="0" smtClean="0"/>
              <a:t>x = 5</a:t>
            </a:r>
          </a:p>
          <a:p>
            <a:pPr>
              <a:buNone/>
            </a:pPr>
            <a:r>
              <a:rPr lang="en-US" sz="2000" dirty="0" smtClean="0"/>
              <a:t> x//=3</a:t>
            </a:r>
          </a:p>
          <a:p>
            <a:pPr>
              <a:buNone/>
            </a:pPr>
            <a:r>
              <a:rPr lang="en-US" sz="2000" dirty="0" smtClean="0"/>
              <a:t> print(x)   C:\Users\My Name&gt;python demo_oper_ass7.py</a:t>
            </a:r>
            <a:br>
              <a:rPr lang="en-US" sz="2000" dirty="0" smtClean="0"/>
            </a:br>
            <a:r>
              <a:rPr lang="en-US" sz="2000" dirty="0" smtClean="0"/>
              <a:t>1</a:t>
            </a:r>
          </a:p>
          <a:p>
            <a:pPr>
              <a:buNone/>
            </a:pPr>
            <a:endParaRPr lang="en-US" sz="2000" dirty="0" smtClean="0"/>
          </a:p>
          <a:p>
            <a:pPr>
              <a:buNone/>
            </a:pPr>
            <a:r>
              <a:rPr lang="en-US" sz="2000" dirty="0" smtClean="0"/>
              <a:t>x = 5</a:t>
            </a:r>
          </a:p>
          <a:p>
            <a:pPr>
              <a:buNone/>
            </a:pPr>
            <a:r>
              <a:rPr lang="en-US" sz="2000" dirty="0" smtClean="0"/>
              <a:t> x **= 3</a:t>
            </a:r>
          </a:p>
          <a:p>
            <a:pPr>
              <a:buNone/>
            </a:pPr>
            <a:r>
              <a:rPr lang="en-US" sz="2000" dirty="0" smtClean="0"/>
              <a:t> print(x)   C:\Users\My Name&gt;python demo_oper_ass8.py</a:t>
            </a:r>
            <a:br>
              <a:rPr lang="en-US" sz="2000" dirty="0" smtClean="0"/>
            </a:br>
            <a:r>
              <a:rPr lang="en-US" sz="2000" dirty="0" smtClean="0"/>
              <a:t>125</a:t>
            </a:r>
          </a:p>
          <a:p>
            <a:pPr>
              <a:buNone/>
            </a:pPr>
            <a:endParaRPr lang="en-US" sz="2000" dirty="0" smtClean="0"/>
          </a:p>
          <a:p>
            <a:pPr>
              <a:buNone/>
            </a:pPr>
            <a:r>
              <a:rPr lang="en-US" sz="2000" dirty="0" smtClean="0"/>
              <a:t>x = 5</a:t>
            </a:r>
          </a:p>
          <a:p>
            <a:pPr>
              <a:buNone/>
            </a:pPr>
            <a:r>
              <a:rPr lang="en-US" sz="2000" dirty="0" smtClean="0"/>
              <a:t>x &amp;= 3</a:t>
            </a:r>
          </a:p>
          <a:p>
            <a:pPr>
              <a:buNone/>
            </a:pPr>
            <a:r>
              <a:rPr lang="en-US" sz="2000" dirty="0" smtClean="0"/>
              <a:t>print(x)   C:\Users\My Name&gt;python demo_oper_ass9.py</a:t>
            </a:r>
            <a:br>
              <a:rPr lang="en-US" sz="2000" dirty="0" smtClean="0"/>
            </a:br>
            <a:r>
              <a:rPr lang="en-US" sz="2000" dirty="0" smtClean="0"/>
              <a:t>1</a:t>
            </a:r>
          </a:p>
          <a:p>
            <a:pPr>
              <a:buNone/>
            </a:pPr>
            <a:endParaRPr lang="en-US" sz="2000" dirty="0" smtClean="0"/>
          </a:p>
          <a:p>
            <a:pPr>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2. </a:t>
            </a:r>
            <a:r>
              <a:rPr lang="en-US" u="sng" dirty="0"/>
              <a:t>Python Getting Started</a:t>
            </a:r>
            <a:r>
              <a:rPr lang="en-US" dirty="0"/>
              <a:t/>
            </a:r>
            <a:br>
              <a:rPr lang="en-US" dirty="0"/>
            </a:br>
            <a:endParaRPr lang="en-US" dirty="0"/>
          </a:p>
        </p:txBody>
      </p:sp>
      <p:sp>
        <p:nvSpPr>
          <p:cNvPr id="3" name="Content Placeholder 2"/>
          <p:cNvSpPr>
            <a:spLocks noGrp="1"/>
          </p:cNvSpPr>
          <p:nvPr>
            <p:ph idx="1"/>
          </p:nvPr>
        </p:nvSpPr>
        <p:spPr>
          <a:xfrm>
            <a:off x="457200" y="914400"/>
            <a:ext cx="8229600" cy="5791200"/>
          </a:xfrm>
        </p:spPr>
        <p:txBody>
          <a:bodyPr>
            <a:normAutofit/>
          </a:bodyPr>
          <a:lstStyle/>
          <a:p>
            <a:r>
              <a:rPr lang="en-US" dirty="0"/>
              <a:t>Python Install</a:t>
            </a:r>
            <a:endParaRPr lang="en-US" b="1" dirty="0"/>
          </a:p>
          <a:p>
            <a:r>
              <a:rPr lang="en-US" dirty="0"/>
              <a:t>Many PCs and Macs will have python already installed.</a:t>
            </a:r>
          </a:p>
          <a:p>
            <a:r>
              <a:rPr lang="en-US" dirty="0"/>
              <a:t>To check if you have python installed on a Windows PC, search in the start bar for Python or run the following on the Command Line (cmd.exe):</a:t>
            </a:r>
          </a:p>
          <a:p>
            <a:r>
              <a:rPr lang="en-US" dirty="0"/>
              <a:t>C:\Users\</a:t>
            </a:r>
            <a:r>
              <a:rPr lang="en-US" i="1" dirty="0"/>
              <a:t>Your Name</a:t>
            </a:r>
            <a:r>
              <a:rPr lang="en-US" dirty="0"/>
              <a:t>&gt;python --version</a:t>
            </a:r>
          </a:p>
          <a:p>
            <a:r>
              <a:rPr lang="en-US" dirty="0"/>
              <a:t>To check if you have python installed on a Linux or Mac, then on </a:t>
            </a:r>
            <a:r>
              <a:rPr lang="en-US" dirty="0" err="1"/>
              <a:t>linux</a:t>
            </a:r>
            <a:r>
              <a:rPr lang="en-US" dirty="0"/>
              <a:t> open the command line or on Mac open the Terminal and type:</a:t>
            </a:r>
          </a:p>
          <a:p>
            <a:r>
              <a:rPr lang="en-US" dirty="0"/>
              <a:t>python --version</a:t>
            </a:r>
          </a:p>
          <a:p>
            <a:r>
              <a:rPr lang="en-US" dirty="0"/>
              <a:t>If you find that you do not have python installed on your computer, then you can download it for free from the following website: </a:t>
            </a:r>
            <a:r>
              <a:rPr lang="en-US" u="sng" dirty="0">
                <a:hlinkClick r:id="rId2"/>
              </a:rPr>
              <a:t>https://www.python.org/</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x = 5</a:t>
            </a:r>
          </a:p>
          <a:p>
            <a:pPr>
              <a:buNone/>
            </a:pPr>
            <a:r>
              <a:rPr lang="en-US" sz="2000" dirty="0" smtClean="0"/>
              <a:t> x |= 3</a:t>
            </a:r>
          </a:p>
          <a:p>
            <a:pPr>
              <a:buNone/>
            </a:pPr>
            <a:r>
              <a:rPr lang="en-US" sz="2000" dirty="0" smtClean="0"/>
              <a:t> print(x)   C:\Users\My Name&gt;python demo_oper_ass10.py</a:t>
            </a:r>
            <a:br>
              <a:rPr lang="en-US" sz="2000" dirty="0" smtClean="0"/>
            </a:br>
            <a:r>
              <a:rPr lang="en-US" sz="2000" dirty="0" smtClean="0"/>
              <a:t>7</a:t>
            </a:r>
          </a:p>
          <a:p>
            <a:pPr>
              <a:buNone/>
            </a:pPr>
            <a:endParaRPr lang="en-US" sz="2000" dirty="0" smtClean="0"/>
          </a:p>
          <a:p>
            <a:pPr>
              <a:buNone/>
            </a:pPr>
            <a:r>
              <a:rPr lang="en-US" sz="2000" dirty="0" smtClean="0"/>
              <a:t>x = 5</a:t>
            </a:r>
          </a:p>
          <a:p>
            <a:pPr>
              <a:buNone/>
            </a:pPr>
            <a:r>
              <a:rPr lang="en-US" sz="2000" dirty="0" smtClean="0"/>
              <a:t> x ^= 3</a:t>
            </a:r>
          </a:p>
          <a:p>
            <a:pPr>
              <a:buNone/>
            </a:pPr>
            <a:r>
              <a:rPr lang="en-US" sz="2000" dirty="0" smtClean="0"/>
              <a:t> print(x)  C:\Users\My Name&gt;python demo_oper_ass11.py</a:t>
            </a:r>
            <a:br>
              <a:rPr lang="en-US" sz="2000" dirty="0" smtClean="0"/>
            </a:br>
            <a:r>
              <a:rPr lang="en-US" sz="2000" dirty="0" smtClean="0"/>
              <a:t>6</a:t>
            </a:r>
          </a:p>
          <a:p>
            <a:pPr>
              <a:buNone/>
            </a:pPr>
            <a:endParaRPr lang="en-US" sz="2000" dirty="0" smtClean="0"/>
          </a:p>
          <a:p>
            <a:pPr>
              <a:buNone/>
            </a:pPr>
            <a:r>
              <a:rPr lang="en-US" sz="2000" dirty="0" smtClean="0"/>
              <a:t>x = 5</a:t>
            </a:r>
          </a:p>
          <a:p>
            <a:pPr>
              <a:buNone/>
            </a:pPr>
            <a:r>
              <a:rPr lang="en-US" sz="2000" dirty="0" smtClean="0"/>
              <a:t> x &gt;&gt;= 3</a:t>
            </a:r>
          </a:p>
          <a:p>
            <a:pPr>
              <a:buNone/>
            </a:pPr>
            <a:r>
              <a:rPr lang="en-US" sz="2000" dirty="0" smtClean="0"/>
              <a:t>print(x)  C:\Users\My Name&gt;python demo_oper_ass12.py</a:t>
            </a:r>
            <a:br>
              <a:rPr lang="en-US" sz="2000" dirty="0" smtClean="0"/>
            </a:br>
            <a:r>
              <a:rPr lang="en-US" sz="2000" dirty="0" smtClean="0"/>
              <a:t>0</a:t>
            </a:r>
          </a:p>
          <a:p>
            <a:pPr>
              <a:buNone/>
            </a:pPr>
            <a:endParaRPr lang="en-US" sz="2000" dirty="0" smtClean="0"/>
          </a:p>
          <a:p>
            <a:pPr>
              <a:buNone/>
            </a:pPr>
            <a:endParaRPr lang="en-US" sz="2000" dirty="0" smtClean="0"/>
          </a:p>
          <a:p>
            <a:pPr>
              <a:buNone/>
            </a:pPr>
            <a:endParaRPr 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762000"/>
            <a:ext cx="8229600" cy="5943600"/>
          </a:xfrm>
        </p:spPr>
        <p:txBody>
          <a:bodyPr>
            <a:normAutofit/>
          </a:bodyPr>
          <a:lstStyle/>
          <a:p>
            <a:pPr>
              <a:buNone/>
            </a:pPr>
            <a:r>
              <a:rPr lang="en-US" sz="2000" dirty="0" smtClean="0"/>
              <a:t>x = 5</a:t>
            </a:r>
          </a:p>
          <a:p>
            <a:pPr>
              <a:buNone/>
            </a:pPr>
            <a:r>
              <a:rPr lang="en-US" sz="2000" dirty="0" smtClean="0"/>
              <a:t>x &lt;&lt;= 3</a:t>
            </a:r>
          </a:p>
          <a:p>
            <a:pPr>
              <a:buNone/>
            </a:pPr>
            <a:r>
              <a:rPr lang="en-US" sz="2000" dirty="0" smtClean="0"/>
              <a:t> print(x)  C:\Users\My Name&gt;python demo_oper_ass13.py</a:t>
            </a:r>
            <a:br>
              <a:rPr lang="en-US" sz="2000" dirty="0" smtClean="0"/>
            </a:br>
            <a:r>
              <a:rPr lang="en-US" sz="2000" dirty="0" smtClean="0"/>
              <a:t>40</a:t>
            </a:r>
          </a:p>
          <a:p>
            <a:pPr>
              <a:buNone/>
            </a:pPr>
            <a:endParaRPr lang="en-US" sz="2000" dirty="0" smtClean="0"/>
          </a:p>
          <a:p>
            <a:pPr>
              <a:buNone/>
            </a:pPr>
            <a:r>
              <a:rPr lang="en-US" sz="2000" dirty="0" smtClean="0"/>
              <a:t>Python Comparison Operators</a:t>
            </a:r>
            <a:endParaRPr lang="en-US" sz="2000" b="1" dirty="0" smtClean="0"/>
          </a:p>
          <a:p>
            <a:pPr>
              <a:buNone/>
            </a:pPr>
            <a:r>
              <a:rPr lang="en-US" sz="2000" dirty="0" smtClean="0"/>
              <a:t>Comparison operators are used to compare two values:</a:t>
            </a:r>
          </a:p>
          <a:p>
            <a:pPr>
              <a:buNone/>
            </a:pPr>
            <a:endParaRPr lang="en-US" sz="2000" dirty="0"/>
          </a:p>
        </p:txBody>
      </p:sp>
      <p:graphicFrame>
        <p:nvGraphicFramePr>
          <p:cNvPr id="4" name="Table 3"/>
          <p:cNvGraphicFramePr>
            <a:graphicFrameLocks noGrp="1"/>
          </p:cNvGraphicFramePr>
          <p:nvPr/>
        </p:nvGraphicFramePr>
        <p:xfrm>
          <a:off x="381000" y="3352801"/>
          <a:ext cx="8001000" cy="2834639"/>
        </p:xfrm>
        <a:graphic>
          <a:graphicData uri="http://schemas.openxmlformats.org/drawingml/2006/table">
            <a:tbl>
              <a:tblPr firstRow="1" bandRow="1">
                <a:tableStyleId>{5C22544A-7EE6-4342-B048-85BDC9FD1C3A}</a:tableStyleId>
              </a:tblPr>
              <a:tblGrid>
                <a:gridCol w="2286000"/>
                <a:gridCol w="2743200"/>
                <a:gridCol w="86360"/>
                <a:gridCol w="2885440"/>
              </a:tblGrid>
              <a:tr h="609599">
                <a:tc>
                  <a:txBody>
                    <a:bodyPr/>
                    <a:lstStyle/>
                    <a:p>
                      <a:pPr marL="0" marR="0">
                        <a:lnSpc>
                          <a:spcPct val="115000"/>
                        </a:lnSpc>
                        <a:spcBef>
                          <a:spcPts val="0"/>
                        </a:spcBef>
                        <a:spcAft>
                          <a:spcPts val="0"/>
                        </a:spcAft>
                      </a:pPr>
                      <a:r>
                        <a:rPr lang="en-US" sz="1600" b="1" dirty="0">
                          <a:solidFill>
                            <a:srgbClr val="000000"/>
                          </a:solidFill>
                          <a:latin typeface="Verdana"/>
                          <a:ea typeface="Times New Roman"/>
                          <a:cs typeface="Times New Roman"/>
                        </a:rPr>
                        <a:t>Operator</a:t>
                      </a:r>
                      <a:endParaRPr lang="en-US" sz="1600" dirty="0">
                        <a:latin typeface="Calibri"/>
                        <a:ea typeface="Calibri"/>
                        <a:cs typeface="Times New Roman"/>
                      </a:endParaRPr>
                    </a:p>
                  </a:txBody>
                  <a:tcPr marL="60960" marR="30480" marT="30480" marB="30480"/>
                </a:tc>
                <a:tc gridSpan="2">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Name</a:t>
                      </a:r>
                      <a:endParaRPr lang="en-US" sz="1600">
                        <a:latin typeface="Calibri"/>
                        <a:ea typeface="Calibri"/>
                        <a:cs typeface="Times New Roman"/>
                      </a:endParaRPr>
                    </a:p>
                  </a:txBody>
                  <a:tcPr marL="30480" marR="30480" marT="30480" marB="30480"/>
                </a:tc>
                <a:tc hMerge="1">
                  <a:txBody>
                    <a:bodyPr/>
                    <a:lstStyle/>
                    <a:p>
                      <a:endParaRPr lang="en-US"/>
                    </a:p>
                  </a:txBody>
                  <a:tcPr/>
                </a:tc>
                <a:tc>
                  <a:txBody>
                    <a:bodyPr/>
                    <a:lstStyle/>
                    <a:p>
                      <a:pPr marL="0" marR="0">
                        <a:lnSpc>
                          <a:spcPct val="115000"/>
                        </a:lnSpc>
                        <a:spcBef>
                          <a:spcPts val="0"/>
                        </a:spcBef>
                        <a:spcAft>
                          <a:spcPts val="0"/>
                        </a:spcAft>
                      </a:pPr>
                      <a:r>
                        <a:rPr lang="en-US" sz="1600" b="1">
                          <a:solidFill>
                            <a:srgbClr val="000000"/>
                          </a:solidFill>
                          <a:latin typeface="Verdana"/>
                          <a:ea typeface="Times New Roman"/>
                          <a:cs typeface="Times New Roman"/>
                        </a:rPr>
                        <a:t>Example</a:t>
                      </a:r>
                      <a:endParaRPr lang="en-US" sz="16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1600" dirty="0">
                          <a:solidFill>
                            <a:srgbClr val="000000"/>
                          </a:solidFill>
                          <a:latin typeface="Verdana"/>
                          <a:ea typeface="Calibri"/>
                          <a:cs typeface="Times New Roman"/>
                        </a:rPr>
                        <a:t>==</a:t>
                      </a:r>
                      <a:endParaRPr lang="en-US" sz="16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a:solidFill>
                            <a:srgbClr val="000000"/>
                          </a:solidFill>
                          <a:latin typeface="Verdana"/>
                          <a:ea typeface="Calibri"/>
                          <a:cs typeface="Times New Roman"/>
                        </a:rPr>
                        <a:t>Equal</a:t>
                      </a:r>
                      <a:endParaRPr lang="en-US" sz="1600">
                        <a:latin typeface="Calibri"/>
                        <a:ea typeface="Calibri"/>
                        <a:cs typeface="Times New Roman"/>
                      </a:endParaRPr>
                    </a:p>
                  </a:txBody>
                  <a:tcPr marL="30480" marR="30480" marT="30480" marB="30480"/>
                </a:tc>
                <a:tc>
                  <a:txBody>
                    <a:bodyPr/>
                    <a:lstStyle/>
                    <a:p>
                      <a:pPr>
                        <a:lnSpc>
                          <a:spcPct val="115000"/>
                        </a:lnSpc>
                      </a:pPr>
                      <a:endParaRPr lang="en-US" sz="1600">
                        <a:latin typeface="Calibri"/>
                      </a:endParaRPr>
                    </a:p>
                  </a:txBody>
                  <a:tcPr marL="30480" marR="30480" marT="30480" marB="30480"/>
                </a:tc>
                <a:tc>
                  <a:txBody>
                    <a:bodyPr/>
                    <a:lstStyle/>
                    <a:p>
                      <a:pPr marL="0" marR="0">
                        <a:lnSpc>
                          <a:spcPct val="115000"/>
                        </a:lnSpc>
                        <a:spcBef>
                          <a:spcPts val="0"/>
                        </a:spcBef>
                        <a:spcAft>
                          <a:spcPts val="0"/>
                        </a:spcAft>
                      </a:pPr>
                      <a:r>
                        <a:rPr lang="en-US" sz="1600">
                          <a:solidFill>
                            <a:srgbClr val="000000"/>
                          </a:solidFill>
                          <a:latin typeface="Verdana"/>
                          <a:ea typeface="Calibri"/>
                          <a:cs typeface="Times New Roman"/>
                        </a:rPr>
                        <a:t>x == y</a:t>
                      </a:r>
                      <a:endParaRPr lang="en-US" sz="16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1600" dirty="0">
                          <a:solidFill>
                            <a:srgbClr val="000000"/>
                          </a:solidFill>
                          <a:latin typeface="Verdana"/>
                          <a:ea typeface="Calibri"/>
                          <a:cs typeface="Times New Roman"/>
                        </a:rPr>
                        <a:t>!=</a:t>
                      </a:r>
                      <a:endParaRPr lang="en-US" sz="16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a:solidFill>
                            <a:srgbClr val="000000"/>
                          </a:solidFill>
                          <a:latin typeface="Verdana"/>
                          <a:ea typeface="Calibri"/>
                          <a:cs typeface="Times New Roman"/>
                        </a:rPr>
                        <a:t>Not equal</a:t>
                      </a:r>
                      <a:endParaRPr lang="en-US" sz="1600">
                        <a:latin typeface="Calibri"/>
                        <a:ea typeface="Calibri"/>
                        <a:cs typeface="Times New Roman"/>
                      </a:endParaRPr>
                    </a:p>
                  </a:txBody>
                  <a:tcPr marL="30480" marR="30480" marT="30480" marB="30480"/>
                </a:tc>
                <a:tc>
                  <a:txBody>
                    <a:bodyPr/>
                    <a:lstStyle/>
                    <a:p>
                      <a:pPr>
                        <a:lnSpc>
                          <a:spcPct val="115000"/>
                        </a:lnSpc>
                      </a:pPr>
                      <a:endParaRPr lang="en-US" sz="1600">
                        <a:latin typeface="Calibri"/>
                      </a:endParaRPr>
                    </a:p>
                  </a:txBody>
                  <a:tcPr marL="30480" marR="30480" marT="30480" marB="30480"/>
                </a:tc>
                <a:tc>
                  <a:txBody>
                    <a:bodyPr/>
                    <a:lstStyle/>
                    <a:p>
                      <a:pPr marL="0" marR="0">
                        <a:lnSpc>
                          <a:spcPct val="115000"/>
                        </a:lnSpc>
                        <a:spcBef>
                          <a:spcPts val="0"/>
                        </a:spcBef>
                        <a:spcAft>
                          <a:spcPts val="0"/>
                        </a:spcAft>
                      </a:pPr>
                      <a:r>
                        <a:rPr lang="en-US" sz="1600" dirty="0">
                          <a:solidFill>
                            <a:srgbClr val="000000"/>
                          </a:solidFill>
                          <a:latin typeface="Verdana"/>
                          <a:ea typeface="Calibri"/>
                          <a:cs typeface="Times New Roman"/>
                        </a:rPr>
                        <a:t>x != y</a:t>
                      </a:r>
                      <a:endParaRPr lang="en-US" sz="16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1600" dirty="0">
                          <a:solidFill>
                            <a:srgbClr val="000000"/>
                          </a:solidFill>
                          <a:latin typeface="Verdana"/>
                          <a:ea typeface="Calibri"/>
                          <a:cs typeface="Times New Roman"/>
                        </a:rPr>
                        <a:t>&gt;</a:t>
                      </a:r>
                      <a:endParaRPr lang="en-US" sz="16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dirty="0">
                          <a:solidFill>
                            <a:srgbClr val="000000"/>
                          </a:solidFill>
                          <a:latin typeface="Verdana"/>
                          <a:ea typeface="Calibri"/>
                          <a:cs typeface="Times New Roman"/>
                        </a:rPr>
                        <a:t>Greater than</a:t>
                      </a:r>
                      <a:endParaRPr lang="en-US" sz="1600" dirty="0">
                        <a:latin typeface="Calibri"/>
                        <a:ea typeface="Calibri"/>
                        <a:cs typeface="Times New Roman"/>
                      </a:endParaRPr>
                    </a:p>
                  </a:txBody>
                  <a:tcPr marL="30480" marR="30480" marT="30480" marB="30480"/>
                </a:tc>
                <a:tc>
                  <a:txBody>
                    <a:bodyPr/>
                    <a:lstStyle/>
                    <a:p>
                      <a:pPr>
                        <a:lnSpc>
                          <a:spcPct val="115000"/>
                        </a:lnSpc>
                      </a:pPr>
                      <a:endParaRPr lang="en-US" sz="1600">
                        <a:latin typeface="Calibri"/>
                      </a:endParaRPr>
                    </a:p>
                  </a:txBody>
                  <a:tcPr marL="30480" marR="30480" marT="30480" marB="30480"/>
                </a:tc>
                <a:tc>
                  <a:txBody>
                    <a:bodyPr/>
                    <a:lstStyle/>
                    <a:p>
                      <a:pPr marL="0" marR="0">
                        <a:lnSpc>
                          <a:spcPct val="115000"/>
                        </a:lnSpc>
                        <a:spcBef>
                          <a:spcPts val="0"/>
                        </a:spcBef>
                        <a:spcAft>
                          <a:spcPts val="0"/>
                        </a:spcAft>
                      </a:pPr>
                      <a:r>
                        <a:rPr lang="en-US" sz="1600">
                          <a:solidFill>
                            <a:srgbClr val="000000"/>
                          </a:solidFill>
                          <a:latin typeface="Verdana"/>
                          <a:ea typeface="Calibri"/>
                          <a:cs typeface="Times New Roman"/>
                        </a:rPr>
                        <a:t>x &gt; y</a:t>
                      </a:r>
                      <a:endParaRPr lang="en-US" sz="16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1600">
                          <a:solidFill>
                            <a:srgbClr val="000000"/>
                          </a:solidFill>
                          <a:latin typeface="Verdana"/>
                          <a:ea typeface="Calibri"/>
                          <a:cs typeface="Times New Roman"/>
                        </a:rPr>
                        <a:t>&lt;</a:t>
                      </a:r>
                      <a:endParaRPr lang="en-US" sz="16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dirty="0">
                          <a:solidFill>
                            <a:srgbClr val="000000"/>
                          </a:solidFill>
                          <a:latin typeface="Verdana"/>
                          <a:ea typeface="Calibri"/>
                          <a:cs typeface="Times New Roman"/>
                        </a:rPr>
                        <a:t>Less than</a:t>
                      </a:r>
                      <a:endParaRPr lang="en-US" sz="1600" dirty="0">
                        <a:latin typeface="Calibri"/>
                        <a:ea typeface="Calibri"/>
                        <a:cs typeface="Times New Roman"/>
                      </a:endParaRPr>
                    </a:p>
                  </a:txBody>
                  <a:tcPr marL="30480" marR="30480" marT="30480" marB="30480"/>
                </a:tc>
                <a:tc>
                  <a:txBody>
                    <a:bodyPr/>
                    <a:lstStyle/>
                    <a:p>
                      <a:pPr>
                        <a:lnSpc>
                          <a:spcPct val="115000"/>
                        </a:lnSpc>
                      </a:pPr>
                      <a:endParaRPr lang="en-US" sz="1600">
                        <a:latin typeface="Calibri"/>
                      </a:endParaRPr>
                    </a:p>
                  </a:txBody>
                  <a:tcPr marL="30480" marR="30480" marT="30480" marB="30480"/>
                </a:tc>
                <a:tc>
                  <a:txBody>
                    <a:bodyPr/>
                    <a:lstStyle/>
                    <a:p>
                      <a:pPr marL="0" marR="0">
                        <a:lnSpc>
                          <a:spcPct val="115000"/>
                        </a:lnSpc>
                        <a:spcBef>
                          <a:spcPts val="0"/>
                        </a:spcBef>
                        <a:spcAft>
                          <a:spcPts val="0"/>
                        </a:spcAft>
                      </a:pPr>
                      <a:r>
                        <a:rPr lang="en-US" sz="1600">
                          <a:solidFill>
                            <a:srgbClr val="000000"/>
                          </a:solidFill>
                          <a:latin typeface="Verdana"/>
                          <a:ea typeface="Calibri"/>
                          <a:cs typeface="Times New Roman"/>
                        </a:rPr>
                        <a:t>x &lt; y</a:t>
                      </a:r>
                      <a:endParaRPr lang="en-US" sz="16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1600">
                          <a:solidFill>
                            <a:srgbClr val="000000"/>
                          </a:solidFill>
                          <a:latin typeface="Verdana"/>
                          <a:ea typeface="Calibri"/>
                          <a:cs typeface="Times New Roman"/>
                        </a:rPr>
                        <a:t>&gt;=</a:t>
                      </a:r>
                      <a:endParaRPr lang="en-US" sz="16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dirty="0">
                          <a:solidFill>
                            <a:srgbClr val="000000"/>
                          </a:solidFill>
                          <a:latin typeface="Verdana"/>
                          <a:ea typeface="Calibri"/>
                          <a:cs typeface="Times New Roman"/>
                        </a:rPr>
                        <a:t>Greater than or equal to</a:t>
                      </a:r>
                      <a:endParaRPr lang="en-US" sz="1600" dirty="0">
                        <a:latin typeface="Calibri"/>
                        <a:ea typeface="Calibri"/>
                        <a:cs typeface="Times New Roman"/>
                      </a:endParaRPr>
                    </a:p>
                  </a:txBody>
                  <a:tcPr marL="30480" marR="30480" marT="30480" marB="30480"/>
                </a:tc>
                <a:tc>
                  <a:txBody>
                    <a:bodyPr/>
                    <a:lstStyle/>
                    <a:p>
                      <a:pPr>
                        <a:lnSpc>
                          <a:spcPct val="115000"/>
                        </a:lnSpc>
                      </a:pPr>
                      <a:endParaRPr lang="en-US" sz="1600" dirty="0">
                        <a:latin typeface="Calibri"/>
                      </a:endParaRPr>
                    </a:p>
                  </a:txBody>
                  <a:tcPr marL="30480" marR="30480" marT="30480" marB="30480"/>
                </a:tc>
                <a:tc>
                  <a:txBody>
                    <a:bodyPr/>
                    <a:lstStyle/>
                    <a:p>
                      <a:pPr marL="0" marR="0">
                        <a:lnSpc>
                          <a:spcPct val="115000"/>
                        </a:lnSpc>
                        <a:spcBef>
                          <a:spcPts val="0"/>
                        </a:spcBef>
                        <a:spcAft>
                          <a:spcPts val="0"/>
                        </a:spcAft>
                      </a:pPr>
                      <a:r>
                        <a:rPr lang="en-US" sz="1600" dirty="0">
                          <a:solidFill>
                            <a:srgbClr val="000000"/>
                          </a:solidFill>
                          <a:latin typeface="Verdana"/>
                          <a:ea typeface="Calibri"/>
                          <a:cs typeface="Times New Roman"/>
                        </a:rPr>
                        <a:t>x &gt;= y</a:t>
                      </a:r>
                      <a:endParaRPr lang="en-US" sz="16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1600">
                          <a:solidFill>
                            <a:srgbClr val="000000"/>
                          </a:solidFill>
                          <a:latin typeface="Verdana"/>
                          <a:ea typeface="Calibri"/>
                          <a:cs typeface="Times New Roman"/>
                        </a:rPr>
                        <a:t>&lt;=</a:t>
                      </a:r>
                      <a:endParaRPr lang="en-US" sz="16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1600">
                          <a:solidFill>
                            <a:srgbClr val="000000"/>
                          </a:solidFill>
                          <a:latin typeface="Verdana"/>
                          <a:ea typeface="Calibri"/>
                          <a:cs typeface="Times New Roman"/>
                        </a:rPr>
                        <a:t>Less than or equal to</a:t>
                      </a:r>
                      <a:endParaRPr lang="en-US" sz="1600">
                        <a:latin typeface="Calibri"/>
                        <a:ea typeface="Calibri"/>
                        <a:cs typeface="Times New Roman"/>
                      </a:endParaRPr>
                    </a:p>
                  </a:txBody>
                  <a:tcPr marL="30480" marR="30480" marT="30480" marB="30480"/>
                </a:tc>
                <a:tc>
                  <a:txBody>
                    <a:bodyPr/>
                    <a:lstStyle/>
                    <a:p>
                      <a:pPr>
                        <a:lnSpc>
                          <a:spcPct val="115000"/>
                        </a:lnSpc>
                      </a:pPr>
                      <a:endParaRPr lang="en-US" sz="1600">
                        <a:latin typeface="Calibri"/>
                      </a:endParaRPr>
                    </a:p>
                  </a:txBody>
                  <a:tcPr marL="30480" marR="30480" marT="30480" marB="30480"/>
                </a:tc>
                <a:tc>
                  <a:txBody>
                    <a:bodyPr/>
                    <a:lstStyle/>
                    <a:p>
                      <a:pPr marL="0" marR="0">
                        <a:lnSpc>
                          <a:spcPct val="115000"/>
                        </a:lnSpc>
                        <a:spcBef>
                          <a:spcPts val="0"/>
                        </a:spcBef>
                        <a:spcAft>
                          <a:spcPts val="0"/>
                        </a:spcAft>
                      </a:pPr>
                      <a:r>
                        <a:rPr lang="en-US" sz="1600" dirty="0">
                          <a:solidFill>
                            <a:srgbClr val="000000"/>
                          </a:solidFill>
                          <a:latin typeface="Verdana"/>
                          <a:ea typeface="Calibri"/>
                          <a:cs typeface="Times New Roman"/>
                        </a:rPr>
                        <a:t>x &lt;= y</a:t>
                      </a:r>
                      <a:endParaRPr lang="en-US" sz="1600" dirty="0">
                        <a:latin typeface="Calibri"/>
                        <a:ea typeface="Calibri"/>
                        <a:cs typeface="Times New Roman"/>
                      </a:endParaRPr>
                    </a:p>
                  </a:txBody>
                  <a:tcPr marL="9525" marR="9525" marT="9525" marB="9525"/>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buNone/>
            </a:pPr>
            <a:r>
              <a:rPr lang="en-US" sz="2000" dirty="0" smtClean="0"/>
              <a:t>x = 5</a:t>
            </a:r>
          </a:p>
          <a:p>
            <a:pPr>
              <a:buNone/>
            </a:pPr>
            <a:r>
              <a:rPr lang="en-US" sz="2000" dirty="0" smtClean="0"/>
              <a:t>y = 3</a:t>
            </a:r>
          </a:p>
          <a:p>
            <a:pPr>
              <a:buNone/>
            </a:pPr>
            <a:r>
              <a:rPr lang="en-US" sz="2000" dirty="0" smtClean="0"/>
              <a:t> print(x == y) C:\Users\My Name&gt;python demo_oper_compare1.py</a:t>
            </a:r>
            <a:br>
              <a:rPr lang="en-US" sz="2000" dirty="0" smtClean="0"/>
            </a:br>
            <a:r>
              <a:rPr lang="en-US" sz="2000" dirty="0" smtClean="0"/>
              <a:t>False</a:t>
            </a:r>
          </a:p>
          <a:p>
            <a:pPr>
              <a:buNone/>
            </a:pPr>
            <a:r>
              <a:rPr lang="en-US" sz="2000" dirty="0" smtClean="0"/>
              <a:t> # returns False because 5 is not equal to 3     </a:t>
            </a:r>
          </a:p>
          <a:p>
            <a:pPr>
              <a:buNone/>
            </a:pPr>
            <a:r>
              <a:rPr lang="en-US" sz="2000" dirty="0" smtClean="0"/>
              <a:t> </a:t>
            </a:r>
          </a:p>
          <a:p>
            <a:pPr>
              <a:buNone/>
            </a:pPr>
            <a:r>
              <a:rPr lang="en-US" sz="2000" dirty="0" smtClean="0"/>
              <a:t>x = 5</a:t>
            </a:r>
          </a:p>
          <a:p>
            <a:pPr>
              <a:buNone/>
            </a:pPr>
            <a:r>
              <a:rPr lang="en-US" sz="2000" dirty="0" smtClean="0"/>
              <a:t>y = 3</a:t>
            </a:r>
          </a:p>
          <a:p>
            <a:pPr>
              <a:buNone/>
            </a:pPr>
            <a:r>
              <a:rPr lang="en-US" sz="2000" dirty="0" smtClean="0"/>
              <a:t> print(x != y) C:\Users\My Name&gt;python demo_oper_compare2.py</a:t>
            </a:r>
            <a:br>
              <a:rPr lang="en-US" sz="2000" dirty="0" smtClean="0"/>
            </a:br>
            <a:r>
              <a:rPr lang="en-US" sz="2000" dirty="0" smtClean="0"/>
              <a:t>True</a:t>
            </a:r>
          </a:p>
          <a:p>
            <a:pPr>
              <a:buNone/>
            </a:pPr>
            <a:r>
              <a:rPr lang="en-US" sz="2000" dirty="0" smtClean="0"/>
              <a:t> # returns True because 5 is not equal to 3 </a:t>
            </a:r>
          </a:p>
          <a:p>
            <a:pPr>
              <a:buNone/>
            </a:pPr>
            <a:r>
              <a:rPr lang="en-US" sz="2000" dirty="0" smtClean="0"/>
              <a:t> </a:t>
            </a:r>
          </a:p>
          <a:p>
            <a:pPr>
              <a:buNone/>
            </a:pPr>
            <a:r>
              <a:rPr lang="en-US" sz="2000" dirty="0" smtClean="0"/>
              <a:t>x = 5</a:t>
            </a:r>
          </a:p>
          <a:p>
            <a:pPr>
              <a:buNone/>
            </a:pPr>
            <a:r>
              <a:rPr lang="en-US" sz="2000" dirty="0" smtClean="0"/>
              <a:t>y = 3</a:t>
            </a:r>
          </a:p>
          <a:p>
            <a:pPr>
              <a:buNone/>
            </a:pPr>
            <a:r>
              <a:rPr lang="en-US" sz="2000" dirty="0" smtClean="0"/>
              <a:t>print(x &gt; y) C:\Users\My Name&gt;python demo_oper_compare4.py</a:t>
            </a:r>
            <a:br>
              <a:rPr lang="en-US" sz="2000" dirty="0" smtClean="0"/>
            </a:br>
            <a:r>
              <a:rPr lang="en-US" sz="2000" dirty="0" smtClean="0"/>
              <a:t>True</a:t>
            </a:r>
          </a:p>
          <a:p>
            <a:pPr>
              <a:buNone/>
            </a:pPr>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pPr>
              <a:buNone/>
            </a:pPr>
            <a:r>
              <a:rPr lang="en-US" sz="2000" dirty="0" smtClean="0"/>
              <a:t># returns True because 5 is greater than 3</a:t>
            </a:r>
          </a:p>
          <a:p>
            <a:pPr>
              <a:buNone/>
            </a:pPr>
            <a:r>
              <a:rPr lang="en-US" sz="2000" dirty="0" smtClean="0"/>
              <a:t> </a:t>
            </a:r>
          </a:p>
          <a:p>
            <a:pPr>
              <a:buNone/>
            </a:pPr>
            <a:r>
              <a:rPr lang="en-US" sz="2000" dirty="0" smtClean="0"/>
              <a:t>x = 5</a:t>
            </a:r>
          </a:p>
          <a:p>
            <a:pPr>
              <a:buNone/>
            </a:pPr>
            <a:r>
              <a:rPr lang="en-US" sz="2000" dirty="0" smtClean="0"/>
              <a:t>y = 3</a:t>
            </a:r>
          </a:p>
          <a:p>
            <a:pPr>
              <a:buNone/>
            </a:pPr>
            <a:r>
              <a:rPr lang="en-US" sz="2000" dirty="0" smtClean="0"/>
              <a:t>print(x &lt; y)  C:\Users\My Name&gt;python demo_oper_compare5.py</a:t>
            </a:r>
            <a:br>
              <a:rPr lang="en-US" sz="2000" dirty="0" smtClean="0"/>
            </a:br>
            <a:r>
              <a:rPr lang="en-US" sz="2000" dirty="0" smtClean="0"/>
              <a:t>False</a:t>
            </a:r>
          </a:p>
          <a:p>
            <a:pPr>
              <a:buNone/>
            </a:pPr>
            <a:r>
              <a:rPr lang="en-US" sz="2000" dirty="0" smtClean="0"/>
              <a:t># returns False because 5 is not less than 3</a:t>
            </a:r>
          </a:p>
          <a:p>
            <a:pPr>
              <a:buNone/>
            </a:pPr>
            <a:r>
              <a:rPr lang="en-US" sz="2000" dirty="0" smtClean="0"/>
              <a:t> </a:t>
            </a:r>
          </a:p>
          <a:p>
            <a:pPr>
              <a:buNone/>
            </a:pPr>
            <a:r>
              <a:rPr lang="en-US" sz="2000" dirty="0" smtClean="0"/>
              <a:t>x = 5</a:t>
            </a:r>
          </a:p>
          <a:p>
            <a:pPr>
              <a:buNone/>
            </a:pPr>
            <a:r>
              <a:rPr lang="en-US" sz="2000" dirty="0" smtClean="0"/>
              <a:t>y = 3</a:t>
            </a:r>
          </a:p>
          <a:p>
            <a:pPr>
              <a:buNone/>
            </a:pPr>
            <a:r>
              <a:rPr lang="en-US" sz="2000" dirty="0" smtClean="0"/>
              <a:t> print(x &gt;= y)  C:\Users\My Name&gt;python demo_oper_compare6.py</a:t>
            </a:r>
            <a:br>
              <a:rPr lang="en-US" sz="2000" dirty="0" smtClean="0"/>
            </a:br>
            <a:r>
              <a:rPr lang="en-US" sz="2000" dirty="0" smtClean="0"/>
              <a:t>True</a:t>
            </a:r>
          </a:p>
          <a:p>
            <a:pPr>
              <a:buNone/>
            </a:pPr>
            <a:r>
              <a:rPr lang="en-US" sz="2000" dirty="0" smtClean="0"/>
              <a:t># returns True because five is greater, or equal, to 3</a:t>
            </a:r>
          </a:p>
          <a:p>
            <a:pPr>
              <a:buNone/>
            </a:pPr>
            <a:endParaRPr lang="en-US" sz="2000" dirty="0" smtClean="0"/>
          </a:p>
          <a:p>
            <a:pPr>
              <a:buNone/>
            </a:pPr>
            <a:r>
              <a:rPr lang="en-US" sz="2000" dirty="0" smtClean="0"/>
              <a:t>x = 5</a:t>
            </a:r>
          </a:p>
          <a:p>
            <a:pPr>
              <a:buNone/>
            </a:pPr>
            <a:r>
              <a:rPr lang="en-US" sz="2000" dirty="0" smtClean="0"/>
              <a:t>y = 3</a:t>
            </a:r>
          </a:p>
          <a:p>
            <a:pPr>
              <a:buNone/>
            </a:pPr>
            <a:r>
              <a:rPr lang="en-US" sz="2000" dirty="0" smtClean="0"/>
              <a:t>print(x &lt;= y)   C:\Users\My Name&gt;python demo_oper_compare7.py</a:t>
            </a:r>
            <a:br>
              <a:rPr lang="en-US" sz="2000" dirty="0" smtClean="0"/>
            </a:br>
            <a:r>
              <a:rPr lang="en-US" sz="2000" dirty="0" smtClean="0"/>
              <a:t>False</a:t>
            </a:r>
          </a:p>
          <a:p>
            <a:pPr>
              <a:buNone/>
            </a:pPr>
            <a:endParaRPr lang="en-US" sz="2000" dirty="0" smtClean="0"/>
          </a:p>
          <a:p>
            <a:pPr>
              <a:buNone/>
            </a:pPr>
            <a:endParaRPr lang="en-US" sz="2000" dirty="0" smtClean="0"/>
          </a:p>
          <a:p>
            <a:pPr>
              <a:buNone/>
            </a:pPr>
            <a:endParaRPr 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 returns False because 5 is neither less than or equal to 3</a:t>
            </a:r>
          </a:p>
          <a:p>
            <a:pPr>
              <a:buNone/>
            </a:pPr>
            <a:r>
              <a:rPr lang="en-US" sz="2000" dirty="0" smtClean="0"/>
              <a:t> </a:t>
            </a:r>
            <a:endParaRPr lang="en-US" sz="2000" b="1" dirty="0" smtClean="0"/>
          </a:p>
          <a:p>
            <a:pPr>
              <a:buNone/>
            </a:pPr>
            <a:r>
              <a:rPr lang="en-US" sz="2000" dirty="0" smtClean="0"/>
              <a:t>Python Logical Operators</a:t>
            </a:r>
            <a:endParaRPr lang="en-US" sz="2000" b="1" dirty="0" smtClean="0"/>
          </a:p>
          <a:p>
            <a:pPr>
              <a:buNone/>
            </a:pPr>
            <a:r>
              <a:rPr lang="en-US" sz="2000" dirty="0" smtClean="0"/>
              <a:t>Logical operators are used to combine conditional statements:</a:t>
            </a:r>
          </a:p>
          <a:p>
            <a:pPr>
              <a:buNone/>
            </a:pPr>
            <a:endParaRPr lang="en-US" sz="2000" dirty="0"/>
          </a:p>
        </p:txBody>
      </p:sp>
      <p:graphicFrame>
        <p:nvGraphicFramePr>
          <p:cNvPr id="4" name="Table 3"/>
          <p:cNvGraphicFramePr>
            <a:graphicFrameLocks noGrp="1"/>
          </p:cNvGraphicFramePr>
          <p:nvPr/>
        </p:nvGraphicFramePr>
        <p:xfrm>
          <a:off x="533401" y="2743200"/>
          <a:ext cx="7391400" cy="3048000"/>
        </p:xfrm>
        <a:graphic>
          <a:graphicData uri="http://schemas.openxmlformats.org/drawingml/2006/table">
            <a:tbl>
              <a:tblPr firstRow="1" bandRow="1">
                <a:tableStyleId>{5C22544A-7EE6-4342-B048-85BDC9FD1C3A}</a:tableStyleId>
              </a:tblPr>
              <a:tblGrid>
                <a:gridCol w="1666461"/>
                <a:gridCol w="3057938"/>
                <a:gridCol w="122584"/>
                <a:gridCol w="2544417"/>
              </a:tblGrid>
              <a:tr h="218440">
                <a:tc>
                  <a:txBody>
                    <a:bodyPr/>
                    <a:lstStyle/>
                    <a:p>
                      <a:pPr marL="0" marR="0">
                        <a:lnSpc>
                          <a:spcPct val="115000"/>
                        </a:lnSpc>
                        <a:spcBef>
                          <a:spcPts val="0"/>
                        </a:spcBef>
                        <a:spcAft>
                          <a:spcPts val="0"/>
                        </a:spcAft>
                      </a:pPr>
                      <a:r>
                        <a:rPr lang="en-US" sz="2000" b="1" dirty="0">
                          <a:solidFill>
                            <a:srgbClr val="000000"/>
                          </a:solidFill>
                          <a:latin typeface="Verdana"/>
                          <a:ea typeface="Times New Roman"/>
                          <a:cs typeface="Times New Roman"/>
                        </a:rPr>
                        <a:t>Operator</a:t>
                      </a:r>
                      <a:endParaRPr lang="en-US" sz="2000" dirty="0">
                        <a:latin typeface="Calibri"/>
                        <a:ea typeface="Calibri"/>
                        <a:cs typeface="Times New Roman"/>
                      </a:endParaRPr>
                    </a:p>
                  </a:txBody>
                  <a:tcPr marL="60960" marR="30480" marT="30480" marB="30480"/>
                </a:tc>
                <a:tc gridSpan="2">
                  <a:txBody>
                    <a:bodyPr/>
                    <a:lstStyle/>
                    <a:p>
                      <a:pPr marL="0" marR="0">
                        <a:lnSpc>
                          <a:spcPct val="115000"/>
                        </a:lnSpc>
                        <a:spcBef>
                          <a:spcPts val="0"/>
                        </a:spcBef>
                        <a:spcAft>
                          <a:spcPts val="0"/>
                        </a:spcAft>
                      </a:pPr>
                      <a:r>
                        <a:rPr lang="en-US" sz="2000" b="1">
                          <a:solidFill>
                            <a:srgbClr val="000000"/>
                          </a:solidFill>
                          <a:latin typeface="Verdana"/>
                          <a:ea typeface="Times New Roman"/>
                          <a:cs typeface="Times New Roman"/>
                        </a:rPr>
                        <a:t>Description</a:t>
                      </a:r>
                      <a:endParaRPr lang="en-US" sz="2000">
                        <a:latin typeface="Calibri"/>
                        <a:ea typeface="Calibri"/>
                        <a:cs typeface="Times New Roman"/>
                      </a:endParaRPr>
                    </a:p>
                  </a:txBody>
                  <a:tcPr marL="30480" marR="30480" marT="30480" marB="30480"/>
                </a:tc>
                <a:tc hMerge="1">
                  <a:txBody>
                    <a:bodyPr/>
                    <a:lstStyle/>
                    <a:p>
                      <a:endParaRPr lang="en-US"/>
                    </a:p>
                  </a:txBody>
                  <a:tcPr/>
                </a:tc>
                <a:tc>
                  <a:txBody>
                    <a:bodyPr/>
                    <a:lstStyle/>
                    <a:p>
                      <a:pPr marL="0" marR="0">
                        <a:lnSpc>
                          <a:spcPct val="115000"/>
                        </a:lnSpc>
                        <a:spcBef>
                          <a:spcPts val="0"/>
                        </a:spcBef>
                        <a:spcAft>
                          <a:spcPts val="0"/>
                        </a:spcAft>
                      </a:pPr>
                      <a:r>
                        <a:rPr lang="en-US" sz="2000" b="1">
                          <a:solidFill>
                            <a:srgbClr val="000000"/>
                          </a:solidFill>
                          <a:latin typeface="Verdana"/>
                          <a:ea typeface="Times New Roman"/>
                          <a:cs typeface="Times New Roman"/>
                        </a:rPr>
                        <a:t>Example</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and </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True if both statements are true</a:t>
                      </a:r>
                      <a:endParaRPr lang="en-US" sz="2000" dirty="0">
                        <a:latin typeface="Calibri"/>
                        <a:ea typeface="Calibri"/>
                        <a:cs typeface="Times New Roman"/>
                      </a:endParaRPr>
                    </a:p>
                  </a:txBody>
                  <a:tcPr marL="30480" marR="30480" marT="30480" marB="30480"/>
                </a:tc>
                <a:tc>
                  <a:txBody>
                    <a:bodyPr/>
                    <a:lstStyle/>
                    <a:p>
                      <a:pPr>
                        <a:lnSpc>
                          <a:spcPct val="115000"/>
                        </a:lnSpc>
                      </a:pPr>
                      <a:endParaRPr lang="en-US" sz="2000">
                        <a:latin typeface="Calibri"/>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x &lt; 5 and  x &lt; 10</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or</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True if one of the statements is true</a:t>
                      </a:r>
                      <a:endParaRPr lang="en-US" sz="2000" dirty="0">
                        <a:latin typeface="Calibri"/>
                        <a:ea typeface="Calibri"/>
                        <a:cs typeface="Times New Roman"/>
                      </a:endParaRPr>
                    </a:p>
                  </a:txBody>
                  <a:tcPr marL="30480" marR="30480" marT="30480" marB="30480"/>
                </a:tc>
                <a:tc>
                  <a:txBody>
                    <a:bodyPr/>
                    <a:lstStyle/>
                    <a:p>
                      <a:pPr>
                        <a:lnSpc>
                          <a:spcPct val="115000"/>
                        </a:lnSpc>
                      </a:pPr>
                      <a:endParaRPr lang="en-US" sz="2000" dirty="0">
                        <a:latin typeface="Calibri"/>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x &lt; 5 or x &lt; 4</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not</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Reverse the result, returns False if the result is true</a:t>
                      </a:r>
                      <a:endParaRPr lang="en-US" sz="2000" dirty="0">
                        <a:latin typeface="Calibri"/>
                        <a:ea typeface="Calibri"/>
                        <a:cs typeface="Times New Roman"/>
                      </a:endParaRPr>
                    </a:p>
                  </a:txBody>
                  <a:tcPr marL="30480" marR="30480" marT="30480" marB="30480"/>
                </a:tc>
                <a:tc>
                  <a:txBody>
                    <a:bodyPr/>
                    <a:lstStyle/>
                    <a:p>
                      <a:pPr>
                        <a:lnSpc>
                          <a:spcPct val="115000"/>
                        </a:lnSpc>
                      </a:pPr>
                      <a:endParaRPr lang="en-US" sz="2000" dirty="0">
                        <a:latin typeface="Calibri"/>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not(x &lt; 5 and x &lt; 10)</a:t>
                      </a:r>
                      <a:endParaRPr lang="en-US" sz="2000" dirty="0">
                        <a:latin typeface="Calibri"/>
                        <a:ea typeface="Calibri"/>
                        <a:cs typeface="Times New Roman"/>
                      </a:endParaRPr>
                    </a:p>
                  </a:txBody>
                  <a:tcPr marL="9525" marR="9525" marT="9525" marB="95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x = 5</a:t>
            </a:r>
          </a:p>
          <a:p>
            <a:pPr>
              <a:buNone/>
            </a:pPr>
            <a:r>
              <a:rPr lang="en-US" sz="2000" dirty="0" smtClean="0"/>
              <a:t> print(x &gt; 3 and x &lt; 10)   C:\Users\My Name&gt;python demo_oper_logical1.py</a:t>
            </a:r>
            <a:br>
              <a:rPr lang="en-US" sz="2000" dirty="0" smtClean="0"/>
            </a:br>
            <a:r>
              <a:rPr lang="en-US" sz="2000" dirty="0" smtClean="0"/>
              <a:t>True</a:t>
            </a:r>
          </a:p>
          <a:p>
            <a:pPr>
              <a:buNone/>
            </a:pPr>
            <a:r>
              <a:rPr lang="en-US" sz="2000" dirty="0" smtClean="0"/>
              <a:t> # returns True because 5 is greater than 3 AND 5 is less than 10</a:t>
            </a:r>
          </a:p>
          <a:p>
            <a:pPr>
              <a:buNone/>
            </a:pPr>
            <a:r>
              <a:rPr lang="en-US" sz="2000" dirty="0" smtClean="0"/>
              <a:t> </a:t>
            </a:r>
          </a:p>
          <a:p>
            <a:pPr>
              <a:buNone/>
            </a:pPr>
            <a:r>
              <a:rPr lang="en-US" sz="2000" dirty="0" smtClean="0"/>
              <a:t>x = 5</a:t>
            </a:r>
          </a:p>
          <a:p>
            <a:pPr>
              <a:buNone/>
            </a:pPr>
            <a:r>
              <a:rPr lang="en-US" sz="2000" dirty="0" smtClean="0"/>
              <a:t> print(x &gt; 3 or x &lt; 4)    C:\Users\My Name&gt;python demo_oper_logical2.py</a:t>
            </a:r>
            <a:br>
              <a:rPr lang="en-US" sz="2000" dirty="0" smtClean="0"/>
            </a:br>
            <a:r>
              <a:rPr lang="en-US" sz="2000" dirty="0" smtClean="0"/>
              <a:t>True</a:t>
            </a:r>
          </a:p>
          <a:p>
            <a:pPr>
              <a:buNone/>
            </a:pPr>
            <a:r>
              <a:rPr lang="en-US" sz="2000" dirty="0" smtClean="0"/>
              <a:t> # returns True because one of the conditions are true (5 is greater than 3, but 5 is not less than 4)</a:t>
            </a:r>
          </a:p>
          <a:p>
            <a:pPr>
              <a:buNone/>
            </a:pPr>
            <a:r>
              <a:rPr lang="en-US" sz="2000" dirty="0" smtClean="0"/>
              <a:t> </a:t>
            </a:r>
          </a:p>
          <a:p>
            <a:pPr>
              <a:buNone/>
            </a:pPr>
            <a:r>
              <a:rPr lang="en-US" sz="2000" dirty="0" smtClean="0"/>
              <a:t>x = 5</a:t>
            </a:r>
          </a:p>
          <a:p>
            <a:pPr>
              <a:buNone/>
            </a:pPr>
            <a:r>
              <a:rPr lang="en-US" sz="2000" dirty="0" smtClean="0"/>
              <a:t>print(not(x &gt; 3 and x &lt; 10))   C:\Users\My Name&gt;python demo_oper_logical3.py</a:t>
            </a:r>
            <a:br>
              <a:rPr lang="en-US" sz="2000" dirty="0" smtClean="0"/>
            </a:br>
            <a:r>
              <a:rPr lang="en-US" sz="2000" dirty="0" smtClean="0"/>
              <a:t>False</a:t>
            </a:r>
          </a:p>
          <a:p>
            <a:pPr>
              <a:buNone/>
            </a:pPr>
            <a:endParaRPr lang="en-US" sz="2000" dirty="0" smtClean="0"/>
          </a:p>
          <a:p>
            <a:pPr>
              <a:buNone/>
            </a:pPr>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 returns False because not is used to reverse the result</a:t>
            </a:r>
          </a:p>
          <a:p>
            <a:pPr>
              <a:buNone/>
            </a:pPr>
            <a:r>
              <a:rPr lang="en-US" sz="2000" dirty="0" smtClean="0"/>
              <a:t>Python Identity Operators</a:t>
            </a:r>
            <a:endParaRPr lang="en-US" sz="2000" b="1" dirty="0" smtClean="0"/>
          </a:p>
          <a:p>
            <a:pPr>
              <a:buNone/>
            </a:pPr>
            <a:r>
              <a:rPr lang="en-US" sz="2000" dirty="0" smtClean="0"/>
              <a:t>Identity operators are used to compare the objects, not if they are equal, but if they are actually the same object, with the same memory location:</a:t>
            </a:r>
          </a:p>
          <a:p>
            <a:pPr>
              <a:buNone/>
            </a:pPr>
            <a:endParaRPr lang="en-US" sz="2000" dirty="0"/>
          </a:p>
        </p:txBody>
      </p:sp>
      <p:graphicFrame>
        <p:nvGraphicFramePr>
          <p:cNvPr id="5" name="Table 4"/>
          <p:cNvGraphicFramePr>
            <a:graphicFrameLocks noGrp="1"/>
          </p:cNvGraphicFramePr>
          <p:nvPr/>
        </p:nvGraphicFramePr>
        <p:xfrm>
          <a:off x="762001" y="2971800"/>
          <a:ext cx="7239000" cy="2636520"/>
        </p:xfrm>
        <a:graphic>
          <a:graphicData uri="http://schemas.openxmlformats.org/drawingml/2006/table">
            <a:tbl>
              <a:tblPr firstRow="1" bandRow="1">
                <a:tableStyleId>{5C22544A-7EE6-4342-B048-85BDC9FD1C3A}</a:tableStyleId>
              </a:tblPr>
              <a:tblGrid>
                <a:gridCol w="1866900"/>
                <a:gridCol w="3581400"/>
                <a:gridCol w="1701165"/>
                <a:gridCol w="89535"/>
              </a:tblGrid>
              <a:tr h="399588">
                <a:tc>
                  <a:txBody>
                    <a:bodyPr/>
                    <a:lstStyle/>
                    <a:p>
                      <a:pPr marL="0" marR="0">
                        <a:lnSpc>
                          <a:spcPct val="115000"/>
                        </a:lnSpc>
                        <a:spcBef>
                          <a:spcPts val="0"/>
                        </a:spcBef>
                        <a:spcAft>
                          <a:spcPts val="0"/>
                        </a:spcAft>
                      </a:pPr>
                      <a:r>
                        <a:rPr lang="en-US" sz="2000" b="1" dirty="0">
                          <a:solidFill>
                            <a:srgbClr val="000000"/>
                          </a:solidFill>
                          <a:latin typeface="Verdana"/>
                          <a:ea typeface="Times New Roman"/>
                          <a:cs typeface="Times New Roman"/>
                        </a:rPr>
                        <a:t>Operator</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b="1">
                          <a:solidFill>
                            <a:srgbClr val="000000"/>
                          </a:solidFill>
                          <a:latin typeface="Verdana"/>
                          <a:ea typeface="Times New Roman"/>
                          <a:cs typeface="Times New Roman"/>
                        </a:rPr>
                        <a:t>Description</a:t>
                      </a:r>
                      <a:endParaRPr lang="en-US" sz="2000">
                        <a:latin typeface="Calibri"/>
                        <a:ea typeface="Calibri"/>
                        <a:cs typeface="Times New Roman"/>
                      </a:endParaRPr>
                    </a:p>
                  </a:txBody>
                  <a:tcPr marL="30480" marR="30480" marT="30480" marB="30480"/>
                </a:tc>
                <a:tc gridSpan="2">
                  <a:txBody>
                    <a:bodyPr/>
                    <a:lstStyle/>
                    <a:p>
                      <a:pPr marL="0" marR="0">
                        <a:lnSpc>
                          <a:spcPct val="115000"/>
                        </a:lnSpc>
                        <a:spcBef>
                          <a:spcPts val="0"/>
                        </a:spcBef>
                        <a:spcAft>
                          <a:spcPts val="0"/>
                        </a:spcAft>
                      </a:pPr>
                      <a:r>
                        <a:rPr lang="en-US" sz="2000" b="1">
                          <a:solidFill>
                            <a:srgbClr val="000000"/>
                          </a:solidFill>
                          <a:latin typeface="Verdana"/>
                          <a:ea typeface="Times New Roman"/>
                          <a:cs typeface="Times New Roman"/>
                        </a:rPr>
                        <a:t>Example</a:t>
                      </a:r>
                      <a:endParaRPr lang="en-US" sz="2000">
                        <a:latin typeface="Calibri"/>
                        <a:ea typeface="Calibri"/>
                        <a:cs typeface="Times New Roman"/>
                      </a:endParaRPr>
                    </a:p>
                  </a:txBody>
                  <a:tcPr marL="30480" marR="30480" marT="30480" marB="30480"/>
                </a:tc>
                <a:tc hMerge="1">
                  <a:txBody>
                    <a:bodyPr/>
                    <a:lstStyle/>
                    <a:p>
                      <a:endParaRPr lang="en-US"/>
                    </a:p>
                  </a:txBody>
                  <a:tcPr/>
                </a:tc>
              </a:tr>
              <a:tr h="1080366">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is </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true if both variables are the same object</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x is y</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1000"/>
                        </a:spcAft>
                      </a:pPr>
                      <a:r>
                        <a:rPr lang="en-US" sz="2000" dirty="0">
                          <a:latin typeface="Calibri"/>
                          <a:ea typeface="Calibri"/>
                          <a:cs typeface="Times New Roman"/>
                        </a:rPr>
                        <a:t> </a:t>
                      </a:r>
                    </a:p>
                  </a:txBody>
                  <a:tcPr marL="0" marR="0" marT="0" marB="0" anchor="ctr"/>
                </a:tc>
              </a:tr>
              <a:tr h="1080366">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is not</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true if both variables are not the same object</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x is not y</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1000"/>
                        </a:spcAft>
                      </a:pPr>
                      <a:r>
                        <a:rPr lang="en-US" sz="2000" dirty="0">
                          <a:latin typeface="Calibri"/>
                          <a:ea typeface="Calibri"/>
                          <a:cs typeface="Times New Roman"/>
                        </a:rPr>
                        <a:t> </a:t>
                      </a:r>
                    </a:p>
                  </a:txBody>
                  <a:tcPr marL="0" marR="0" marT="0" marB="0" anchor="ct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90600"/>
            <a:ext cx="8229600" cy="5562600"/>
          </a:xfrm>
        </p:spPr>
        <p:txBody>
          <a:bodyPr>
            <a:normAutofit lnSpcReduction="10000"/>
          </a:bodyPr>
          <a:lstStyle/>
          <a:p>
            <a:pPr>
              <a:buNone/>
            </a:pPr>
            <a:r>
              <a:rPr lang="en-US" sz="2000" dirty="0" smtClean="0"/>
              <a:t>x = ["apple", "banana"]</a:t>
            </a:r>
          </a:p>
          <a:p>
            <a:pPr>
              <a:buNone/>
            </a:pPr>
            <a:r>
              <a:rPr lang="en-US" sz="2000" dirty="0" smtClean="0"/>
              <a:t>y = ["apple", "banana"]</a:t>
            </a:r>
          </a:p>
          <a:p>
            <a:pPr>
              <a:buNone/>
            </a:pPr>
            <a:r>
              <a:rPr lang="en-US" sz="2000" dirty="0" smtClean="0"/>
              <a:t>z = x</a:t>
            </a:r>
          </a:p>
          <a:p>
            <a:pPr>
              <a:buNone/>
            </a:pPr>
            <a:r>
              <a:rPr lang="en-US" sz="2000" dirty="0" smtClean="0"/>
              <a:t> print(x is z)</a:t>
            </a:r>
          </a:p>
          <a:p>
            <a:pPr>
              <a:buNone/>
            </a:pPr>
            <a:r>
              <a:rPr lang="en-US" sz="2000" dirty="0" smtClean="0"/>
              <a:t> # returns True because z is the same object as x</a:t>
            </a:r>
          </a:p>
          <a:p>
            <a:pPr>
              <a:buNone/>
            </a:pPr>
            <a:r>
              <a:rPr lang="en-US" sz="2000" dirty="0" smtClean="0"/>
              <a:t> </a:t>
            </a:r>
          </a:p>
          <a:p>
            <a:pPr>
              <a:buNone/>
            </a:pPr>
            <a:r>
              <a:rPr lang="en-US" sz="2000" dirty="0" smtClean="0"/>
              <a:t>print(x is y)</a:t>
            </a:r>
          </a:p>
          <a:p>
            <a:pPr>
              <a:buNone/>
            </a:pPr>
            <a:r>
              <a:rPr lang="en-US" sz="2000" dirty="0" smtClean="0"/>
              <a:t> # returns False because x is not the same object as y, even if they have </a:t>
            </a:r>
            <a:r>
              <a:rPr lang="en-US" sz="2000" dirty="0" err="1" smtClean="0"/>
              <a:t>thew</a:t>
            </a:r>
            <a:r>
              <a:rPr lang="en-US" sz="2000" dirty="0" smtClean="0"/>
              <a:t> same content</a:t>
            </a:r>
          </a:p>
          <a:p>
            <a:pPr>
              <a:buNone/>
            </a:pPr>
            <a:r>
              <a:rPr lang="en-US" sz="2000" dirty="0" smtClean="0"/>
              <a:t> </a:t>
            </a:r>
          </a:p>
          <a:p>
            <a:pPr>
              <a:buNone/>
            </a:pPr>
            <a:r>
              <a:rPr lang="en-US" sz="2000" dirty="0" smtClean="0"/>
              <a:t>print(x == y)</a:t>
            </a:r>
          </a:p>
          <a:p>
            <a:pPr>
              <a:buNone/>
            </a:pPr>
            <a:r>
              <a:rPr lang="en-US" sz="2000" dirty="0" smtClean="0"/>
              <a:t> # to demonstrate the difference </a:t>
            </a:r>
            <a:r>
              <a:rPr lang="en-US" sz="2000" dirty="0" err="1" smtClean="0"/>
              <a:t>betweeen</a:t>
            </a:r>
            <a:r>
              <a:rPr lang="en-US" sz="2000" dirty="0" smtClean="0"/>
              <a:t> "is" and "==": this comparison returns True because x is equal to y</a:t>
            </a:r>
          </a:p>
          <a:p>
            <a:pPr>
              <a:buNone/>
            </a:pPr>
            <a:r>
              <a:rPr lang="en-US" sz="2000" dirty="0" smtClean="0"/>
              <a:t>C:\Users\My Name&gt;python demo_oper_identity2.py</a:t>
            </a:r>
            <a:br>
              <a:rPr lang="en-US" sz="2000" dirty="0" smtClean="0"/>
            </a:br>
            <a:r>
              <a:rPr lang="en-US" sz="2000" dirty="0" smtClean="0"/>
              <a:t>False</a:t>
            </a:r>
            <a:br>
              <a:rPr lang="en-US" sz="2000" dirty="0" smtClean="0"/>
            </a:br>
            <a:r>
              <a:rPr lang="en-US" sz="2000" dirty="0" smtClean="0"/>
              <a:t>True</a:t>
            </a:r>
            <a:br>
              <a:rPr lang="en-US" sz="2000" dirty="0" smtClean="0"/>
            </a:br>
            <a:r>
              <a:rPr lang="en-US" sz="2000" dirty="0" smtClean="0"/>
              <a:t>False</a:t>
            </a:r>
          </a:p>
          <a:p>
            <a:pPr>
              <a:buNone/>
            </a:pP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Python Membership Operators</a:t>
            </a:r>
            <a:endParaRPr lang="en-US" sz="2000" b="1" dirty="0" smtClean="0"/>
          </a:p>
          <a:p>
            <a:pPr>
              <a:buNone/>
            </a:pPr>
            <a:r>
              <a:rPr lang="en-US" sz="2000" dirty="0" smtClean="0"/>
              <a:t>Membership operators are used to test if a sequence is presented in an object:</a:t>
            </a:r>
          </a:p>
          <a:p>
            <a:pPr>
              <a:buNone/>
            </a:pPr>
            <a:endParaRPr lang="en-US" sz="2000" dirty="0"/>
          </a:p>
        </p:txBody>
      </p:sp>
      <p:graphicFrame>
        <p:nvGraphicFramePr>
          <p:cNvPr id="4" name="Table 3"/>
          <p:cNvGraphicFramePr>
            <a:graphicFrameLocks noGrp="1"/>
          </p:cNvGraphicFramePr>
          <p:nvPr/>
        </p:nvGraphicFramePr>
        <p:xfrm>
          <a:off x="762000" y="2514600"/>
          <a:ext cx="7162800" cy="2407920"/>
        </p:xfrm>
        <a:graphic>
          <a:graphicData uri="http://schemas.openxmlformats.org/drawingml/2006/table">
            <a:tbl>
              <a:tblPr firstRow="1" bandRow="1">
                <a:tableStyleId>{5C22544A-7EE6-4342-B048-85BDC9FD1C3A}</a:tableStyleId>
              </a:tblPr>
              <a:tblGrid>
                <a:gridCol w="2032000"/>
                <a:gridCol w="3454400"/>
                <a:gridCol w="1676400"/>
              </a:tblGrid>
              <a:tr h="370840">
                <a:tc>
                  <a:txBody>
                    <a:bodyPr/>
                    <a:lstStyle/>
                    <a:p>
                      <a:r>
                        <a:rPr kumimoji="0" lang="en-US" sz="2000" b="1" kern="1200" dirty="0" smtClean="0">
                          <a:solidFill>
                            <a:schemeClr val="lt1"/>
                          </a:solidFill>
                          <a:latin typeface="+mn-lt"/>
                          <a:ea typeface="+mn-ea"/>
                          <a:cs typeface="+mn-cs"/>
                        </a:rPr>
                        <a:t>Operator</a:t>
                      </a:r>
                      <a:endParaRPr lang="en-US" sz="2000" dirty="0"/>
                    </a:p>
                  </a:txBody>
                  <a:tcPr/>
                </a:tc>
                <a:tc>
                  <a:txBody>
                    <a:bodyPr/>
                    <a:lstStyle/>
                    <a:p>
                      <a:r>
                        <a:rPr kumimoji="0" lang="en-US" sz="2000" b="1" kern="1200" dirty="0" smtClean="0">
                          <a:solidFill>
                            <a:schemeClr val="lt1"/>
                          </a:solidFill>
                          <a:latin typeface="+mn-lt"/>
                          <a:ea typeface="+mn-ea"/>
                          <a:cs typeface="+mn-cs"/>
                        </a:rPr>
                        <a:t>Description</a:t>
                      </a:r>
                      <a:endParaRPr lang="en-US" sz="2000" dirty="0"/>
                    </a:p>
                  </a:txBody>
                  <a:tcPr/>
                </a:tc>
                <a:tc>
                  <a:txBody>
                    <a:bodyPr/>
                    <a:lstStyle/>
                    <a:p>
                      <a:r>
                        <a:rPr kumimoji="0" lang="en-US" sz="2000" b="1" kern="1200" dirty="0" smtClean="0">
                          <a:solidFill>
                            <a:schemeClr val="lt1"/>
                          </a:solidFill>
                          <a:latin typeface="+mn-lt"/>
                          <a:ea typeface="+mn-ea"/>
                          <a:cs typeface="+mn-cs"/>
                        </a:rPr>
                        <a:t>Example</a:t>
                      </a:r>
                      <a:endParaRPr lang="en-US" sz="2000" dirty="0"/>
                    </a:p>
                  </a:txBody>
                  <a:tcPr/>
                </a:tc>
              </a:tr>
              <a:tr h="370840">
                <a:tc>
                  <a:txBody>
                    <a:bodyPr/>
                    <a:lstStyle/>
                    <a:p>
                      <a:r>
                        <a:rPr kumimoji="0" lang="en-US" sz="2000" kern="1200" dirty="0" smtClean="0">
                          <a:solidFill>
                            <a:schemeClr val="dk1"/>
                          </a:solidFill>
                          <a:latin typeface="+mn-lt"/>
                          <a:ea typeface="+mn-ea"/>
                          <a:cs typeface="+mn-cs"/>
                        </a:rPr>
                        <a:t>in </a:t>
                      </a:r>
                      <a:endParaRPr lang="en-US" sz="2000" dirty="0"/>
                    </a:p>
                  </a:txBody>
                  <a:tcPr/>
                </a:tc>
                <a:tc>
                  <a:txBody>
                    <a:bodyPr/>
                    <a:lstStyle/>
                    <a:p>
                      <a:r>
                        <a:rPr kumimoji="0" lang="en-US" sz="2000" kern="1200" dirty="0" smtClean="0">
                          <a:solidFill>
                            <a:schemeClr val="dk1"/>
                          </a:solidFill>
                          <a:latin typeface="+mn-lt"/>
                          <a:ea typeface="+mn-ea"/>
                          <a:cs typeface="+mn-cs"/>
                        </a:rPr>
                        <a:t>Returns True if a sequence with the specified value is present in the object</a:t>
                      </a:r>
                      <a:endParaRPr lang="en-US" sz="2000" dirty="0"/>
                    </a:p>
                  </a:txBody>
                  <a:tcPr/>
                </a:tc>
                <a:tc>
                  <a:txBody>
                    <a:bodyPr/>
                    <a:lstStyle/>
                    <a:p>
                      <a:r>
                        <a:rPr kumimoji="0" lang="en-US" sz="2000" kern="1200" dirty="0" smtClean="0">
                          <a:solidFill>
                            <a:schemeClr val="dk1"/>
                          </a:solidFill>
                          <a:latin typeface="+mn-lt"/>
                          <a:ea typeface="+mn-ea"/>
                          <a:cs typeface="+mn-cs"/>
                        </a:rPr>
                        <a:t>x in y</a:t>
                      </a:r>
                      <a:endParaRPr lang="en-US" sz="2000" dirty="0"/>
                    </a:p>
                  </a:txBody>
                  <a:tcPr/>
                </a:tc>
              </a:tr>
              <a:tr h="1000760">
                <a:tc>
                  <a:txBody>
                    <a:bodyPr/>
                    <a:lstStyle/>
                    <a:p>
                      <a:r>
                        <a:rPr kumimoji="0" lang="en-US" sz="2000" kern="1200" dirty="0" smtClean="0">
                          <a:solidFill>
                            <a:schemeClr val="dk1"/>
                          </a:solidFill>
                          <a:latin typeface="+mn-lt"/>
                          <a:ea typeface="+mn-ea"/>
                          <a:cs typeface="+mn-cs"/>
                        </a:rPr>
                        <a:t>not in</a:t>
                      </a:r>
                      <a:endParaRPr lang="en-US" sz="2000" dirty="0"/>
                    </a:p>
                  </a:txBody>
                  <a:tcPr/>
                </a:tc>
                <a:tc>
                  <a:txBody>
                    <a:bodyPr/>
                    <a:lstStyle/>
                    <a:p>
                      <a:r>
                        <a:rPr kumimoji="0" lang="en-US" sz="2000" kern="1200" dirty="0" smtClean="0">
                          <a:solidFill>
                            <a:schemeClr val="dk1"/>
                          </a:solidFill>
                          <a:latin typeface="+mn-lt"/>
                          <a:ea typeface="+mn-ea"/>
                          <a:cs typeface="+mn-cs"/>
                        </a:rPr>
                        <a:t>Returns True if a sequence with the specified value is not present in the object</a:t>
                      </a:r>
                      <a:endParaRPr lang="en-US" sz="2000" dirty="0"/>
                    </a:p>
                  </a:txBody>
                  <a:tcPr/>
                </a:tc>
                <a:tc>
                  <a:txBody>
                    <a:bodyPr/>
                    <a:lstStyle/>
                    <a:p>
                      <a:r>
                        <a:rPr kumimoji="0" lang="en-US" sz="2000" kern="1200" dirty="0" smtClean="0">
                          <a:solidFill>
                            <a:schemeClr val="dk1"/>
                          </a:solidFill>
                          <a:latin typeface="+mn-lt"/>
                          <a:ea typeface="+mn-ea"/>
                          <a:cs typeface="+mn-cs"/>
                        </a:rPr>
                        <a:t>x not in y</a:t>
                      </a:r>
                      <a:endParaRPr lang="en-US" sz="2000" dirty="0"/>
                    </a:p>
                  </a:txBody>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1143000"/>
            <a:ext cx="8229600" cy="5562600"/>
          </a:xfrm>
        </p:spPr>
        <p:txBody>
          <a:bodyPr>
            <a:normAutofit/>
          </a:bodyPr>
          <a:lstStyle/>
          <a:p>
            <a:pPr>
              <a:buNone/>
            </a:pPr>
            <a:r>
              <a:rPr lang="en-US" sz="2000" dirty="0" smtClean="0"/>
              <a:t>x = ["apple", "banana"]</a:t>
            </a:r>
          </a:p>
          <a:p>
            <a:pPr>
              <a:buNone/>
            </a:pPr>
            <a:r>
              <a:rPr lang="en-US" sz="2000" dirty="0" smtClean="0"/>
              <a:t> print("banana" in x)    C:\Users\My Name&gt;python demo_oper_membership1.py</a:t>
            </a:r>
            <a:br>
              <a:rPr lang="en-US" sz="2000" dirty="0" smtClean="0"/>
            </a:br>
            <a:r>
              <a:rPr lang="en-US" sz="2000" dirty="0" smtClean="0"/>
              <a:t>True</a:t>
            </a:r>
          </a:p>
          <a:p>
            <a:pPr>
              <a:buNone/>
            </a:pPr>
            <a:r>
              <a:rPr lang="en-US" sz="2000" dirty="0" smtClean="0"/>
              <a:t> # returns True because a sequence with the value "banana" is in the list</a:t>
            </a:r>
          </a:p>
          <a:p>
            <a:pPr>
              <a:buNone/>
            </a:pPr>
            <a:r>
              <a:rPr lang="en-US" sz="2000" dirty="0" smtClean="0"/>
              <a:t> </a:t>
            </a:r>
          </a:p>
          <a:p>
            <a:pPr>
              <a:buNone/>
            </a:pPr>
            <a:r>
              <a:rPr lang="en-US" sz="2000" dirty="0" smtClean="0"/>
              <a:t>x = ["apple", "banana"]</a:t>
            </a:r>
          </a:p>
          <a:p>
            <a:pPr>
              <a:buNone/>
            </a:pPr>
            <a:r>
              <a:rPr lang="en-US" sz="2000" dirty="0" smtClean="0"/>
              <a:t> print("pineapple" not in x)     C:\Users\My Name&gt;python demo_oper_membership2.py</a:t>
            </a:r>
            <a:br>
              <a:rPr lang="en-US" sz="2000" dirty="0" smtClean="0"/>
            </a:br>
            <a:r>
              <a:rPr lang="en-US" sz="2000" dirty="0" smtClean="0"/>
              <a:t>True</a:t>
            </a:r>
          </a:p>
          <a:p>
            <a:pPr>
              <a:buNone/>
            </a:pPr>
            <a:r>
              <a:rPr lang="en-US" sz="2000" dirty="0" smtClean="0"/>
              <a:t> # returns True because a sequence with the value "pineapple" is not in the list</a:t>
            </a:r>
          </a:p>
          <a:p>
            <a:pPr>
              <a:buNone/>
            </a:pPr>
            <a:endParaRPr lang="en-US" sz="2000" dirty="0" smtClean="0"/>
          </a:p>
          <a:p>
            <a:pPr>
              <a:buNone/>
            </a:pPr>
            <a:endParaRPr lang="en-US" sz="2000" dirty="0" smtClean="0"/>
          </a:p>
          <a:p>
            <a:pPr>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u="sng" dirty="0"/>
              <a:t>Python Getting Started</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a:buNone/>
            </a:pPr>
            <a:r>
              <a:rPr lang="en-US" b="1" dirty="0" smtClean="0"/>
              <a:t>      Python </a:t>
            </a:r>
            <a:r>
              <a:rPr lang="en-US" b="1" dirty="0" err="1"/>
              <a:t>Quickstart</a:t>
            </a:r>
            <a:endParaRPr lang="en-US" dirty="0"/>
          </a:p>
          <a:p>
            <a:r>
              <a:rPr lang="en-US" dirty="0"/>
              <a:t>Python is an interpreted programming language, this means that as a developer you write Python (.</a:t>
            </a:r>
            <a:r>
              <a:rPr lang="en-US" dirty="0" err="1"/>
              <a:t>py</a:t>
            </a:r>
            <a:r>
              <a:rPr lang="en-US" dirty="0"/>
              <a:t>) files in a text editor and then put those files into the python interpreter to be executed.</a:t>
            </a:r>
          </a:p>
          <a:p>
            <a:r>
              <a:rPr lang="en-US" dirty="0"/>
              <a:t>The way to run a python file is like this on the command line:</a:t>
            </a:r>
          </a:p>
          <a:p>
            <a:r>
              <a:rPr lang="en-US" dirty="0"/>
              <a:t>C:\Users\</a:t>
            </a:r>
            <a:r>
              <a:rPr lang="en-US" i="1" dirty="0"/>
              <a:t>Your Name</a:t>
            </a:r>
            <a:r>
              <a:rPr lang="en-US" dirty="0"/>
              <a:t>&gt;python helloworld.py</a:t>
            </a:r>
          </a:p>
          <a:p>
            <a:r>
              <a:rPr lang="en-US" dirty="0"/>
              <a:t>Where "helloworld.py" is the name of your python file.</a:t>
            </a:r>
          </a:p>
          <a:p>
            <a:r>
              <a:rPr lang="en-US" dirty="0"/>
              <a:t>Let's write our first Python file, called helloworld.py, which can be done in any text editor.</a:t>
            </a:r>
          </a:p>
          <a:p>
            <a:r>
              <a:rPr lang="en-US" dirty="0"/>
              <a:t>helloworld.py</a:t>
            </a:r>
          </a:p>
          <a:p>
            <a:r>
              <a:rPr lang="en-US" dirty="0"/>
              <a:t>print("Hello, World</a:t>
            </a:r>
            <a:r>
              <a:rPr lang="en-US" dirty="0" smtClean="0"/>
              <a:t>!")</a:t>
            </a:r>
            <a:r>
              <a:rPr lang="en-US" dirty="0"/>
              <a:t> </a:t>
            </a:r>
          </a:p>
          <a:p>
            <a:pPr>
              <a:buNone/>
            </a:pPr>
            <a:r>
              <a:rPr lang="en-US" u="sng" dirty="0" smtClean="0"/>
              <a:t>Run Example</a:t>
            </a:r>
          </a:p>
          <a:p>
            <a:pPr>
              <a:buNone/>
            </a:pPr>
            <a:r>
              <a:rPr lang="en-US" dirty="0" smtClean="0"/>
              <a:t>C</a:t>
            </a:r>
            <a:r>
              <a:rPr lang="en-US" dirty="0"/>
              <a:t>:\Users\My Name&gt;python demo_helloworld.py</a:t>
            </a:r>
            <a:br>
              <a:rPr lang="en-US" dirty="0"/>
            </a:br>
            <a:r>
              <a:rPr lang="en-US" dirty="0"/>
              <a:t>   Hello, World!</a:t>
            </a:r>
          </a:p>
          <a:p>
            <a:r>
              <a:rPr lang="en-US" dirty="0"/>
              <a:t>Simple as that. Save your file. Open your command line, navigate to the directory where you saved your file, and run:</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Operators</a:t>
            </a:r>
            <a:endParaRPr lang="en-US" dirty="0"/>
          </a:p>
        </p:txBody>
      </p:sp>
      <p:sp>
        <p:nvSpPr>
          <p:cNvPr id="3" name="Content Placeholder 2"/>
          <p:cNvSpPr>
            <a:spLocks noGrp="1"/>
          </p:cNvSpPr>
          <p:nvPr>
            <p:ph idx="1"/>
          </p:nvPr>
        </p:nvSpPr>
        <p:spPr>
          <a:xfrm>
            <a:off x="457200" y="990600"/>
            <a:ext cx="8229600" cy="5562600"/>
          </a:xfrm>
        </p:spPr>
        <p:txBody>
          <a:bodyPr>
            <a:normAutofit/>
          </a:bodyPr>
          <a:lstStyle/>
          <a:p>
            <a:pPr>
              <a:buNone/>
            </a:pPr>
            <a:r>
              <a:rPr lang="en-US" sz="2000" dirty="0" smtClean="0"/>
              <a:t>Python Bitwise Operators</a:t>
            </a:r>
            <a:endParaRPr lang="en-US" sz="2000" b="1" dirty="0" smtClean="0"/>
          </a:p>
          <a:p>
            <a:pPr>
              <a:buNone/>
            </a:pPr>
            <a:r>
              <a:rPr lang="en-US" sz="2000" dirty="0" smtClean="0"/>
              <a:t>Bitwise operators are used to compare (binary) numbers:</a:t>
            </a:r>
          </a:p>
          <a:p>
            <a:pPr>
              <a:buNone/>
            </a:pPr>
            <a:endParaRPr lang="en-US" sz="2000" dirty="0"/>
          </a:p>
        </p:txBody>
      </p:sp>
      <p:graphicFrame>
        <p:nvGraphicFramePr>
          <p:cNvPr id="4" name="Table 3"/>
          <p:cNvGraphicFramePr>
            <a:graphicFrameLocks noGrp="1"/>
          </p:cNvGraphicFramePr>
          <p:nvPr/>
        </p:nvGraphicFramePr>
        <p:xfrm>
          <a:off x="228601" y="1905000"/>
          <a:ext cx="8763000" cy="4983480"/>
        </p:xfrm>
        <a:graphic>
          <a:graphicData uri="http://schemas.openxmlformats.org/drawingml/2006/table">
            <a:tbl>
              <a:tblPr firstRow="1" bandRow="1">
                <a:tableStyleId>{5C22544A-7EE6-4342-B048-85BDC9FD1C3A}</a:tableStyleId>
              </a:tblPr>
              <a:tblGrid>
                <a:gridCol w="1447799"/>
                <a:gridCol w="2438400"/>
                <a:gridCol w="4876801"/>
              </a:tblGrid>
              <a:tr h="0">
                <a:tc>
                  <a:txBody>
                    <a:bodyPr/>
                    <a:lstStyle/>
                    <a:p>
                      <a:pPr marL="0" marR="0">
                        <a:lnSpc>
                          <a:spcPct val="115000"/>
                        </a:lnSpc>
                        <a:spcBef>
                          <a:spcPts val="0"/>
                        </a:spcBef>
                        <a:spcAft>
                          <a:spcPts val="0"/>
                        </a:spcAft>
                      </a:pPr>
                      <a:r>
                        <a:rPr lang="en-US" sz="2000" b="1" dirty="0">
                          <a:solidFill>
                            <a:srgbClr val="000000"/>
                          </a:solidFill>
                          <a:latin typeface="Verdana"/>
                          <a:ea typeface="Times New Roman"/>
                          <a:cs typeface="Times New Roman"/>
                        </a:rPr>
                        <a:t>Operator</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b="1">
                          <a:solidFill>
                            <a:srgbClr val="000000"/>
                          </a:solidFill>
                          <a:latin typeface="Verdana"/>
                          <a:ea typeface="Times New Roman"/>
                          <a:cs typeface="Times New Roman"/>
                        </a:rPr>
                        <a:t>Name</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b="1">
                          <a:solidFill>
                            <a:srgbClr val="000000"/>
                          </a:solidFill>
                          <a:latin typeface="Verdana"/>
                          <a:ea typeface="Times New Roman"/>
                          <a:cs typeface="Times New Roman"/>
                        </a:rPr>
                        <a:t>Description</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&amp; </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AND</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Sets each bit to 1 if both bits are 1</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OR</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Sets each bit to 1 if one of two bits is 1</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 ^</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XOR</a:t>
                      </a:r>
                      <a:endParaRPr lang="en-US" sz="2000" dirty="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Sets each bit to 1 if only one of two bits is 1</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 </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NOT</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Inverts all the bits</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&lt;&lt;</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Zero fill left shift</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Shift left by pushing zeros in from the right and let the leftmost bits fall off</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&gt;&gt;</a:t>
                      </a:r>
                      <a:endParaRPr lang="en-US" sz="200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Times New Roman"/>
                          <a:cs typeface="Times New Roman"/>
                        </a:rPr>
                        <a:t>Signed right shift</a:t>
                      </a:r>
                      <a:endParaRPr lang="en-US" sz="2000">
                        <a:latin typeface="Calibri"/>
                        <a:ea typeface="Calibri"/>
                        <a:cs typeface="Times New Roman"/>
                      </a:endParaRPr>
                    </a:p>
                  </a:txBody>
                  <a:tcPr marL="3048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Times New Roman"/>
                          <a:cs typeface="Times New Roman"/>
                        </a:rPr>
                        <a:t>Shift right by pushing copies of the leftmost bit in from the left, and let the rightmost bits fall off</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normAutofit fontScale="90000"/>
          </a:bodyPr>
          <a:lstStyle/>
          <a:p>
            <a:r>
              <a:rPr lang="en-US" dirty="0" smtClean="0"/>
              <a:t>10. </a:t>
            </a:r>
            <a:r>
              <a:rPr lang="en-US" u="sng" dirty="0" smtClean="0"/>
              <a:t>Python Lists</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a:buNone/>
            </a:pPr>
            <a:r>
              <a:rPr lang="en-US" sz="2000" dirty="0" smtClean="0"/>
              <a:t>Python Collections (Arrays)</a:t>
            </a:r>
            <a:endParaRPr lang="en-US" sz="2000" b="1" dirty="0" smtClean="0"/>
          </a:p>
          <a:p>
            <a:pPr>
              <a:buNone/>
            </a:pPr>
            <a:r>
              <a:rPr lang="en-US" sz="2000" dirty="0" smtClean="0"/>
              <a:t>There are four collection data types in the Python programming language:</a:t>
            </a:r>
          </a:p>
          <a:p>
            <a:pPr lvl="0"/>
            <a:r>
              <a:rPr lang="en-US" sz="2000" b="1" dirty="0" smtClean="0"/>
              <a:t>List</a:t>
            </a:r>
            <a:r>
              <a:rPr lang="en-US" sz="2000" dirty="0" smtClean="0"/>
              <a:t> is a collection which is ordered and changeable. Allows duplicate members.</a:t>
            </a:r>
          </a:p>
          <a:p>
            <a:pPr lvl="0"/>
            <a:r>
              <a:rPr lang="en-US" sz="2000" b="1" dirty="0" err="1" smtClean="0"/>
              <a:t>Tuple</a:t>
            </a:r>
            <a:r>
              <a:rPr lang="en-US" sz="2000" dirty="0" smtClean="0"/>
              <a:t> is a collection which is ordered and unchangeable. Allows duplicate members.</a:t>
            </a:r>
          </a:p>
          <a:p>
            <a:pPr lvl="0"/>
            <a:r>
              <a:rPr lang="en-US" sz="2000" b="1" dirty="0" smtClean="0"/>
              <a:t>Set</a:t>
            </a:r>
            <a:r>
              <a:rPr lang="en-US" sz="2000" dirty="0" smtClean="0"/>
              <a:t> is a collection which is unordered and </a:t>
            </a:r>
            <a:r>
              <a:rPr lang="en-US" sz="2000" dirty="0" err="1" smtClean="0"/>
              <a:t>unindexed</a:t>
            </a:r>
            <a:r>
              <a:rPr lang="en-US" sz="2000" dirty="0" smtClean="0"/>
              <a:t>. No duplicate members.</a:t>
            </a:r>
          </a:p>
          <a:p>
            <a:pPr lvl="0"/>
            <a:r>
              <a:rPr lang="en-US" sz="2000" b="1" dirty="0" smtClean="0"/>
              <a:t>Dictionary</a:t>
            </a:r>
            <a:r>
              <a:rPr lang="en-US" sz="2000" dirty="0" smtClean="0"/>
              <a:t> is a collection which is unordered, changeable and indexed. No duplicate members.</a:t>
            </a:r>
          </a:p>
          <a:p>
            <a:pPr>
              <a:buNone/>
            </a:pPr>
            <a:r>
              <a:rPr lang="en-US" sz="2000" dirty="0" smtClean="0"/>
              <a:t>When choosing a collection type, it is useful to understand the properties of that type. Choosing the right type for a particular data set could mean retention of meaning, and, it could mean an increase in efficiency or security.</a:t>
            </a:r>
          </a:p>
          <a:p>
            <a:pPr>
              <a:buNone/>
            </a:pPr>
            <a:r>
              <a:rPr lang="en-US" sz="2000" dirty="0" smtClean="0"/>
              <a:t>List</a:t>
            </a:r>
            <a:endParaRPr lang="en-US" sz="2000" b="1" dirty="0" smtClean="0"/>
          </a:p>
          <a:p>
            <a:pPr>
              <a:buNone/>
            </a:pPr>
            <a:r>
              <a:rPr lang="en-US" sz="2000" dirty="0" smtClean="0"/>
              <a:t>A list is a collection which is ordered and changeable. In Python lists are written with square brackets.</a:t>
            </a:r>
          </a:p>
          <a:p>
            <a:pPr>
              <a:buNone/>
            </a:pPr>
            <a:endParaRPr lang="en-US"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Lists</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Example</a:t>
            </a:r>
            <a:endParaRPr lang="en-US" sz="2000" b="1" dirty="0" smtClean="0"/>
          </a:p>
          <a:p>
            <a:pPr>
              <a:buNone/>
            </a:pPr>
            <a:r>
              <a:rPr lang="en-US" sz="2000" dirty="0" smtClean="0"/>
              <a:t>Create a List:</a:t>
            </a:r>
          </a:p>
          <a:p>
            <a:pPr>
              <a:buNone/>
            </a:pPr>
            <a:r>
              <a:rPr lang="en-US" sz="2000" dirty="0" err="1" smtClean="0"/>
              <a:t>thislist</a:t>
            </a:r>
            <a:r>
              <a:rPr lang="en-US" sz="2000" dirty="0" smtClean="0"/>
              <a:t> = ["apple", "banana", "cherry"]</a:t>
            </a:r>
          </a:p>
          <a:p>
            <a:pPr>
              <a:buNone/>
            </a:pPr>
            <a:r>
              <a:rPr lang="en-US" sz="2000" dirty="0" smtClean="0"/>
              <a:t>print(</a:t>
            </a:r>
            <a:r>
              <a:rPr lang="en-US" sz="2000" dirty="0" err="1" smtClean="0"/>
              <a:t>thislist</a:t>
            </a:r>
            <a:r>
              <a:rPr lang="en-US" sz="2000" dirty="0" smtClean="0"/>
              <a:t>)</a:t>
            </a:r>
          </a:p>
          <a:p>
            <a:pPr>
              <a:buNone/>
            </a:pPr>
            <a:r>
              <a:rPr lang="en-US" sz="2000" dirty="0" smtClean="0"/>
              <a:t>RUN EXAMPLE</a:t>
            </a:r>
          </a:p>
          <a:p>
            <a:pPr>
              <a:buNone/>
            </a:pPr>
            <a:r>
              <a:rPr lang="en-US" sz="2000" dirty="0" err="1" smtClean="0"/>
              <a:t>thislist</a:t>
            </a:r>
            <a:r>
              <a:rPr lang="en-US" sz="2000" dirty="0" smtClean="0"/>
              <a:t> = ["apple", "banana", "cherry"]</a:t>
            </a:r>
          </a:p>
          <a:p>
            <a:pPr>
              <a:buNone/>
            </a:pPr>
            <a:r>
              <a:rPr lang="en-US" sz="2000" dirty="0" smtClean="0"/>
              <a:t>print(</a:t>
            </a:r>
            <a:r>
              <a:rPr lang="en-US" sz="2000" dirty="0" err="1" smtClean="0"/>
              <a:t>thislist</a:t>
            </a:r>
            <a:r>
              <a:rPr lang="en-US" sz="2000" dirty="0" smtClean="0"/>
              <a:t>)     C:\Users\My Name&gt;python demo_list.py</a:t>
            </a:r>
            <a:br>
              <a:rPr lang="en-US" sz="2000" dirty="0" smtClean="0"/>
            </a:br>
            <a:r>
              <a:rPr lang="en-US" sz="2000" dirty="0" smtClean="0"/>
              <a:t>['apple', 'banana', 'cherry']</a:t>
            </a:r>
          </a:p>
          <a:p>
            <a:pPr>
              <a:buNone/>
            </a:pPr>
            <a:r>
              <a:rPr lang="en-US" sz="2000" dirty="0" smtClean="0"/>
              <a:t> </a:t>
            </a:r>
          </a:p>
          <a:p>
            <a:pPr>
              <a:buNone/>
            </a:pPr>
            <a:r>
              <a:rPr lang="en-US" sz="2000" dirty="0" smtClean="0"/>
              <a:t>Access Items</a:t>
            </a:r>
            <a:endParaRPr lang="en-US" sz="2000" b="1" dirty="0" smtClean="0"/>
          </a:p>
          <a:p>
            <a:pPr>
              <a:buNone/>
            </a:pPr>
            <a:r>
              <a:rPr lang="en-US" sz="2000" dirty="0" smtClean="0"/>
              <a:t>You access the list items by referring to the index number:</a:t>
            </a:r>
          </a:p>
          <a:p>
            <a:pPr>
              <a:buNone/>
            </a:pPr>
            <a:r>
              <a:rPr lang="en-US" sz="2000" dirty="0" smtClean="0"/>
              <a:t>Example</a:t>
            </a:r>
            <a:endParaRPr lang="en-US" sz="2000" b="1" dirty="0" smtClean="0"/>
          </a:p>
          <a:p>
            <a:pPr>
              <a:buNone/>
            </a:pPr>
            <a:r>
              <a:rPr lang="en-US" sz="2000" dirty="0" smtClean="0"/>
              <a:t>Print the second item of the list:</a:t>
            </a:r>
          </a:p>
          <a:p>
            <a:pPr>
              <a:buNone/>
            </a:pPr>
            <a:r>
              <a:rPr lang="en-US" sz="2000" dirty="0" err="1" smtClean="0"/>
              <a:t>thislist</a:t>
            </a:r>
            <a:r>
              <a:rPr lang="en-US" sz="2000" dirty="0" smtClean="0"/>
              <a:t> = ["apple", "banana", "cherry"]</a:t>
            </a:r>
          </a:p>
          <a:p>
            <a:pPr>
              <a:buNone/>
            </a:pPr>
            <a:r>
              <a:rPr lang="en-US" sz="2000" dirty="0" smtClean="0"/>
              <a:t>print(</a:t>
            </a:r>
            <a:r>
              <a:rPr lang="en-US" sz="2000" dirty="0" err="1" smtClean="0"/>
              <a:t>thislist</a:t>
            </a:r>
            <a:r>
              <a:rPr lang="en-US" sz="2000" dirty="0" smtClean="0"/>
              <a:t>[1])</a:t>
            </a:r>
          </a:p>
          <a:p>
            <a:pPr>
              <a:buNone/>
            </a:pPr>
            <a:r>
              <a:rPr lang="en-US" sz="2000" dirty="0" smtClean="0"/>
              <a:t>RUN EXAMPLE</a:t>
            </a:r>
          </a:p>
          <a:p>
            <a:pPr>
              <a:buNone/>
            </a:pPr>
            <a:endParaRPr lang="en-US" sz="2000" dirty="0" smtClean="0"/>
          </a:p>
          <a:p>
            <a:pPr>
              <a:buNone/>
            </a:pPr>
            <a:endParaRPr lang="en-US"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Lists</a:t>
            </a:r>
            <a:endParaRPr lang="en-US" dirty="0"/>
          </a:p>
        </p:txBody>
      </p:sp>
      <p:sp>
        <p:nvSpPr>
          <p:cNvPr id="3" name="Content Placeholder 2"/>
          <p:cNvSpPr>
            <a:spLocks noGrp="1"/>
          </p:cNvSpPr>
          <p:nvPr>
            <p:ph idx="1"/>
          </p:nvPr>
        </p:nvSpPr>
        <p:spPr>
          <a:xfrm>
            <a:off x="457200" y="990600"/>
            <a:ext cx="8229600" cy="5562600"/>
          </a:xfrm>
        </p:spPr>
        <p:txBody>
          <a:bodyPr>
            <a:normAutofit fontScale="92500" lnSpcReduction="10000"/>
          </a:bodyPr>
          <a:lstStyle/>
          <a:p>
            <a:pPr>
              <a:buNone/>
            </a:pPr>
            <a:r>
              <a:rPr lang="en-US" sz="2000" dirty="0" err="1" smtClean="0"/>
              <a:t>thislist</a:t>
            </a:r>
            <a:r>
              <a:rPr lang="en-US" sz="2000" dirty="0" smtClean="0"/>
              <a:t> = ["apple", "banana", "cherry"]</a:t>
            </a:r>
          </a:p>
          <a:p>
            <a:pPr>
              <a:buNone/>
            </a:pPr>
            <a:r>
              <a:rPr lang="en-US" sz="2000" dirty="0" smtClean="0"/>
              <a:t>print(</a:t>
            </a:r>
            <a:r>
              <a:rPr lang="en-US" sz="2000" dirty="0" err="1" smtClean="0"/>
              <a:t>thislist</a:t>
            </a:r>
            <a:r>
              <a:rPr lang="en-US" sz="2000" dirty="0" smtClean="0"/>
              <a:t>[1])    C:\Users\My Name&gt;python demo_list_access.py</a:t>
            </a:r>
            <a:br>
              <a:rPr lang="en-US" sz="2000" dirty="0" smtClean="0"/>
            </a:br>
            <a:r>
              <a:rPr lang="en-US" sz="2000" dirty="0" smtClean="0"/>
              <a:t>banana</a:t>
            </a:r>
          </a:p>
          <a:p>
            <a:pPr>
              <a:buNone/>
            </a:pPr>
            <a:endParaRPr lang="en-US" sz="2000" dirty="0" smtClean="0"/>
          </a:p>
          <a:p>
            <a:pPr>
              <a:buNone/>
            </a:pPr>
            <a:r>
              <a:rPr lang="en-US" sz="2000" dirty="0" smtClean="0"/>
              <a:t>Change Item Value</a:t>
            </a:r>
            <a:endParaRPr lang="en-US" sz="2000" b="1" dirty="0" smtClean="0"/>
          </a:p>
          <a:p>
            <a:pPr>
              <a:buNone/>
            </a:pPr>
            <a:r>
              <a:rPr lang="en-US" sz="2000" dirty="0" smtClean="0"/>
              <a:t>To change the value of a specific item, refer to the index number:</a:t>
            </a:r>
          </a:p>
          <a:p>
            <a:pPr>
              <a:buNone/>
            </a:pPr>
            <a:r>
              <a:rPr lang="en-US" sz="2000" dirty="0" smtClean="0"/>
              <a:t>Example</a:t>
            </a:r>
            <a:endParaRPr lang="en-US" sz="2000" b="1" dirty="0" smtClean="0"/>
          </a:p>
          <a:p>
            <a:pPr>
              <a:buNone/>
            </a:pPr>
            <a:r>
              <a:rPr lang="en-US" sz="2000" dirty="0" smtClean="0"/>
              <a:t>Change the second item:</a:t>
            </a:r>
          </a:p>
          <a:p>
            <a:pPr>
              <a:buNone/>
            </a:pPr>
            <a:r>
              <a:rPr lang="en-US" sz="2000" dirty="0" err="1" smtClean="0"/>
              <a:t>thislist</a:t>
            </a:r>
            <a:r>
              <a:rPr lang="en-US" sz="2000" dirty="0" smtClean="0"/>
              <a:t> = ["apple", "banana", "cherry"]</a:t>
            </a:r>
          </a:p>
          <a:p>
            <a:pPr>
              <a:buNone/>
            </a:pPr>
            <a:r>
              <a:rPr lang="en-US" sz="2000" dirty="0" err="1" smtClean="0"/>
              <a:t>thislist</a:t>
            </a:r>
            <a:r>
              <a:rPr lang="en-US" sz="2000" dirty="0" smtClean="0"/>
              <a:t>[1] = "blackcurrant“</a:t>
            </a:r>
          </a:p>
          <a:p>
            <a:pPr>
              <a:buNone/>
            </a:pPr>
            <a:r>
              <a:rPr lang="en-US" sz="2000" dirty="0" smtClean="0"/>
              <a:t>print(</a:t>
            </a:r>
            <a:r>
              <a:rPr lang="en-US" sz="2000" dirty="0" err="1" smtClean="0"/>
              <a:t>thislist</a:t>
            </a:r>
            <a:r>
              <a:rPr lang="en-US" sz="2000" dirty="0" smtClean="0"/>
              <a:t>)</a:t>
            </a:r>
          </a:p>
          <a:p>
            <a:pPr>
              <a:buNone/>
            </a:pPr>
            <a:r>
              <a:rPr lang="en-US" sz="2000" dirty="0" smtClean="0"/>
              <a:t>RUN EXAMPLE</a:t>
            </a:r>
          </a:p>
          <a:p>
            <a:pPr>
              <a:buNone/>
            </a:pPr>
            <a:r>
              <a:rPr lang="en-US" sz="2000" dirty="0" err="1" smtClean="0"/>
              <a:t>thislist</a:t>
            </a:r>
            <a:r>
              <a:rPr lang="en-US" sz="2000" dirty="0" smtClean="0"/>
              <a:t> = ["apple", "banana", "cherry"]</a:t>
            </a:r>
          </a:p>
          <a:p>
            <a:pPr>
              <a:buNone/>
            </a:pPr>
            <a:r>
              <a:rPr lang="en-US" sz="2000" dirty="0" err="1" smtClean="0"/>
              <a:t>thislist</a:t>
            </a:r>
            <a:r>
              <a:rPr lang="en-US" sz="2000" dirty="0" smtClean="0"/>
              <a:t>[1] = "blackcurrant"</a:t>
            </a:r>
          </a:p>
          <a:p>
            <a:pPr>
              <a:buNone/>
            </a:pPr>
            <a:r>
              <a:rPr lang="en-US" sz="2000" dirty="0" smtClean="0"/>
              <a:t>print(</a:t>
            </a:r>
            <a:r>
              <a:rPr lang="en-US" sz="2000" dirty="0" err="1" smtClean="0"/>
              <a:t>thislist</a:t>
            </a:r>
            <a:r>
              <a:rPr lang="en-US" sz="2000" dirty="0" smtClean="0"/>
              <a:t>)  C:\Users\My Name&gt;python demo_list_change.py</a:t>
            </a:r>
          </a:p>
          <a:p>
            <a:pPr>
              <a:buNone/>
            </a:pPr>
            <a:r>
              <a:rPr lang="en-US" sz="2000" dirty="0" smtClean="0"/>
              <a:t>['apple', 'blackcurrant', 'cherry']</a:t>
            </a:r>
            <a:br>
              <a:rPr lang="en-US" sz="2000" dirty="0" smtClean="0"/>
            </a:br>
            <a:endParaRPr 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Lists</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a:buNone/>
            </a:pPr>
            <a:r>
              <a:rPr lang="en-US" sz="2000" dirty="0" smtClean="0"/>
              <a:t>Loop Through a List</a:t>
            </a:r>
            <a:endParaRPr lang="en-US" sz="2000" b="1" dirty="0" smtClean="0"/>
          </a:p>
          <a:p>
            <a:pPr>
              <a:buNone/>
            </a:pPr>
            <a:r>
              <a:rPr lang="en-US" sz="2000" dirty="0" smtClean="0"/>
              <a:t>You can loop through the list items by using a for loop:</a:t>
            </a:r>
          </a:p>
          <a:p>
            <a:pPr>
              <a:buNone/>
            </a:pPr>
            <a:r>
              <a:rPr lang="en-US" sz="2000" dirty="0" smtClean="0"/>
              <a:t>Example</a:t>
            </a:r>
            <a:endParaRPr lang="en-US" sz="2000" b="1" dirty="0" smtClean="0"/>
          </a:p>
          <a:p>
            <a:pPr>
              <a:buNone/>
            </a:pPr>
            <a:r>
              <a:rPr lang="en-US" sz="2000" dirty="0" smtClean="0"/>
              <a:t>Print all items in the list, one by one:</a:t>
            </a:r>
          </a:p>
          <a:p>
            <a:pPr>
              <a:buNone/>
            </a:pPr>
            <a:r>
              <a:rPr lang="en-US" sz="2000" dirty="0" err="1" smtClean="0"/>
              <a:t>thislist</a:t>
            </a:r>
            <a:r>
              <a:rPr lang="en-US" sz="2000" dirty="0" smtClean="0"/>
              <a:t> = ["apple", "banana", "cherry"]</a:t>
            </a:r>
            <a:br>
              <a:rPr lang="en-US" sz="2000" dirty="0" smtClean="0"/>
            </a:br>
            <a:r>
              <a:rPr lang="en-US" sz="2000" dirty="0" smtClean="0"/>
              <a:t>for x in </a:t>
            </a:r>
            <a:r>
              <a:rPr lang="en-US" sz="2000" dirty="0" err="1" smtClean="0"/>
              <a:t>thislist</a:t>
            </a:r>
            <a:r>
              <a:rPr lang="en-US" sz="2000" dirty="0" smtClean="0"/>
              <a:t>:</a:t>
            </a:r>
            <a:br>
              <a:rPr lang="en-US" sz="2000" dirty="0" smtClean="0"/>
            </a:br>
            <a:r>
              <a:rPr lang="en-US" sz="2000" dirty="0" smtClean="0"/>
              <a:t>  print(x)</a:t>
            </a:r>
          </a:p>
          <a:p>
            <a:pPr>
              <a:buNone/>
            </a:pPr>
            <a:r>
              <a:rPr lang="en-US" sz="2000" dirty="0" smtClean="0"/>
              <a:t>RUN EXAMPLE</a:t>
            </a:r>
          </a:p>
          <a:p>
            <a:pPr>
              <a:buNone/>
            </a:pPr>
            <a:r>
              <a:rPr lang="en-US" sz="2000" dirty="0" err="1" smtClean="0"/>
              <a:t>thislist</a:t>
            </a:r>
            <a:r>
              <a:rPr lang="en-US" sz="2000" dirty="0" smtClean="0"/>
              <a:t> = ["apple", "banana", "cherry"]</a:t>
            </a:r>
          </a:p>
          <a:p>
            <a:pPr>
              <a:buNone/>
            </a:pPr>
            <a:r>
              <a:rPr lang="en-US" sz="2000" dirty="0" smtClean="0"/>
              <a:t>for x in </a:t>
            </a:r>
            <a:r>
              <a:rPr lang="en-US" sz="2000" dirty="0" err="1" smtClean="0"/>
              <a:t>thislist</a:t>
            </a:r>
            <a:r>
              <a:rPr lang="en-US" sz="2000" dirty="0" smtClean="0"/>
              <a:t>:</a:t>
            </a:r>
          </a:p>
          <a:p>
            <a:pPr>
              <a:buNone/>
            </a:pPr>
            <a:r>
              <a:rPr lang="en-US" sz="2000" dirty="0" smtClean="0"/>
              <a:t>  print(x)    C:\Users\My Name&gt;python demo_list_loop.py</a:t>
            </a:r>
            <a:br>
              <a:rPr lang="en-US" sz="2000" dirty="0" smtClean="0"/>
            </a:br>
            <a:r>
              <a:rPr lang="en-US" sz="2000" dirty="0" smtClean="0"/>
              <a:t>apple</a:t>
            </a:r>
            <a:br>
              <a:rPr lang="en-US" sz="2000" dirty="0" smtClean="0"/>
            </a:br>
            <a:r>
              <a:rPr lang="en-US" sz="2000" dirty="0" smtClean="0"/>
              <a:t>banana</a:t>
            </a:r>
            <a:br>
              <a:rPr lang="en-US" sz="2000" dirty="0" smtClean="0"/>
            </a:br>
            <a:r>
              <a:rPr lang="en-US" sz="2000" dirty="0" smtClean="0"/>
              <a:t>cherry</a:t>
            </a:r>
          </a:p>
          <a:p>
            <a:pPr>
              <a:buNone/>
            </a:pPr>
            <a:r>
              <a:rPr lang="en-US" sz="2000" dirty="0" smtClean="0"/>
              <a:t>You will learn more about for loops in out Python For Loops Chapter.</a:t>
            </a:r>
          </a:p>
          <a:p>
            <a:pPr>
              <a:buNone/>
            </a:pPr>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Lists</a:t>
            </a:r>
            <a:endParaRPr lang="en-US" dirty="0"/>
          </a:p>
        </p:txBody>
      </p:sp>
      <p:sp>
        <p:nvSpPr>
          <p:cNvPr id="3" name="Content Placeholder 2"/>
          <p:cNvSpPr>
            <a:spLocks noGrp="1"/>
          </p:cNvSpPr>
          <p:nvPr>
            <p:ph idx="1"/>
          </p:nvPr>
        </p:nvSpPr>
        <p:spPr>
          <a:xfrm>
            <a:off x="457200" y="914400"/>
            <a:ext cx="8229600" cy="5791200"/>
          </a:xfrm>
        </p:spPr>
        <p:txBody>
          <a:bodyPr>
            <a:normAutofit/>
          </a:bodyPr>
          <a:lstStyle/>
          <a:p>
            <a:pPr>
              <a:buNone/>
            </a:pPr>
            <a:r>
              <a:rPr lang="en-US" sz="2000" dirty="0" smtClean="0"/>
              <a:t>Check if Item Exists</a:t>
            </a:r>
            <a:endParaRPr lang="en-US" sz="2000" b="1" dirty="0" smtClean="0"/>
          </a:p>
          <a:p>
            <a:pPr>
              <a:buNone/>
            </a:pPr>
            <a:r>
              <a:rPr lang="en-US" sz="2000" dirty="0" smtClean="0"/>
              <a:t>To determine if a specified item is present in a list use the in keyword:</a:t>
            </a:r>
          </a:p>
          <a:p>
            <a:pPr>
              <a:buNone/>
            </a:pPr>
            <a:r>
              <a:rPr lang="en-US" sz="2000" dirty="0" smtClean="0"/>
              <a:t>Example</a:t>
            </a:r>
            <a:endParaRPr lang="en-US" sz="2000" b="1" dirty="0" smtClean="0"/>
          </a:p>
          <a:p>
            <a:pPr>
              <a:buNone/>
            </a:pPr>
            <a:r>
              <a:rPr lang="en-US" sz="2000" dirty="0" smtClean="0"/>
              <a:t>Check if "apple" is present in the list:</a:t>
            </a:r>
          </a:p>
          <a:p>
            <a:pPr>
              <a:buNone/>
            </a:pPr>
            <a:r>
              <a:rPr lang="en-US" sz="2000" dirty="0" err="1" smtClean="0"/>
              <a:t>thislist</a:t>
            </a:r>
            <a:r>
              <a:rPr lang="en-US" sz="2000" dirty="0" smtClean="0"/>
              <a:t> = ["apple", "banana", "cherry"]</a:t>
            </a:r>
          </a:p>
          <a:p>
            <a:pPr>
              <a:buNone/>
            </a:pPr>
            <a:r>
              <a:rPr lang="en-US" sz="2000" dirty="0" smtClean="0"/>
              <a:t>if "apple" in </a:t>
            </a:r>
            <a:r>
              <a:rPr lang="en-US" sz="2000" dirty="0" err="1" smtClean="0"/>
              <a:t>thislist</a:t>
            </a:r>
            <a:r>
              <a:rPr lang="en-US" sz="2000" dirty="0" smtClean="0"/>
              <a:t>:</a:t>
            </a:r>
          </a:p>
          <a:p>
            <a:pPr>
              <a:buNone/>
            </a:pPr>
            <a:r>
              <a:rPr lang="en-US" sz="2000" dirty="0" smtClean="0"/>
              <a:t>print("Yes, 'apple' is in the fruits list")</a:t>
            </a:r>
          </a:p>
          <a:p>
            <a:pPr>
              <a:buNone/>
            </a:pPr>
            <a:endParaRPr lang="en-US" sz="2000" dirty="0" smtClean="0"/>
          </a:p>
          <a:p>
            <a:pPr>
              <a:buNone/>
            </a:pPr>
            <a:r>
              <a:rPr lang="en-US" sz="2000" dirty="0" smtClean="0"/>
              <a:t>RUN EXAMPLE</a:t>
            </a:r>
          </a:p>
          <a:p>
            <a:pPr>
              <a:buNone/>
            </a:pPr>
            <a:r>
              <a:rPr lang="en-US" sz="2000" dirty="0" err="1" smtClean="0"/>
              <a:t>thislist</a:t>
            </a:r>
            <a:r>
              <a:rPr lang="en-US" sz="2000" dirty="0" smtClean="0"/>
              <a:t> = ["apple", "banana", "cherry"]</a:t>
            </a:r>
          </a:p>
          <a:p>
            <a:pPr>
              <a:buNone/>
            </a:pPr>
            <a:r>
              <a:rPr lang="en-US" sz="2000" dirty="0" smtClean="0"/>
              <a:t>if "apple" in </a:t>
            </a:r>
            <a:r>
              <a:rPr lang="en-US" sz="2000" dirty="0" err="1" smtClean="0"/>
              <a:t>thislist</a:t>
            </a:r>
            <a:r>
              <a:rPr lang="en-US" sz="2000" dirty="0" smtClean="0"/>
              <a:t>:</a:t>
            </a:r>
          </a:p>
          <a:p>
            <a:pPr>
              <a:buNone/>
            </a:pPr>
            <a:r>
              <a:rPr lang="en-US" sz="2000" dirty="0" smtClean="0"/>
              <a:t>print("Yes, 'apple' is in the fruits list")</a:t>
            </a:r>
          </a:p>
          <a:p>
            <a:pPr>
              <a:buNone/>
            </a:pPr>
            <a:r>
              <a:rPr lang="en-US" sz="2000" dirty="0" smtClean="0"/>
              <a:t>C:\Users\My Name&gt;python demo_list_in.py</a:t>
            </a:r>
            <a:br>
              <a:rPr lang="en-US" sz="2000" dirty="0" smtClean="0"/>
            </a:br>
            <a:r>
              <a:rPr lang="en-US" sz="2000" dirty="0" smtClean="0"/>
              <a:t>Yes, 'apple' is in the fruits list</a:t>
            </a:r>
          </a:p>
          <a:p>
            <a:pPr>
              <a:buNone/>
            </a:pPr>
            <a:endParaRPr 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Lists</a:t>
            </a:r>
            <a:endParaRPr lang="en-US" dirty="0"/>
          </a:p>
        </p:txBody>
      </p:sp>
      <p:sp>
        <p:nvSpPr>
          <p:cNvPr id="3" name="Content Placeholder 2"/>
          <p:cNvSpPr>
            <a:spLocks noGrp="1"/>
          </p:cNvSpPr>
          <p:nvPr>
            <p:ph idx="1"/>
          </p:nvPr>
        </p:nvSpPr>
        <p:spPr>
          <a:xfrm>
            <a:off x="457200" y="1066800"/>
            <a:ext cx="8229600" cy="5486400"/>
          </a:xfrm>
        </p:spPr>
        <p:txBody>
          <a:bodyPr>
            <a:normAutofit/>
          </a:bodyPr>
          <a:lstStyle/>
          <a:p>
            <a:pPr>
              <a:buNone/>
            </a:pPr>
            <a:r>
              <a:rPr lang="en-US" sz="2000" dirty="0" smtClean="0"/>
              <a:t>List Length</a:t>
            </a:r>
            <a:endParaRPr lang="en-US" sz="2000" b="1" dirty="0" smtClean="0"/>
          </a:p>
          <a:p>
            <a:pPr>
              <a:buNone/>
            </a:pPr>
            <a:r>
              <a:rPr lang="en-US" sz="2000" dirty="0" smtClean="0"/>
              <a:t>To determine how many items a list has, use the </a:t>
            </a:r>
            <a:r>
              <a:rPr lang="en-US" sz="2000" dirty="0" err="1" smtClean="0"/>
              <a:t>len</a:t>
            </a:r>
            <a:r>
              <a:rPr lang="en-US" sz="2000" dirty="0" smtClean="0"/>
              <a:t>() method:</a:t>
            </a:r>
          </a:p>
          <a:p>
            <a:pPr>
              <a:buNone/>
            </a:pPr>
            <a:r>
              <a:rPr lang="en-US" sz="2000" dirty="0" smtClean="0"/>
              <a:t>Example</a:t>
            </a:r>
            <a:endParaRPr lang="en-US" sz="2000" b="1" dirty="0" smtClean="0"/>
          </a:p>
          <a:p>
            <a:pPr>
              <a:buNone/>
            </a:pPr>
            <a:r>
              <a:rPr lang="en-US" sz="2000" dirty="0" smtClean="0"/>
              <a:t>Print the number of items in the list:</a:t>
            </a:r>
          </a:p>
          <a:p>
            <a:pPr>
              <a:buNone/>
            </a:pPr>
            <a:r>
              <a:rPr lang="en-US" sz="2000" dirty="0" err="1" smtClean="0"/>
              <a:t>thislist</a:t>
            </a:r>
            <a:r>
              <a:rPr lang="en-US" sz="2000" dirty="0" smtClean="0"/>
              <a:t> = ["apple", "banana", "cherry"]</a:t>
            </a:r>
          </a:p>
          <a:p>
            <a:pPr>
              <a:buNone/>
            </a:pPr>
            <a:r>
              <a:rPr lang="en-US" sz="2000" dirty="0" smtClean="0"/>
              <a:t>print(</a:t>
            </a:r>
            <a:r>
              <a:rPr lang="en-US" sz="2000" dirty="0" err="1" smtClean="0"/>
              <a:t>len</a:t>
            </a:r>
            <a:r>
              <a:rPr lang="en-US" sz="2000" dirty="0" smtClean="0"/>
              <a:t>(</a:t>
            </a:r>
            <a:r>
              <a:rPr lang="en-US" sz="2000" dirty="0" err="1" smtClean="0"/>
              <a:t>thislist</a:t>
            </a:r>
            <a:r>
              <a:rPr lang="en-US" sz="2000" dirty="0" smtClean="0"/>
              <a:t>))</a:t>
            </a:r>
          </a:p>
          <a:p>
            <a:pPr>
              <a:buNone/>
            </a:pPr>
            <a:r>
              <a:rPr lang="en-US" sz="2000" dirty="0" smtClean="0"/>
              <a:t>RUN EXAMPLE</a:t>
            </a:r>
          </a:p>
          <a:p>
            <a:pPr>
              <a:buNone/>
            </a:pPr>
            <a:r>
              <a:rPr lang="en-US" sz="2000" dirty="0" err="1" smtClean="0"/>
              <a:t>thislist</a:t>
            </a:r>
            <a:r>
              <a:rPr lang="en-US" sz="2000" dirty="0" smtClean="0"/>
              <a:t> = ["apple", "banana", "cherry"]</a:t>
            </a:r>
          </a:p>
          <a:p>
            <a:pPr>
              <a:buNone/>
            </a:pPr>
            <a:r>
              <a:rPr lang="en-US" sz="2000" dirty="0" smtClean="0"/>
              <a:t>print(</a:t>
            </a:r>
            <a:r>
              <a:rPr lang="en-US" sz="2000" dirty="0" err="1" smtClean="0"/>
              <a:t>len</a:t>
            </a:r>
            <a:r>
              <a:rPr lang="en-US" sz="2000" dirty="0" smtClean="0"/>
              <a:t>(</a:t>
            </a:r>
            <a:r>
              <a:rPr lang="en-US" sz="2000" dirty="0" err="1" smtClean="0"/>
              <a:t>thislist</a:t>
            </a:r>
            <a:r>
              <a:rPr lang="en-US" sz="2000" dirty="0" smtClean="0"/>
              <a:t>))</a:t>
            </a:r>
          </a:p>
          <a:p>
            <a:pPr>
              <a:buNone/>
            </a:pPr>
            <a:r>
              <a:rPr lang="en-US" sz="2000" dirty="0" smtClean="0"/>
              <a:t>C:\Users\My Name&gt;python demo_list_len.py</a:t>
            </a:r>
            <a:br>
              <a:rPr lang="en-US" sz="2000" dirty="0" smtClean="0"/>
            </a:br>
            <a:r>
              <a:rPr lang="en-US" sz="2000" dirty="0" smtClean="0"/>
              <a:t>3</a:t>
            </a:r>
          </a:p>
          <a:p>
            <a:pPr>
              <a:buNone/>
            </a:pPr>
            <a:endParaRPr lang="en-US" sz="2000" dirty="0" smtClean="0"/>
          </a:p>
          <a:p>
            <a:pPr>
              <a:buNone/>
            </a:pPr>
            <a:r>
              <a:rPr lang="en-US" sz="2000" dirty="0" smtClean="0"/>
              <a:t>Add Items</a:t>
            </a:r>
            <a:endParaRPr lang="en-US" sz="2000" b="1" dirty="0" smtClean="0"/>
          </a:p>
          <a:p>
            <a:pPr>
              <a:buNone/>
            </a:pPr>
            <a:r>
              <a:rPr lang="en-US" sz="2000" dirty="0" smtClean="0"/>
              <a:t>To add an item to the end of the list, use the append() method:</a:t>
            </a:r>
          </a:p>
          <a:p>
            <a:pPr>
              <a:buNone/>
            </a:pPr>
            <a:r>
              <a:rPr lang="en-US" sz="2000" dirty="0" smtClean="0"/>
              <a:t>Example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Lists</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pPr>
              <a:buNone/>
            </a:pPr>
            <a:r>
              <a:rPr lang="en-US" sz="2000" dirty="0" smtClean="0"/>
              <a:t>Using the append() method to append an item:</a:t>
            </a:r>
          </a:p>
          <a:p>
            <a:pPr>
              <a:buNone/>
            </a:pPr>
            <a:r>
              <a:rPr lang="en-US" sz="2000" dirty="0" err="1" smtClean="0"/>
              <a:t>thislist</a:t>
            </a:r>
            <a:r>
              <a:rPr lang="en-US" sz="2000" dirty="0" smtClean="0"/>
              <a:t> = ["apple", "banana", "cherry"]</a:t>
            </a:r>
          </a:p>
          <a:p>
            <a:pPr>
              <a:buNone/>
            </a:pPr>
            <a:r>
              <a:rPr lang="en-US" sz="2000" dirty="0" err="1" smtClean="0"/>
              <a:t>thislist.append</a:t>
            </a:r>
            <a:r>
              <a:rPr lang="en-US" sz="2000" dirty="0" smtClean="0"/>
              <a:t>("orange")</a:t>
            </a:r>
          </a:p>
          <a:p>
            <a:pPr>
              <a:buNone/>
            </a:pPr>
            <a:r>
              <a:rPr lang="en-US" sz="2000" dirty="0" smtClean="0"/>
              <a:t>print(</a:t>
            </a:r>
            <a:r>
              <a:rPr lang="en-US" sz="2000" dirty="0" err="1" smtClean="0"/>
              <a:t>thislist</a:t>
            </a:r>
            <a:r>
              <a:rPr lang="en-US" sz="2000" dirty="0" smtClean="0"/>
              <a:t>)</a:t>
            </a:r>
          </a:p>
          <a:p>
            <a:pPr>
              <a:buNone/>
            </a:pPr>
            <a:r>
              <a:rPr lang="en-US" sz="2000" dirty="0" smtClean="0"/>
              <a:t>RUN EXAMPLE</a:t>
            </a:r>
          </a:p>
          <a:p>
            <a:pPr>
              <a:buNone/>
            </a:pPr>
            <a:r>
              <a:rPr lang="en-US" sz="2000" dirty="0" err="1" smtClean="0"/>
              <a:t>thislist</a:t>
            </a:r>
            <a:r>
              <a:rPr lang="en-US" sz="2000" dirty="0" smtClean="0"/>
              <a:t> = ["apple", "banana", "cherry"]</a:t>
            </a:r>
          </a:p>
          <a:p>
            <a:pPr>
              <a:buNone/>
            </a:pPr>
            <a:r>
              <a:rPr lang="en-US" sz="2000" dirty="0" smtClean="0"/>
              <a:t> </a:t>
            </a:r>
            <a:r>
              <a:rPr lang="en-US" sz="2000" dirty="0" err="1" smtClean="0"/>
              <a:t>thislist.append</a:t>
            </a:r>
            <a:r>
              <a:rPr lang="en-US" sz="2000" dirty="0" smtClean="0"/>
              <a:t>("orange")</a:t>
            </a:r>
          </a:p>
          <a:p>
            <a:pPr>
              <a:buNone/>
            </a:pPr>
            <a:r>
              <a:rPr lang="en-US" sz="2000" dirty="0" smtClean="0"/>
              <a:t>print(</a:t>
            </a:r>
            <a:r>
              <a:rPr lang="en-US" sz="2000" dirty="0" err="1" smtClean="0"/>
              <a:t>thislist</a:t>
            </a:r>
            <a:r>
              <a:rPr lang="en-US" sz="2000" dirty="0" smtClean="0"/>
              <a:t>)</a:t>
            </a:r>
          </a:p>
          <a:p>
            <a:pPr>
              <a:buNone/>
            </a:pPr>
            <a:r>
              <a:rPr lang="en-US" sz="2000" dirty="0" smtClean="0"/>
              <a:t>C:\Users\My Name&gt;python demo_list_append.py</a:t>
            </a:r>
            <a:br>
              <a:rPr lang="en-US" sz="2000" dirty="0" smtClean="0"/>
            </a:br>
            <a:r>
              <a:rPr lang="en-US" sz="2000" dirty="0" smtClean="0"/>
              <a:t>['apple', 'banana', 'cherry', 'orange']</a:t>
            </a:r>
          </a:p>
          <a:p>
            <a:pPr>
              <a:buNone/>
            </a:pPr>
            <a:r>
              <a:rPr lang="en-US" sz="2000" dirty="0" smtClean="0"/>
              <a:t>To add an item at the specified index, use the insert() method:</a:t>
            </a:r>
          </a:p>
          <a:p>
            <a:pPr>
              <a:buNone/>
            </a:pPr>
            <a:endParaRPr lang="en-US" sz="2000" dirty="0" smtClean="0"/>
          </a:p>
          <a:p>
            <a:pPr>
              <a:buNone/>
            </a:pPr>
            <a:r>
              <a:rPr lang="en-US" sz="2000" dirty="0" smtClean="0"/>
              <a:t>Example</a:t>
            </a:r>
            <a:endParaRPr lang="en-US" sz="2000" b="1" dirty="0" smtClean="0"/>
          </a:p>
          <a:p>
            <a:pPr>
              <a:buNone/>
            </a:pPr>
            <a:r>
              <a:rPr lang="en-US" sz="2000" dirty="0" smtClean="0"/>
              <a:t>Insert an item as the second position:</a:t>
            </a:r>
          </a:p>
          <a:p>
            <a:pPr>
              <a:buNone/>
            </a:pPr>
            <a:r>
              <a:rPr lang="en-US" sz="2000" dirty="0" err="1" smtClean="0"/>
              <a:t>thislist</a:t>
            </a:r>
            <a:r>
              <a:rPr lang="en-US" sz="2000" dirty="0" smtClean="0"/>
              <a:t> = ["apple", "banana", "cherry"]</a:t>
            </a:r>
          </a:p>
          <a:p>
            <a:pPr>
              <a:buNone/>
            </a:pPr>
            <a:r>
              <a:rPr lang="en-US" sz="2000" dirty="0" err="1" smtClean="0"/>
              <a:t>thislist.insert</a:t>
            </a:r>
            <a:r>
              <a:rPr lang="en-US" sz="2000" dirty="0" smtClean="0"/>
              <a:t>(1, "orange")</a:t>
            </a:r>
          </a:p>
          <a:p>
            <a:pPr>
              <a:buNone/>
            </a:pPr>
            <a:r>
              <a:rPr lang="en-US" sz="2000" dirty="0" smtClean="0"/>
              <a:t>print(</a:t>
            </a:r>
            <a:r>
              <a:rPr lang="en-US" sz="2000" dirty="0" err="1" smtClean="0"/>
              <a:t>thislist</a:t>
            </a:r>
            <a:r>
              <a:rPr lang="en-US" sz="2000" dirty="0" smtClean="0"/>
              <a:t>)</a:t>
            </a:r>
            <a:endParaRPr 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Lists</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buNone/>
            </a:pPr>
            <a:r>
              <a:rPr lang="en-US" sz="2000" dirty="0" smtClean="0"/>
              <a:t>RUN EXAMPLE</a:t>
            </a:r>
          </a:p>
          <a:p>
            <a:pPr>
              <a:buNone/>
            </a:pPr>
            <a:r>
              <a:rPr lang="en-US" sz="2000" dirty="0" err="1" smtClean="0"/>
              <a:t>thislist</a:t>
            </a:r>
            <a:r>
              <a:rPr lang="en-US" sz="2000" dirty="0" smtClean="0"/>
              <a:t> = ["apple", "banana", "cherry"]</a:t>
            </a:r>
          </a:p>
          <a:p>
            <a:pPr>
              <a:buNone/>
            </a:pPr>
            <a:r>
              <a:rPr lang="en-US" sz="2000" dirty="0" err="1" smtClean="0"/>
              <a:t>thislist.insert</a:t>
            </a:r>
            <a:r>
              <a:rPr lang="en-US" sz="2000" dirty="0" smtClean="0"/>
              <a:t>(1, "orange")</a:t>
            </a:r>
          </a:p>
          <a:p>
            <a:pPr>
              <a:buNone/>
            </a:pPr>
            <a:r>
              <a:rPr lang="en-US" sz="2000" dirty="0" smtClean="0"/>
              <a:t>print(</a:t>
            </a:r>
            <a:r>
              <a:rPr lang="en-US" sz="2000" dirty="0" err="1" smtClean="0"/>
              <a:t>thislist</a:t>
            </a:r>
            <a:r>
              <a:rPr lang="en-US" sz="2000" dirty="0" smtClean="0"/>
              <a:t>)</a:t>
            </a:r>
          </a:p>
          <a:p>
            <a:pPr>
              <a:buNone/>
            </a:pPr>
            <a:r>
              <a:rPr lang="en-US" sz="2000" dirty="0" smtClean="0"/>
              <a:t>C:\Users\My Name&gt;python demo_list_insert.py</a:t>
            </a:r>
          </a:p>
          <a:p>
            <a:pPr>
              <a:buNone/>
            </a:pPr>
            <a:r>
              <a:rPr lang="en-US" sz="2000" dirty="0" smtClean="0"/>
              <a:t>['apple', 'orange', 'banana', 'cherry']</a:t>
            </a:r>
          </a:p>
          <a:p>
            <a:pPr>
              <a:buNone/>
            </a:pPr>
            <a:endParaRPr lang="en-US" sz="2000" dirty="0" smtClean="0"/>
          </a:p>
          <a:p>
            <a:pPr>
              <a:buNone/>
            </a:pPr>
            <a:r>
              <a:rPr lang="en-US" sz="2000" dirty="0" smtClean="0"/>
              <a:t>Remove Item</a:t>
            </a:r>
            <a:endParaRPr lang="en-US" sz="2000" b="1" dirty="0" smtClean="0"/>
          </a:p>
          <a:p>
            <a:pPr>
              <a:buNone/>
            </a:pPr>
            <a:r>
              <a:rPr lang="en-US" sz="2000" dirty="0" smtClean="0"/>
              <a:t>There are several methods to remove items from a list:</a:t>
            </a:r>
          </a:p>
          <a:p>
            <a:pPr>
              <a:buNone/>
            </a:pPr>
            <a:r>
              <a:rPr lang="en-US" sz="2000" dirty="0" smtClean="0"/>
              <a:t>Example</a:t>
            </a:r>
            <a:endParaRPr lang="en-US" sz="2000" b="1" dirty="0" smtClean="0"/>
          </a:p>
          <a:p>
            <a:pPr>
              <a:buNone/>
            </a:pPr>
            <a:r>
              <a:rPr lang="en-US" sz="2000" dirty="0" smtClean="0"/>
              <a:t>The remove() method removes the specified item:</a:t>
            </a:r>
          </a:p>
          <a:p>
            <a:pPr>
              <a:buNone/>
            </a:pPr>
            <a:r>
              <a:rPr lang="en-US" sz="2000" dirty="0" err="1" smtClean="0"/>
              <a:t>thislist</a:t>
            </a:r>
            <a:r>
              <a:rPr lang="en-US" sz="2000" dirty="0" smtClean="0"/>
              <a:t> = ["apple", "banana", "cherry"]</a:t>
            </a:r>
          </a:p>
          <a:p>
            <a:pPr>
              <a:buNone/>
            </a:pPr>
            <a:r>
              <a:rPr lang="en-US" sz="2000" dirty="0" err="1" smtClean="0"/>
              <a:t>thislist.remove</a:t>
            </a:r>
            <a:r>
              <a:rPr lang="en-US" sz="2000" dirty="0" smtClean="0"/>
              <a:t>("banana")</a:t>
            </a:r>
          </a:p>
          <a:p>
            <a:pPr>
              <a:buNone/>
            </a:pPr>
            <a:r>
              <a:rPr lang="en-US" sz="2000" dirty="0" smtClean="0"/>
              <a:t>print(</a:t>
            </a:r>
            <a:r>
              <a:rPr lang="en-US" sz="2000" dirty="0" err="1" smtClean="0"/>
              <a:t>thislist</a:t>
            </a:r>
            <a:r>
              <a:rPr lang="en-US" sz="2000" dirty="0" smtClean="0"/>
              <a:t>)</a:t>
            </a:r>
          </a:p>
          <a:p>
            <a:pPr>
              <a:buNone/>
            </a:pPr>
            <a:endParaRPr lang="en-US" sz="2000" dirty="0" smtClean="0"/>
          </a:p>
          <a:p>
            <a:pPr>
              <a:buNone/>
            </a:pPr>
            <a:endParaRPr lang="en-US" sz="2000" dirty="0" smtClean="0"/>
          </a:p>
          <a:p>
            <a:pPr>
              <a:buNone/>
            </a:pPr>
            <a:endParaRPr 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Lists</a:t>
            </a:r>
            <a:endParaRPr lang="en-US" dirty="0"/>
          </a:p>
        </p:txBody>
      </p:sp>
      <p:sp>
        <p:nvSpPr>
          <p:cNvPr id="3" name="Content Placeholder 2"/>
          <p:cNvSpPr>
            <a:spLocks noGrp="1"/>
          </p:cNvSpPr>
          <p:nvPr>
            <p:ph idx="1"/>
          </p:nvPr>
        </p:nvSpPr>
        <p:spPr>
          <a:xfrm>
            <a:off x="457200" y="838200"/>
            <a:ext cx="8229600" cy="5791200"/>
          </a:xfrm>
        </p:spPr>
        <p:txBody>
          <a:bodyPr>
            <a:normAutofit fontScale="77500" lnSpcReduction="20000"/>
          </a:bodyPr>
          <a:lstStyle/>
          <a:p>
            <a:pPr>
              <a:buNone/>
            </a:pPr>
            <a:r>
              <a:rPr lang="en-US" dirty="0" smtClean="0"/>
              <a:t>RUN EXAMPLE</a:t>
            </a:r>
          </a:p>
          <a:p>
            <a:pPr>
              <a:buNone/>
            </a:pPr>
            <a:r>
              <a:rPr lang="en-US" dirty="0" err="1" smtClean="0"/>
              <a:t>thislist</a:t>
            </a:r>
            <a:r>
              <a:rPr lang="en-US" dirty="0" smtClean="0"/>
              <a:t> = ["apple", "banana", "cherry"]</a:t>
            </a:r>
          </a:p>
          <a:p>
            <a:pPr>
              <a:buNone/>
            </a:pPr>
            <a:r>
              <a:rPr lang="en-US" dirty="0" err="1" smtClean="0"/>
              <a:t>thislist.remove</a:t>
            </a:r>
            <a:r>
              <a:rPr lang="en-US" dirty="0" smtClean="0"/>
              <a:t>("banana")</a:t>
            </a:r>
          </a:p>
          <a:p>
            <a:pPr>
              <a:buNone/>
            </a:pPr>
            <a:r>
              <a:rPr lang="en-US" dirty="0" smtClean="0"/>
              <a:t>print(</a:t>
            </a:r>
            <a:r>
              <a:rPr lang="en-US" dirty="0" err="1" smtClean="0"/>
              <a:t>thislist</a:t>
            </a:r>
            <a:r>
              <a:rPr lang="en-US" dirty="0" smtClean="0"/>
              <a:t>)</a:t>
            </a:r>
          </a:p>
          <a:p>
            <a:pPr>
              <a:buNone/>
            </a:pPr>
            <a:r>
              <a:rPr lang="en-US" dirty="0" smtClean="0"/>
              <a:t>C:\Users\My Name&gt;python demo_list_remove.py</a:t>
            </a:r>
            <a:br>
              <a:rPr lang="en-US" dirty="0" smtClean="0"/>
            </a:br>
            <a:r>
              <a:rPr lang="en-US" dirty="0" smtClean="0"/>
              <a:t>['apple', 'cherry']</a:t>
            </a:r>
          </a:p>
          <a:p>
            <a:pPr>
              <a:buNone/>
            </a:pPr>
            <a:r>
              <a:rPr lang="en-US" dirty="0" smtClean="0"/>
              <a:t>Example</a:t>
            </a:r>
            <a:endParaRPr lang="en-US" b="1" dirty="0" smtClean="0"/>
          </a:p>
          <a:p>
            <a:pPr>
              <a:buNone/>
            </a:pPr>
            <a:r>
              <a:rPr lang="en-US" dirty="0" smtClean="0"/>
              <a:t>The pop() method removes the specified index, (or the last item if index is not specified):</a:t>
            </a:r>
          </a:p>
          <a:p>
            <a:pPr>
              <a:buNone/>
            </a:pPr>
            <a:r>
              <a:rPr lang="en-US" dirty="0" err="1" smtClean="0"/>
              <a:t>thislist</a:t>
            </a:r>
            <a:r>
              <a:rPr lang="en-US" dirty="0" smtClean="0"/>
              <a:t> = ["apple", "banana", "cherry"]</a:t>
            </a:r>
          </a:p>
          <a:p>
            <a:pPr>
              <a:buNone/>
            </a:pPr>
            <a:r>
              <a:rPr lang="en-US" dirty="0" smtClean="0"/>
              <a:t>thislist.pop()</a:t>
            </a:r>
          </a:p>
          <a:p>
            <a:pPr>
              <a:buNone/>
            </a:pPr>
            <a:r>
              <a:rPr lang="en-US" dirty="0" smtClean="0"/>
              <a:t>print(</a:t>
            </a:r>
            <a:r>
              <a:rPr lang="en-US" dirty="0" err="1" smtClean="0"/>
              <a:t>thislist</a:t>
            </a:r>
            <a:r>
              <a:rPr lang="en-US" dirty="0" smtClean="0"/>
              <a:t>)</a:t>
            </a:r>
          </a:p>
          <a:p>
            <a:pPr>
              <a:buNone/>
            </a:pPr>
            <a:r>
              <a:rPr lang="en-US" dirty="0" smtClean="0"/>
              <a:t>RUN EXAMPLE</a:t>
            </a:r>
          </a:p>
          <a:p>
            <a:pPr>
              <a:buNone/>
            </a:pPr>
            <a:r>
              <a:rPr lang="en-US" dirty="0" err="1" smtClean="0"/>
              <a:t>thislist</a:t>
            </a:r>
            <a:r>
              <a:rPr lang="en-US" dirty="0" smtClean="0"/>
              <a:t> = ["apple", "banana", "cherry"]</a:t>
            </a:r>
          </a:p>
          <a:p>
            <a:pPr>
              <a:buNone/>
            </a:pPr>
            <a:r>
              <a:rPr lang="en-US" dirty="0" smtClean="0"/>
              <a:t>thislist.pop()</a:t>
            </a:r>
          </a:p>
          <a:p>
            <a:pPr>
              <a:buNone/>
            </a:pPr>
            <a:r>
              <a:rPr lang="en-US" dirty="0" smtClean="0"/>
              <a:t>print(</a:t>
            </a:r>
            <a:r>
              <a:rPr lang="en-US" dirty="0" err="1" smtClean="0"/>
              <a:t>thislist</a:t>
            </a:r>
            <a:r>
              <a:rPr lang="en-US" dirty="0" smtClean="0"/>
              <a:t>)</a:t>
            </a:r>
          </a:p>
          <a:p>
            <a:pPr>
              <a:buNone/>
            </a:pPr>
            <a:r>
              <a:rPr lang="en-US" dirty="0" smtClean="0"/>
              <a:t>C:\Users\My Name&gt;python demo_list_pop.py</a:t>
            </a:r>
            <a:br>
              <a:rPr lang="en-US" dirty="0" smtClean="0"/>
            </a:br>
            <a:r>
              <a:rPr lang="en-US" dirty="0" smtClean="0"/>
              <a:t>['apple', 'banana']</a:t>
            </a:r>
          </a:p>
          <a:p>
            <a:pPr>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smtClean="0"/>
              <a:t>Python Getting Started</a:t>
            </a:r>
            <a:endParaRPr lang="en-US" dirty="0"/>
          </a:p>
        </p:txBody>
      </p:sp>
      <p:sp>
        <p:nvSpPr>
          <p:cNvPr id="3" name="Content Placeholder 2"/>
          <p:cNvSpPr>
            <a:spLocks noGrp="1"/>
          </p:cNvSpPr>
          <p:nvPr>
            <p:ph idx="1"/>
          </p:nvPr>
        </p:nvSpPr>
        <p:spPr>
          <a:xfrm>
            <a:off x="457200" y="1066800"/>
            <a:ext cx="8229600" cy="5638800"/>
          </a:xfrm>
        </p:spPr>
        <p:txBody>
          <a:bodyPr>
            <a:normAutofit fontScale="92500" lnSpcReduction="10000"/>
          </a:bodyPr>
          <a:lstStyle/>
          <a:p>
            <a:r>
              <a:rPr lang="en-US" sz="2000" dirty="0"/>
              <a:t>C:\Users\</a:t>
            </a:r>
            <a:r>
              <a:rPr lang="en-US" sz="2000" i="1" dirty="0"/>
              <a:t>Your Name</a:t>
            </a:r>
            <a:r>
              <a:rPr lang="en-US" sz="2000" dirty="0"/>
              <a:t>&gt;python helloworld.py</a:t>
            </a:r>
          </a:p>
          <a:p>
            <a:r>
              <a:rPr lang="en-US" sz="2000" dirty="0"/>
              <a:t>The output should read:</a:t>
            </a:r>
          </a:p>
          <a:p>
            <a:r>
              <a:rPr lang="en-US" sz="2000" dirty="0"/>
              <a:t>Hello, World!</a:t>
            </a:r>
          </a:p>
          <a:p>
            <a:r>
              <a:rPr lang="en-US" sz="2000" dirty="0"/>
              <a:t>Congratulations, you have written and executed your first Python program.</a:t>
            </a:r>
          </a:p>
          <a:p>
            <a:r>
              <a:rPr lang="en-US" sz="2000" dirty="0"/>
              <a:t>The Python Command Line</a:t>
            </a:r>
            <a:endParaRPr lang="en-US" sz="2000" b="1" dirty="0"/>
          </a:p>
          <a:p>
            <a:r>
              <a:rPr lang="en-US" sz="2000" dirty="0"/>
              <a:t>To test a short amount of code in python sometimes it is quickest and easiest not to write the code in a file. This is made possible because Python can be run as a command line itself.</a:t>
            </a:r>
          </a:p>
          <a:p>
            <a:r>
              <a:rPr lang="en-US" sz="2000" dirty="0"/>
              <a:t>Type the following on the Windows, Mac or Linux command line:</a:t>
            </a:r>
          </a:p>
          <a:p>
            <a:r>
              <a:rPr lang="en-US" sz="2000" dirty="0"/>
              <a:t>C:\Users\</a:t>
            </a:r>
            <a:r>
              <a:rPr lang="en-US" sz="2000" i="1" dirty="0"/>
              <a:t>Your Name</a:t>
            </a:r>
            <a:r>
              <a:rPr lang="en-US" sz="2000" dirty="0"/>
              <a:t>&gt;python</a:t>
            </a:r>
          </a:p>
          <a:p>
            <a:r>
              <a:rPr lang="en-US" sz="2000" dirty="0"/>
              <a:t>From there you can write any python, including our hello world example from earlier in the tutorial</a:t>
            </a:r>
            <a:r>
              <a:rPr lang="en-US" sz="2000" dirty="0" smtClean="0"/>
              <a:t>:</a:t>
            </a:r>
          </a:p>
          <a:p>
            <a:r>
              <a:rPr lang="en-US" sz="2000" dirty="0"/>
              <a:t>&gt;&gt;&gt; print("Hello, World</a:t>
            </a:r>
            <a:r>
              <a:rPr lang="en-US" sz="2000" dirty="0" smtClean="0"/>
              <a:t>!")</a:t>
            </a:r>
            <a:r>
              <a:rPr lang="en-US" sz="2000" dirty="0"/>
              <a:t> </a:t>
            </a:r>
          </a:p>
          <a:p>
            <a:r>
              <a:rPr lang="en-US" sz="2000" dirty="0"/>
              <a:t>Which will write "Hello, World!" in the command line:</a:t>
            </a:r>
          </a:p>
          <a:p>
            <a:r>
              <a:rPr lang="en-US" sz="2000" dirty="0"/>
              <a:t>Hello, World</a:t>
            </a:r>
            <a:r>
              <a:rPr lang="en-US" sz="2000" dirty="0" smtClean="0"/>
              <a:t>!</a:t>
            </a:r>
            <a:r>
              <a:rPr lang="en-US" sz="2000" dirty="0"/>
              <a:t> </a:t>
            </a:r>
          </a:p>
          <a:p>
            <a:r>
              <a:rPr lang="en-US" sz="2000" dirty="0"/>
              <a:t>Whenever you are done in the python command line, you can simply type the following to quit the python command line interface:</a:t>
            </a:r>
          </a:p>
          <a:p>
            <a:r>
              <a:rPr lang="en-US" sz="2000" dirty="0"/>
              <a:t>exit()</a:t>
            </a:r>
          </a:p>
          <a:p>
            <a:endParaRPr lang="en-US"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u="sng" dirty="0" smtClean="0"/>
              <a:t>Python Lists</a:t>
            </a:r>
            <a:endParaRPr lang="en-US" dirty="0"/>
          </a:p>
        </p:txBody>
      </p:sp>
      <p:sp>
        <p:nvSpPr>
          <p:cNvPr id="3" name="Content Placeholder 2"/>
          <p:cNvSpPr>
            <a:spLocks noGrp="1"/>
          </p:cNvSpPr>
          <p:nvPr>
            <p:ph idx="1"/>
          </p:nvPr>
        </p:nvSpPr>
        <p:spPr>
          <a:xfrm>
            <a:off x="457200" y="1143000"/>
            <a:ext cx="8229600" cy="5410200"/>
          </a:xfrm>
        </p:spPr>
        <p:txBody>
          <a:bodyPr>
            <a:normAutofit lnSpcReduction="10000"/>
          </a:bodyPr>
          <a:lstStyle/>
          <a:p>
            <a:pPr>
              <a:buNone/>
            </a:pPr>
            <a:r>
              <a:rPr lang="en-US" sz="2000" dirty="0" smtClean="0"/>
              <a:t>Example</a:t>
            </a:r>
            <a:endParaRPr lang="en-US" sz="2000" b="1" dirty="0" smtClean="0"/>
          </a:p>
          <a:p>
            <a:pPr>
              <a:buNone/>
            </a:pPr>
            <a:r>
              <a:rPr lang="en-US" sz="2000" dirty="0" smtClean="0"/>
              <a:t>The del keyword removes the specified index:</a:t>
            </a:r>
          </a:p>
          <a:p>
            <a:pPr>
              <a:buNone/>
            </a:pPr>
            <a:r>
              <a:rPr lang="en-US" sz="2000" dirty="0" err="1" smtClean="0"/>
              <a:t>thislist</a:t>
            </a:r>
            <a:r>
              <a:rPr lang="en-US" sz="2000" dirty="0" smtClean="0"/>
              <a:t> = ["apple", "banana", "cherry"]</a:t>
            </a:r>
          </a:p>
          <a:p>
            <a:pPr>
              <a:buNone/>
            </a:pPr>
            <a:r>
              <a:rPr lang="en-US" sz="2000" dirty="0" smtClean="0"/>
              <a:t>del </a:t>
            </a:r>
            <a:r>
              <a:rPr lang="en-US" sz="2000" dirty="0" err="1" smtClean="0"/>
              <a:t>thislist</a:t>
            </a:r>
            <a:r>
              <a:rPr lang="en-US" sz="2000" dirty="0" smtClean="0"/>
              <a:t>[0]</a:t>
            </a:r>
          </a:p>
          <a:p>
            <a:pPr>
              <a:buNone/>
            </a:pPr>
            <a:r>
              <a:rPr lang="en-US" sz="2000" dirty="0" smtClean="0"/>
              <a:t>print(</a:t>
            </a:r>
            <a:r>
              <a:rPr lang="en-US" sz="2000" dirty="0" err="1" smtClean="0"/>
              <a:t>thislist</a:t>
            </a:r>
            <a:r>
              <a:rPr lang="en-US" sz="2000" dirty="0" smtClean="0"/>
              <a:t>)</a:t>
            </a:r>
          </a:p>
          <a:p>
            <a:pPr>
              <a:buNone/>
            </a:pPr>
            <a:endParaRPr lang="en-US" sz="2000" dirty="0" smtClean="0"/>
          </a:p>
          <a:p>
            <a:pPr>
              <a:buNone/>
            </a:pPr>
            <a:r>
              <a:rPr lang="en-US" sz="2000" dirty="0" smtClean="0"/>
              <a:t>RUN EXAMPLE</a:t>
            </a:r>
          </a:p>
          <a:p>
            <a:pPr>
              <a:buNone/>
            </a:pPr>
            <a:r>
              <a:rPr lang="en-US" sz="2000" dirty="0" err="1" smtClean="0"/>
              <a:t>thislist</a:t>
            </a:r>
            <a:r>
              <a:rPr lang="en-US" sz="2000" dirty="0" smtClean="0"/>
              <a:t> = ["apple", "banana", "cherry"]</a:t>
            </a:r>
          </a:p>
          <a:p>
            <a:pPr>
              <a:buNone/>
            </a:pPr>
            <a:r>
              <a:rPr lang="en-US" sz="2000" dirty="0" smtClean="0"/>
              <a:t>del </a:t>
            </a:r>
            <a:r>
              <a:rPr lang="en-US" sz="2000" dirty="0" err="1" smtClean="0"/>
              <a:t>thislist</a:t>
            </a:r>
            <a:r>
              <a:rPr lang="en-US" sz="2000" dirty="0" smtClean="0"/>
              <a:t>[0]</a:t>
            </a:r>
          </a:p>
          <a:p>
            <a:pPr>
              <a:buNone/>
            </a:pPr>
            <a:r>
              <a:rPr lang="en-US" sz="2000" dirty="0" smtClean="0"/>
              <a:t>print(</a:t>
            </a:r>
            <a:r>
              <a:rPr lang="en-US" sz="2000" dirty="0" err="1" smtClean="0"/>
              <a:t>thislist</a:t>
            </a:r>
            <a:r>
              <a:rPr lang="en-US" sz="2000" dirty="0" smtClean="0"/>
              <a:t>)</a:t>
            </a:r>
          </a:p>
          <a:p>
            <a:pPr>
              <a:buNone/>
            </a:pPr>
            <a:r>
              <a:rPr lang="en-US" sz="2000" dirty="0" smtClean="0"/>
              <a:t>C:\Users\My Name&gt;python demo_list_del.py</a:t>
            </a:r>
            <a:br>
              <a:rPr lang="en-US" sz="2000" dirty="0" smtClean="0"/>
            </a:br>
            <a:r>
              <a:rPr lang="en-US" sz="2000" dirty="0" smtClean="0"/>
              <a:t>['banana', 'cherry']</a:t>
            </a:r>
          </a:p>
          <a:p>
            <a:pPr>
              <a:buNone/>
            </a:pPr>
            <a:r>
              <a:rPr lang="en-US" sz="2000" dirty="0" smtClean="0"/>
              <a:t>Example</a:t>
            </a:r>
            <a:endParaRPr lang="en-US" sz="2000" b="1" dirty="0" smtClean="0"/>
          </a:p>
          <a:p>
            <a:pPr>
              <a:buNone/>
            </a:pPr>
            <a:r>
              <a:rPr lang="en-US" sz="2000" dirty="0" smtClean="0"/>
              <a:t>The del keyword can also delete the list completely:</a:t>
            </a:r>
          </a:p>
          <a:p>
            <a:pPr>
              <a:buNone/>
            </a:pPr>
            <a:r>
              <a:rPr lang="en-US" sz="2000" dirty="0" err="1" smtClean="0"/>
              <a:t>thislist</a:t>
            </a:r>
            <a:r>
              <a:rPr lang="en-US" sz="2000" dirty="0" smtClean="0"/>
              <a:t> = ["apple", "banana", "cherry"]</a:t>
            </a:r>
          </a:p>
          <a:p>
            <a:pPr>
              <a:buNone/>
            </a:pPr>
            <a:r>
              <a:rPr lang="en-US" sz="2000" dirty="0" smtClean="0"/>
              <a:t>del </a:t>
            </a:r>
            <a:r>
              <a:rPr lang="en-US" sz="2000" dirty="0" err="1" smtClean="0"/>
              <a:t>thislist</a:t>
            </a:r>
            <a:endParaRPr lang="en-US" sz="2000" dirty="0" smtClean="0"/>
          </a:p>
          <a:p>
            <a:pPr>
              <a:buNone/>
            </a:pPr>
            <a:endParaRPr lang="en-US"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Lists</a:t>
            </a:r>
            <a:endParaRPr lang="en-US" dirty="0"/>
          </a:p>
        </p:txBody>
      </p:sp>
      <p:sp>
        <p:nvSpPr>
          <p:cNvPr id="3" name="Content Placeholder 2"/>
          <p:cNvSpPr>
            <a:spLocks noGrp="1"/>
          </p:cNvSpPr>
          <p:nvPr>
            <p:ph idx="1"/>
          </p:nvPr>
        </p:nvSpPr>
        <p:spPr>
          <a:xfrm>
            <a:off x="457200" y="1066800"/>
            <a:ext cx="8229600" cy="5638800"/>
          </a:xfrm>
        </p:spPr>
        <p:txBody>
          <a:bodyPr>
            <a:normAutofit/>
          </a:bodyPr>
          <a:lstStyle/>
          <a:p>
            <a:pPr>
              <a:buNone/>
            </a:pPr>
            <a:r>
              <a:rPr lang="en-US" sz="2000" dirty="0" smtClean="0"/>
              <a:t>RUN EXAMPLE</a:t>
            </a:r>
          </a:p>
          <a:p>
            <a:pPr>
              <a:buNone/>
            </a:pPr>
            <a:r>
              <a:rPr lang="en-US" sz="2000" dirty="0" err="1" smtClean="0"/>
              <a:t>thislist</a:t>
            </a:r>
            <a:r>
              <a:rPr lang="en-US" sz="2000" dirty="0" smtClean="0"/>
              <a:t> = ["apple", "banana", "cherry"]</a:t>
            </a:r>
          </a:p>
          <a:p>
            <a:pPr>
              <a:buNone/>
            </a:pPr>
            <a:r>
              <a:rPr lang="en-US" sz="2000" dirty="0" smtClean="0"/>
              <a:t>del </a:t>
            </a:r>
            <a:r>
              <a:rPr lang="en-US" sz="2000" dirty="0" err="1" smtClean="0"/>
              <a:t>thislist</a:t>
            </a:r>
            <a:endParaRPr lang="en-US" sz="2000" dirty="0" smtClean="0"/>
          </a:p>
          <a:p>
            <a:pPr>
              <a:buNone/>
            </a:pPr>
            <a:r>
              <a:rPr lang="en-US" sz="2000" dirty="0" smtClean="0"/>
              <a:t>print(</a:t>
            </a:r>
            <a:r>
              <a:rPr lang="en-US" sz="2000" dirty="0" err="1" smtClean="0"/>
              <a:t>thislist</a:t>
            </a:r>
            <a:r>
              <a:rPr lang="en-US" sz="2000" dirty="0" smtClean="0"/>
              <a:t>) #this will cause an error because you have </a:t>
            </a:r>
            <a:r>
              <a:rPr lang="en-US" sz="2000" dirty="0" err="1" smtClean="0"/>
              <a:t>succsesfully</a:t>
            </a:r>
            <a:r>
              <a:rPr lang="en-US" sz="2000" dirty="0" smtClean="0"/>
              <a:t> deleted "</a:t>
            </a:r>
            <a:r>
              <a:rPr lang="en-US" sz="2000" dirty="0" err="1" smtClean="0"/>
              <a:t>thislist</a:t>
            </a:r>
            <a:r>
              <a:rPr lang="en-US" sz="2000" dirty="0" smtClean="0"/>
              <a:t>".</a:t>
            </a:r>
          </a:p>
          <a:p>
            <a:pPr>
              <a:buNone/>
            </a:pPr>
            <a:r>
              <a:rPr lang="en-US" sz="2000" dirty="0" smtClean="0"/>
              <a:t>C:\Users\My Name&gt;python demo_list_del2.py</a:t>
            </a:r>
            <a:br>
              <a:rPr lang="en-US" sz="2000" dirty="0" smtClean="0"/>
            </a:br>
            <a:r>
              <a:rPr lang="en-US" sz="2000" dirty="0" err="1" smtClean="0"/>
              <a:t>Traceback</a:t>
            </a:r>
            <a:r>
              <a:rPr lang="en-US" sz="2000" dirty="0" smtClean="0"/>
              <a:t> (most recent call last):</a:t>
            </a:r>
            <a:br>
              <a:rPr lang="en-US" sz="2000" dirty="0" smtClean="0"/>
            </a:br>
            <a:r>
              <a:rPr lang="en-US" sz="2000" dirty="0" smtClean="0"/>
              <a:t>  File "demo_list_del2.py", line 3, in &lt;module&gt;</a:t>
            </a:r>
            <a:br>
              <a:rPr lang="en-US" sz="2000" dirty="0" smtClean="0"/>
            </a:br>
            <a:r>
              <a:rPr lang="en-US" sz="2000" dirty="0" smtClean="0"/>
              <a:t>    print(</a:t>
            </a:r>
            <a:r>
              <a:rPr lang="en-US" sz="2000" dirty="0" err="1" smtClean="0"/>
              <a:t>thislist</a:t>
            </a:r>
            <a:r>
              <a:rPr lang="en-US" sz="2000" dirty="0" smtClean="0"/>
              <a:t>) #this will cause an error because you have </a:t>
            </a:r>
            <a:r>
              <a:rPr lang="en-US" sz="2000" dirty="0" err="1" smtClean="0"/>
              <a:t>succsesfully</a:t>
            </a:r>
            <a:r>
              <a:rPr lang="en-US" sz="2000" dirty="0" smtClean="0"/>
              <a:t> deleted "</a:t>
            </a:r>
            <a:r>
              <a:rPr lang="en-US" sz="2000" dirty="0" err="1" smtClean="0"/>
              <a:t>thislist</a:t>
            </a:r>
            <a:r>
              <a:rPr lang="en-US" sz="2000" dirty="0" smtClean="0"/>
              <a:t>".</a:t>
            </a:r>
            <a:br>
              <a:rPr lang="en-US" sz="2000" dirty="0" smtClean="0"/>
            </a:br>
            <a:r>
              <a:rPr lang="en-US" sz="2000" dirty="0" err="1" smtClean="0"/>
              <a:t>NameError</a:t>
            </a:r>
            <a:r>
              <a:rPr lang="en-US" sz="2000" dirty="0" smtClean="0"/>
              <a:t>: name '</a:t>
            </a:r>
            <a:r>
              <a:rPr lang="en-US" sz="2000" dirty="0" err="1" smtClean="0"/>
              <a:t>thislist</a:t>
            </a:r>
            <a:r>
              <a:rPr lang="en-US" sz="2000" dirty="0" smtClean="0"/>
              <a:t>' is not defined</a:t>
            </a:r>
          </a:p>
          <a:p>
            <a:pPr>
              <a:buNone/>
            </a:pPr>
            <a:r>
              <a:rPr lang="en-US" sz="2000" dirty="0" smtClean="0"/>
              <a:t>Example</a:t>
            </a:r>
            <a:endParaRPr lang="en-US" sz="2000" b="1" dirty="0" smtClean="0"/>
          </a:p>
          <a:p>
            <a:pPr>
              <a:buNone/>
            </a:pPr>
            <a:r>
              <a:rPr lang="en-US" sz="2000" dirty="0" smtClean="0"/>
              <a:t>The clear() method empties the list:</a:t>
            </a:r>
          </a:p>
          <a:p>
            <a:pPr>
              <a:buNone/>
            </a:pPr>
            <a:r>
              <a:rPr lang="en-US" sz="2000" dirty="0" err="1" smtClean="0"/>
              <a:t>thislist</a:t>
            </a:r>
            <a:r>
              <a:rPr lang="en-US" sz="2000" dirty="0" smtClean="0"/>
              <a:t> = ["apple", "banana", "cherry"]</a:t>
            </a:r>
          </a:p>
          <a:p>
            <a:pPr>
              <a:buNone/>
            </a:pPr>
            <a:r>
              <a:rPr lang="en-US" sz="2000" dirty="0" err="1" smtClean="0"/>
              <a:t>thislist.clear</a:t>
            </a:r>
            <a:r>
              <a:rPr lang="en-US" sz="2000" dirty="0" smtClean="0"/>
              <a:t>()</a:t>
            </a:r>
          </a:p>
          <a:p>
            <a:pPr>
              <a:buNone/>
            </a:pPr>
            <a:r>
              <a:rPr lang="en-US" sz="2000" dirty="0" smtClean="0"/>
              <a:t>print(</a:t>
            </a:r>
            <a:r>
              <a:rPr lang="en-US" sz="2000" dirty="0" err="1" smtClean="0"/>
              <a:t>thislist</a:t>
            </a:r>
            <a:r>
              <a:rPr lang="en-US" sz="2000" dirty="0" smtClean="0"/>
              <a:t>)</a:t>
            </a:r>
          </a:p>
          <a:p>
            <a:pPr>
              <a:buNone/>
            </a:pPr>
            <a:endParaRPr lang="en-US" sz="2000"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Lists</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2000" dirty="0" smtClean="0"/>
              <a:t>C:\Users\My Name&gt;python demo_list_clear.py</a:t>
            </a:r>
            <a:br>
              <a:rPr lang="en-US" sz="2000" dirty="0" smtClean="0"/>
            </a:br>
            <a:r>
              <a:rPr lang="en-US" sz="2000" dirty="0" smtClean="0"/>
              <a:t>[]</a:t>
            </a:r>
          </a:p>
          <a:p>
            <a:pPr>
              <a:buNone/>
            </a:pPr>
            <a:r>
              <a:rPr lang="en-US" sz="2000" u="sng" dirty="0" smtClean="0"/>
              <a:t>Copy a List</a:t>
            </a:r>
            <a:endParaRPr lang="en-US" sz="2000" b="1" u="sng" dirty="0" smtClean="0"/>
          </a:p>
          <a:p>
            <a:pPr>
              <a:buNone/>
            </a:pPr>
            <a:r>
              <a:rPr lang="en-US" sz="2000" dirty="0" smtClean="0"/>
              <a:t>You cannot copy a list simply by typing list2 = list1, because: list2 will only be a </a:t>
            </a:r>
            <a:r>
              <a:rPr lang="en-US" sz="2000" i="1" dirty="0" smtClean="0"/>
              <a:t>reference</a:t>
            </a:r>
            <a:r>
              <a:rPr lang="en-US" sz="2000" dirty="0" smtClean="0"/>
              <a:t> to list1, and changes made in list1 will automatically also be made in list2.</a:t>
            </a:r>
          </a:p>
          <a:p>
            <a:pPr>
              <a:buNone/>
            </a:pPr>
            <a:r>
              <a:rPr lang="en-US" sz="2000" dirty="0" smtClean="0"/>
              <a:t>There are ways to make a copy, one way is to use the built-in List method copy().</a:t>
            </a:r>
          </a:p>
          <a:p>
            <a:pPr>
              <a:buNone/>
            </a:pPr>
            <a:r>
              <a:rPr lang="en-US" sz="2000" dirty="0" smtClean="0"/>
              <a:t>Example</a:t>
            </a:r>
            <a:endParaRPr lang="en-US" sz="2000" b="1" dirty="0" smtClean="0"/>
          </a:p>
          <a:p>
            <a:pPr>
              <a:buNone/>
            </a:pPr>
            <a:r>
              <a:rPr lang="en-US" sz="2000" dirty="0" smtClean="0"/>
              <a:t>Make a copy of a list with the copy() method:</a:t>
            </a:r>
          </a:p>
          <a:p>
            <a:pPr>
              <a:buNone/>
            </a:pPr>
            <a:r>
              <a:rPr lang="en-US" sz="2000" dirty="0" err="1" smtClean="0"/>
              <a:t>thislist</a:t>
            </a:r>
            <a:r>
              <a:rPr lang="en-US" sz="2000" dirty="0" smtClean="0"/>
              <a:t> = ["apple", "banana", "cherry"]</a:t>
            </a:r>
          </a:p>
          <a:p>
            <a:pPr>
              <a:buNone/>
            </a:pPr>
            <a:r>
              <a:rPr lang="en-US" sz="2000" dirty="0" err="1" smtClean="0"/>
              <a:t>mylist</a:t>
            </a:r>
            <a:r>
              <a:rPr lang="en-US" sz="2000" dirty="0" smtClean="0"/>
              <a:t> = </a:t>
            </a:r>
            <a:r>
              <a:rPr lang="en-US" sz="2000" dirty="0" err="1" smtClean="0"/>
              <a:t>thislist.copy</a:t>
            </a:r>
            <a:r>
              <a:rPr lang="en-US" sz="2000" dirty="0" smtClean="0"/>
              <a:t>()</a:t>
            </a:r>
          </a:p>
          <a:p>
            <a:pPr>
              <a:buNone/>
            </a:pPr>
            <a:r>
              <a:rPr lang="en-US" sz="2000" dirty="0" smtClean="0"/>
              <a:t>print(</a:t>
            </a:r>
            <a:r>
              <a:rPr lang="en-US" sz="2000" dirty="0" err="1" smtClean="0"/>
              <a:t>mylist</a:t>
            </a:r>
            <a:r>
              <a:rPr lang="en-US" sz="2000" dirty="0" smtClean="0"/>
              <a:t>)</a:t>
            </a:r>
          </a:p>
          <a:p>
            <a:pPr>
              <a:buNone/>
            </a:pPr>
            <a:r>
              <a:rPr lang="en-US" sz="2000" dirty="0" smtClean="0"/>
              <a:t>RUN EXAMPLE</a:t>
            </a:r>
          </a:p>
          <a:p>
            <a:pPr>
              <a:buNone/>
            </a:pPr>
            <a:r>
              <a:rPr lang="en-US" sz="2000" dirty="0" err="1" smtClean="0"/>
              <a:t>thislist</a:t>
            </a:r>
            <a:r>
              <a:rPr lang="en-US" sz="2000" dirty="0" smtClean="0"/>
              <a:t> = ["apple", "banana", "cherry"]</a:t>
            </a:r>
          </a:p>
          <a:p>
            <a:pPr>
              <a:buNone/>
            </a:pPr>
            <a:r>
              <a:rPr lang="en-US" sz="2000" dirty="0" err="1" smtClean="0"/>
              <a:t>mylist</a:t>
            </a:r>
            <a:r>
              <a:rPr lang="en-US" sz="2000" dirty="0" smtClean="0"/>
              <a:t> = </a:t>
            </a:r>
            <a:r>
              <a:rPr lang="en-US" sz="2000" dirty="0" err="1" smtClean="0"/>
              <a:t>thislist.copy</a:t>
            </a:r>
            <a:r>
              <a:rPr lang="en-US" sz="2000" dirty="0" smtClean="0"/>
              <a:t>()</a:t>
            </a:r>
          </a:p>
          <a:p>
            <a:pPr>
              <a:buNone/>
            </a:pPr>
            <a:r>
              <a:rPr lang="en-US" sz="2000" dirty="0" smtClean="0"/>
              <a:t>print(</a:t>
            </a:r>
            <a:r>
              <a:rPr lang="en-US" sz="2000" dirty="0" err="1" smtClean="0"/>
              <a:t>mylist</a:t>
            </a:r>
            <a:r>
              <a:rPr lang="en-US" sz="2000" dirty="0" smtClean="0"/>
              <a:t>)</a:t>
            </a:r>
          </a:p>
          <a:p>
            <a:pPr>
              <a:buNone/>
            </a:pPr>
            <a:endParaRPr lang="en-US"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Lists</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buNone/>
            </a:pPr>
            <a:r>
              <a:rPr lang="en-US" sz="2000" dirty="0" smtClean="0"/>
              <a:t>C:\Users\My Name&gt;python demo_list_copy.py</a:t>
            </a:r>
            <a:br>
              <a:rPr lang="en-US" sz="2000" dirty="0" smtClean="0"/>
            </a:br>
            <a:r>
              <a:rPr lang="en-US" sz="2000" dirty="0" smtClean="0"/>
              <a:t>['apple', 'banana', 'cherry']</a:t>
            </a:r>
          </a:p>
          <a:p>
            <a:pPr>
              <a:buNone/>
            </a:pPr>
            <a:r>
              <a:rPr lang="en-US" sz="2000" dirty="0" smtClean="0"/>
              <a:t>Another way to make a copy is to use the built-in method list().</a:t>
            </a:r>
          </a:p>
          <a:p>
            <a:pPr>
              <a:buNone/>
            </a:pPr>
            <a:r>
              <a:rPr lang="en-US" sz="2000" dirty="0" smtClean="0"/>
              <a:t>Example</a:t>
            </a:r>
            <a:endParaRPr lang="en-US" sz="2000" b="1" dirty="0" smtClean="0"/>
          </a:p>
          <a:p>
            <a:pPr>
              <a:buNone/>
            </a:pPr>
            <a:r>
              <a:rPr lang="en-US" sz="2000" dirty="0" smtClean="0"/>
              <a:t>Make a copy of a list with the list() method:</a:t>
            </a:r>
          </a:p>
          <a:p>
            <a:pPr>
              <a:buNone/>
            </a:pPr>
            <a:r>
              <a:rPr lang="en-US" sz="2000" dirty="0" err="1" smtClean="0"/>
              <a:t>thislist</a:t>
            </a:r>
            <a:r>
              <a:rPr lang="en-US" sz="2000" dirty="0" smtClean="0"/>
              <a:t> = ["apple", "banana", "cherry"]</a:t>
            </a:r>
          </a:p>
          <a:p>
            <a:pPr>
              <a:buNone/>
            </a:pPr>
            <a:r>
              <a:rPr lang="en-US" sz="2000" dirty="0" err="1" smtClean="0"/>
              <a:t>mylist</a:t>
            </a:r>
            <a:r>
              <a:rPr lang="en-US" sz="2000" dirty="0" smtClean="0"/>
              <a:t> = list(</a:t>
            </a:r>
            <a:r>
              <a:rPr lang="en-US" sz="2000" dirty="0" err="1" smtClean="0"/>
              <a:t>thislist</a:t>
            </a:r>
            <a:r>
              <a:rPr lang="en-US" sz="2000" dirty="0" smtClean="0"/>
              <a:t>)</a:t>
            </a:r>
          </a:p>
          <a:p>
            <a:pPr>
              <a:buNone/>
            </a:pPr>
            <a:r>
              <a:rPr lang="en-US" sz="2000" dirty="0" smtClean="0"/>
              <a:t>print(</a:t>
            </a:r>
            <a:r>
              <a:rPr lang="en-US" sz="2000" dirty="0" err="1" smtClean="0"/>
              <a:t>mylist</a:t>
            </a:r>
            <a:r>
              <a:rPr lang="en-US" sz="2000" dirty="0" smtClean="0"/>
              <a:t>)</a:t>
            </a:r>
          </a:p>
          <a:p>
            <a:pPr>
              <a:buNone/>
            </a:pPr>
            <a:r>
              <a:rPr lang="en-US" sz="2000" dirty="0" smtClean="0"/>
              <a:t>RUN EXAMPLE</a:t>
            </a:r>
          </a:p>
          <a:p>
            <a:pPr>
              <a:buNone/>
            </a:pPr>
            <a:r>
              <a:rPr lang="en-US" sz="2000" dirty="0" err="1" smtClean="0"/>
              <a:t>thislist</a:t>
            </a:r>
            <a:r>
              <a:rPr lang="en-US" sz="2000" dirty="0" smtClean="0"/>
              <a:t> = ["apple", "banana", "cherry"]</a:t>
            </a:r>
          </a:p>
          <a:p>
            <a:pPr>
              <a:buNone/>
            </a:pPr>
            <a:r>
              <a:rPr lang="en-US" sz="2000" dirty="0" err="1" smtClean="0"/>
              <a:t>mylist</a:t>
            </a:r>
            <a:r>
              <a:rPr lang="en-US" sz="2000" dirty="0" smtClean="0"/>
              <a:t> = list(</a:t>
            </a:r>
            <a:r>
              <a:rPr lang="en-US" sz="2000" dirty="0" err="1" smtClean="0"/>
              <a:t>thislist</a:t>
            </a:r>
            <a:r>
              <a:rPr lang="en-US" sz="2000" dirty="0" smtClean="0"/>
              <a:t>)</a:t>
            </a:r>
          </a:p>
          <a:p>
            <a:pPr>
              <a:buNone/>
            </a:pPr>
            <a:r>
              <a:rPr lang="en-US" sz="2000" dirty="0" smtClean="0"/>
              <a:t>print(</a:t>
            </a:r>
            <a:r>
              <a:rPr lang="en-US" sz="2000" dirty="0" err="1" smtClean="0"/>
              <a:t>mylist</a:t>
            </a:r>
            <a:r>
              <a:rPr lang="en-US" sz="2000" dirty="0" smtClean="0"/>
              <a:t>)</a:t>
            </a:r>
          </a:p>
          <a:p>
            <a:pPr>
              <a:buNone/>
            </a:pPr>
            <a:r>
              <a:rPr lang="en-US" sz="2000" dirty="0" smtClean="0"/>
              <a:t>C:\Users\My Name&gt;python demo_list_copy2.py</a:t>
            </a:r>
            <a:br>
              <a:rPr lang="en-US" sz="2000" dirty="0" smtClean="0"/>
            </a:br>
            <a:r>
              <a:rPr lang="en-US" sz="2000" dirty="0" smtClean="0"/>
              <a:t>['apple', 'banana', 'cherry']</a:t>
            </a:r>
          </a:p>
          <a:p>
            <a:pPr>
              <a:buNone/>
            </a:pPr>
            <a:endParaRPr lang="en-US"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u="sng" dirty="0" smtClean="0"/>
              <a:t>Python Lists</a:t>
            </a:r>
            <a:endParaRPr lang="en-US" dirty="0"/>
          </a:p>
        </p:txBody>
      </p:sp>
      <p:sp>
        <p:nvSpPr>
          <p:cNvPr id="3" name="Content Placeholder 2"/>
          <p:cNvSpPr>
            <a:spLocks noGrp="1"/>
          </p:cNvSpPr>
          <p:nvPr>
            <p:ph idx="1"/>
          </p:nvPr>
        </p:nvSpPr>
        <p:spPr>
          <a:xfrm>
            <a:off x="457200" y="1066800"/>
            <a:ext cx="8229600" cy="5486400"/>
          </a:xfrm>
        </p:spPr>
        <p:txBody>
          <a:bodyPr>
            <a:normAutofit/>
          </a:bodyPr>
          <a:lstStyle/>
          <a:p>
            <a:pPr>
              <a:buNone/>
            </a:pPr>
            <a:r>
              <a:rPr lang="en-US" sz="2000" dirty="0" smtClean="0"/>
              <a:t>The list() Constructor</a:t>
            </a:r>
            <a:endParaRPr lang="en-US" sz="2000" b="1" dirty="0" smtClean="0"/>
          </a:p>
          <a:p>
            <a:pPr>
              <a:buNone/>
            </a:pPr>
            <a:r>
              <a:rPr lang="en-US" sz="2000" dirty="0" smtClean="0"/>
              <a:t>It is also possible to use the list() constructor to make a new list.</a:t>
            </a:r>
          </a:p>
          <a:p>
            <a:pPr>
              <a:buNone/>
            </a:pPr>
            <a:r>
              <a:rPr lang="en-US" sz="2000" dirty="0" smtClean="0"/>
              <a:t>Example</a:t>
            </a:r>
            <a:endParaRPr lang="en-US" sz="2000" b="1" dirty="0" smtClean="0"/>
          </a:p>
          <a:p>
            <a:pPr>
              <a:buNone/>
            </a:pPr>
            <a:r>
              <a:rPr lang="en-US" sz="2000" dirty="0" smtClean="0"/>
              <a:t>Using the list() constructor to make a List:</a:t>
            </a:r>
          </a:p>
          <a:p>
            <a:pPr>
              <a:buNone/>
            </a:pPr>
            <a:r>
              <a:rPr lang="en-US" sz="2000" dirty="0" err="1" smtClean="0"/>
              <a:t>thislist</a:t>
            </a:r>
            <a:r>
              <a:rPr lang="en-US" sz="2000" dirty="0" smtClean="0"/>
              <a:t> = list(("apple", "banana", "cherry")) # note the double round-</a:t>
            </a:r>
          </a:p>
          <a:p>
            <a:pPr>
              <a:buNone/>
            </a:pPr>
            <a:r>
              <a:rPr lang="en-US" sz="2000" dirty="0" smtClean="0"/>
              <a:t>Brackets</a:t>
            </a:r>
          </a:p>
          <a:p>
            <a:pPr>
              <a:buNone/>
            </a:pPr>
            <a:r>
              <a:rPr lang="en-US" sz="2000" dirty="0" smtClean="0"/>
              <a:t>print(</a:t>
            </a:r>
            <a:r>
              <a:rPr lang="en-US" sz="2000" dirty="0" err="1" smtClean="0"/>
              <a:t>thislist</a:t>
            </a:r>
            <a:r>
              <a:rPr lang="en-US" sz="2000" dirty="0" smtClean="0"/>
              <a:t>)</a:t>
            </a:r>
          </a:p>
          <a:p>
            <a:pPr>
              <a:buNone/>
            </a:pPr>
            <a:r>
              <a:rPr lang="en-US" sz="2000" dirty="0" smtClean="0"/>
              <a:t>RUN EXAMPLE</a:t>
            </a:r>
          </a:p>
          <a:p>
            <a:pPr>
              <a:buNone/>
            </a:pPr>
            <a:r>
              <a:rPr lang="en-US" sz="2000" dirty="0" err="1" smtClean="0"/>
              <a:t>thislist</a:t>
            </a:r>
            <a:r>
              <a:rPr lang="en-US" sz="2000" dirty="0" smtClean="0"/>
              <a:t> = list(("apple", "banana", "cherry"))</a:t>
            </a:r>
          </a:p>
          <a:p>
            <a:pPr>
              <a:buNone/>
            </a:pPr>
            <a:r>
              <a:rPr lang="en-US" sz="2000" dirty="0" smtClean="0"/>
              <a:t>print(</a:t>
            </a:r>
            <a:r>
              <a:rPr lang="en-US" sz="2000" dirty="0" err="1" smtClean="0"/>
              <a:t>thislist</a:t>
            </a:r>
            <a:r>
              <a:rPr lang="en-US" sz="2000" dirty="0" smtClean="0"/>
              <a:t>)</a:t>
            </a:r>
          </a:p>
          <a:p>
            <a:pPr>
              <a:buNone/>
            </a:pPr>
            <a:r>
              <a:rPr lang="en-US" sz="2000" dirty="0" smtClean="0"/>
              <a:t>C:\Users\My Name&gt;python demo_list_constructor.py</a:t>
            </a:r>
            <a:br>
              <a:rPr lang="en-US" sz="2000" dirty="0" smtClean="0"/>
            </a:br>
            <a:r>
              <a:rPr lang="en-US" sz="2000" dirty="0" smtClean="0"/>
              <a:t>['apple', 'banana', 'cherry']</a:t>
            </a:r>
          </a:p>
          <a:p>
            <a:pPr>
              <a:buNone/>
            </a:pPr>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Lists</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smtClean="0"/>
              <a:t>List Methods</a:t>
            </a:r>
            <a:endParaRPr lang="en-US" sz="2000" b="1" dirty="0" smtClean="0"/>
          </a:p>
          <a:p>
            <a:pPr>
              <a:buNone/>
            </a:pPr>
            <a:r>
              <a:rPr lang="en-US" sz="2000" dirty="0" smtClean="0"/>
              <a:t>Python has a set of built-in methods that you can use on lists.</a:t>
            </a:r>
          </a:p>
          <a:p>
            <a:pPr>
              <a:buNone/>
            </a:pPr>
            <a:endParaRPr lang="en-US" sz="2000" dirty="0"/>
          </a:p>
        </p:txBody>
      </p:sp>
      <p:graphicFrame>
        <p:nvGraphicFramePr>
          <p:cNvPr id="4" name="Table 3"/>
          <p:cNvGraphicFramePr>
            <a:graphicFrameLocks noGrp="1"/>
          </p:cNvGraphicFramePr>
          <p:nvPr/>
        </p:nvGraphicFramePr>
        <p:xfrm>
          <a:off x="533399" y="1752596"/>
          <a:ext cx="8382001" cy="4836891"/>
        </p:xfrm>
        <a:graphic>
          <a:graphicData uri="http://schemas.openxmlformats.org/drawingml/2006/table">
            <a:tbl>
              <a:tblPr firstRow="1" bandRow="1">
                <a:tableStyleId>{5C22544A-7EE6-4342-B048-85BDC9FD1C3A}</a:tableStyleId>
              </a:tblPr>
              <a:tblGrid>
                <a:gridCol w="1385888"/>
                <a:gridCol w="6996113"/>
              </a:tblGrid>
              <a:tr h="383243">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Method</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b="1">
                          <a:solidFill>
                            <a:srgbClr val="000000"/>
                          </a:solidFill>
                          <a:latin typeface="Verdana"/>
                          <a:ea typeface="Calibri"/>
                          <a:cs typeface="Times New Roman"/>
                        </a:rPr>
                        <a:t>Description</a:t>
                      </a:r>
                      <a:endParaRPr lang="en-US" sz="2000">
                        <a:latin typeface="Calibri"/>
                        <a:ea typeface="Calibri"/>
                        <a:cs typeface="Times New Roman"/>
                      </a:endParaRPr>
                    </a:p>
                  </a:txBody>
                  <a:tcPr marL="30480" marR="30480" marT="30480" marB="30480"/>
                </a:tc>
              </a:tr>
              <a:tr h="383243">
                <a:tc>
                  <a:txBody>
                    <a:bodyPr/>
                    <a:lstStyle/>
                    <a:p>
                      <a:pPr marL="0" marR="0">
                        <a:lnSpc>
                          <a:spcPct val="115000"/>
                        </a:lnSpc>
                        <a:spcBef>
                          <a:spcPts val="0"/>
                        </a:spcBef>
                        <a:spcAft>
                          <a:spcPts val="0"/>
                        </a:spcAft>
                      </a:pPr>
                      <a:r>
                        <a:rPr lang="en-US" sz="2000" u="none" dirty="0" err="1" smtClean="0">
                          <a:solidFill>
                            <a:srgbClr val="0000FF"/>
                          </a:solidFill>
                          <a:latin typeface="Verdana"/>
                          <a:ea typeface="Calibri"/>
                          <a:cs typeface="Times New Roman"/>
                        </a:rPr>
                        <a:t>Appent</a:t>
                      </a:r>
                      <a:r>
                        <a:rPr lang="en-US" sz="2000" u="none" dirty="0" smtClean="0">
                          <a:solidFill>
                            <a:srgbClr val="0000FF"/>
                          </a:solidFill>
                          <a:latin typeface="Verdana"/>
                          <a:ea typeface="Calibri"/>
                          <a:cs typeface="Times New Roman"/>
                        </a:rPr>
                        <a:t>()</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Adds an element at the end of the list</a:t>
                      </a:r>
                      <a:endParaRPr lang="en-US" sz="2000">
                        <a:latin typeface="Calibri"/>
                        <a:ea typeface="Calibri"/>
                        <a:cs typeface="Times New Roman"/>
                      </a:endParaRPr>
                    </a:p>
                  </a:txBody>
                  <a:tcPr marL="30480" marR="30480" marT="30480" marB="30480"/>
                </a:tc>
              </a:tr>
              <a:tr h="493491">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Clear()</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Removes all the elements from the list</a:t>
                      </a:r>
                      <a:endParaRPr lang="en-US" sz="2000" dirty="0">
                        <a:latin typeface="Calibri"/>
                        <a:ea typeface="Calibri"/>
                        <a:cs typeface="Times New Roman"/>
                      </a:endParaRPr>
                    </a:p>
                  </a:txBody>
                  <a:tcPr marL="30480" marR="30480" marT="30480" marB="30480"/>
                </a:tc>
              </a:tr>
              <a:tr h="383243">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Copy()</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copy of the list</a:t>
                      </a:r>
                      <a:endParaRPr lang="en-US" sz="2000" dirty="0">
                        <a:latin typeface="Calibri"/>
                        <a:ea typeface="Calibri"/>
                        <a:cs typeface="Times New Roman"/>
                      </a:endParaRPr>
                    </a:p>
                  </a:txBody>
                  <a:tcPr marL="30480" marR="30480" marT="30480" marB="30480"/>
                </a:tc>
              </a:tr>
              <a:tr h="383243">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Count()</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the number of elements with the specified value</a:t>
                      </a:r>
                      <a:endParaRPr lang="en-US" sz="2000" dirty="0">
                        <a:latin typeface="Calibri"/>
                        <a:ea typeface="Calibri"/>
                        <a:cs typeface="Times New Roman"/>
                      </a:endParaRPr>
                    </a:p>
                  </a:txBody>
                  <a:tcPr marL="30480" marR="30480" marT="30480" marB="30480"/>
                </a:tc>
              </a:tr>
              <a:tr h="383243">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Extend()</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Add the elements of a list (or any </a:t>
                      </a:r>
                      <a:r>
                        <a:rPr lang="en-US" sz="2000" dirty="0" err="1">
                          <a:solidFill>
                            <a:srgbClr val="000000"/>
                          </a:solidFill>
                          <a:latin typeface="Verdana"/>
                          <a:ea typeface="Calibri"/>
                          <a:cs typeface="Times New Roman"/>
                        </a:rPr>
                        <a:t>iterable</a:t>
                      </a:r>
                      <a:r>
                        <a:rPr lang="en-US" sz="2000" dirty="0">
                          <a:solidFill>
                            <a:srgbClr val="000000"/>
                          </a:solidFill>
                          <a:latin typeface="Verdana"/>
                          <a:ea typeface="Calibri"/>
                          <a:cs typeface="Times New Roman"/>
                        </a:rPr>
                        <a:t>), to the end of the current list</a:t>
                      </a:r>
                      <a:endParaRPr lang="en-US" sz="2000" dirty="0">
                        <a:latin typeface="Calibri"/>
                        <a:ea typeface="Calibri"/>
                        <a:cs typeface="Times New Roman"/>
                      </a:endParaRPr>
                    </a:p>
                  </a:txBody>
                  <a:tcPr marL="30480" marR="30480" marT="30480" marB="30480"/>
                </a:tc>
              </a:tr>
              <a:tr h="383243">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Index()</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the index of the first element with the specified value</a:t>
                      </a:r>
                      <a:endParaRPr lang="en-US" sz="2000" dirty="0">
                        <a:latin typeface="Calibri"/>
                        <a:ea typeface="Calibri"/>
                        <a:cs typeface="Times New Roman"/>
                      </a:endParaRPr>
                    </a:p>
                  </a:txBody>
                  <a:tcPr marL="30480" marR="30480" marT="30480" marB="30480"/>
                </a:tc>
              </a:tr>
              <a:tr h="383243">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Insert()</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Adds an element at the specified position</a:t>
                      </a:r>
                      <a:endParaRPr lang="en-US" sz="2000" dirty="0">
                        <a:latin typeface="Calibri"/>
                        <a:ea typeface="Calibri"/>
                        <a:cs typeface="Times New Roman"/>
                      </a:endParaRPr>
                    </a:p>
                  </a:txBody>
                  <a:tcPr marL="30480" marR="30480" marT="30480" marB="30480"/>
                </a:tc>
              </a:tr>
              <a:tr h="383243">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pop()</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Removes the element at the specified position</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Lists</a:t>
            </a:r>
            <a:endParaRPr lang="en-US" dirty="0"/>
          </a:p>
        </p:txBody>
      </p:sp>
      <p:graphicFrame>
        <p:nvGraphicFramePr>
          <p:cNvPr id="4" name="Content Placeholder 3"/>
          <p:cNvGraphicFramePr>
            <a:graphicFrameLocks noGrp="1"/>
          </p:cNvGraphicFramePr>
          <p:nvPr>
            <p:ph idx="1"/>
          </p:nvPr>
        </p:nvGraphicFramePr>
        <p:xfrm>
          <a:off x="457200" y="1219199"/>
          <a:ext cx="8229600" cy="1600200"/>
        </p:xfrm>
        <a:graphic>
          <a:graphicData uri="http://schemas.openxmlformats.org/drawingml/2006/table">
            <a:tbl>
              <a:tblPr firstRow="1" bandRow="1">
                <a:tableStyleId>{5C22544A-7EE6-4342-B048-85BDC9FD1C3A}</a:tableStyleId>
              </a:tblPr>
              <a:tblGrid>
                <a:gridCol w="1676400"/>
                <a:gridCol w="6553200"/>
              </a:tblGrid>
              <a:tr h="14224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Remove()</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Removes the item with the specified value</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Reverse()</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Reverses the order of the list</a:t>
                      </a:r>
                      <a:endParaRPr lang="en-US" sz="200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Sort()</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Sorts the list</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normAutofit fontScale="90000"/>
          </a:bodyPr>
          <a:lstStyle/>
          <a:p>
            <a:r>
              <a:rPr lang="en-US" dirty="0" smtClean="0"/>
              <a:t>11. </a:t>
            </a:r>
            <a:r>
              <a:rPr lang="en-US" u="sng" dirty="0" smtClean="0"/>
              <a:t>Python </a:t>
            </a:r>
            <a:r>
              <a:rPr lang="en-US" u="sng" dirty="0" err="1" smtClean="0"/>
              <a:t>Tuples</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562600"/>
          </a:xfrm>
        </p:spPr>
        <p:txBody>
          <a:bodyPr>
            <a:normAutofit fontScale="92500" lnSpcReduction="10000"/>
          </a:bodyPr>
          <a:lstStyle/>
          <a:p>
            <a:pPr>
              <a:buNone/>
            </a:pPr>
            <a:r>
              <a:rPr lang="en-US" sz="2000" dirty="0" err="1" smtClean="0"/>
              <a:t>Tuple</a:t>
            </a:r>
            <a:endParaRPr lang="en-US" sz="2000" b="1" dirty="0" smtClean="0"/>
          </a:p>
          <a:p>
            <a:pPr>
              <a:buNone/>
            </a:pPr>
            <a:r>
              <a:rPr lang="en-US" sz="2000" dirty="0" smtClean="0"/>
              <a:t>A </a:t>
            </a:r>
            <a:r>
              <a:rPr lang="en-US" sz="2000" dirty="0" err="1" smtClean="0"/>
              <a:t>tuple</a:t>
            </a:r>
            <a:r>
              <a:rPr lang="en-US" sz="2000" dirty="0" smtClean="0"/>
              <a:t> is a collection which is ordered and </a:t>
            </a:r>
            <a:r>
              <a:rPr lang="en-US" sz="2000" b="1" dirty="0" smtClean="0"/>
              <a:t>unchangeable</a:t>
            </a:r>
            <a:r>
              <a:rPr lang="en-US" sz="2000" dirty="0" smtClean="0"/>
              <a:t>. In Python</a:t>
            </a:r>
          </a:p>
          <a:p>
            <a:pPr>
              <a:buNone/>
            </a:pPr>
            <a:r>
              <a:rPr lang="en-US" sz="2000" dirty="0" err="1" smtClean="0"/>
              <a:t>tuples</a:t>
            </a:r>
            <a:r>
              <a:rPr lang="en-US" sz="2000" dirty="0" smtClean="0"/>
              <a:t> are written with round brackets.</a:t>
            </a:r>
          </a:p>
          <a:p>
            <a:pPr>
              <a:buNone/>
            </a:pPr>
            <a:r>
              <a:rPr lang="en-US" sz="2000" dirty="0" smtClean="0"/>
              <a:t>Example</a:t>
            </a:r>
            <a:endParaRPr lang="en-US" sz="2000" b="1" dirty="0" smtClean="0"/>
          </a:p>
          <a:p>
            <a:pPr>
              <a:buNone/>
            </a:pPr>
            <a:r>
              <a:rPr lang="en-US" sz="2000" dirty="0" smtClean="0"/>
              <a:t>Create a </a:t>
            </a:r>
            <a:r>
              <a:rPr lang="en-US" sz="2000" dirty="0" err="1" smtClean="0"/>
              <a:t>Tuple</a:t>
            </a:r>
            <a:r>
              <a:rPr lang="en-US" sz="2000" dirty="0" smtClean="0"/>
              <a:t>:</a:t>
            </a:r>
          </a:p>
          <a:p>
            <a:pPr>
              <a:buNone/>
            </a:pPr>
            <a:r>
              <a:rPr lang="en-US" sz="2000" dirty="0" err="1" smtClean="0"/>
              <a:t>thistuple</a:t>
            </a:r>
            <a:r>
              <a:rPr lang="en-US" sz="2000" dirty="0" smtClean="0"/>
              <a:t> = ("apple", "banana", "cherry")</a:t>
            </a:r>
          </a:p>
          <a:p>
            <a:pPr>
              <a:buNone/>
            </a:pPr>
            <a:r>
              <a:rPr lang="en-US" sz="2000" dirty="0" smtClean="0"/>
              <a:t>print(</a:t>
            </a:r>
            <a:r>
              <a:rPr lang="en-US" sz="2000" dirty="0" err="1" smtClean="0"/>
              <a:t>thistuple</a:t>
            </a:r>
            <a:r>
              <a:rPr lang="en-US" sz="2000" dirty="0" smtClean="0"/>
              <a:t>)</a:t>
            </a:r>
          </a:p>
          <a:p>
            <a:pPr>
              <a:buNone/>
            </a:pPr>
            <a:r>
              <a:rPr lang="en-US" sz="2000" dirty="0" smtClean="0"/>
              <a:t>RUN EXAMPLE</a:t>
            </a:r>
          </a:p>
          <a:p>
            <a:pPr>
              <a:buNone/>
            </a:pPr>
            <a:r>
              <a:rPr lang="en-US" sz="2000" dirty="0" err="1" smtClean="0"/>
              <a:t>thistuple</a:t>
            </a:r>
            <a:r>
              <a:rPr lang="en-US" sz="2000" dirty="0" smtClean="0"/>
              <a:t> = ("apple", "banana", "cherry")</a:t>
            </a:r>
          </a:p>
          <a:p>
            <a:pPr>
              <a:buNone/>
            </a:pPr>
            <a:r>
              <a:rPr lang="en-US" sz="2000" dirty="0" smtClean="0"/>
              <a:t>print(</a:t>
            </a:r>
            <a:r>
              <a:rPr lang="en-US" sz="2000" dirty="0" err="1" smtClean="0"/>
              <a:t>thistuple</a:t>
            </a:r>
            <a:r>
              <a:rPr lang="en-US" sz="2000" dirty="0" smtClean="0"/>
              <a:t>)</a:t>
            </a:r>
          </a:p>
          <a:p>
            <a:pPr>
              <a:buNone/>
            </a:pPr>
            <a:r>
              <a:rPr lang="en-US" sz="2000" dirty="0" smtClean="0"/>
              <a:t>C:\Users\My Name&gt;python demo_tuple.py</a:t>
            </a:r>
            <a:br>
              <a:rPr lang="en-US" sz="2000" dirty="0" smtClean="0"/>
            </a:br>
            <a:r>
              <a:rPr lang="en-US" sz="2000" dirty="0" smtClean="0"/>
              <a:t>('apple', 'banana', 'cherry')</a:t>
            </a:r>
          </a:p>
          <a:p>
            <a:pPr>
              <a:buNone/>
            </a:pPr>
            <a:r>
              <a:rPr lang="en-US" sz="2000" dirty="0" smtClean="0"/>
              <a:t> </a:t>
            </a:r>
          </a:p>
          <a:p>
            <a:pPr>
              <a:buNone/>
            </a:pPr>
            <a:r>
              <a:rPr lang="en-US" sz="2000" dirty="0" smtClean="0"/>
              <a:t>Access </a:t>
            </a:r>
            <a:r>
              <a:rPr lang="en-US" sz="2000" dirty="0" err="1" smtClean="0"/>
              <a:t>Tuple</a:t>
            </a:r>
            <a:r>
              <a:rPr lang="en-US" sz="2000" dirty="0" smtClean="0"/>
              <a:t> Items</a:t>
            </a:r>
            <a:endParaRPr lang="en-US" sz="2000" b="1" dirty="0" smtClean="0"/>
          </a:p>
          <a:p>
            <a:pPr>
              <a:buNone/>
            </a:pPr>
            <a:r>
              <a:rPr lang="en-US" sz="2000" dirty="0" smtClean="0"/>
              <a:t>You can access </a:t>
            </a:r>
            <a:r>
              <a:rPr lang="en-US" sz="2000" dirty="0" err="1" smtClean="0"/>
              <a:t>tuple</a:t>
            </a:r>
            <a:r>
              <a:rPr lang="en-US" sz="2000" dirty="0" smtClean="0"/>
              <a:t> items by referring to the index number, inside square</a:t>
            </a:r>
          </a:p>
          <a:p>
            <a:pPr>
              <a:buNone/>
            </a:pPr>
            <a:r>
              <a:rPr lang="en-US" sz="2000" dirty="0" smtClean="0"/>
              <a:t>brackets:</a:t>
            </a:r>
          </a:p>
          <a:p>
            <a:pPr>
              <a:buNone/>
            </a:pPr>
            <a:r>
              <a:rPr lang="en-US" sz="2000" dirty="0" smtClean="0"/>
              <a:t>Example</a:t>
            </a:r>
            <a:endParaRPr lang="en-US" sz="2000" b="1" dirty="0" smtClean="0"/>
          </a:p>
          <a:p>
            <a:pPr>
              <a:buNone/>
            </a:pPr>
            <a:endParaRPr lang="en-US" sz="20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a:t>
            </a:r>
            <a:r>
              <a:rPr lang="en-US" u="sng" dirty="0" err="1" smtClean="0"/>
              <a:t>Tuples</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2000" dirty="0" smtClean="0"/>
              <a:t>Return the item in position 1:</a:t>
            </a:r>
          </a:p>
          <a:p>
            <a:pPr>
              <a:buNone/>
            </a:pPr>
            <a:r>
              <a:rPr lang="en-US" sz="2000" dirty="0" err="1" smtClean="0"/>
              <a:t>thistuple</a:t>
            </a:r>
            <a:r>
              <a:rPr lang="en-US" sz="2000" dirty="0" smtClean="0"/>
              <a:t> = ("apple", "banana", "cherry")</a:t>
            </a:r>
          </a:p>
          <a:p>
            <a:pPr>
              <a:buNone/>
            </a:pPr>
            <a:r>
              <a:rPr lang="en-US" sz="2000" dirty="0" smtClean="0"/>
              <a:t>print(</a:t>
            </a:r>
            <a:r>
              <a:rPr lang="en-US" sz="2000" dirty="0" err="1" smtClean="0"/>
              <a:t>thistuple</a:t>
            </a:r>
            <a:r>
              <a:rPr lang="en-US" sz="2000" dirty="0" smtClean="0"/>
              <a:t>[1])</a:t>
            </a:r>
          </a:p>
          <a:p>
            <a:pPr>
              <a:buNone/>
            </a:pPr>
            <a:r>
              <a:rPr lang="en-US" sz="2000" dirty="0" smtClean="0"/>
              <a:t>RUN EXAMPLE</a:t>
            </a:r>
          </a:p>
          <a:p>
            <a:pPr>
              <a:buNone/>
            </a:pPr>
            <a:r>
              <a:rPr lang="en-US" sz="2000" dirty="0" err="1" smtClean="0"/>
              <a:t>thistuple</a:t>
            </a:r>
            <a:r>
              <a:rPr lang="en-US" sz="2000" dirty="0" smtClean="0"/>
              <a:t> = ("apple", "banana", "cherry")</a:t>
            </a:r>
          </a:p>
          <a:p>
            <a:pPr>
              <a:buNone/>
            </a:pPr>
            <a:r>
              <a:rPr lang="en-US" sz="2000" dirty="0" smtClean="0"/>
              <a:t>print(</a:t>
            </a:r>
            <a:r>
              <a:rPr lang="en-US" sz="2000" dirty="0" err="1" smtClean="0"/>
              <a:t>thistuple</a:t>
            </a:r>
            <a:r>
              <a:rPr lang="en-US" sz="2000" dirty="0" smtClean="0"/>
              <a:t>[1])</a:t>
            </a:r>
          </a:p>
          <a:p>
            <a:pPr>
              <a:buNone/>
            </a:pPr>
            <a:r>
              <a:rPr lang="en-US" sz="2000" dirty="0" smtClean="0"/>
              <a:t>C:\Users\My Name&gt;python demo_tuple1.py</a:t>
            </a:r>
            <a:br>
              <a:rPr lang="en-US" sz="2000" dirty="0" smtClean="0"/>
            </a:br>
            <a:r>
              <a:rPr lang="en-US" sz="2000" dirty="0" smtClean="0"/>
              <a:t>banana</a:t>
            </a:r>
          </a:p>
          <a:p>
            <a:pPr>
              <a:buNone/>
            </a:pPr>
            <a:r>
              <a:rPr lang="en-US" sz="2000" dirty="0" smtClean="0"/>
              <a:t>Change </a:t>
            </a:r>
            <a:r>
              <a:rPr lang="en-US" sz="2000" dirty="0" err="1" smtClean="0"/>
              <a:t>Tuple</a:t>
            </a:r>
            <a:r>
              <a:rPr lang="en-US" sz="2000" dirty="0" smtClean="0"/>
              <a:t> Values</a:t>
            </a:r>
            <a:endParaRPr lang="en-US" sz="2000" b="1" dirty="0" smtClean="0"/>
          </a:p>
          <a:p>
            <a:pPr>
              <a:buNone/>
            </a:pPr>
            <a:r>
              <a:rPr lang="en-US" sz="2000" dirty="0" smtClean="0"/>
              <a:t>Once a </a:t>
            </a:r>
            <a:r>
              <a:rPr lang="en-US" sz="2000" dirty="0" err="1" smtClean="0"/>
              <a:t>tuple</a:t>
            </a:r>
            <a:r>
              <a:rPr lang="en-US" sz="2000" dirty="0" smtClean="0"/>
              <a:t> is created, you cannot change its values. </a:t>
            </a:r>
            <a:r>
              <a:rPr lang="en-US" sz="2000" dirty="0" err="1" smtClean="0"/>
              <a:t>Tuples</a:t>
            </a:r>
            <a:endParaRPr lang="en-US" sz="2000" dirty="0" smtClean="0"/>
          </a:p>
          <a:p>
            <a:pPr>
              <a:buNone/>
            </a:pPr>
            <a:r>
              <a:rPr lang="en-US" sz="2000" dirty="0" smtClean="0"/>
              <a:t>are </a:t>
            </a:r>
            <a:r>
              <a:rPr lang="en-US" sz="2000" b="1" dirty="0" smtClean="0"/>
              <a:t>unchangeable.</a:t>
            </a:r>
          </a:p>
          <a:p>
            <a:pPr>
              <a:buNone/>
            </a:pPr>
            <a:endParaRPr lang="en-US" sz="2000" b="1" dirty="0" smtClean="0"/>
          </a:p>
          <a:p>
            <a:pPr>
              <a:buNone/>
            </a:pPr>
            <a:r>
              <a:rPr lang="en-US" sz="2000" dirty="0" smtClean="0"/>
              <a:t>Loop Through a </a:t>
            </a:r>
            <a:r>
              <a:rPr lang="en-US" sz="2000" dirty="0" err="1" smtClean="0"/>
              <a:t>Tuple</a:t>
            </a:r>
            <a:endParaRPr lang="en-US" sz="2000" b="1" dirty="0" smtClean="0"/>
          </a:p>
          <a:p>
            <a:pPr>
              <a:buNone/>
            </a:pPr>
            <a:r>
              <a:rPr lang="en-US" sz="2000" dirty="0" smtClean="0"/>
              <a:t>You can loop through the </a:t>
            </a:r>
            <a:r>
              <a:rPr lang="en-US" sz="2000" dirty="0" err="1" smtClean="0"/>
              <a:t>tuple</a:t>
            </a:r>
            <a:r>
              <a:rPr lang="en-US" sz="2000" dirty="0" smtClean="0"/>
              <a:t> items by using a for loop.</a:t>
            </a:r>
          </a:p>
          <a:p>
            <a:pPr>
              <a:buNone/>
            </a:pPr>
            <a:r>
              <a:rPr lang="en-US" sz="2000" dirty="0" smtClean="0"/>
              <a:t>Example</a:t>
            </a:r>
            <a:endParaRPr lang="en-US" sz="2000" b="1" dirty="0" smtClean="0"/>
          </a:p>
          <a:p>
            <a:pPr>
              <a:buNone/>
            </a:pPr>
            <a:endParaRPr lang="en-US" sz="2000" b="1"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u="sng" dirty="0" smtClean="0"/>
              <a:t>Python </a:t>
            </a:r>
            <a:r>
              <a:rPr lang="en-US" u="sng" dirty="0" err="1" smtClean="0"/>
              <a:t>Tuples</a:t>
            </a:r>
            <a:endParaRPr lang="en-US" dirty="0"/>
          </a:p>
        </p:txBody>
      </p:sp>
      <p:sp>
        <p:nvSpPr>
          <p:cNvPr id="3" name="Content Placeholder 2"/>
          <p:cNvSpPr>
            <a:spLocks noGrp="1"/>
          </p:cNvSpPr>
          <p:nvPr>
            <p:ph idx="1"/>
          </p:nvPr>
        </p:nvSpPr>
        <p:spPr>
          <a:xfrm>
            <a:off x="457200" y="1219200"/>
            <a:ext cx="8229600" cy="5334000"/>
          </a:xfrm>
        </p:spPr>
        <p:txBody>
          <a:bodyPr>
            <a:normAutofit/>
          </a:bodyPr>
          <a:lstStyle/>
          <a:p>
            <a:pPr>
              <a:buNone/>
            </a:pPr>
            <a:r>
              <a:rPr lang="en-US" sz="2000" dirty="0" smtClean="0"/>
              <a:t>Iterate through the items and print the values:</a:t>
            </a:r>
          </a:p>
          <a:p>
            <a:pPr>
              <a:buNone/>
            </a:pPr>
            <a:r>
              <a:rPr lang="en-US" sz="2000" dirty="0" err="1" smtClean="0"/>
              <a:t>thistuple</a:t>
            </a:r>
            <a:r>
              <a:rPr lang="en-US" sz="2000" dirty="0" smtClean="0"/>
              <a:t> = ("apple", "banana", "cherry")</a:t>
            </a:r>
          </a:p>
          <a:p>
            <a:pPr>
              <a:buNone/>
            </a:pPr>
            <a:r>
              <a:rPr lang="en-US" sz="2000" dirty="0" smtClean="0"/>
              <a:t>for  x  in </a:t>
            </a:r>
            <a:r>
              <a:rPr lang="en-US" sz="2000" dirty="0" err="1" smtClean="0"/>
              <a:t>thistuple</a:t>
            </a:r>
            <a:r>
              <a:rPr lang="en-US" sz="2000" dirty="0" smtClean="0"/>
              <a:t>:</a:t>
            </a:r>
            <a:br>
              <a:rPr lang="en-US" sz="2000" dirty="0" smtClean="0"/>
            </a:br>
            <a:r>
              <a:rPr lang="en-US" sz="2000" dirty="0" smtClean="0"/>
              <a:t>  print(x)</a:t>
            </a:r>
          </a:p>
          <a:p>
            <a:pPr>
              <a:buNone/>
            </a:pPr>
            <a:r>
              <a:rPr lang="en-US" sz="2000" dirty="0" smtClean="0"/>
              <a:t>RUN EXAMPLE</a:t>
            </a:r>
          </a:p>
          <a:p>
            <a:pPr>
              <a:buNone/>
            </a:pPr>
            <a:r>
              <a:rPr lang="en-US" sz="2000" dirty="0" err="1" smtClean="0"/>
              <a:t>thistuple</a:t>
            </a:r>
            <a:r>
              <a:rPr lang="en-US" sz="2000" dirty="0" smtClean="0"/>
              <a:t> = ("apple", "banana", "cherry")</a:t>
            </a:r>
          </a:p>
          <a:p>
            <a:pPr>
              <a:buNone/>
            </a:pPr>
            <a:r>
              <a:rPr lang="en-US" sz="2000" dirty="0" smtClean="0"/>
              <a:t>for  x in </a:t>
            </a:r>
            <a:r>
              <a:rPr lang="en-US" sz="2000" dirty="0" err="1" smtClean="0"/>
              <a:t>thistuple</a:t>
            </a:r>
            <a:r>
              <a:rPr lang="en-US" sz="2000" dirty="0" smtClean="0"/>
              <a:t>:</a:t>
            </a:r>
          </a:p>
          <a:p>
            <a:pPr>
              <a:buNone/>
            </a:pPr>
            <a:r>
              <a:rPr lang="en-US" sz="2000" dirty="0" smtClean="0"/>
              <a:t>  print(x)</a:t>
            </a:r>
          </a:p>
          <a:p>
            <a:pPr>
              <a:buNone/>
            </a:pPr>
            <a:r>
              <a:rPr lang="en-US" sz="2000" dirty="0" smtClean="0"/>
              <a:t>C:\Users\My Name&gt;python demo_tuple_loop.py</a:t>
            </a:r>
            <a:br>
              <a:rPr lang="en-US" sz="2000" dirty="0" smtClean="0"/>
            </a:br>
            <a:r>
              <a:rPr lang="en-US" sz="2000" dirty="0" smtClean="0"/>
              <a:t>apple</a:t>
            </a:r>
            <a:br>
              <a:rPr lang="en-US" sz="2000" dirty="0" smtClean="0"/>
            </a:br>
            <a:r>
              <a:rPr lang="en-US" sz="2000" dirty="0" smtClean="0"/>
              <a:t>banana</a:t>
            </a:r>
            <a:br>
              <a:rPr lang="en-US" sz="2000" dirty="0" smtClean="0"/>
            </a:br>
            <a:r>
              <a:rPr lang="en-US" sz="2000" dirty="0" smtClean="0"/>
              <a:t>cherry</a:t>
            </a:r>
          </a:p>
          <a:p>
            <a:pPr>
              <a:buNone/>
            </a:pPr>
            <a:r>
              <a:rPr lang="en-US" sz="2000" dirty="0" smtClean="0"/>
              <a:t>You will learn more about for loops in our Python For Loops Chapter.</a:t>
            </a:r>
          </a:p>
          <a:p>
            <a:pPr>
              <a:buNone/>
            </a:pPr>
            <a:endParaRPr lang="en-US" sz="2000" dirty="0" smtClean="0"/>
          </a:p>
          <a:p>
            <a:pPr>
              <a:buNone/>
            </a:pPr>
            <a:endParaRPr lang="en-US" sz="2000" dirty="0" smtClean="0"/>
          </a:p>
          <a:p>
            <a:pPr>
              <a:buNone/>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3. </a:t>
            </a:r>
            <a:r>
              <a:rPr lang="en-US" u="sng" dirty="0"/>
              <a:t>Python Syntax</a:t>
            </a:r>
            <a:r>
              <a:rPr lang="en-US" b="1" dirty="0"/>
              <a:t/>
            </a:r>
            <a:br>
              <a:rPr lang="en-US" b="1" dirty="0"/>
            </a:br>
            <a:endParaRPr lang="en-US" dirty="0"/>
          </a:p>
        </p:txBody>
      </p:sp>
      <p:sp>
        <p:nvSpPr>
          <p:cNvPr id="3" name="Content Placeholder 2"/>
          <p:cNvSpPr>
            <a:spLocks noGrp="1"/>
          </p:cNvSpPr>
          <p:nvPr>
            <p:ph idx="1"/>
          </p:nvPr>
        </p:nvSpPr>
        <p:spPr>
          <a:xfrm>
            <a:off x="457200" y="762000"/>
            <a:ext cx="8229600" cy="5943600"/>
          </a:xfrm>
        </p:spPr>
        <p:txBody>
          <a:bodyPr>
            <a:normAutofit lnSpcReduction="10000"/>
          </a:bodyPr>
          <a:lstStyle/>
          <a:p>
            <a:pPr>
              <a:buNone/>
            </a:pPr>
            <a:r>
              <a:rPr lang="en-US" sz="2000" dirty="0"/>
              <a:t>Execute Python </a:t>
            </a:r>
            <a:r>
              <a:rPr lang="en-US" sz="2000" dirty="0" smtClean="0"/>
              <a:t>Syntax</a:t>
            </a:r>
          </a:p>
          <a:p>
            <a:pPr>
              <a:buNone/>
            </a:pPr>
            <a:r>
              <a:rPr lang="en-US" sz="2000" dirty="0"/>
              <a:t>As we learned in the previous page, Python syntax can be executed by writing directly in the Command Line:</a:t>
            </a:r>
          </a:p>
          <a:p>
            <a:pPr>
              <a:buNone/>
            </a:pPr>
            <a:r>
              <a:rPr lang="en-US" sz="2000" b="1" dirty="0"/>
              <a:t>&gt;&gt;&gt; print("Hello, World!")</a:t>
            </a:r>
            <a:br>
              <a:rPr lang="en-US" sz="2000" b="1" dirty="0"/>
            </a:br>
            <a:r>
              <a:rPr lang="en-US" sz="2000" b="1" dirty="0"/>
              <a:t>Hello, World!</a:t>
            </a:r>
          </a:p>
          <a:p>
            <a:pPr>
              <a:buNone/>
            </a:pPr>
            <a:r>
              <a:rPr lang="en-US" sz="2000" dirty="0"/>
              <a:t>Or by creating a python file on the server, using the .</a:t>
            </a:r>
            <a:r>
              <a:rPr lang="en-US" sz="2000" dirty="0" err="1"/>
              <a:t>py</a:t>
            </a:r>
            <a:r>
              <a:rPr lang="en-US" sz="2000" dirty="0"/>
              <a:t> file extension, and running it in the Command Line:</a:t>
            </a:r>
            <a:endParaRPr lang="en-US" sz="2000" b="1" dirty="0"/>
          </a:p>
          <a:p>
            <a:pPr>
              <a:buNone/>
            </a:pPr>
            <a:r>
              <a:rPr lang="en-US" sz="2000" b="1" dirty="0"/>
              <a:t>C:\Users\</a:t>
            </a:r>
            <a:r>
              <a:rPr lang="en-US" sz="2000" b="1" i="1" dirty="0"/>
              <a:t>Your Name</a:t>
            </a:r>
            <a:r>
              <a:rPr lang="en-US" sz="2000" b="1" dirty="0"/>
              <a:t>&gt;python </a:t>
            </a:r>
            <a:r>
              <a:rPr lang="en-US" sz="2000" b="1" dirty="0" smtClean="0"/>
              <a:t>myfile.py</a:t>
            </a:r>
          </a:p>
          <a:p>
            <a:pPr>
              <a:buNone/>
            </a:pPr>
            <a:r>
              <a:rPr lang="en-US" sz="2000" dirty="0"/>
              <a:t>Python Indentations</a:t>
            </a:r>
            <a:endParaRPr lang="en-US" sz="2000" b="1" dirty="0"/>
          </a:p>
          <a:p>
            <a:pPr>
              <a:buNone/>
            </a:pPr>
            <a:r>
              <a:rPr lang="en-US" sz="2000" dirty="0"/>
              <a:t>Where in other programming languages the indentation in code is for readability only, in Python the indentation is very important.</a:t>
            </a:r>
          </a:p>
          <a:p>
            <a:pPr>
              <a:buNone/>
            </a:pPr>
            <a:r>
              <a:rPr lang="en-US" sz="2000" dirty="0"/>
              <a:t>Python uses indentation to indicate a block of code.</a:t>
            </a:r>
          </a:p>
          <a:p>
            <a:pPr>
              <a:buNone/>
            </a:pPr>
            <a:r>
              <a:rPr lang="en-US" sz="2000" dirty="0"/>
              <a:t>Example</a:t>
            </a:r>
            <a:endParaRPr lang="en-US" sz="2000" b="1" dirty="0"/>
          </a:p>
          <a:p>
            <a:pPr>
              <a:buNone/>
            </a:pPr>
            <a:r>
              <a:rPr lang="en-US" sz="2000" b="1" dirty="0"/>
              <a:t>if 5 &gt; 2:</a:t>
            </a:r>
            <a:br>
              <a:rPr lang="en-US" sz="2000" b="1" dirty="0"/>
            </a:br>
            <a:r>
              <a:rPr lang="en-US" sz="2000" b="1" dirty="0"/>
              <a:t>  print("Five is greater than two!")</a:t>
            </a:r>
          </a:p>
          <a:p>
            <a:pPr>
              <a:buNone/>
            </a:pPr>
            <a:r>
              <a:rPr lang="en-US" sz="2000" b="1" dirty="0"/>
              <a:t>RUN EXAMPLE</a:t>
            </a:r>
          </a:p>
          <a:p>
            <a:pPr>
              <a:buNone/>
            </a:pPr>
            <a:r>
              <a:rPr lang="en-US" sz="2000" b="1" dirty="0"/>
              <a:t>C:\Users\My Name&gt;python demo_indentation.py</a:t>
            </a:r>
            <a:br>
              <a:rPr lang="en-US" sz="2000" b="1" dirty="0"/>
            </a:br>
            <a:r>
              <a:rPr lang="en-US" sz="2000" b="1" dirty="0"/>
              <a:t>Five is greater than two!</a:t>
            </a:r>
          </a:p>
          <a:p>
            <a:pPr>
              <a:buNone/>
            </a:pPr>
            <a:endParaRPr lang="en-US" sz="2000" b="1" dirty="0" smtClean="0"/>
          </a:p>
          <a:p>
            <a:pPr>
              <a:buNone/>
            </a:pPr>
            <a:endParaRPr lang="en-US" sz="2000" b="1" dirty="0"/>
          </a:p>
          <a:p>
            <a:pPr>
              <a:buNone/>
            </a:pPr>
            <a:endParaRPr lang="en-US" sz="2000" dirty="0"/>
          </a:p>
          <a:p>
            <a:endParaRPr 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a:t>
            </a:r>
            <a:r>
              <a:rPr lang="en-US" u="sng" dirty="0" err="1" smtClean="0"/>
              <a:t>Tuples</a:t>
            </a:r>
            <a:endParaRPr lang="en-US" dirty="0"/>
          </a:p>
        </p:txBody>
      </p:sp>
      <p:sp>
        <p:nvSpPr>
          <p:cNvPr id="3" name="Content Placeholder 2"/>
          <p:cNvSpPr>
            <a:spLocks noGrp="1"/>
          </p:cNvSpPr>
          <p:nvPr>
            <p:ph idx="1"/>
          </p:nvPr>
        </p:nvSpPr>
        <p:spPr>
          <a:xfrm>
            <a:off x="457200" y="990600"/>
            <a:ext cx="8229600" cy="5715000"/>
          </a:xfrm>
        </p:spPr>
        <p:txBody>
          <a:bodyPr>
            <a:noAutofit/>
          </a:bodyPr>
          <a:lstStyle/>
          <a:p>
            <a:pPr>
              <a:buNone/>
            </a:pPr>
            <a:r>
              <a:rPr lang="en-US" sz="2000" dirty="0" smtClean="0"/>
              <a:t>Check if Item Exists</a:t>
            </a:r>
            <a:endParaRPr lang="en-US" sz="2000" b="1" dirty="0" smtClean="0"/>
          </a:p>
          <a:p>
            <a:pPr>
              <a:buNone/>
            </a:pPr>
            <a:r>
              <a:rPr lang="en-US" sz="2000" dirty="0" smtClean="0"/>
              <a:t>To determine if a specified item is present in a </a:t>
            </a:r>
            <a:r>
              <a:rPr lang="en-US" sz="2000" dirty="0" err="1" smtClean="0"/>
              <a:t>tuple</a:t>
            </a:r>
            <a:r>
              <a:rPr lang="en-US" sz="2000" dirty="0" smtClean="0"/>
              <a:t> use the in keyword:</a:t>
            </a:r>
          </a:p>
          <a:p>
            <a:pPr>
              <a:buNone/>
            </a:pPr>
            <a:r>
              <a:rPr lang="en-US" sz="2000" dirty="0" smtClean="0"/>
              <a:t>Example</a:t>
            </a:r>
            <a:endParaRPr lang="en-US" sz="2000" b="1" dirty="0" smtClean="0"/>
          </a:p>
          <a:p>
            <a:pPr>
              <a:buNone/>
            </a:pPr>
            <a:r>
              <a:rPr lang="en-US" sz="2000" dirty="0" smtClean="0"/>
              <a:t>Check if "apple" is present in the </a:t>
            </a:r>
            <a:r>
              <a:rPr lang="en-US" sz="2000" dirty="0" err="1" smtClean="0"/>
              <a:t>tuple</a:t>
            </a:r>
            <a:r>
              <a:rPr lang="en-US" sz="2000" dirty="0" smtClean="0"/>
              <a:t>:</a:t>
            </a:r>
          </a:p>
          <a:p>
            <a:pPr>
              <a:buNone/>
            </a:pPr>
            <a:r>
              <a:rPr lang="en-US" sz="2000" dirty="0" err="1" smtClean="0"/>
              <a:t>thistuple</a:t>
            </a:r>
            <a:r>
              <a:rPr lang="en-US" sz="2000" dirty="0" smtClean="0"/>
              <a:t> = ("apple", "banana", "cherry")</a:t>
            </a:r>
          </a:p>
          <a:p>
            <a:pPr>
              <a:buNone/>
            </a:pPr>
            <a:r>
              <a:rPr lang="en-US" sz="2000" dirty="0" smtClean="0"/>
              <a:t>if "apple" in </a:t>
            </a:r>
            <a:r>
              <a:rPr lang="en-US" sz="2000" dirty="0" err="1" smtClean="0"/>
              <a:t>thistuple</a:t>
            </a:r>
            <a:r>
              <a:rPr lang="en-US" sz="2000" dirty="0" smtClean="0"/>
              <a:t>:</a:t>
            </a:r>
            <a:br>
              <a:rPr lang="en-US" sz="2000" dirty="0" smtClean="0"/>
            </a:br>
            <a:r>
              <a:rPr lang="en-US" sz="2000" dirty="0" smtClean="0"/>
              <a:t>  print("Yes, 'apple' is in the fruits </a:t>
            </a:r>
            <a:r>
              <a:rPr lang="en-US" sz="2000" dirty="0" err="1" smtClean="0"/>
              <a:t>tuple</a:t>
            </a:r>
            <a:r>
              <a:rPr lang="en-US" sz="2000" dirty="0" smtClean="0"/>
              <a:t>")</a:t>
            </a:r>
          </a:p>
          <a:p>
            <a:pPr>
              <a:buNone/>
            </a:pPr>
            <a:r>
              <a:rPr lang="en-US" sz="2000" dirty="0" smtClean="0"/>
              <a:t>RUN EXAMPLE</a:t>
            </a:r>
          </a:p>
          <a:p>
            <a:pPr>
              <a:buNone/>
            </a:pPr>
            <a:r>
              <a:rPr lang="en-US" sz="2000" dirty="0" err="1" smtClean="0"/>
              <a:t>thistuple</a:t>
            </a:r>
            <a:r>
              <a:rPr lang="en-US" sz="2000" dirty="0" smtClean="0"/>
              <a:t> = ("apple", "banana", "cherry")</a:t>
            </a:r>
          </a:p>
          <a:p>
            <a:pPr>
              <a:buNone/>
            </a:pPr>
            <a:r>
              <a:rPr lang="en-US" sz="2000" dirty="0" smtClean="0"/>
              <a:t>if "apple" in </a:t>
            </a:r>
            <a:r>
              <a:rPr lang="en-US" sz="2000" dirty="0" err="1" smtClean="0"/>
              <a:t>thistuple</a:t>
            </a:r>
            <a:r>
              <a:rPr lang="en-US" sz="2000" dirty="0" smtClean="0"/>
              <a:t>:</a:t>
            </a:r>
          </a:p>
          <a:p>
            <a:pPr>
              <a:buNone/>
            </a:pPr>
            <a:r>
              <a:rPr lang="en-US" sz="2000" dirty="0" smtClean="0"/>
              <a:t>  print("Yes, 'apple' is in the fruits </a:t>
            </a:r>
            <a:r>
              <a:rPr lang="en-US" sz="2000" dirty="0" err="1" smtClean="0"/>
              <a:t>tuple</a:t>
            </a:r>
            <a:r>
              <a:rPr lang="en-US" sz="2000" dirty="0" smtClean="0"/>
              <a:t>")</a:t>
            </a:r>
          </a:p>
          <a:p>
            <a:pPr>
              <a:buNone/>
            </a:pPr>
            <a:r>
              <a:rPr lang="en-US" sz="2000" dirty="0" smtClean="0"/>
              <a:t>C:\Users\My Name&gt;python demo_tuple_in.py</a:t>
            </a:r>
            <a:br>
              <a:rPr lang="en-US" sz="2000" dirty="0" smtClean="0"/>
            </a:br>
            <a:r>
              <a:rPr lang="en-US" sz="2000" dirty="0" smtClean="0"/>
              <a:t>Yes, 'apple' is in the fruits </a:t>
            </a:r>
            <a:r>
              <a:rPr lang="en-US" sz="2000" dirty="0" err="1" smtClean="0"/>
              <a:t>tuple</a:t>
            </a:r>
            <a:endParaRPr lang="en-US" sz="2000" dirty="0" smtClean="0"/>
          </a:p>
          <a:p>
            <a:pPr>
              <a:buNone/>
            </a:pPr>
            <a:endParaRPr lang="en-US" sz="2000" dirty="0" smtClean="0"/>
          </a:p>
          <a:p>
            <a:pPr>
              <a:buNone/>
            </a:pPr>
            <a:r>
              <a:rPr lang="en-US" sz="2000" dirty="0" err="1" smtClean="0"/>
              <a:t>Tuple</a:t>
            </a:r>
            <a:r>
              <a:rPr lang="en-US" sz="2000" dirty="0" smtClean="0"/>
              <a:t> Length</a:t>
            </a:r>
            <a:endParaRPr lang="en-US" sz="2000" b="1" dirty="0" smtClean="0"/>
          </a:p>
          <a:p>
            <a:pPr>
              <a:buNone/>
            </a:pPr>
            <a:r>
              <a:rPr lang="en-US" sz="2000" dirty="0" smtClean="0"/>
              <a:t>To determine how many items a </a:t>
            </a:r>
            <a:r>
              <a:rPr lang="en-US" sz="2000" dirty="0" err="1" smtClean="0"/>
              <a:t>tuple</a:t>
            </a:r>
            <a:r>
              <a:rPr lang="en-US" sz="2000" dirty="0" smtClean="0"/>
              <a:t> has, use the </a:t>
            </a:r>
            <a:r>
              <a:rPr lang="en-US" sz="2000" dirty="0" err="1" smtClean="0"/>
              <a:t>len</a:t>
            </a:r>
            <a:r>
              <a:rPr lang="en-US" sz="2000" dirty="0" smtClean="0"/>
              <a:t>() method:</a:t>
            </a:r>
          </a:p>
          <a:p>
            <a:pPr>
              <a:buNone/>
            </a:pPr>
            <a:endParaRPr lang="en-US" sz="2000" dirty="0" smtClean="0"/>
          </a:p>
          <a:p>
            <a:pPr>
              <a:buNone/>
            </a:pPr>
            <a:r>
              <a:rPr lang="en-US" sz="2000" dirty="0" smtClean="0"/>
              <a:t> </a:t>
            </a:r>
          </a:p>
          <a:p>
            <a:pPr>
              <a:buNone/>
            </a:pPr>
            <a:endParaRPr 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a:t>
            </a:r>
            <a:r>
              <a:rPr lang="en-US" u="sng" dirty="0" err="1" smtClean="0"/>
              <a:t>Tuples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Example</a:t>
            </a:r>
            <a:endParaRPr lang="en-US" sz="2000" b="1" dirty="0" smtClean="0"/>
          </a:p>
          <a:p>
            <a:pPr>
              <a:buNone/>
            </a:pPr>
            <a:r>
              <a:rPr lang="en-US" sz="2000" dirty="0" smtClean="0"/>
              <a:t>Print the number of items in the </a:t>
            </a:r>
            <a:r>
              <a:rPr lang="en-US" sz="2000" dirty="0" err="1" smtClean="0"/>
              <a:t>tuple</a:t>
            </a:r>
            <a:r>
              <a:rPr lang="en-US" sz="2000" dirty="0" smtClean="0"/>
              <a:t>:</a:t>
            </a:r>
          </a:p>
          <a:p>
            <a:pPr>
              <a:buNone/>
            </a:pPr>
            <a:r>
              <a:rPr lang="en-US" sz="2000" dirty="0" err="1" smtClean="0"/>
              <a:t>thistuple</a:t>
            </a:r>
            <a:r>
              <a:rPr lang="en-US" sz="2000" dirty="0" smtClean="0"/>
              <a:t> = ("apple", "banana", "cherry")</a:t>
            </a:r>
          </a:p>
          <a:p>
            <a:pPr>
              <a:buNone/>
            </a:pPr>
            <a:r>
              <a:rPr lang="en-US" sz="2000" dirty="0" smtClean="0"/>
              <a:t>print(</a:t>
            </a:r>
            <a:r>
              <a:rPr lang="en-US" sz="2000" dirty="0" err="1" smtClean="0"/>
              <a:t>len</a:t>
            </a:r>
            <a:r>
              <a:rPr lang="en-US" sz="2000" dirty="0" smtClean="0"/>
              <a:t>(</a:t>
            </a:r>
            <a:r>
              <a:rPr lang="en-US" sz="2000" dirty="0" err="1" smtClean="0"/>
              <a:t>thistuple</a:t>
            </a:r>
            <a:r>
              <a:rPr lang="en-US" sz="2000" dirty="0" smtClean="0"/>
              <a:t>))</a:t>
            </a:r>
          </a:p>
          <a:p>
            <a:pPr>
              <a:buNone/>
            </a:pPr>
            <a:r>
              <a:rPr lang="en-US" sz="2000" dirty="0" smtClean="0"/>
              <a:t>RUN EXAMPLE</a:t>
            </a:r>
          </a:p>
          <a:p>
            <a:pPr>
              <a:buNone/>
            </a:pPr>
            <a:r>
              <a:rPr lang="en-US" sz="2000" dirty="0" err="1" smtClean="0"/>
              <a:t>thistuple</a:t>
            </a:r>
            <a:r>
              <a:rPr lang="en-US" sz="2000" dirty="0" smtClean="0"/>
              <a:t> = ("apple", "banana", "cherry")</a:t>
            </a:r>
          </a:p>
          <a:p>
            <a:pPr>
              <a:buNone/>
            </a:pPr>
            <a:r>
              <a:rPr lang="en-US" sz="2000" dirty="0" smtClean="0"/>
              <a:t>print(</a:t>
            </a:r>
            <a:r>
              <a:rPr lang="en-US" sz="2000" dirty="0" err="1" smtClean="0"/>
              <a:t>len</a:t>
            </a:r>
            <a:r>
              <a:rPr lang="en-US" sz="2000" dirty="0" smtClean="0"/>
              <a:t>(</a:t>
            </a:r>
            <a:r>
              <a:rPr lang="en-US" sz="2000" dirty="0" err="1" smtClean="0"/>
              <a:t>thistuple</a:t>
            </a:r>
            <a:r>
              <a:rPr lang="en-US" sz="2000" dirty="0" smtClean="0"/>
              <a:t>))</a:t>
            </a:r>
          </a:p>
          <a:p>
            <a:pPr>
              <a:buNone/>
            </a:pPr>
            <a:r>
              <a:rPr lang="en-US" sz="2000" dirty="0" smtClean="0"/>
              <a:t>C:\Users\My Name&gt;python demo_tuple_length.py</a:t>
            </a:r>
            <a:br>
              <a:rPr lang="en-US" sz="2000" dirty="0" smtClean="0"/>
            </a:br>
            <a:r>
              <a:rPr lang="en-US" sz="2000" dirty="0" smtClean="0"/>
              <a:t>3</a:t>
            </a:r>
          </a:p>
          <a:p>
            <a:pPr>
              <a:buNone/>
            </a:pPr>
            <a:endParaRPr lang="en-US" sz="2000" dirty="0" smtClean="0"/>
          </a:p>
          <a:p>
            <a:pPr>
              <a:buNone/>
            </a:pPr>
            <a:r>
              <a:rPr lang="en-US" sz="2000" dirty="0" smtClean="0"/>
              <a:t>Add Items</a:t>
            </a:r>
            <a:endParaRPr lang="en-US" sz="2000" b="1" dirty="0" smtClean="0"/>
          </a:p>
          <a:p>
            <a:pPr>
              <a:buNone/>
            </a:pPr>
            <a:r>
              <a:rPr lang="en-US" sz="2000" dirty="0" smtClean="0"/>
              <a:t>Once a </a:t>
            </a:r>
            <a:r>
              <a:rPr lang="en-US" sz="2000" dirty="0" err="1" smtClean="0"/>
              <a:t>tuple</a:t>
            </a:r>
            <a:r>
              <a:rPr lang="en-US" sz="2000" dirty="0" smtClean="0"/>
              <a:t> is created, you cannot add items to it. </a:t>
            </a:r>
            <a:r>
              <a:rPr lang="en-US" sz="2000" dirty="0" err="1" smtClean="0"/>
              <a:t>Tuples</a:t>
            </a:r>
            <a:endParaRPr lang="en-US" sz="2000" dirty="0" smtClean="0"/>
          </a:p>
          <a:p>
            <a:pPr>
              <a:buNone/>
            </a:pPr>
            <a:r>
              <a:rPr lang="en-US" sz="2000" dirty="0" smtClean="0"/>
              <a:t>are </a:t>
            </a:r>
            <a:r>
              <a:rPr lang="en-US" sz="2000" b="1" dirty="0" smtClean="0"/>
              <a:t>unchangeable</a:t>
            </a:r>
            <a:r>
              <a:rPr lang="en-US" sz="2000" dirty="0" smtClean="0"/>
              <a:t>.</a:t>
            </a:r>
          </a:p>
          <a:p>
            <a:pPr>
              <a:buNone/>
            </a:pPr>
            <a:r>
              <a:rPr lang="en-US" sz="2000" dirty="0" smtClean="0"/>
              <a:t>Example</a:t>
            </a:r>
            <a:endParaRPr lang="en-US" sz="2000" b="1" dirty="0" smtClean="0"/>
          </a:p>
          <a:p>
            <a:pPr>
              <a:buNone/>
            </a:pPr>
            <a:r>
              <a:rPr lang="en-US" sz="2000" dirty="0" smtClean="0"/>
              <a:t>You cannot add items to a </a:t>
            </a:r>
            <a:r>
              <a:rPr lang="en-US" sz="2000" dirty="0" err="1" smtClean="0"/>
              <a:t>tuple</a:t>
            </a:r>
            <a:r>
              <a:rPr lang="en-US" sz="2000" dirty="0" smtClean="0"/>
              <a:t>:</a:t>
            </a:r>
          </a:p>
          <a:p>
            <a:pPr>
              <a:buNone/>
            </a:pPr>
            <a:endParaRPr lang="en-US" sz="2000" dirty="0" smtClean="0"/>
          </a:p>
          <a:p>
            <a:pPr>
              <a:buNone/>
            </a:pPr>
            <a:endParaRPr lang="en-US"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a:t>
            </a:r>
            <a:r>
              <a:rPr lang="en-US" u="sng" dirty="0" err="1" smtClean="0"/>
              <a:t>Tuples</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err="1" smtClean="0"/>
              <a:t>thistuple</a:t>
            </a:r>
            <a:r>
              <a:rPr lang="en-US" sz="2000" dirty="0" smtClean="0"/>
              <a:t> = ("apple", "banana", "cherry")</a:t>
            </a:r>
          </a:p>
          <a:p>
            <a:pPr>
              <a:buNone/>
            </a:pPr>
            <a:r>
              <a:rPr lang="en-US" sz="2000" dirty="0" err="1" smtClean="0"/>
              <a:t>thistuple</a:t>
            </a:r>
            <a:r>
              <a:rPr lang="en-US" sz="2000" dirty="0" smtClean="0"/>
              <a:t>[3] = "orange" # This will raise an error</a:t>
            </a:r>
          </a:p>
          <a:p>
            <a:pPr>
              <a:buNone/>
            </a:pPr>
            <a:r>
              <a:rPr lang="en-US" sz="2000" dirty="0" smtClean="0"/>
              <a:t>print(</a:t>
            </a:r>
            <a:r>
              <a:rPr lang="en-US" sz="2000" dirty="0" err="1" smtClean="0"/>
              <a:t>thistuple</a:t>
            </a:r>
            <a:r>
              <a:rPr lang="en-US" sz="2000" dirty="0" smtClean="0"/>
              <a:t>)</a:t>
            </a:r>
          </a:p>
          <a:p>
            <a:pPr>
              <a:buNone/>
            </a:pPr>
            <a:r>
              <a:rPr lang="en-US" sz="2000" dirty="0" smtClean="0"/>
              <a:t>RUN EXAMPLE</a:t>
            </a:r>
          </a:p>
          <a:p>
            <a:pPr>
              <a:buNone/>
            </a:pPr>
            <a:r>
              <a:rPr lang="en-US" sz="2000" dirty="0" err="1" smtClean="0"/>
              <a:t>thistuple</a:t>
            </a:r>
            <a:r>
              <a:rPr lang="en-US" sz="2000" dirty="0" smtClean="0"/>
              <a:t> = ("apple", "banana", "cherry")</a:t>
            </a:r>
          </a:p>
          <a:p>
            <a:pPr>
              <a:buNone/>
            </a:pPr>
            <a:r>
              <a:rPr lang="en-US" sz="2000" dirty="0" err="1" smtClean="0"/>
              <a:t>thistuple</a:t>
            </a:r>
            <a:r>
              <a:rPr lang="en-US" sz="2000" dirty="0" smtClean="0"/>
              <a:t>[3] = "orange" # This will raise an error</a:t>
            </a:r>
          </a:p>
          <a:p>
            <a:pPr>
              <a:buNone/>
            </a:pPr>
            <a:r>
              <a:rPr lang="en-US" sz="2000" dirty="0" smtClean="0"/>
              <a:t>print(</a:t>
            </a:r>
            <a:r>
              <a:rPr lang="en-US" sz="2000" dirty="0" err="1" smtClean="0"/>
              <a:t>thistuple</a:t>
            </a:r>
            <a:r>
              <a:rPr lang="en-US" sz="2000" dirty="0" smtClean="0"/>
              <a:t>)</a:t>
            </a:r>
          </a:p>
          <a:p>
            <a:pPr>
              <a:buNone/>
            </a:pPr>
            <a:r>
              <a:rPr lang="en-US" sz="2000" dirty="0" smtClean="0"/>
              <a:t>C:\Users\My Name&gt;python demo_tuple_add.py</a:t>
            </a:r>
            <a:br>
              <a:rPr lang="en-US" sz="2000" dirty="0" smtClean="0"/>
            </a:br>
            <a:r>
              <a:rPr lang="en-US" sz="2000" dirty="0" err="1" smtClean="0"/>
              <a:t>Traceback</a:t>
            </a:r>
            <a:r>
              <a:rPr lang="en-US" sz="2000" dirty="0" smtClean="0"/>
              <a:t> (most recent call last):</a:t>
            </a:r>
            <a:br>
              <a:rPr lang="en-US" sz="2000" dirty="0" smtClean="0"/>
            </a:br>
            <a:r>
              <a:rPr lang="en-US" sz="2000" dirty="0" smtClean="0"/>
              <a:t>  File "demo_tuple_add.py", line 2, in &lt;module&gt;</a:t>
            </a:r>
            <a:br>
              <a:rPr lang="en-US" sz="2000" dirty="0" smtClean="0"/>
            </a:br>
            <a:r>
              <a:rPr lang="en-US" sz="2000" dirty="0" smtClean="0"/>
              <a:t>    </a:t>
            </a:r>
            <a:r>
              <a:rPr lang="en-US" sz="2000" dirty="0" err="1" smtClean="0"/>
              <a:t>thistuple</a:t>
            </a:r>
            <a:r>
              <a:rPr lang="en-US" sz="2000" dirty="0" smtClean="0"/>
              <a:t>[3] = "orange" # This will raise an error</a:t>
            </a:r>
            <a:br>
              <a:rPr lang="en-US" sz="2000" dirty="0" smtClean="0"/>
            </a:br>
            <a:r>
              <a:rPr lang="en-US" sz="2000" dirty="0" err="1" smtClean="0"/>
              <a:t>TypeError</a:t>
            </a:r>
            <a:r>
              <a:rPr lang="en-US" sz="2000" dirty="0" smtClean="0"/>
              <a:t>: '</a:t>
            </a:r>
            <a:r>
              <a:rPr lang="en-US" sz="2000" dirty="0" err="1" smtClean="0"/>
              <a:t>tuple</a:t>
            </a:r>
            <a:r>
              <a:rPr lang="en-US" sz="2000" dirty="0" smtClean="0"/>
              <a:t>' object does not support item assignment</a:t>
            </a:r>
          </a:p>
          <a:p>
            <a:pPr>
              <a:buNone/>
            </a:pPr>
            <a:endParaRPr lang="en-US" sz="2000" dirty="0" smtClean="0"/>
          </a:p>
          <a:p>
            <a:pPr>
              <a:buNone/>
            </a:pPr>
            <a:r>
              <a:rPr lang="en-US" sz="2000" dirty="0" smtClean="0"/>
              <a:t>Remove Items</a:t>
            </a:r>
            <a:endParaRPr lang="en-US" sz="2000" b="1" dirty="0" smtClean="0"/>
          </a:p>
          <a:p>
            <a:pPr>
              <a:buNone/>
            </a:pPr>
            <a:r>
              <a:rPr lang="en-US" sz="2000" b="1" dirty="0" smtClean="0"/>
              <a:t>Note:</a:t>
            </a:r>
            <a:r>
              <a:rPr lang="en-US" sz="2000" dirty="0" smtClean="0"/>
              <a:t> You cannot remove items in a </a:t>
            </a:r>
            <a:r>
              <a:rPr lang="en-US" sz="2000" dirty="0" err="1" smtClean="0"/>
              <a:t>tuple</a:t>
            </a:r>
            <a:r>
              <a:rPr lang="en-US" sz="2000" dirty="0" smtClean="0"/>
              <a:t>.</a:t>
            </a:r>
          </a:p>
          <a:p>
            <a:pPr>
              <a:buNone/>
            </a:pPr>
            <a:r>
              <a:rPr lang="en-US" sz="2000" dirty="0" smtClean="0"/>
              <a:t> </a:t>
            </a:r>
            <a:r>
              <a:rPr lang="en-US" sz="2000" dirty="0" err="1" smtClean="0"/>
              <a:t>Tuples</a:t>
            </a:r>
            <a:r>
              <a:rPr lang="en-US" sz="2000" dirty="0" smtClean="0"/>
              <a:t> are </a:t>
            </a:r>
            <a:r>
              <a:rPr lang="en-US" sz="2000" b="1" dirty="0" smtClean="0"/>
              <a:t>unchangeable</a:t>
            </a:r>
            <a:r>
              <a:rPr lang="en-US" sz="2000" dirty="0" smtClean="0"/>
              <a:t>, so you cannot remove items from it, but you</a:t>
            </a:r>
          </a:p>
          <a:p>
            <a:pPr>
              <a:buNone/>
            </a:pPr>
            <a:r>
              <a:rPr lang="en-US" sz="2000" dirty="0" smtClean="0"/>
              <a:t>can delete the </a:t>
            </a:r>
            <a:r>
              <a:rPr lang="en-US" sz="2000" dirty="0" err="1" smtClean="0"/>
              <a:t>tuple</a:t>
            </a:r>
            <a:r>
              <a:rPr lang="en-US" sz="2000" dirty="0" smtClean="0"/>
              <a:t> completely:</a:t>
            </a:r>
          </a:p>
          <a:p>
            <a:pPr>
              <a:buNone/>
            </a:pPr>
            <a:endParaRPr lang="en-US" sz="2000"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a:t>
            </a:r>
            <a:r>
              <a:rPr lang="en-US" u="sng" dirty="0" err="1" smtClean="0"/>
              <a:t>Tuples</a:t>
            </a:r>
            <a:endParaRPr lang="en-US" dirty="0"/>
          </a:p>
        </p:txBody>
      </p:sp>
      <p:sp>
        <p:nvSpPr>
          <p:cNvPr id="3" name="Content Placeholder 2"/>
          <p:cNvSpPr>
            <a:spLocks noGrp="1"/>
          </p:cNvSpPr>
          <p:nvPr>
            <p:ph idx="1"/>
          </p:nvPr>
        </p:nvSpPr>
        <p:spPr>
          <a:xfrm>
            <a:off x="457200" y="990600"/>
            <a:ext cx="8229600" cy="5715000"/>
          </a:xfrm>
        </p:spPr>
        <p:txBody>
          <a:bodyPr>
            <a:noAutofit/>
          </a:bodyPr>
          <a:lstStyle/>
          <a:p>
            <a:pPr>
              <a:buNone/>
            </a:pPr>
            <a:r>
              <a:rPr lang="en-US" sz="2000" dirty="0" smtClean="0"/>
              <a:t>Example</a:t>
            </a:r>
            <a:endParaRPr lang="en-US" sz="2000" b="1" dirty="0" smtClean="0"/>
          </a:p>
          <a:p>
            <a:pPr>
              <a:buNone/>
            </a:pPr>
            <a:r>
              <a:rPr lang="en-US" sz="2000" dirty="0" smtClean="0"/>
              <a:t>The del keyword can delete the </a:t>
            </a:r>
            <a:r>
              <a:rPr lang="en-US" sz="2000" dirty="0" err="1" smtClean="0"/>
              <a:t>tuple</a:t>
            </a:r>
            <a:r>
              <a:rPr lang="en-US" sz="2000" dirty="0" smtClean="0"/>
              <a:t> completely:</a:t>
            </a:r>
          </a:p>
          <a:p>
            <a:pPr>
              <a:buNone/>
            </a:pPr>
            <a:r>
              <a:rPr lang="en-US" sz="2000" dirty="0" err="1" smtClean="0"/>
              <a:t>thistuple</a:t>
            </a:r>
            <a:r>
              <a:rPr lang="en-US" sz="2000" dirty="0" smtClean="0"/>
              <a:t> = ("apple", "banana", "cherry")</a:t>
            </a:r>
          </a:p>
          <a:p>
            <a:pPr>
              <a:buNone/>
            </a:pPr>
            <a:r>
              <a:rPr lang="en-US" sz="2000" dirty="0" smtClean="0"/>
              <a:t>del </a:t>
            </a:r>
            <a:r>
              <a:rPr lang="en-US" sz="2000" dirty="0" err="1" smtClean="0"/>
              <a:t>thistuple</a:t>
            </a:r>
            <a:endParaRPr lang="en-US" sz="2000" dirty="0" smtClean="0"/>
          </a:p>
          <a:p>
            <a:pPr>
              <a:buNone/>
            </a:pPr>
            <a:r>
              <a:rPr lang="en-US" sz="2000" dirty="0" smtClean="0"/>
              <a:t>print(</a:t>
            </a:r>
            <a:r>
              <a:rPr lang="en-US" sz="2000" dirty="0" err="1" smtClean="0"/>
              <a:t>thistuple</a:t>
            </a:r>
            <a:r>
              <a:rPr lang="en-US" sz="2000" dirty="0" smtClean="0"/>
              <a:t>)   #this will raise an error because the </a:t>
            </a:r>
            <a:r>
              <a:rPr lang="en-US" sz="2000" dirty="0" err="1" smtClean="0"/>
              <a:t>tuple</a:t>
            </a:r>
            <a:r>
              <a:rPr lang="en-US" sz="2000" dirty="0" smtClean="0"/>
              <a:t> no longer</a:t>
            </a:r>
          </a:p>
          <a:p>
            <a:pPr>
              <a:buNone/>
            </a:pPr>
            <a:r>
              <a:rPr lang="en-US" sz="2000" dirty="0" smtClean="0"/>
              <a:t>exists </a:t>
            </a:r>
          </a:p>
          <a:p>
            <a:pPr>
              <a:buNone/>
            </a:pPr>
            <a:r>
              <a:rPr lang="en-US" sz="2000" dirty="0" smtClean="0"/>
              <a:t>RUN EXAMPLE</a:t>
            </a:r>
          </a:p>
          <a:p>
            <a:pPr>
              <a:buNone/>
            </a:pPr>
            <a:r>
              <a:rPr lang="en-US" sz="2000" dirty="0" err="1" smtClean="0"/>
              <a:t>thistuple</a:t>
            </a:r>
            <a:r>
              <a:rPr lang="en-US" sz="2000" dirty="0" smtClean="0"/>
              <a:t> = ("apple", "banana", "cherry")</a:t>
            </a:r>
          </a:p>
          <a:p>
            <a:pPr>
              <a:buNone/>
            </a:pPr>
            <a:r>
              <a:rPr lang="en-US" sz="2000" dirty="0" smtClean="0"/>
              <a:t>del </a:t>
            </a:r>
            <a:r>
              <a:rPr lang="en-US" sz="2000" dirty="0" err="1" smtClean="0"/>
              <a:t>thistuple</a:t>
            </a:r>
            <a:endParaRPr lang="en-US" sz="2000" dirty="0" smtClean="0"/>
          </a:p>
          <a:p>
            <a:pPr>
              <a:buNone/>
            </a:pPr>
            <a:r>
              <a:rPr lang="en-US" sz="2000" dirty="0" smtClean="0"/>
              <a:t>print(</a:t>
            </a:r>
            <a:r>
              <a:rPr lang="en-US" sz="2000" dirty="0" err="1" smtClean="0"/>
              <a:t>thistuple</a:t>
            </a:r>
            <a:r>
              <a:rPr lang="en-US" sz="2000" dirty="0" smtClean="0"/>
              <a:t>) #this will raise an error because the </a:t>
            </a:r>
            <a:r>
              <a:rPr lang="en-US" sz="2000" dirty="0" err="1" smtClean="0"/>
              <a:t>tuple</a:t>
            </a:r>
            <a:r>
              <a:rPr lang="en-US" sz="2000" dirty="0" smtClean="0"/>
              <a:t> no longer exists</a:t>
            </a:r>
          </a:p>
          <a:p>
            <a:pPr>
              <a:buNone/>
            </a:pPr>
            <a:r>
              <a:rPr lang="en-US" sz="2000" dirty="0" smtClean="0"/>
              <a:t>C:\Users\My Name&gt;python demo_tuple_del.py</a:t>
            </a:r>
            <a:br>
              <a:rPr lang="en-US" sz="2000" dirty="0" smtClean="0"/>
            </a:br>
            <a:r>
              <a:rPr lang="en-US" sz="2000" dirty="0" err="1" smtClean="0"/>
              <a:t>Traceback</a:t>
            </a:r>
            <a:r>
              <a:rPr lang="en-US" sz="2000" dirty="0" smtClean="0"/>
              <a:t> (most recent call last):</a:t>
            </a:r>
            <a:br>
              <a:rPr lang="en-US" sz="2000" dirty="0" smtClean="0"/>
            </a:br>
            <a:r>
              <a:rPr lang="en-US" sz="2000" dirty="0" smtClean="0"/>
              <a:t>  File "demo_tuple_del.py", line 3, in &lt;module&gt;</a:t>
            </a:r>
            <a:br>
              <a:rPr lang="en-US" sz="2000" dirty="0" smtClean="0"/>
            </a:br>
            <a:r>
              <a:rPr lang="en-US" sz="2000" dirty="0" smtClean="0"/>
              <a:t>    print(</a:t>
            </a:r>
            <a:r>
              <a:rPr lang="en-US" sz="2000" dirty="0" err="1" smtClean="0"/>
              <a:t>thistuple</a:t>
            </a:r>
            <a:r>
              <a:rPr lang="en-US" sz="2000" dirty="0" smtClean="0"/>
              <a:t>) #this will raise an error because the </a:t>
            </a:r>
            <a:r>
              <a:rPr lang="en-US" sz="2000" dirty="0" err="1" smtClean="0"/>
              <a:t>tuple</a:t>
            </a:r>
            <a:r>
              <a:rPr lang="en-US" sz="2000" dirty="0" smtClean="0"/>
              <a:t> no longer exists</a:t>
            </a:r>
            <a:br>
              <a:rPr lang="en-US" sz="2000" dirty="0" smtClean="0"/>
            </a:br>
            <a:r>
              <a:rPr lang="en-US" sz="2000" dirty="0" err="1" smtClean="0"/>
              <a:t>NameError</a:t>
            </a:r>
            <a:r>
              <a:rPr lang="en-US" sz="2000" dirty="0" smtClean="0"/>
              <a:t>: name '</a:t>
            </a:r>
            <a:r>
              <a:rPr lang="en-US" sz="2000" dirty="0" err="1" smtClean="0"/>
              <a:t>thistuple</a:t>
            </a:r>
            <a:r>
              <a:rPr lang="en-US" sz="2000" dirty="0" smtClean="0"/>
              <a:t>' is not defined</a:t>
            </a:r>
          </a:p>
          <a:p>
            <a:pPr>
              <a:buNone/>
            </a:pPr>
            <a:r>
              <a:rPr lang="en-US" sz="2000" dirty="0" smtClean="0"/>
              <a:t> </a:t>
            </a:r>
          </a:p>
          <a:p>
            <a:pPr>
              <a:buNone/>
            </a:pPr>
            <a:endParaRPr lang="en-US" sz="2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a:t>
            </a:r>
            <a:r>
              <a:rPr lang="en-US" u="sng" dirty="0" err="1" smtClean="0"/>
              <a:t>Tuples</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2000" dirty="0" smtClean="0"/>
              <a:t>The </a:t>
            </a:r>
            <a:r>
              <a:rPr lang="en-US" sz="2000" dirty="0" err="1" smtClean="0"/>
              <a:t>tuple</a:t>
            </a:r>
            <a:r>
              <a:rPr lang="en-US" sz="2000" dirty="0" smtClean="0"/>
              <a:t>() Constructor</a:t>
            </a:r>
            <a:endParaRPr lang="en-US" sz="2000" b="1" dirty="0" smtClean="0"/>
          </a:p>
          <a:p>
            <a:pPr>
              <a:buNone/>
            </a:pPr>
            <a:r>
              <a:rPr lang="en-US" sz="2000" dirty="0" smtClean="0"/>
              <a:t>It is also possible to use the </a:t>
            </a:r>
            <a:r>
              <a:rPr lang="en-US" sz="2000" dirty="0" err="1" smtClean="0"/>
              <a:t>tuple</a:t>
            </a:r>
            <a:r>
              <a:rPr lang="en-US" sz="2000" dirty="0" smtClean="0"/>
              <a:t>() constructor to make a </a:t>
            </a:r>
            <a:r>
              <a:rPr lang="en-US" sz="2000" dirty="0" err="1" smtClean="0"/>
              <a:t>tuple</a:t>
            </a:r>
            <a:r>
              <a:rPr lang="en-US" sz="2000" dirty="0" smtClean="0"/>
              <a:t>.</a:t>
            </a:r>
          </a:p>
          <a:p>
            <a:pPr>
              <a:buNone/>
            </a:pPr>
            <a:r>
              <a:rPr lang="en-US" sz="2000" dirty="0" smtClean="0"/>
              <a:t>Example</a:t>
            </a:r>
            <a:endParaRPr lang="en-US" sz="2000" b="1" dirty="0" smtClean="0"/>
          </a:p>
          <a:p>
            <a:pPr>
              <a:buNone/>
            </a:pPr>
            <a:r>
              <a:rPr lang="en-US" sz="2000" dirty="0" smtClean="0"/>
              <a:t>Using the </a:t>
            </a:r>
            <a:r>
              <a:rPr lang="en-US" sz="2000" dirty="0" err="1" smtClean="0"/>
              <a:t>tuple</a:t>
            </a:r>
            <a:r>
              <a:rPr lang="en-US" sz="2000" dirty="0" smtClean="0"/>
              <a:t>() method to make a </a:t>
            </a:r>
            <a:r>
              <a:rPr lang="en-US" sz="2000" dirty="0" err="1" smtClean="0"/>
              <a:t>tuple</a:t>
            </a:r>
            <a:r>
              <a:rPr lang="en-US" sz="2000" dirty="0" smtClean="0"/>
              <a:t>:</a:t>
            </a:r>
          </a:p>
          <a:p>
            <a:pPr>
              <a:buNone/>
            </a:pPr>
            <a:r>
              <a:rPr lang="en-US" sz="2000" dirty="0" err="1" smtClean="0"/>
              <a:t>thistuple</a:t>
            </a:r>
            <a:r>
              <a:rPr lang="en-US" sz="2000" dirty="0" smtClean="0"/>
              <a:t> = </a:t>
            </a:r>
            <a:r>
              <a:rPr lang="en-US" sz="2000" dirty="0" err="1" smtClean="0"/>
              <a:t>tuple</a:t>
            </a:r>
            <a:r>
              <a:rPr lang="en-US" sz="2000" dirty="0" smtClean="0"/>
              <a:t>(("apple", "banana", "cherry")) # note the double round</a:t>
            </a:r>
          </a:p>
          <a:p>
            <a:pPr>
              <a:buNone/>
            </a:pPr>
            <a:r>
              <a:rPr lang="en-US" sz="2000" dirty="0" smtClean="0"/>
              <a:t>Brackets</a:t>
            </a:r>
          </a:p>
          <a:p>
            <a:pPr>
              <a:buNone/>
            </a:pPr>
            <a:r>
              <a:rPr lang="en-US" sz="2000" dirty="0" smtClean="0"/>
              <a:t>print(</a:t>
            </a:r>
            <a:r>
              <a:rPr lang="en-US" sz="2000" dirty="0" err="1" smtClean="0"/>
              <a:t>thistuple</a:t>
            </a:r>
            <a:r>
              <a:rPr lang="en-US" sz="2000" dirty="0" smtClean="0"/>
              <a:t>) </a:t>
            </a:r>
          </a:p>
          <a:p>
            <a:pPr>
              <a:buNone/>
            </a:pPr>
            <a:r>
              <a:rPr lang="en-US" sz="2000" dirty="0" smtClean="0"/>
              <a:t>RUN EXAMPLE</a:t>
            </a:r>
          </a:p>
          <a:p>
            <a:pPr>
              <a:buNone/>
            </a:pPr>
            <a:r>
              <a:rPr lang="en-US" sz="2000" dirty="0" err="1" smtClean="0"/>
              <a:t>thistuple</a:t>
            </a:r>
            <a:r>
              <a:rPr lang="en-US" sz="2000" dirty="0" smtClean="0"/>
              <a:t> = </a:t>
            </a:r>
            <a:r>
              <a:rPr lang="en-US" sz="2000" dirty="0" err="1" smtClean="0"/>
              <a:t>tuple</a:t>
            </a:r>
            <a:r>
              <a:rPr lang="en-US" sz="2000" dirty="0" smtClean="0"/>
              <a:t>(("apple", "banana", "cherry"))</a:t>
            </a:r>
          </a:p>
          <a:p>
            <a:pPr>
              <a:buNone/>
            </a:pPr>
            <a:r>
              <a:rPr lang="en-US" sz="2000" dirty="0" smtClean="0"/>
              <a:t>print(</a:t>
            </a:r>
            <a:r>
              <a:rPr lang="en-US" sz="2000" dirty="0" err="1" smtClean="0"/>
              <a:t>thistuple</a:t>
            </a:r>
            <a:r>
              <a:rPr lang="en-US" sz="2000" dirty="0" smtClean="0"/>
              <a:t>)</a:t>
            </a:r>
          </a:p>
          <a:p>
            <a:pPr>
              <a:buNone/>
            </a:pPr>
            <a:r>
              <a:rPr lang="en-US" sz="2000" dirty="0" smtClean="0"/>
              <a:t>C:\Users\My Name&gt;python demo_tuple3.py</a:t>
            </a:r>
            <a:br>
              <a:rPr lang="en-US" sz="2000" dirty="0" smtClean="0"/>
            </a:br>
            <a:r>
              <a:rPr lang="en-US" sz="2000" dirty="0" smtClean="0"/>
              <a:t>('apple', 'banana', 'cherry')</a:t>
            </a:r>
          </a:p>
          <a:p>
            <a:pPr>
              <a:buNone/>
            </a:pPr>
            <a:endParaRPr lang="en-US" sz="2000" dirty="0" smtClean="0"/>
          </a:p>
          <a:p>
            <a:pPr>
              <a:buNone/>
            </a:pPr>
            <a:endParaRPr lang="en-US" sz="2000" dirty="0" smtClean="0"/>
          </a:p>
          <a:p>
            <a:pPr>
              <a:buNone/>
            </a:pPr>
            <a:endParaRPr 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a:t>
            </a:r>
            <a:r>
              <a:rPr lang="en-US" u="sng" dirty="0" err="1" smtClean="0"/>
              <a:t>Tuples</a:t>
            </a:r>
            <a:endParaRPr lang="en-US" dirty="0"/>
          </a:p>
        </p:txBody>
      </p:sp>
      <p:sp>
        <p:nvSpPr>
          <p:cNvPr id="3" name="Content Placeholder 2"/>
          <p:cNvSpPr>
            <a:spLocks noGrp="1"/>
          </p:cNvSpPr>
          <p:nvPr>
            <p:ph idx="1"/>
          </p:nvPr>
        </p:nvSpPr>
        <p:spPr>
          <a:xfrm>
            <a:off x="457200" y="1066800"/>
            <a:ext cx="8229600" cy="5638800"/>
          </a:xfrm>
        </p:spPr>
        <p:txBody>
          <a:bodyPr>
            <a:normAutofit/>
          </a:bodyPr>
          <a:lstStyle/>
          <a:p>
            <a:pPr>
              <a:buNone/>
            </a:pPr>
            <a:r>
              <a:rPr lang="en-US" sz="2000" dirty="0" err="1" smtClean="0"/>
              <a:t>Tuple</a:t>
            </a:r>
            <a:r>
              <a:rPr lang="en-US" sz="2000" dirty="0" smtClean="0"/>
              <a:t> Methods</a:t>
            </a:r>
            <a:endParaRPr lang="en-US" sz="2000" b="1" dirty="0" smtClean="0"/>
          </a:p>
          <a:p>
            <a:pPr>
              <a:buNone/>
            </a:pPr>
            <a:r>
              <a:rPr lang="en-US" sz="2000" dirty="0" smtClean="0"/>
              <a:t>Python has two built-in methods that you can use on </a:t>
            </a:r>
            <a:r>
              <a:rPr lang="en-US" sz="2000" dirty="0" err="1" smtClean="0"/>
              <a:t>tuples</a:t>
            </a:r>
            <a:r>
              <a:rPr lang="en-US" sz="2000" dirty="0" smtClean="0"/>
              <a:t>.</a:t>
            </a:r>
          </a:p>
          <a:p>
            <a:pPr>
              <a:buNone/>
            </a:pPr>
            <a:endParaRPr lang="en-US" sz="2000" dirty="0" smtClean="0"/>
          </a:p>
          <a:p>
            <a:pPr>
              <a:buNone/>
            </a:pPr>
            <a:endParaRPr lang="en-US" sz="2000" dirty="0"/>
          </a:p>
        </p:txBody>
      </p:sp>
      <p:graphicFrame>
        <p:nvGraphicFramePr>
          <p:cNvPr id="4" name="Table 3"/>
          <p:cNvGraphicFramePr>
            <a:graphicFrameLocks noGrp="1"/>
          </p:cNvGraphicFramePr>
          <p:nvPr/>
        </p:nvGraphicFramePr>
        <p:xfrm>
          <a:off x="609601" y="2057400"/>
          <a:ext cx="7848601" cy="1935480"/>
        </p:xfrm>
        <a:graphic>
          <a:graphicData uri="http://schemas.openxmlformats.org/drawingml/2006/table">
            <a:tbl>
              <a:tblPr firstRow="1" bandRow="1">
                <a:tableStyleId>{5C22544A-7EE6-4342-B048-85BDC9FD1C3A}</a:tableStyleId>
              </a:tblPr>
              <a:tblGrid>
                <a:gridCol w="1295401"/>
                <a:gridCol w="6553200"/>
              </a:tblGrid>
              <a:tr h="370840">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Method</a:t>
                      </a:r>
                      <a:endParaRPr lang="en-US" sz="2000"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b="1" dirty="0">
                          <a:solidFill>
                            <a:srgbClr val="000000"/>
                          </a:solidFill>
                          <a:latin typeface="Verdana"/>
                          <a:ea typeface="Calibri"/>
                          <a:cs typeface="Times New Roman"/>
                        </a:rPr>
                        <a:t>Description</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Count()</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the number of times a specified value occurs in a </a:t>
                      </a:r>
                      <a:r>
                        <a:rPr lang="en-US" sz="2000" dirty="0" err="1">
                          <a:solidFill>
                            <a:srgbClr val="000000"/>
                          </a:solidFill>
                          <a:latin typeface="Verdana"/>
                          <a:ea typeface="Calibri"/>
                          <a:cs typeface="Times New Roman"/>
                        </a:rPr>
                        <a:t>tuple</a:t>
                      </a:r>
                      <a:endParaRPr lang="en-US" sz="2000" dirty="0">
                        <a:latin typeface="Calibri"/>
                        <a:ea typeface="Calibri"/>
                        <a:cs typeface="Times New Roman"/>
                      </a:endParaRPr>
                    </a:p>
                  </a:txBody>
                  <a:tcPr marL="30480" marR="30480" marT="30480" marB="30480"/>
                </a:tc>
              </a:tr>
              <a:tr h="370840">
                <a:tc>
                  <a:txBody>
                    <a:bodyPr/>
                    <a:lstStyle/>
                    <a:p>
                      <a:pPr marL="0" marR="0">
                        <a:lnSpc>
                          <a:spcPct val="115000"/>
                        </a:lnSpc>
                        <a:spcBef>
                          <a:spcPts val="0"/>
                        </a:spcBef>
                        <a:spcAft>
                          <a:spcPts val="0"/>
                        </a:spcAft>
                      </a:pPr>
                      <a:r>
                        <a:rPr lang="en-US" sz="2000" u="none" dirty="0" smtClean="0">
                          <a:solidFill>
                            <a:srgbClr val="0000FF"/>
                          </a:solidFill>
                          <a:latin typeface="Verdana"/>
                          <a:ea typeface="Calibri"/>
                          <a:cs typeface="Times New Roman"/>
                        </a:rPr>
                        <a:t>Index()</a:t>
                      </a:r>
                      <a:endParaRPr lang="en-US" sz="2000" u="none" dirty="0">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Searches the </a:t>
                      </a:r>
                      <a:r>
                        <a:rPr lang="en-US" sz="2000" dirty="0" err="1">
                          <a:solidFill>
                            <a:srgbClr val="000000"/>
                          </a:solidFill>
                          <a:latin typeface="Verdana"/>
                          <a:ea typeface="Calibri"/>
                          <a:cs typeface="Times New Roman"/>
                        </a:rPr>
                        <a:t>tuple</a:t>
                      </a:r>
                      <a:r>
                        <a:rPr lang="en-US" sz="2000" dirty="0">
                          <a:solidFill>
                            <a:srgbClr val="000000"/>
                          </a:solidFill>
                          <a:latin typeface="Verdana"/>
                          <a:ea typeface="Calibri"/>
                          <a:cs typeface="Times New Roman"/>
                        </a:rPr>
                        <a:t> for a specified value and returns the position of where it was found</a:t>
                      </a:r>
                      <a:endParaRPr lang="en-US" sz="2000" dirty="0">
                        <a:latin typeface="Calibri"/>
                        <a:ea typeface="Calibri"/>
                        <a:cs typeface="Times New Roman"/>
                      </a:endParaRPr>
                    </a:p>
                  </a:txBody>
                  <a:tcPr marL="30480" marR="30480" marT="30480" marB="30480"/>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12. </a:t>
            </a:r>
            <a:r>
              <a:rPr lang="en-US" u="sng" dirty="0" smtClean="0"/>
              <a:t>Python Sets</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486400"/>
          </a:xfrm>
        </p:spPr>
        <p:txBody>
          <a:bodyPr>
            <a:normAutofit fontScale="92500" lnSpcReduction="20000"/>
          </a:bodyPr>
          <a:lstStyle/>
          <a:p>
            <a:pPr>
              <a:buNone/>
            </a:pPr>
            <a:r>
              <a:rPr lang="en-US" sz="2000" dirty="0" smtClean="0"/>
              <a:t>Set</a:t>
            </a:r>
            <a:endParaRPr lang="en-US" sz="2000" b="1" dirty="0" smtClean="0"/>
          </a:p>
          <a:p>
            <a:pPr>
              <a:buNone/>
            </a:pPr>
            <a:r>
              <a:rPr lang="en-US" sz="2000" dirty="0" smtClean="0"/>
              <a:t>A set is a collection which is unordered and </a:t>
            </a:r>
            <a:r>
              <a:rPr lang="en-US" sz="2000" dirty="0" err="1" smtClean="0"/>
              <a:t>unindexed</a:t>
            </a:r>
            <a:r>
              <a:rPr lang="en-US" sz="2000" dirty="0" smtClean="0"/>
              <a:t>. In Python sets are</a:t>
            </a:r>
          </a:p>
          <a:p>
            <a:pPr>
              <a:buNone/>
            </a:pPr>
            <a:r>
              <a:rPr lang="en-US" sz="2000" dirty="0" smtClean="0"/>
              <a:t>written with curly brackets.</a:t>
            </a:r>
          </a:p>
          <a:p>
            <a:pPr>
              <a:buNone/>
            </a:pPr>
            <a:r>
              <a:rPr lang="en-US" sz="2000" dirty="0" smtClean="0"/>
              <a:t>Example</a:t>
            </a:r>
            <a:endParaRPr lang="en-US" sz="2000" b="1" dirty="0" smtClean="0"/>
          </a:p>
          <a:p>
            <a:pPr>
              <a:buNone/>
            </a:pPr>
            <a:r>
              <a:rPr lang="en-US" sz="2000" dirty="0" smtClean="0"/>
              <a:t>Create a Set:</a:t>
            </a:r>
          </a:p>
          <a:p>
            <a:pPr>
              <a:buNone/>
            </a:pPr>
            <a:r>
              <a:rPr lang="en-US" sz="2000" dirty="0" err="1" smtClean="0"/>
              <a:t>thisset</a:t>
            </a:r>
            <a:r>
              <a:rPr lang="en-US" sz="2000" dirty="0" smtClean="0"/>
              <a:t> = {"apple", "banana", "cherry"}</a:t>
            </a:r>
          </a:p>
          <a:p>
            <a:pPr>
              <a:buNone/>
            </a:pPr>
            <a:r>
              <a:rPr lang="en-US" sz="2000" dirty="0" smtClean="0"/>
              <a:t>print(</a:t>
            </a:r>
            <a:r>
              <a:rPr lang="en-US" sz="2000" dirty="0" err="1" smtClean="0"/>
              <a:t>thisset</a:t>
            </a:r>
            <a:r>
              <a:rPr lang="en-US" sz="2000" dirty="0" smtClean="0"/>
              <a:t>)</a:t>
            </a:r>
          </a:p>
          <a:p>
            <a:pPr>
              <a:buNone/>
            </a:pPr>
            <a:r>
              <a:rPr lang="en-US" sz="2000" dirty="0" smtClean="0"/>
              <a:t>RUN EXAMPLE</a:t>
            </a:r>
          </a:p>
          <a:p>
            <a:pPr>
              <a:buNone/>
            </a:pPr>
            <a:r>
              <a:rPr lang="en-US" sz="2000" dirty="0" err="1" smtClean="0"/>
              <a:t>thisset</a:t>
            </a:r>
            <a:r>
              <a:rPr lang="en-US" sz="2000" dirty="0" smtClean="0"/>
              <a:t> = {"apple", "banana", "cherry"}</a:t>
            </a:r>
          </a:p>
          <a:p>
            <a:pPr>
              <a:buNone/>
            </a:pPr>
            <a:r>
              <a:rPr lang="en-US" sz="2000" dirty="0" smtClean="0"/>
              <a:t>print(</a:t>
            </a:r>
            <a:r>
              <a:rPr lang="en-US" sz="2000" dirty="0" err="1" smtClean="0"/>
              <a:t>thisset</a:t>
            </a:r>
            <a:r>
              <a:rPr lang="en-US" sz="2000" dirty="0" smtClean="0"/>
              <a:t>)</a:t>
            </a:r>
          </a:p>
          <a:p>
            <a:pPr>
              <a:buNone/>
            </a:pPr>
            <a:r>
              <a:rPr lang="en-US" sz="2000" dirty="0" smtClean="0"/>
              <a:t> </a:t>
            </a:r>
          </a:p>
          <a:p>
            <a:pPr>
              <a:buNone/>
            </a:pPr>
            <a:r>
              <a:rPr lang="en-US" sz="2000" dirty="0" smtClean="0"/>
              <a:t># Note: the set list is unordered, meaning: the items will appear in a random order.</a:t>
            </a:r>
          </a:p>
          <a:p>
            <a:pPr>
              <a:buNone/>
            </a:pPr>
            <a:r>
              <a:rPr lang="en-US" sz="2000" dirty="0" smtClean="0"/>
              <a:t> </a:t>
            </a:r>
          </a:p>
          <a:p>
            <a:pPr>
              <a:buNone/>
            </a:pPr>
            <a:r>
              <a:rPr lang="en-US" sz="2000" dirty="0" smtClean="0"/>
              <a:t># Refresh this page to see the change in the result.</a:t>
            </a:r>
          </a:p>
          <a:p>
            <a:pPr>
              <a:buNone/>
            </a:pPr>
            <a:r>
              <a:rPr lang="en-US" sz="2000" dirty="0" smtClean="0"/>
              <a:t>C:\Users\My Name&gt;python demo_set.py</a:t>
            </a:r>
            <a:br>
              <a:rPr lang="en-US" sz="2000" dirty="0" smtClean="0"/>
            </a:br>
            <a:r>
              <a:rPr lang="en-US" sz="2000" dirty="0" smtClean="0"/>
              <a:t>{'banana', 'cherry', 'apple'}</a:t>
            </a:r>
          </a:p>
          <a:p>
            <a:pPr>
              <a:buNone/>
            </a:pPr>
            <a:r>
              <a:rPr lang="en-US" sz="2000" dirty="0" smtClean="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Sets</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pPr>
              <a:buNone/>
            </a:pPr>
            <a:r>
              <a:rPr lang="en-US" b="1" dirty="0" smtClean="0"/>
              <a:t>Note:</a:t>
            </a:r>
            <a:r>
              <a:rPr lang="en-US" dirty="0" smtClean="0"/>
              <a:t> Sets are unordered, so you cannot be sure in which order the items will appear.</a:t>
            </a:r>
          </a:p>
          <a:p>
            <a:pPr>
              <a:buNone/>
            </a:pPr>
            <a:endParaRPr lang="en-US" dirty="0" smtClean="0"/>
          </a:p>
          <a:p>
            <a:pPr>
              <a:buNone/>
            </a:pPr>
            <a:r>
              <a:rPr lang="en-US" dirty="0" smtClean="0"/>
              <a:t>Access Items</a:t>
            </a:r>
            <a:endParaRPr lang="en-US" b="1" dirty="0" smtClean="0"/>
          </a:p>
          <a:p>
            <a:pPr>
              <a:buNone/>
            </a:pPr>
            <a:r>
              <a:rPr lang="en-US" dirty="0" smtClean="0"/>
              <a:t>You cannot access items in a set by referring to an index, since sets are</a:t>
            </a:r>
          </a:p>
          <a:p>
            <a:pPr>
              <a:buNone/>
            </a:pPr>
            <a:r>
              <a:rPr lang="en-US" dirty="0" smtClean="0"/>
              <a:t>unordered the items has no index.</a:t>
            </a:r>
          </a:p>
          <a:p>
            <a:pPr>
              <a:buNone/>
            </a:pPr>
            <a:r>
              <a:rPr lang="en-US" dirty="0" smtClean="0"/>
              <a:t>But you can loop through the set items using a for loop, or ask if a</a:t>
            </a:r>
          </a:p>
          <a:p>
            <a:pPr>
              <a:buNone/>
            </a:pPr>
            <a:r>
              <a:rPr lang="en-US" dirty="0" smtClean="0"/>
              <a:t>specified value is present in a set, by using </a:t>
            </a:r>
            <a:r>
              <a:rPr lang="en-US" dirty="0" err="1" smtClean="0"/>
              <a:t>thein</a:t>
            </a:r>
            <a:r>
              <a:rPr lang="en-US" dirty="0" smtClean="0"/>
              <a:t> keyword.</a:t>
            </a:r>
          </a:p>
          <a:p>
            <a:pPr>
              <a:buNone/>
            </a:pPr>
            <a:r>
              <a:rPr lang="en-US" dirty="0" smtClean="0"/>
              <a:t>Example</a:t>
            </a:r>
            <a:endParaRPr lang="en-US" b="1" dirty="0" smtClean="0"/>
          </a:p>
          <a:p>
            <a:pPr>
              <a:buNone/>
            </a:pPr>
            <a:r>
              <a:rPr lang="en-US" dirty="0" smtClean="0"/>
              <a:t>Loop through the set, and print the values:</a:t>
            </a:r>
          </a:p>
          <a:p>
            <a:pPr>
              <a:buNone/>
            </a:pPr>
            <a:r>
              <a:rPr lang="en-US" dirty="0" err="1" smtClean="0"/>
              <a:t>thisset</a:t>
            </a:r>
            <a:r>
              <a:rPr lang="en-US" dirty="0" smtClean="0"/>
              <a:t> = {"apple", "banana", "cherry"}</a:t>
            </a:r>
            <a:br>
              <a:rPr lang="en-US" dirty="0" smtClean="0"/>
            </a:br>
            <a:r>
              <a:rPr lang="en-US" dirty="0" smtClean="0"/>
              <a:t/>
            </a:r>
            <a:br>
              <a:rPr lang="en-US" dirty="0" smtClean="0"/>
            </a:br>
            <a:r>
              <a:rPr lang="en-US" dirty="0" smtClean="0"/>
              <a:t>for  x in </a:t>
            </a:r>
            <a:r>
              <a:rPr lang="en-US" dirty="0" err="1" smtClean="0"/>
              <a:t>thisset</a:t>
            </a:r>
            <a:r>
              <a:rPr lang="en-US" dirty="0" smtClean="0"/>
              <a:t>:</a:t>
            </a:r>
            <a:br>
              <a:rPr lang="en-US" dirty="0" smtClean="0"/>
            </a:br>
            <a:r>
              <a:rPr lang="en-US" dirty="0" smtClean="0"/>
              <a:t>  print(x)</a:t>
            </a:r>
          </a:p>
          <a:p>
            <a:pPr>
              <a:buNone/>
            </a:pPr>
            <a:r>
              <a:rPr lang="en-US" dirty="0" smtClean="0"/>
              <a:t>RUN EXAMPLE</a:t>
            </a:r>
          </a:p>
          <a:p>
            <a:pPr>
              <a:buNone/>
            </a:pPr>
            <a:r>
              <a:rPr lang="en-US" dirty="0" err="1" smtClean="0"/>
              <a:t>thisset</a:t>
            </a:r>
            <a:r>
              <a:rPr lang="en-US" dirty="0" smtClean="0"/>
              <a:t> = {"apple", "banana", "cherry"}</a:t>
            </a:r>
          </a:p>
          <a:p>
            <a:pPr>
              <a:buNone/>
            </a:pPr>
            <a:r>
              <a:rPr lang="en-US" dirty="0" smtClean="0"/>
              <a:t> </a:t>
            </a:r>
          </a:p>
          <a:p>
            <a:pPr>
              <a:buNone/>
            </a:pPr>
            <a:r>
              <a:rPr lang="en-US" dirty="0" smtClean="0"/>
              <a:t>For  x in </a:t>
            </a:r>
            <a:r>
              <a:rPr lang="en-US" dirty="0" err="1" smtClean="0"/>
              <a:t>thisset</a:t>
            </a:r>
            <a:r>
              <a:rPr lang="en-US" dirty="0" smtClean="0"/>
              <a:t>:</a:t>
            </a:r>
          </a:p>
          <a:p>
            <a:pPr>
              <a:buNone/>
            </a:pPr>
            <a:r>
              <a:rPr lang="en-US" dirty="0" smtClean="0"/>
              <a:t>  print(x)</a:t>
            </a:r>
          </a:p>
          <a:p>
            <a:pPr>
              <a:buNone/>
            </a:pPr>
            <a:endParaRPr lang="en-US" dirty="0" smtClean="0"/>
          </a:p>
          <a:p>
            <a:pPr>
              <a:buNone/>
            </a:pP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Sets</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smtClean="0"/>
              <a:t>C:\Users\My Name&gt;python demo_set_loop.py</a:t>
            </a:r>
            <a:br>
              <a:rPr lang="en-US" sz="2000" dirty="0" smtClean="0"/>
            </a:br>
            <a:r>
              <a:rPr lang="en-US" sz="2000" dirty="0" smtClean="0"/>
              <a:t>banana</a:t>
            </a:r>
            <a:br>
              <a:rPr lang="en-US" sz="2000" dirty="0" smtClean="0"/>
            </a:br>
            <a:r>
              <a:rPr lang="en-US" sz="2000" dirty="0" smtClean="0"/>
              <a:t>cherry</a:t>
            </a:r>
            <a:br>
              <a:rPr lang="en-US" sz="2000" dirty="0" smtClean="0"/>
            </a:br>
            <a:r>
              <a:rPr lang="en-US" sz="2000" dirty="0" smtClean="0"/>
              <a:t>apple</a:t>
            </a:r>
          </a:p>
          <a:p>
            <a:pPr>
              <a:buNone/>
            </a:pPr>
            <a:r>
              <a:rPr lang="en-US" sz="2000" dirty="0" smtClean="0"/>
              <a:t> </a:t>
            </a:r>
          </a:p>
          <a:p>
            <a:pPr>
              <a:buNone/>
            </a:pPr>
            <a:r>
              <a:rPr lang="en-US" sz="2000" dirty="0" smtClean="0"/>
              <a:t>Example</a:t>
            </a:r>
            <a:endParaRPr lang="en-US" sz="2000" b="1" dirty="0" smtClean="0"/>
          </a:p>
          <a:p>
            <a:pPr>
              <a:buNone/>
            </a:pPr>
            <a:r>
              <a:rPr lang="en-US" sz="2000" dirty="0" smtClean="0"/>
              <a:t>Check if "banana" is present in the set:</a:t>
            </a:r>
          </a:p>
          <a:p>
            <a:pPr>
              <a:buNone/>
            </a:pPr>
            <a:r>
              <a:rPr lang="en-US" sz="2000" dirty="0" err="1" smtClean="0"/>
              <a:t>thisset</a:t>
            </a:r>
            <a:r>
              <a:rPr lang="en-US" sz="2000" dirty="0" smtClean="0"/>
              <a:t> = {"apple", "banana", "cherry"}</a:t>
            </a:r>
            <a:br>
              <a:rPr lang="en-US" sz="2000" dirty="0" smtClean="0"/>
            </a:br>
            <a:endParaRPr lang="en-US" sz="2000" dirty="0" smtClean="0"/>
          </a:p>
          <a:p>
            <a:pPr>
              <a:buNone/>
            </a:pPr>
            <a:r>
              <a:rPr lang="en-US" sz="2000" dirty="0" smtClean="0"/>
              <a:t>print("banana" in </a:t>
            </a:r>
            <a:r>
              <a:rPr lang="en-US" sz="2000" dirty="0" err="1" smtClean="0"/>
              <a:t>thisset</a:t>
            </a:r>
            <a:r>
              <a:rPr lang="en-US" sz="2000" dirty="0" smtClean="0"/>
              <a:t>)</a:t>
            </a:r>
          </a:p>
          <a:p>
            <a:pPr>
              <a:buNone/>
            </a:pPr>
            <a:r>
              <a:rPr lang="en-US" sz="2000" dirty="0" smtClean="0"/>
              <a:t>RUN EXAMPLE</a:t>
            </a:r>
          </a:p>
          <a:p>
            <a:pPr>
              <a:buNone/>
            </a:pPr>
            <a:r>
              <a:rPr lang="en-US" sz="2000" dirty="0" err="1" smtClean="0"/>
              <a:t>thisset</a:t>
            </a:r>
            <a:r>
              <a:rPr lang="en-US" sz="2000" dirty="0" smtClean="0"/>
              <a:t> = {"apple", "banana", "cherry"}</a:t>
            </a:r>
          </a:p>
          <a:p>
            <a:pPr>
              <a:buNone/>
            </a:pPr>
            <a:r>
              <a:rPr lang="en-US" sz="2000" dirty="0" smtClean="0"/>
              <a:t> </a:t>
            </a:r>
          </a:p>
          <a:p>
            <a:pPr>
              <a:buNone/>
            </a:pPr>
            <a:r>
              <a:rPr lang="en-US" sz="2000" dirty="0" smtClean="0"/>
              <a:t>print("banana" in </a:t>
            </a:r>
            <a:r>
              <a:rPr lang="en-US" sz="2000" dirty="0" err="1" smtClean="0"/>
              <a:t>thisset</a:t>
            </a:r>
            <a:r>
              <a:rPr lang="en-US" sz="2000" dirty="0" smtClean="0"/>
              <a:t>)</a:t>
            </a:r>
          </a:p>
          <a:p>
            <a:pPr>
              <a:buNone/>
            </a:pPr>
            <a:r>
              <a:rPr lang="en-US" sz="2000" dirty="0" smtClean="0"/>
              <a:t>C:\Users\My Name&gt;python demo_set_in.py</a:t>
            </a:r>
            <a:br>
              <a:rPr lang="en-US" sz="2000" dirty="0" smtClean="0"/>
            </a:br>
            <a:r>
              <a:rPr lang="en-US" sz="2000" dirty="0" smtClean="0"/>
              <a:t>True</a:t>
            </a:r>
          </a:p>
          <a:p>
            <a:pPr>
              <a:buNone/>
            </a:pPr>
            <a:endParaRPr lang="en-US" sz="2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Sets</a:t>
            </a:r>
            <a:endParaRPr lang="en-US" dirty="0"/>
          </a:p>
        </p:txBody>
      </p:sp>
      <p:sp>
        <p:nvSpPr>
          <p:cNvPr id="3" name="Content Placeholder 2"/>
          <p:cNvSpPr>
            <a:spLocks noGrp="1"/>
          </p:cNvSpPr>
          <p:nvPr>
            <p:ph idx="1"/>
          </p:nvPr>
        </p:nvSpPr>
        <p:spPr>
          <a:xfrm>
            <a:off x="457200" y="990600"/>
            <a:ext cx="8229600" cy="5715000"/>
          </a:xfrm>
        </p:spPr>
        <p:txBody>
          <a:bodyPr>
            <a:noAutofit/>
          </a:bodyPr>
          <a:lstStyle/>
          <a:p>
            <a:pPr>
              <a:buNone/>
            </a:pPr>
            <a:r>
              <a:rPr lang="en-US" sz="2000" dirty="0" smtClean="0"/>
              <a:t>Change Items</a:t>
            </a:r>
            <a:endParaRPr lang="en-US" sz="2000" b="1" dirty="0" smtClean="0"/>
          </a:p>
          <a:p>
            <a:pPr>
              <a:buNone/>
            </a:pPr>
            <a:r>
              <a:rPr lang="en-US" sz="2000" dirty="0" smtClean="0"/>
              <a:t>Once a set is created, you cannot change its items, but you can add new items.</a:t>
            </a:r>
          </a:p>
          <a:p>
            <a:pPr>
              <a:buNone/>
            </a:pPr>
            <a:endParaRPr lang="en-US" sz="2000" dirty="0" smtClean="0"/>
          </a:p>
          <a:p>
            <a:pPr>
              <a:buNone/>
            </a:pPr>
            <a:r>
              <a:rPr lang="en-US" sz="2000" dirty="0" smtClean="0"/>
              <a:t>Add Items</a:t>
            </a:r>
            <a:endParaRPr lang="en-US" sz="2000" b="1" dirty="0" smtClean="0"/>
          </a:p>
          <a:p>
            <a:pPr>
              <a:buNone/>
            </a:pPr>
            <a:r>
              <a:rPr lang="en-US" sz="2000" dirty="0" smtClean="0"/>
              <a:t>To add one item to a set use the add() method.</a:t>
            </a:r>
          </a:p>
          <a:p>
            <a:pPr>
              <a:buNone/>
            </a:pPr>
            <a:r>
              <a:rPr lang="en-US" sz="2000" dirty="0" smtClean="0"/>
              <a:t>To add more than one item to a set use the update() method.</a:t>
            </a:r>
          </a:p>
          <a:p>
            <a:pPr>
              <a:buNone/>
            </a:pPr>
            <a:r>
              <a:rPr lang="en-US" sz="2000" dirty="0" smtClean="0"/>
              <a:t>Example</a:t>
            </a:r>
            <a:endParaRPr lang="en-US" sz="2000" b="1" dirty="0" smtClean="0"/>
          </a:p>
          <a:p>
            <a:pPr>
              <a:buNone/>
            </a:pPr>
            <a:r>
              <a:rPr lang="en-US" sz="2000" dirty="0" smtClean="0"/>
              <a:t>Add an item to a set, using the add() method:</a:t>
            </a:r>
          </a:p>
          <a:p>
            <a:pPr>
              <a:buNone/>
            </a:pPr>
            <a:r>
              <a:rPr lang="en-US" sz="2000" dirty="0" err="1" smtClean="0"/>
              <a:t>thisset</a:t>
            </a:r>
            <a:r>
              <a:rPr lang="en-US" sz="2000" dirty="0" smtClean="0"/>
              <a:t> = {"apple", "banana", "cherry"}</a:t>
            </a:r>
          </a:p>
          <a:p>
            <a:pPr>
              <a:buNone/>
            </a:pPr>
            <a:r>
              <a:rPr lang="en-US" sz="2000" dirty="0" err="1" smtClean="0"/>
              <a:t>thisset.add</a:t>
            </a:r>
            <a:r>
              <a:rPr lang="en-US" sz="2000" dirty="0" smtClean="0"/>
              <a:t>("orange")</a:t>
            </a:r>
          </a:p>
          <a:p>
            <a:pPr>
              <a:buNone/>
            </a:pPr>
            <a:endParaRPr lang="en-US" sz="2000" dirty="0" smtClean="0"/>
          </a:p>
          <a:p>
            <a:pPr>
              <a:buNone/>
            </a:pPr>
            <a:r>
              <a:rPr lang="en-US" sz="2000" dirty="0" smtClean="0"/>
              <a:t>print(</a:t>
            </a:r>
            <a:r>
              <a:rPr lang="en-US" sz="2000" dirty="0" err="1" smtClean="0"/>
              <a:t>thisset</a:t>
            </a:r>
            <a:r>
              <a:rPr lang="en-US" sz="2000" dirty="0" smtClean="0"/>
              <a:t>)</a:t>
            </a:r>
          </a:p>
          <a:p>
            <a:pPr>
              <a:buNone/>
            </a:pPr>
            <a:r>
              <a:rPr lang="en-US" sz="2000" dirty="0" smtClean="0"/>
              <a:t>RUN  EXAMPLE</a:t>
            </a:r>
          </a:p>
          <a:p>
            <a:pPr>
              <a:buNone/>
            </a:pPr>
            <a:r>
              <a:rPr lang="en-US" sz="2000" dirty="0" err="1" smtClean="0"/>
              <a:t>thisset</a:t>
            </a:r>
            <a:r>
              <a:rPr lang="en-US" sz="2000" dirty="0" smtClean="0"/>
              <a:t> = {"apple", "banana", "cherry"}</a:t>
            </a:r>
          </a:p>
          <a:p>
            <a:pPr>
              <a:buNone/>
            </a:pPr>
            <a:r>
              <a:rPr lang="en-US" sz="2000" dirty="0" smtClean="0"/>
              <a:t> </a:t>
            </a:r>
          </a:p>
          <a:p>
            <a:pPr>
              <a:buNone/>
            </a:pPr>
            <a:endParaRPr lang="en-US" sz="2000" dirty="0" smtClean="0"/>
          </a:p>
          <a:p>
            <a:pPr>
              <a:buNone/>
            </a:pPr>
            <a:endParaRPr lang="en-US" sz="2000" dirty="0" smtClean="0"/>
          </a:p>
          <a:p>
            <a:pPr>
              <a:buNone/>
            </a:pPr>
            <a:r>
              <a:rPr lang="en-US" sz="2000" dirty="0" smtClean="0"/>
              <a:t> </a:t>
            </a:r>
          </a:p>
          <a:p>
            <a:pPr>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u="sng" dirty="0" smtClean="0"/>
              <a:t>Python Syntax</a:t>
            </a:r>
            <a:endParaRPr lang="en-US" dirty="0"/>
          </a:p>
        </p:txBody>
      </p:sp>
      <p:sp>
        <p:nvSpPr>
          <p:cNvPr id="3" name="Content Placeholder 2"/>
          <p:cNvSpPr>
            <a:spLocks noGrp="1"/>
          </p:cNvSpPr>
          <p:nvPr>
            <p:ph idx="1"/>
          </p:nvPr>
        </p:nvSpPr>
        <p:spPr>
          <a:xfrm>
            <a:off x="457200" y="1066800"/>
            <a:ext cx="8229600" cy="5638800"/>
          </a:xfrm>
        </p:spPr>
        <p:txBody>
          <a:bodyPr>
            <a:normAutofit fontScale="77500" lnSpcReduction="20000"/>
          </a:bodyPr>
          <a:lstStyle/>
          <a:p>
            <a:pPr>
              <a:buNone/>
            </a:pPr>
            <a:r>
              <a:rPr lang="en-US" dirty="0"/>
              <a:t>Python will give you an error if you skip the indentation:</a:t>
            </a:r>
            <a:endParaRPr lang="en-US" b="1" dirty="0"/>
          </a:p>
          <a:p>
            <a:pPr>
              <a:buNone/>
            </a:pPr>
            <a:r>
              <a:rPr lang="en-US" dirty="0"/>
              <a:t>Example</a:t>
            </a:r>
            <a:endParaRPr lang="en-US" b="1" dirty="0"/>
          </a:p>
          <a:p>
            <a:pPr>
              <a:buNone/>
            </a:pPr>
            <a:r>
              <a:rPr lang="en-US" dirty="0"/>
              <a:t>if 5 &gt; 2:</a:t>
            </a:r>
            <a:br>
              <a:rPr lang="en-US" dirty="0"/>
            </a:br>
            <a:r>
              <a:rPr lang="en-US" dirty="0"/>
              <a:t>print("Five is greater than two!")</a:t>
            </a:r>
          </a:p>
          <a:p>
            <a:pPr>
              <a:buNone/>
            </a:pPr>
            <a:r>
              <a:rPr lang="en-US" dirty="0"/>
              <a:t>RUN EXAMPLE</a:t>
            </a:r>
          </a:p>
          <a:p>
            <a:pPr>
              <a:buNone/>
            </a:pPr>
            <a:r>
              <a:rPr lang="en-US" b="1" dirty="0"/>
              <a:t>C:\Users\My Name&gt;python demo_indentation_test.py</a:t>
            </a:r>
            <a:br>
              <a:rPr lang="en-US" b="1" dirty="0"/>
            </a:br>
            <a:r>
              <a:rPr lang="en-US" b="1" dirty="0"/>
              <a:t>  File "demo_indentation_test.py", line 2</a:t>
            </a:r>
            <a:br>
              <a:rPr lang="en-US" b="1" dirty="0"/>
            </a:br>
            <a:r>
              <a:rPr lang="en-US" b="1" dirty="0"/>
              <a:t>    print("Five is greater than two!")</a:t>
            </a:r>
            <a:br>
              <a:rPr lang="en-US" b="1" dirty="0"/>
            </a:br>
            <a:r>
              <a:rPr lang="en-US" b="1" dirty="0"/>
              <a:t>        ^</a:t>
            </a:r>
            <a:br>
              <a:rPr lang="en-US" b="1" dirty="0"/>
            </a:br>
            <a:r>
              <a:rPr lang="en-US" b="1" dirty="0" err="1"/>
              <a:t>IndentationError</a:t>
            </a:r>
            <a:r>
              <a:rPr lang="en-US" b="1" dirty="0"/>
              <a:t>: expected an indented block</a:t>
            </a:r>
          </a:p>
          <a:p>
            <a:pPr>
              <a:buNone/>
            </a:pPr>
            <a:r>
              <a:rPr lang="en-US" dirty="0"/>
              <a:t>Python Variables</a:t>
            </a:r>
            <a:endParaRPr lang="en-US" b="1" dirty="0"/>
          </a:p>
          <a:p>
            <a:pPr>
              <a:buNone/>
            </a:pPr>
            <a:r>
              <a:rPr lang="en-US" dirty="0"/>
              <a:t>In Python variables are created the moment you assign a value to it:</a:t>
            </a:r>
            <a:endParaRPr lang="en-US" b="1" dirty="0"/>
          </a:p>
          <a:p>
            <a:pPr>
              <a:buNone/>
            </a:pPr>
            <a:r>
              <a:rPr lang="en-US" dirty="0"/>
              <a:t>Example</a:t>
            </a:r>
            <a:endParaRPr lang="en-US" b="1" dirty="0"/>
          </a:p>
          <a:p>
            <a:pPr>
              <a:buNone/>
            </a:pPr>
            <a:r>
              <a:rPr lang="en-US" dirty="0"/>
              <a:t>Variables in Python:</a:t>
            </a:r>
            <a:endParaRPr lang="en-US" b="1" dirty="0"/>
          </a:p>
          <a:p>
            <a:pPr>
              <a:buNone/>
            </a:pPr>
            <a:r>
              <a:rPr lang="en-US" b="1" dirty="0"/>
              <a:t> </a:t>
            </a:r>
          </a:p>
          <a:p>
            <a:pPr>
              <a:buNone/>
            </a:pPr>
            <a:r>
              <a:rPr lang="en-US" b="1" dirty="0"/>
              <a:t>x = </a:t>
            </a:r>
            <a:r>
              <a:rPr lang="en-US" b="1" dirty="0" smtClean="0"/>
              <a:t>5	</a:t>
            </a:r>
          </a:p>
          <a:p>
            <a:pPr>
              <a:buNone/>
            </a:pPr>
            <a:r>
              <a:rPr lang="en-US" b="1" dirty="0" smtClean="0"/>
              <a:t>y </a:t>
            </a:r>
            <a:r>
              <a:rPr lang="en-US" b="1" dirty="0"/>
              <a:t>= "Hello, World</a:t>
            </a:r>
            <a:r>
              <a:rPr lang="en-US" b="1" dirty="0" smtClean="0"/>
              <a:t>!“</a:t>
            </a:r>
            <a:endParaRPr lang="en-US" b="1" dirty="0"/>
          </a:p>
          <a:p>
            <a:pPr>
              <a:buNone/>
            </a:pPr>
            <a:r>
              <a:rPr lang="en-US" dirty="0"/>
              <a:t> </a:t>
            </a:r>
            <a:endParaRPr lang="en-US" b="1" dirty="0"/>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Sets</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pPr>
              <a:buNone/>
            </a:pPr>
            <a:r>
              <a:rPr lang="en-US" dirty="0" err="1" smtClean="0"/>
              <a:t>thisset.add</a:t>
            </a:r>
            <a:r>
              <a:rPr lang="en-US" dirty="0" smtClean="0"/>
              <a:t>("orange")</a:t>
            </a:r>
          </a:p>
          <a:p>
            <a:pPr>
              <a:buNone/>
            </a:pPr>
            <a:r>
              <a:rPr lang="en-US" dirty="0" smtClean="0"/>
              <a:t> print(</a:t>
            </a:r>
            <a:r>
              <a:rPr lang="en-US" dirty="0" err="1" smtClean="0"/>
              <a:t>thisset</a:t>
            </a:r>
            <a:r>
              <a:rPr lang="en-US" dirty="0" smtClean="0"/>
              <a:t>)</a:t>
            </a:r>
          </a:p>
          <a:p>
            <a:pPr>
              <a:buNone/>
            </a:pPr>
            <a:r>
              <a:rPr lang="en-US" dirty="0" smtClean="0"/>
              <a:t>C:\Users\My Name&gt;python demo_set_add.py</a:t>
            </a:r>
            <a:br>
              <a:rPr lang="en-US" dirty="0" smtClean="0"/>
            </a:br>
            <a:r>
              <a:rPr lang="en-US" dirty="0" smtClean="0"/>
              <a:t>{'orange', 'cherry', 'banana', 'apple'}</a:t>
            </a:r>
          </a:p>
          <a:p>
            <a:pPr>
              <a:buNone/>
            </a:pPr>
            <a:r>
              <a:rPr lang="en-US" dirty="0" smtClean="0"/>
              <a:t> </a:t>
            </a:r>
          </a:p>
          <a:p>
            <a:pPr>
              <a:buNone/>
            </a:pPr>
            <a:r>
              <a:rPr lang="en-US" dirty="0" smtClean="0"/>
              <a:t>Example</a:t>
            </a:r>
            <a:endParaRPr lang="en-US" b="1" dirty="0" smtClean="0"/>
          </a:p>
          <a:p>
            <a:pPr>
              <a:buNone/>
            </a:pPr>
            <a:r>
              <a:rPr lang="en-US" dirty="0" smtClean="0"/>
              <a:t>Add multiple items to a set, using the update() method:</a:t>
            </a:r>
          </a:p>
          <a:p>
            <a:pPr>
              <a:buNone/>
            </a:pPr>
            <a:r>
              <a:rPr lang="en-US" dirty="0" err="1" smtClean="0"/>
              <a:t>thisset</a:t>
            </a:r>
            <a:r>
              <a:rPr lang="en-US" dirty="0" smtClean="0"/>
              <a:t> = {"apple", "banana", "cherry"}</a:t>
            </a:r>
          </a:p>
          <a:p>
            <a:pPr>
              <a:buNone/>
            </a:pPr>
            <a:endParaRPr lang="en-US" dirty="0" smtClean="0"/>
          </a:p>
          <a:p>
            <a:pPr>
              <a:buNone/>
            </a:pPr>
            <a:r>
              <a:rPr lang="en-US" dirty="0" err="1" smtClean="0"/>
              <a:t>thisset.update</a:t>
            </a:r>
            <a:r>
              <a:rPr lang="en-US" dirty="0" smtClean="0"/>
              <a:t>(["orange", "mango", "grapes"])</a:t>
            </a:r>
          </a:p>
          <a:p>
            <a:pPr>
              <a:buNone/>
            </a:pPr>
            <a:endParaRPr lang="en-US" dirty="0" smtClean="0"/>
          </a:p>
          <a:p>
            <a:pPr>
              <a:buNone/>
            </a:pPr>
            <a:r>
              <a:rPr lang="en-US" dirty="0" smtClean="0"/>
              <a:t>print(</a:t>
            </a:r>
            <a:r>
              <a:rPr lang="en-US" dirty="0" err="1" smtClean="0"/>
              <a:t>thisset</a:t>
            </a:r>
            <a:r>
              <a:rPr lang="en-US" dirty="0" smtClean="0"/>
              <a:t>)</a:t>
            </a:r>
          </a:p>
          <a:p>
            <a:pPr>
              <a:buNone/>
            </a:pPr>
            <a:r>
              <a:rPr lang="en-US" dirty="0" smtClean="0"/>
              <a:t>RUN EXAMPLE</a:t>
            </a:r>
          </a:p>
          <a:p>
            <a:pPr>
              <a:buNone/>
            </a:pPr>
            <a:r>
              <a:rPr lang="en-US" dirty="0" err="1" smtClean="0"/>
              <a:t>thisset</a:t>
            </a:r>
            <a:r>
              <a:rPr lang="en-US" dirty="0" smtClean="0"/>
              <a:t> = {"apple", "banana", "cherry"}</a:t>
            </a:r>
          </a:p>
          <a:p>
            <a:pPr>
              <a:buNone/>
            </a:pPr>
            <a:r>
              <a:rPr lang="en-US" dirty="0" smtClean="0"/>
              <a:t> </a:t>
            </a:r>
          </a:p>
          <a:p>
            <a:pPr>
              <a:buNone/>
            </a:pPr>
            <a:r>
              <a:rPr lang="en-US" dirty="0" err="1" smtClean="0"/>
              <a:t>thisset.update</a:t>
            </a:r>
            <a:r>
              <a:rPr lang="en-US" dirty="0" smtClean="0"/>
              <a:t>(["orange", "mango", "grapes"])</a:t>
            </a:r>
          </a:p>
          <a:p>
            <a:pPr>
              <a:buNone/>
            </a:pPr>
            <a:r>
              <a:rPr lang="en-US" dirty="0" smtClean="0"/>
              <a:t> </a:t>
            </a:r>
          </a:p>
          <a:p>
            <a:pPr>
              <a:buNone/>
            </a:pPr>
            <a:r>
              <a:rPr lang="en-US" dirty="0" smtClean="0"/>
              <a:t>print(</a:t>
            </a:r>
            <a:r>
              <a:rPr lang="en-US" dirty="0" err="1" smtClean="0"/>
              <a:t>thisset</a:t>
            </a:r>
            <a:r>
              <a:rPr lang="en-US" dirty="0" smtClean="0"/>
              <a:t>)</a:t>
            </a:r>
          </a:p>
          <a:p>
            <a:pPr>
              <a:buNone/>
            </a:pP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Sets</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a:buNone/>
            </a:pPr>
            <a:r>
              <a:rPr lang="en-US" sz="2000" dirty="0" smtClean="0"/>
              <a:t>C:\Users\My Name&gt;python demo_set_update.py</a:t>
            </a:r>
            <a:br>
              <a:rPr lang="en-US" sz="2000" dirty="0" smtClean="0"/>
            </a:br>
            <a:r>
              <a:rPr lang="en-US" sz="2000" dirty="0" smtClean="0"/>
              <a:t>{'grapes', 'orange', 'banana', 'cherry', 'mango', 'apple'}</a:t>
            </a:r>
          </a:p>
          <a:p>
            <a:pPr>
              <a:buNone/>
            </a:pPr>
            <a:r>
              <a:rPr lang="en-US" sz="2000" dirty="0" smtClean="0"/>
              <a:t> </a:t>
            </a:r>
          </a:p>
          <a:p>
            <a:pPr>
              <a:buNone/>
            </a:pPr>
            <a:r>
              <a:rPr lang="en-US" sz="2000" dirty="0" smtClean="0"/>
              <a:t>Get the Length of a Set</a:t>
            </a:r>
            <a:endParaRPr lang="en-US" sz="2000" b="1" dirty="0" smtClean="0"/>
          </a:p>
          <a:p>
            <a:pPr>
              <a:buNone/>
            </a:pPr>
            <a:r>
              <a:rPr lang="en-US" sz="2000" dirty="0" smtClean="0"/>
              <a:t>To determine how many items a set has, use the </a:t>
            </a:r>
            <a:r>
              <a:rPr lang="en-US" sz="2000" dirty="0" err="1" smtClean="0"/>
              <a:t>len</a:t>
            </a:r>
            <a:r>
              <a:rPr lang="en-US" sz="2000" dirty="0" smtClean="0"/>
              <a:t>() method.</a:t>
            </a:r>
          </a:p>
          <a:p>
            <a:pPr>
              <a:buNone/>
            </a:pPr>
            <a:r>
              <a:rPr lang="en-US" sz="2000" dirty="0" smtClean="0"/>
              <a:t>Example</a:t>
            </a:r>
            <a:endParaRPr lang="en-US" sz="2000" b="1" dirty="0" smtClean="0"/>
          </a:p>
          <a:p>
            <a:pPr>
              <a:buNone/>
            </a:pPr>
            <a:r>
              <a:rPr lang="en-US" sz="2000" dirty="0" smtClean="0"/>
              <a:t>Get the number of items in a set:</a:t>
            </a:r>
          </a:p>
          <a:p>
            <a:pPr>
              <a:buNone/>
            </a:pPr>
            <a:r>
              <a:rPr lang="en-US" sz="2000" dirty="0" err="1" smtClean="0"/>
              <a:t>thisset</a:t>
            </a:r>
            <a:r>
              <a:rPr lang="en-US" sz="2000" dirty="0" smtClean="0"/>
              <a:t> = {"apple", "banana", "cherry"}</a:t>
            </a:r>
            <a:br>
              <a:rPr lang="en-US" sz="2000" dirty="0" smtClean="0"/>
            </a:br>
            <a:endParaRPr lang="en-US" sz="2000" dirty="0" smtClean="0"/>
          </a:p>
          <a:p>
            <a:pPr>
              <a:buNone/>
            </a:pPr>
            <a:r>
              <a:rPr lang="en-US" sz="2000" dirty="0" smtClean="0"/>
              <a:t>print(</a:t>
            </a:r>
            <a:r>
              <a:rPr lang="en-US" sz="2000" dirty="0" err="1" smtClean="0"/>
              <a:t>len</a:t>
            </a:r>
            <a:r>
              <a:rPr lang="en-US" sz="2000" dirty="0" smtClean="0"/>
              <a:t>(</a:t>
            </a:r>
            <a:r>
              <a:rPr lang="en-US" sz="2000" dirty="0" err="1" smtClean="0"/>
              <a:t>thisset</a:t>
            </a:r>
            <a:r>
              <a:rPr lang="en-US" sz="2000" dirty="0" smtClean="0"/>
              <a:t>))</a:t>
            </a:r>
          </a:p>
          <a:p>
            <a:pPr>
              <a:buNone/>
            </a:pPr>
            <a:r>
              <a:rPr lang="en-US" sz="2000" dirty="0" smtClean="0"/>
              <a:t>RUN EXAMPLE</a:t>
            </a:r>
          </a:p>
          <a:p>
            <a:pPr>
              <a:buNone/>
            </a:pPr>
            <a:r>
              <a:rPr lang="en-US" sz="2000" dirty="0" err="1" smtClean="0"/>
              <a:t>thisset</a:t>
            </a:r>
            <a:r>
              <a:rPr lang="en-US" sz="2000" dirty="0" smtClean="0"/>
              <a:t> = {"apple", "banana", "cherry"}</a:t>
            </a:r>
          </a:p>
          <a:p>
            <a:pPr>
              <a:buNone/>
            </a:pPr>
            <a:r>
              <a:rPr lang="en-US" sz="2000" dirty="0" smtClean="0"/>
              <a:t> </a:t>
            </a:r>
          </a:p>
          <a:p>
            <a:pPr>
              <a:buNone/>
            </a:pPr>
            <a:r>
              <a:rPr lang="en-US" sz="2000" dirty="0" smtClean="0"/>
              <a:t>print(</a:t>
            </a:r>
            <a:r>
              <a:rPr lang="en-US" sz="2000" dirty="0" err="1" smtClean="0"/>
              <a:t>len</a:t>
            </a:r>
            <a:r>
              <a:rPr lang="en-US" sz="2000" dirty="0" smtClean="0"/>
              <a:t>(</a:t>
            </a:r>
            <a:r>
              <a:rPr lang="en-US" sz="2000" dirty="0" err="1" smtClean="0"/>
              <a:t>thisset</a:t>
            </a:r>
            <a:r>
              <a:rPr lang="en-US" sz="2000" dirty="0" smtClean="0"/>
              <a:t>))</a:t>
            </a:r>
          </a:p>
          <a:p>
            <a:pPr>
              <a:buNone/>
            </a:pPr>
            <a:r>
              <a:rPr lang="en-US" sz="2000" dirty="0" smtClean="0"/>
              <a:t>C:\Users\My Name&gt;python demo_set_length.py</a:t>
            </a:r>
            <a:br>
              <a:rPr lang="en-US" sz="2000" dirty="0" smtClean="0"/>
            </a:br>
            <a:r>
              <a:rPr lang="en-US" sz="2000" dirty="0" smtClean="0"/>
              <a:t>3</a:t>
            </a:r>
          </a:p>
          <a:p>
            <a:pPr>
              <a:buNone/>
            </a:pPr>
            <a:endParaRPr 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u="sng" dirty="0" smtClean="0"/>
              <a:t>Python Sets</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sz="2000" dirty="0" smtClean="0"/>
              <a:t>Remove Item</a:t>
            </a:r>
            <a:endParaRPr lang="en-US" sz="2000" b="1" dirty="0" smtClean="0"/>
          </a:p>
          <a:p>
            <a:pPr>
              <a:buNone/>
            </a:pPr>
            <a:r>
              <a:rPr lang="en-US" sz="2000" dirty="0" smtClean="0"/>
              <a:t>To remove an item in a set, use the remove(), or the discard() method.</a:t>
            </a:r>
          </a:p>
          <a:p>
            <a:pPr>
              <a:buNone/>
            </a:pPr>
            <a:r>
              <a:rPr lang="en-US" sz="2000" dirty="0" smtClean="0"/>
              <a:t>Example</a:t>
            </a:r>
            <a:endParaRPr lang="en-US" sz="2000" b="1" dirty="0" smtClean="0"/>
          </a:p>
          <a:p>
            <a:pPr>
              <a:buNone/>
            </a:pPr>
            <a:r>
              <a:rPr lang="en-US" sz="2000" dirty="0" smtClean="0"/>
              <a:t>Remove "banana" by using the remove() method:</a:t>
            </a:r>
          </a:p>
          <a:p>
            <a:pPr>
              <a:buNone/>
            </a:pPr>
            <a:r>
              <a:rPr lang="en-US" sz="2000" dirty="0" err="1" smtClean="0"/>
              <a:t>thisset</a:t>
            </a:r>
            <a:r>
              <a:rPr lang="en-US" sz="2000" dirty="0" smtClean="0"/>
              <a:t> = {"apple", "banana", "cherry"}</a:t>
            </a:r>
          </a:p>
          <a:p>
            <a:pPr>
              <a:buNone/>
            </a:pPr>
            <a:endParaRPr lang="en-US" sz="2000" dirty="0" smtClean="0"/>
          </a:p>
          <a:p>
            <a:pPr>
              <a:buNone/>
            </a:pPr>
            <a:r>
              <a:rPr lang="en-US" sz="2000" dirty="0" err="1" smtClean="0"/>
              <a:t>thisset.remove</a:t>
            </a:r>
            <a:r>
              <a:rPr lang="en-US" sz="2000" dirty="0" smtClean="0"/>
              <a:t>("banana")</a:t>
            </a:r>
          </a:p>
          <a:p>
            <a:pPr>
              <a:buNone/>
            </a:pPr>
            <a:endParaRPr lang="en-US" sz="2000" dirty="0" smtClean="0"/>
          </a:p>
          <a:p>
            <a:pPr>
              <a:buNone/>
            </a:pPr>
            <a:r>
              <a:rPr lang="en-US" sz="2000" dirty="0" smtClean="0"/>
              <a:t>print(</a:t>
            </a:r>
            <a:r>
              <a:rPr lang="en-US" sz="2000" dirty="0" err="1" smtClean="0"/>
              <a:t>thisset</a:t>
            </a:r>
            <a:r>
              <a:rPr lang="en-US" sz="2000" dirty="0" smtClean="0"/>
              <a:t>)</a:t>
            </a:r>
          </a:p>
          <a:p>
            <a:pPr>
              <a:buNone/>
            </a:pPr>
            <a:r>
              <a:rPr lang="en-US" sz="2000" dirty="0" smtClean="0"/>
              <a:t>RUN EXAMPLE</a:t>
            </a:r>
          </a:p>
          <a:p>
            <a:pPr>
              <a:buNone/>
            </a:pPr>
            <a:r>
              <a:rPr lang="en-US" sz="2000" dirty="0" err="1" smtClean="0"/>
              <a:t>thisset</a:t>
            </a:r>
            <a:r>
              <a:rPr lang="en-US" sz="2000" dirty="0" smtClean="0"/>
              <a:t> = {"apple", "banana", "cherry"}</a:t>
            </a:r>
          </a:p>
          <a:p>
            <a:pPr>
              <a:buNone/>
            </a:pPr>
            <a:r>
              <a:rPr lang="en-US" sz="2000" dirty="0" smtClean="0"/>
              <a:t> </a:t>
            </a:r>
          </a:p>
          <a:p>
            <a:pPr>
              <a:buNone/>
            </a:pPr>
            <a:r>
              <a:rPr lang="en-US" sz="2000" dirty="0" err="1" smtClean="0"/>
              <a:t>thisset.remove</a:t>
            </a:r>
            <a:r>
              <a:rPr lang="en-US" sz="2000" dirty="0" smtClean="0"/>
              <a:t>("banana")</a:t>
            </a:r>
          </a:p>
          <a:p>
            <a:pPr>
              <a:buNone/>
            </a:pPr>
            <a:r>
              <a:rPr lang="en-US" sz="2000" dirty="0" smtClean="0"/>
              <a:t> </a:t>
            </a:r>
          </a:p>
          <a:p>
            <a:pPr>
              <a:buNone/>
            </a:pPr>
            <a:r>
              <a:rPr lang="en-US" sz="2000" dirty="0" smtClean="0"/>
              <a:t>print(</a:t>
            </a:r>
            <a:r>
              <a:rPr lang="en-US" sz="2000" dirty="0" err="1" smtClean="0"/>
              <a:t>thisset</a:t>
            </a:r>
            <a:r>
              <a:rPr lang="en-US" sz="2000" dirty="0" smtClean="0"/>
              <a:t>)</a:t>
            </a:r>
          </a:p>
          <a:p>
            <a:pPr>
              <a:buNone/>
            </a:pPr>
            <a:endParaRPr lang="en-US" sz="2000" dirty="0" smtClean="0"/>
          </a:p>
          <a:p>
            <a:pPr>
              <a:buNone/>
            </a:pPr>
            <a:endParaRPr lang="en-US"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u="sng" dirty="0" smtClean="0"/>
              <a:t>Python Sets</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pPr>
              <a:buNone/>
            </a:pPr>
            <a:r>
              <a:rPr lang="en-US" sz="2000" dirty="0" smtClean="0"/>
              <a:t>C:\Users\My Name&gt;python demo_set_remove.py</a:t>
            </a:r>
            <a:br>
              <a:rPr lang="en-US" sz="2000" dirty="0" smtClean="0"/>
            </a:br>
            <a:r>
              <a:rPr lang="en-US" sz="2000" dirty="0" smtClean="0"/>
              <a:t>{'cherry', 'apple'}</a:t>
            </a:r>
          </a:p>
          <a:p>
            <a:pPr>
              <a:buNone/>
            </a:pPr>
            <a:r>
              <a:rPr lang="en-US" sz="2000" b="1" dirty="0" smtClean="0"/>
              <a:t>Note:</a:t>
            </a:r>
            <a:r>
              <a:rPr lang="en-US" sz="2000" dirty="0" smtClean="0"/>
              <a:t> If the item to remove does not exist, remove() will raise an error.</a:t>
            </a:r>
          </a:p>
          <a:p>
            <a:pPr>
              <a:buNone/>
            </a:pPr>
            <a:r>
              <a:rPr lang="en-US" sz="2000" dirty="0" smtClean="0"/>
              <a:t>Example</a:t>
            </a:r>
            <a:endParaRPr lang="en-US" sz="2000" b="1" dirty="0" smtClean="0"/>
          </a:p>
          <a:p>
            <a:pPr>
              <a:buNone/>
            </a:pPr>
            <a:r>
              <a:rPr lang="en-US" sz="2000" dirty="0" smtClean="0"/>
              <a:t>Remove "banana" by using the discard() method:</a:t>
            </a:r>
          </a:p>
          <a:p>
            <a:pPr>
              <a:buNone/>
            </a:pPr>
            <a:r>
              <a:rPr lang="en-US" sz="2000" dirty="0" err="1" smtClean="0"/>
              <a:t>thisset</a:t>
            </a:r>
            <a:r>
              <a:rPr lang="en-US" sz="2000" dirty="0" smtClean="0"/>
              <a:t> = {"apple", "banana", "cherry"}</a:t>
            </a:r>
          </a:p>
          <a:p>
            <a:pPr>
              <a:buNone/>
            </a:pPr>
            <a:endParaRPr lang="en-US" sz="2000" dirty="0" smtClean="0"/>
          </a:p>
          <a:p>
            <a:pPr>
              <a:buNone/>
            </a:pPr>
            <a:r>
              <a:rPr lang="en-US" sz="2000" dirty="0" err="1" smtClean="0"/>
              <a:t>thisset.discard</a:t>
            </a:r>
            <a:r>
              <a:rPr lang="en-US" sz="2000" dirty="0" smtClean="0"/>
              <a:t>("banana")</a:t>
            </a:r>
          </a:p>
          <a:p>
            <a:pPr>
              <a:buNone/>
            </a:pPr>
            <a:endParaRPr lang="en-US" sz="2000" dirty="0" smtClean="0"/>
          </a:p>
          <a:p>
            <a:pPr>
              <a:buNone/>
            </a:pPr>
            <a:r>
              <a:rPr lang="en-US" sz="2000" dirty="0" smtClean="0"/>
              <a:t>print(</a:t>
            </a:r>
            <a:r>
              <a:rPr lang="en-US" sz="2000" dirty="0" err="1" smtClean="0"/>
              <a:t>thisset</a:t>
            </a:r>
            <a:r>
              <a:rPr lang="en-US" sz="2000" dirty="0" smtClean="0"/>
              <a:t>)</a:t>
            </a:r>
          </a:p>
          <a:p>
            <a:pPr>
              <a:buNone/>
            </a:pPr>
            <a:r>
              <a:rPr lang="en-US" sz="2000" dirty="0" smtClean="0"/>
              <a:t>RUN EXAMPLE</a:t>
            </a:r>
          </a:p>
          <a:p>
            <a:pPr>
              <a:buNone/>
            </a:pPr>
            <a:r>
              <a:rPr lang="en-US" sz="2000" dirty="0" err="1" smtClean="0"/>
              <a:t>thisset</a:t>
            </a:r>
            <a:r>
              <a:rPr lang="en-US" sz="2000" dirty="0" smtClean="0"/>
              <a:t> = {"apple", "banana", "cherry"}</a:t>
            </a:r>
          </a:p>
          <a:p>
            <a:pPr>
              <a:buNone/>
            </a:pPr>
            <a:r>
              <a:rPr lang="en-US" sz="2000" dirty="0" smtClean="0"/>
              <a:t> </a:t>
            </a:r>
          </a:p>
          <a:p>
            <a:pPr>
              <a:buNone/>
            </a:pPr>
            <a:r>
              <a:rPr lang="en-US" sz="2000" dirty="0" err="1" smtClean="0"/>
              <a:t>thisset.discard</a:t>
            </a:r>
            <a:r>
              <a:rPr lang="en-US" sz="2000" dirty="0" smtClean="0"/>
              <a:t>("banana")</a:t>
            </a:r>
          </a:p>
          <a:p>
            <a:pPr>
              <a:buNone/>
            </a:pPr>
            <a:r>
              <a:rPr lang="en-US" sz="2000" dirty="0" smtClean="0"/>
              <a:t> </a:t>
            </a:r>
          </a:p>
          <a:p>
            <a:pPr>
              <a:buNone/>
            </a:pPr>
            <a:r>
              <a:rPr lang="en-US" sz="2000" dirty="0" smtClean="0"/>
              <a:t>print(</a:t>
            </a:r>
            <a:r>
              <a:rPr lang="en-US" sz="2000" dirty="0" err="1" smtClean="0"/>
              <a:t>thisset</a:t>
            </a:r>
            <a:r>
              <a:rPr lang="en-US" sz="2000" dirty="0" smtClean="0"/>
              <a:t>)</a:t>
            </a:r>
          </a:p>
          <a:p>
            <a:pPr>
              <a:buNone/>
            </a:pPr>
            <a:r>
              <a:rPr lang="en-US" sz="2000" dirty="0" smtClean="0"/>
              <a:t>C:\Users\My Name&gt;python demo_set_discard.py</a:t>
            </a:r>
            <a:br>
              <a:rPr lang="en-US" sz="2000" dirty="0" smtClean="0"/>
            </a:br>
            <a:r>
              <a:rPr lang="en-US" sz="2000" dirty="0" smtClean="0"/>
              <a:t>{'apple', 'cherry'}</a:t>
            </a:r>
          </a:p>
          <a:p>
            <a:pPr>
              <a:buNone/>
            </a:pPr>
            <a:r>
              <a:rPr lang="en-US" sz="2000" b="1" dirty="0" smtClean="0"/>
              <a:t>Note:</a:t>
            </a:r>
            <a:r>
              <a:rPr lang="en-US" sz="2000" dirty="0" smtClean="0"/>
              <a:t> If the item to remove does not exist, discard() will </a:t>
            </a:r>
            <a:r>
              <a:rPr lang="en-US" sz="2000" b="1" dirty="0" smtClean="0"/>
              <a:t>NOT</a:t>
            </a:r>
            <a:r>
              <a:rPr lang="en-US" sz="2000" dirty="0" smtClean="0"/>
              <a:t> raise an error.</a:t>
            </a:r>
          </a:p>
          <a:p>
            <a:pPr>
              <a:buNone/>
            </a:pPr>
            <a:endParaRPr 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u="sng" dirty="0" smtClean="0"/>
              <a:t>Python Sets</a:t>
            </a:r>
            <a:endParaRPr lang="en-US" dirty="0"/>
          </a:p>
        </p:txBody>
      </p:sp>
      <p:sp>
        <p:nvSpPr>
          <p:cNvPr id="3" name="Content Placeholder 2"/>
          <p:cNvSpPr>
            <a:spLocks noGrp="1"/>
          </p:cNvSpPr>
          <p:nvPr>
            <p:ph idx="1"/>
          </p:nvPr>
        </p:nvSpPr>
        <p:spPr>
          <a:xfrm>
            <a:off x="457200" y="990600"/>
            <a:ext cx="8229600" cy="5638800"/>
          </a:xfrm>
        </p:spPr>
        <p:txBody>
          <a:bodyPr>
            <a:noAutofit/>
          </a:bodyPr>
          <a:lstStyle/>
          <a:p>
            <a:pPr>
              <a:buNone/>
            </a:pPr>
            <a:r>
              <a:rPr lang="en-US" sz="2000" dirty="0" smtClean="0"/>
              <a:t>You can also use the pop(), method to remove an item, but this method</a:t>
            </a:r>
          </a:p>
          <a:p>
            <a:pPr>
              <a:buNone/>
            </a:pPr>
            <a:r>
              <a:rPr lang="en-US" sz="2000" dirty="0" smtClean="0"/>
              <a:t>will remove the </a:t>
            </a:r>
            <a:r>
              <a:rPr lang="en-US" sz="2000" i="1" dirty="0" smtClean="0"/>
              <a:t>last</a:t>
            </a:r>
            <a:r>
              <a:rPr lang="en-US" sz="2000" dirty="0" smtClean="0"/>
              <a:t> item. Remember that sets are unordered, so you will</a:t>
            </a:r>
          </a:p>
          <a:p>
            <a:pPr>
              <a:buNone/>
            </a:pPr>
            <a:r>
              <a:rPr lang="en-US" sz="2000" dirty="0" smtClean="0"/>
              <a:t>not know what item that gets removed.</a:t>
            </a:r>
          </a:p>
          <a:p>
            <a:pPr>
              <a:buNone/>
            </a:pPr>
            <a:r>
              <a:rPr lang="en-US" sz="2000" dirty="0" smtClean="0"/>
              <a:t>The return value of the pop() method is the removed item.</a:t>
            </a:r>
          </a:p>
          <a:p>
            <a:pPr>
              <a:buNone/>
            </a:pPr>
            <a:r>
              <a:rPr lang="en-US" sz="2000" dirty="0" smtClean="0"/>
              <a:t>Example</a:t>
            </a:r>
            <a:endParaRPr lang="en-US" sz="2000" b="1" dirty="0" smtClean="0"/>
          </a:p>
          <a:p>
            <a:pPr>
              <a:buNone/>
            </a:pPr>
            <a:r>
              <a:rPr lang="en-US" sz="2000" dirty="0" smtClean="0"/>
              <a:t>Remove the last item by using the pop() method:</a:t>
            </a:r>
          </a:p>
          <a:p>
            <a:pPr>
              <a:buNone/>
            </a:pPr>
            <a:r>
              <a:rPr lang="en-US" sz="2000" dirty="0" err="1" smtClean="0"/>
              <a:t>thisset</a:t>
            </a:r>
            <a:r>
              <a:rPr lang="en-US" sz="2000" dirty="0" smtClean="0"/>
              <a:t> = {"apple", "banana", "cherry"}</a:t>
            </a:r>
            <a:br>
              <a:rPr lang="en-US" sz="2000" dirty="0" smtClean="0"/>
            </a:br>
            <a:r>
              <a:rPr lang="en-US" sz="2000" dirty="0" smtClean="0"/>
              <a:t/>
            </a:r>
            <a:br>
              <a:rPr lang="en-US" sz="2000" dirty="0" smtClean="0"/>
            </a:br>
            <a:r>
              <a:rPr lang="en-US" sz="2000" dirty="0" smtClean="0"/>
              <a:t>x = thisset.pop()</a:t>
            </a:r>
            <a:br>
              <a:rPr lang="en-US" sz="2000" dirty="0" smtClean="0"/>
            </a:br>
            <a:r>
              <a:rPr lang="en-US" sz="2000" dirty="0" smtClean="0"/>
              <a:t/>
            </a:r>
            <a:br>
              <a:rPr lang="en-US" sz="2000" dirty="0" smtClean="0"/>
            </a:br>
            <a:r>
              <a:rPr lang="en-US" sz="2000" dirty="0" smtClean="0"/>
              <a:t>print(x)</a:t>
            </a:r>
            <a:br>
              <a:rPr lang="en-US" sz="2000" dirty="0" smtClean="0"/>
            </a:br>
            <a:r>
              <a:rPr lang="en-US" sz="2000" dirty="0" smtClean="0"/>
              <a:t/>
            </a:r>
            <a:br>
              <a:rPr lang="en-US" sz="2000" dirty="0" smtClean="0"/>
            </a:br>
            <a:r>
              <a:rPr lang="en-US" sz="2000" dirty="0" smtClean="0"/>
              <a:t>print(</a:t>
            </a:r>
            <a:r>
              <a:rPr lang="en-US" sz="2000" dirty="0" err="1" smtClean="0"/>
              <a:t>thisset</a:t>
            </a:r>
            <a:r>
              <a:rPr lang="en-US" sz="2000" dirty="0" smtClean="0"/>
              <a:t>)</a:t>
            </a:r>
          </a:p>
          <a:p>
            <a:pPr>
              <a:buNone/>
            </a:pPr>
            <a:r>
              <a:rPr lang="en-US" sz="2000" dirty="0" smtClean="0"/>
              <a:t>RUN EXAMPLE</a:t>
            </a:r>
          </a:p>
          <a:p>
            <a:pPr>
              <a:buNone/>
            </a:pPr>
            <a:r>
              <a:rPr lang="en-US" sz="2000" dirty="0" err="1" smtClean="0"/>
              <a:t>thisset</a:t>
            </a:r>
            <a:r>
              <a:rPr lang="en-US" sz="2000" dirty="0" smtClean="0"/>
              <a:t> = {"apple", "banana", "cherry"}</a:t>
            </a:r>
          </a:p>
          <a:p>
            <a:pPr>
              <a:buNone/>
            </a:pPr>
            <a:r>
              <a:rPr lang="en-US" sz="2000" dirty="0" smtClean="0"/>
              <a:t> </a:t>
            </a:r>
          </a:p>
          <a:p>
            <a:pPr>
              <a:buNone/>
            </a:pPr>
            <a:r>
              <a:rPr lang="en-US" sz="2000" dirty="0" smtClean="0"/>
              <a:t> </a:t>
            </a:r>
          </a:p>
          <a:p>
            <a:pPr>
              <a:buNone/>
            </a:pPr>
            <a:endParaRPr lang="en-US" sz="2000" dirty="0" smtClean="0"/>
          </a:p>
          <a:p>
            <a:pPr>
              <a:buNone/>
            </a:pPr>
            <a:r>
              <a:rPr lang="en-US" sz="2000" dirty="0" smtClean="0"/>
              <a:t> </a:t>
            </a:r>
          </a:p>
          <a:p>
            <a:pPr>
              <a:buNone/>
            </a:pPr>
            <a:endParaRPr lang="en-US" sz="20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Sets</a:t>
            </a:r>
            <a:endParaRPr lang="en-US" dirty="0"/>
          </a:p>
        </p:txBody>
      </p:sp>
      <p:sp>
        <p:nvSpPr>
          <p:cNvPr id="3" name="Content Placeholder 2"/>
          <p:cNvSpPr>
            <a:spLocks noGrp="1"/>
          </p:cNvSpPr>
          <p:nvPr>
            <p:ph idx="1"/>
          </p:nvPr>
        </p:nvSpPr>
        <p:spPr>
          <a:xfrm>
            <a:off x="457200" y="838200"/>
            <a:ext cx="8229600" cy="5867400"/>
          </a:xfrm>
        </p:spPr>
        <p:txBody>
          <a:bodyPr>
            <a:normAutofit lnSpcReduction="10000"/>
          </a:bodyPr>
          <a:lstStyle/>
          <a:p>
            <a:pPr>
              <a:buNone/>
            </a:pPr>
            <a:r>
              <a:rPr lang="en-US" sz="2000" dirty="0" smtClean="0"/>
              <a:t>x = thisset.pop()</a:t>
            </a:r>
          </a:p>
          <a:p>
            <a:pPr>
              <a:buNone/>
            </a:pPr>
            <a:r>
              <a:rPr lang="en-US" sz="2000" dirty="0" smtClean="0"/>
              <a:t> </a:t>
            </a:r>
          </a:p>
          <a:p>
            <a:pPr>
              <a:buNone/>
            </a:pPr>
            <a:r>
              <a:rPr lang="en-US" sz="2000" dirty="0" smtClean="0"/>
              <a:t>print(x) #removed item</a:t>
            </a:r>
          </a:p>
          <a:p>
            <a:pPr>
              <a:buNone/>
            </a:pPr>
            <a:r>
              <a:rPr lang="en-US" sz="2000" dirty="0" smtClean="0"/>
              <a:t> </a:t>
            </a:r>
          </a:p>
          <a:p>
            <a:pPr>
              <a:buNone/>
            </a:pPr>
            <a:r>
              <a:rPr lang="en-US" sz="2000" dirty="0" smtClean="0"/>
              <a:t>print(</a:t>
            </a:r>
            <a:r>
              <a:rPr lang="en-US" sz="2000" dirty="0" err="1" smtClean="0"/>
              <a:t>thisset</a:t>
            </a:r>
            <a:r>
              <a:rPr lang="en-US" sz="2000" dirty="0" smtClean="0"/>
              <a:t>) #the set after removal</a:t>
            </a:r>
          </a:p>
          <a:p>
            <a:pPr>
              <a:buNone/>
            </a:pPr>
            <a:r>
              <a:rPr lang="en-US" sz="2000" dirty="0" smtClean="0"/>
              <a:t>C:\Users\My Name&gt;python demo_set_pop.py</a:t>
            </a:r>
            <a:br>
              <a:rPr lang="en-US" sz="2000" dirty="0" smtClean="0"/>
            </a:br>
            <a:r>
              <a:rPr lang="en-US" sz="2000" dirty="0" smtClean="0"/>
              <a:t>apple</a:t>
            </a:r>
            <a:br>
              <a:rPr lang="en-US" sz="2000" dirty="0" smtClean="0"/>
            </a:br>
            <a:r>
              <a:rPr lang="en-US" sz="2000" dirty="0" smtClean="0"/>
              <a:t>{'cherry', 'banana'}</a:t>
            </a:r>
          </a:p>
          <a:p>
            <a:pPr>
              <a:buNone/>
            </a:pPr>
            <a:r>
              <a:rPr lang="en-US" sz="2000" dirty="0" smtClean="0"/>
              <a:t> </a:t>
            </a:r>
          </a:p>
          <a:p>
            <a:pPr>
              <a:buNone/>
            </a:pPr>
            <a:r>
              <a:rPr lang="en-US" sz="2000" b="1" dirty="0" smtClean="0"/>
              <a:t>Note:</a:t>
            </a:r>
            <a:r>
              <a:rPr lang="en-US" sz="2000" dirty="0" smtClean="0"/>
              <a:t> Sets are </a:t>
            </a:r>
            <a:r>
              <a:rPr lang="en-US" sz="2000" i="1" dirty="0" smtClean="0"/>
              <a:t>unordered</a:t>
            </a:r>
            <a:r>
              <a:rPr lang="en-US" sz="2000" dirty="0" smtClean="0"/>
              <a:t>, so when using the pop() method, you will not know which item that gets removed.</a:t>
            </a:r>
          </a:p>
          <a:p>
            <a:pPr>
              <a:buNone/>
            </a:pPr>
            <a:r>
              <a:rPr lang="en-US" sz="2000" dirty="0" smtClean="0"/>
              <a:t>Example</a:t>
            </a:r>
            <a:endParaRPr lang="en-US" sz="2000" b="1" dirty="0" smtClean="0"/>
          </a:p>
          <a:p>
            <a:pPr>
              <a:buNone/>
            </a:pPr>
            <a:r>
              <a:rPr lang="en-US" sz="2000" dirty="0" smtClean="0"/>
              <a:t>The clear() method empties the set:</a:t>
            </a:r>
          </a:p>
          <a:p>
            <a:pPr>
              <a:buNone/>
            </a:pPr>
            <a:r>
              <a:rPr lang="en-US" sz="2000" dirty="0" err="1" smtClean="0"/>
              <a:t>thisset</a:t>
            </a:r>
            <a:r>
              <a:rPr lang="en-US" sz="2000" dirty="0" smtClean="0"/>
              <a:t> = {"apple", "banana", "cherry"}</a:t>
            </a:r>
          </a:p>
          <a:p>
            <a:pPr>
              <a:buNone/>
            </a:pPr>
            <a:r>
              <a:rPr lang="en-US" sz="2000" dirty="0" err="1" smtClean="0"/>
              <a:t>thisset.clear</a:t>
            </a:r>
            <a:r>
              <a:rPr lang="en-US" sz="2000" dirty="0" smtClean="0"/>
              <a:t>()</a:t>
            </a:r>
            <a:br>
              <a:rPr lang="en-US" sz="2000" dirty="0" smtClean="0"/>
            </a:br>
            <a:endParaRPr lang="en-US" sz="2000" dirty="0" smtClean="0"/>
          </a:p>
          <a:p>
            <a:pPr>
              <a:buNone/>
            </a:pPr>
            <a:r>
              <a:rPr lang="en-US" sz="2000" dirty="0" smtClean="0"/>
              <a:t>print(</a:t>
            </a:r>
            <a:r>
              <a:rPr lang="en-US" sz="2000" dirty="0" err="1" smtClean="0"/>
              <a:t>thisset</a:t>
            </a:r>
            <a:r>
              <a:rPr lang="en-US" sz="2000" dirty="0" smtClean="0"/>
              <a:t>)</a:t>
            </a:r>
          </a:p>
          <a:p>
            <a:endParaRPr lang="en-US" sz="2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Sets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RUN EXAMPLE</a:t>
            </a:r>
          </a:p>
          <a:p>
            <a:pPr>
              <a:buNone/>
            </a:pPr>
            <a:r>
              <a:rPr lang="en-US" sz="2000" dirty="0" err="1" smtClean="0"/>
              <a:t>thisset</a:t>
            </a:r>
            <a:r>
              <a:rPr lang="en-US" sz="2000" dirty="0" smtClean="0"/>
              <a:t> = {"apple", "banana", "cherry"}</a:t>
            </a:r>
          </a:p>
          <a:p>
            <a:pPr>
              <a:buNone/>
            </a:pPr>
            <a:r>
              <a:rPr lang="en-US" sz="2000" dirty="0" smtClean="0"/>
              <a:t> </a:t>
            </a:r>
          </a:p>
          <a:p>
            <a:pPr>
              <a:buNone/>
            </a:pPr>
            <a:r>
              <a:rPr lang="en-US" sz="2000" dirty="0" err="1" smtClean="0"/>
              <a:t>thisset.clear</a:t>
            </a:r>
            <a:r>
              <a:rPr lang="en-US" sz="2000" dirty="0" smtClean="0"/>
              <a:t>()</a:t>
            </a:r>
          </a:p>
          <a:p>
            <a:pPr>
              <a:buNone/>
            </a:pPr>
            <a:r>
              <a:rPr lang="en-US" sz="2000" dirty="0" smtClean="0"/>
              <a:t> </a:t>
            </a:r>
          </a:p>
          <a:p>
            <a:pPr>
              <a:buNone/>
            </a:pPr>
            <a:r>
              <a:rPr lang="en-US" sz="2000" dirty="0" smtClean="0"/>
              <a:t>print(</a:t>
            </a:r>
            <a:r>
              <a:rPr lang="en-US" sz="2000" dirty="0" err="1" smtClean="0"/>
              <a:t>thisset</a:t>
            </a:r>
            <a:r>
              <a:rPr lang="en-US" sz="2000" dirty="0" smtClean="0"/>
              <a:t>)</a:t>
            </a:r>
          </a:p>
          <a:p>
            <a:pPr>
              <a:buNone/>
            </a:pPr>
            <a:r>
              <a:rPr lang="en-US" sz="2000" dirty="0" smtClean="0"/>
              <a:t>C:\Users\My Name&gt;python demo_set_clear.py</a:t>
            </a:r>
          </a:p>
          <a:p>
            <a:pPr>
              <a:buNone/>
            </a:pPr>
            <a:r>
              <a:rPr lang="en-US" sz="2000" dirty="0" smtClean="0"/>
              <a:t>set()</a:t>
            </a:r>
          </a:p>
          <a:p>
            <a:pPr>
              <a:buNone/>
            </a:pPr>
            <a:r>
              <a:rPr lang="en-US" sz="2000" dirty="0" smtClean="0"/>
              <a:t> </a:t>
            </a:r>
          </a:p>
          <a:p>
            <a:pPr>
              <a:buNone/>
            </a:pPr>
            <a:r>
              <a:rPr lang="en-US" sz="2000" dirty="0" smtClean="0"/>
              <a:t>Example</a:t>
            </a:r>
            <a:endParaRPr lang="en-US" sz="2000" b="1" dirty="0" smtClean="0"/>
          </a:p>
          <a:p>
            <a:pPr>
              <a:buNone/>
            </a:pPr>
            <a:r>
              <a:rPr lang="en-US" sz="2000" dirty="0" smtClean="0"/>
              <a:t>The del keyword will delete the set completely:</a:t>
            </a:r>
          </a:p>
          <a:p>
            <a:pPr>
              <a:buNone/>
            </a:pPr>
            <a:r>
              <a:rPr lang="en-US" sz="2000" dirty="0" err="1" smtClean="0"/>
              <a:t>thisset</a:t>
            </a:r>
            <a:r>
              <a:rPr lang="en-US" sz="2000" dirty="0" smtClean="0"/>
              <a:t> = {"apple", "banana", "cherry"}</a:t>
            </a:r>
            <a:br>
              <a:rPr lang="en-US" sz="2000" dirty="0" smtClean="0"/>
            </a:br>
            <a:r>
              <a:rPr lang="en-US" sz="2000" dirty="0" smtClean="0"/>
              <a:t/>
            </a:r>
            <a:br>
              <a:rPr lang="en-US" sz="2000" dirty="0" smtClean="0"/>
            </a:br>
            <a:r>
              <a:rPr lang="en-US" sz="2000" dirty="0" smtClean="0"/>
              <a:t>del </a:t>
            </a:r>
            <a:r>
              <a:rPr lang="en-US" sz="2000" dirty="0" err="1" smtClean="0"/>
              <a:t>thisset</a:t>
            </a:r>
            <a:r>
              <a:rPr lang="en-US" sz="2000" dirty="0" smtClean="0"/>
              <a:t/>
            </a:r>
            <a:br>
              <a:rPr lang="en-US" sz="2000" dirty="0" smtClean="0"/>
            </a:br>
            <a:r>
              <a:rPr lang="en-US" sz="2000" dirty="0" smtClean="0"/>
              <a:t/>
            </a:r>
            <a:br>
              <a:rPr lang="en-US" sz="2000" dirty="0" smtClean="0"/>
            </a:br>
            <a:r>
              <a:rPr lang="en-US" sz="2000" dirty="0" smtClean="0"/>
              <a:t>print(</a:t>
            </a:r>
            <a:r>
              <a:rPr lang="en-US" sz="2000" dirty="0" err="1" smtClean="0"/>
              <a:t>thisset</a:t>
            </a:r>
            <a:r>
              <a:rPr lang="en-US" sz="2000" dirty="0" smtClean="0"/>
              <a:t>)</a:t>
            </a:r>
          </a:p>
          <a:p>
            <a:pPr>
              <a:buNone/>
            </a:pPr>
            <a:endParaRPr 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u="sng" dirty="0" smtClean="0"/>
              <a:t>Python Sets</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buNone/>
            </a:pPr>
            <a:r>
              <a:rPr lang="en-US" sz="2000" dirty="0" smtClean="0"/>
              <a:t>RUN EXAMPLE</a:t>
            </a:r>
          </a:p>
          <a:p>
            <a:pPr>
              <a:buNone/>
            </a:pPr>
            <a:r>
              <a:rPr lang="en-US" sz="2000" dirty="0" err="1" smtClean="0"/>
              <a:t>thisset</a:t>
            </a:r>
            <a:r>
              <a:rPr lang="en-US" sz="2000" dirty="0" smtClean="0"/>
              <a:t> = {"apple", "banana", "cherry"}</a:t>
            </a:r>
          </a:p>
          <a:p>
            <a:pPr>
              <a:buNone/>
            </a:pPr>
            <a:r>
              <a:rPr lang="en-US" sz="2000" dirty="0" smtClean="0"/>
              <a:t> </a:t>
            </a:r>
          </a:p>
          <a:p>
            <a:pPr>
              <a:buNone/>
            </a:pPr>
            <a:r>
              <a:rPr lang="en-US" sz="2000" dirty="0" smtClean="0"/>
              <a:t>del </a:t>
            </a:r>
            <a:r>
              <a:rPr lang="en-US" sz="2000" dirty="0" err="1" smtClean="0"/>
              <a:t>thisset</a:t>
            </a:r>
            <a:endParaRPr lang="en-US" sz="2000" dirty="0" smtClean="0"/>
          </a:p>
          <a:p>
            <a:pPr>
              <a:buNone/>
            </a:pPr>
            <a:r>
              <a:rPr lang="en-US" sz="2000" dirty="0" smtClean="0"/>
              <a:t> </a:t>
            </a:r>
          </a:p>
          <a:p>
            <a:pPr>
              <a:buNone/>
            </a:pPr>
            <a:r>
              <a:rPr lang="en-US" sz="2000" dirty="0" smtClean="0"/>
              <a:t>print(</a:t>
            </a:r>
            <a:r>
              <a:rPr lang="en-US" sz="2000" dirty="0" err="1" smtClean="0"/>
              <a:t>thisset</a:t>
            </a:r>
            <a:r>
              <a:rPr lang="en-US" sz="2000" dirty="0" smtClean="0"/>
              <a:t>) #this will raise an error because the set no longer exists</a:t>
            </a:r>
          </a:p>
          <a:p>
            <a:pPr>
              <a:buNone/>
            </a:pPr>
            <a:r>
              <a:rPr lang="en-US" sz="2000" dirty="0" smtClean="0"/>
              <a:t>C:\Users\My Name&gt;python demo_set_del.py</a:t>
            </a:r>
            <a:br>
              <a:rPr lang="en-US" sz="2000" dirty="0" smtClean="0"/>
            </a:br>
            <a:r>
              <a:rPr lang="en-US" sz="2000" dirty="0" err="1" smtClean="0"/>
              <a:t>Traceback</a:t>
            </a:r>
            <a:r>
              <a:rPr lang="en-US" sz="2000" dirty="0" smtClean="0"/>
              <a:t> (most recent call last):</a:t>
            </a:r>
            <a:br>
              <a:rPr lang="en-US" sz="2000" dirty="0" smtClean="0"/>
            </a:br>
            <a:r>
              <a:rPr lang="en-US" sz="2000" dirty="0" smtClean="0"/>
              <a:t>  File "demo_set_del.py", line 5, in &lt;module&gt;</a:t>
            </a:r>
            <a:br>
              <a:rPr lang="en-US" sz="2000" dirty="0" smtClean="0"/>
            </a:br>
            <a:r>
              <a:rPr lang="en-US" sz="2000" dirty="0" smtClean="0"/>
              <a:t>    print(</a:t>
            </a:r>
            <a:r>
              <a:rPr lang="en-US" sz="2000" dirty="0" err="1" smtClean="0"/>
              <a:t>thisset</a:t>
            </a:r>
            <a:r>
              <a:rPr lang="en-US" sz="2000" dirty="0" smtClean="0"/>
              <a:t>) #this will raise an error because the set no longer exists</a:t>
            </a:r>
            <a:br>
              <a:rPr lang="en-US" sz="2000" dirty="0" smtClean="0"/>
            </a:br>
            <a:r>
              <a:rPr lang="en-US" sz="2000" dirty="0" err="1" smtClean="0"/>
              <a:t>NameError</a:t>
            </a:r>
            <a:r>
              <a:rPr lang="en-US" sz="2000" dirty="0" smtClean="0"/>
              <a:t>: name '</a:t>
            </a:r>
            <a:r>
              <a:rPr lang="en-US" sz="2000" dirty="0" err="1" smtClean="0"/>
              <a:t>thisset</a:t>
            </a:r>
            <a:r>
              <a:rPr lang="en-US" sz="2000" dirty="0" smtClean="0"/>
              <a:t>' is not defined</a:t>
            </a:r>
          </a:p>
          <a:p>
            <a:pPr>
              <a:buNone/>
            </a:pPr>
            <a:endParaRPr lang="en-US" sz="2000" dirty="0" smtClean="0"/>
          </a:p>
          <a:p>
            <a:pPr>
              <a:buNone/>
            </a:pPr>
            <a:r>
              <a:rPr lang="en-US" sz="2000" dirty="0" smtClean="0"/>
              <a:t>The set() Constructor</a:t>
            </a:r>
            <a:endParaRPr lang="en-US" sz="2000" b="1" dirty="0" smtClean="0"/>
          </a:p>
          <a:p>
            <a:pPr>
              <a:buNone/>
            </a:pPr>
            <a:r>
              <a:rPr lang="en-US" sz="2000" dirty="0" smtClean="0"/>
              <a:t>It is also possible to use the set() constructor to make a set.</a:t>
            </a:r>
          </a:p>
          <a:p>
            <a:pPr>
              <a:buNone/>
            </a:pPr>
            <a:r>
              <a:rPr lang="en-US" sz="2000" dirty="0" smtClean="0"/>
              <a:t>Example</a:t>
            </a:r>
            <a:endParaRPr lang="en-US" sz="2000" b="1" dirty="0" smtClean="0"/>
          </a:p>
          <a:p>
            <a:pPr>
              <a:buNone/>
            </a:pPr>
            <a:r>
              <a:rPr lang="en-US" sz="2000" dirty="0" smtClean="0"/>
              <a:t>Using the set() constructor to make a set:</a:t>
            </a:r>
          </a:p>
          <a:p>
            <a:pPr>
              <a:buNone/>
            </a:pPr>
            <a:endParaRPr lang="en-US" sz="20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Sets</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US" sz="2000" dirty="0" err="1" smtClean="0"/>
              <a:t>thisset</a:t>
            </a:r>
            <a:r>
              <a:rPr lang="en-US" sz="2000" dirty="0" smtClean="0"/>
              <a:t> = set(("apple", "banana", "cherry")) # note the double round-brackets</a:t>
            </a:r>
            <a:br>
              <a:rPr lang="en-US" sz="2000" dirty="0" smtClean="0"/>
            </a:br>
            <a:r>
              <a:rPr lang="en-US" sz="2000" dirty="0" smtClean="0"/>
              <a:t>print(</a:t>
            </a:r>
            <a:r>
              <a:rPr lang="en-US" sz="2000" dirty="0" err="1" smtClean="0"/>
              <a:t>thisset</a:t>
            </a:r>
            <a:r>
              <a:rPr lang="en-US" sz="2000" dirty="0" smtClean="0"/>
              <a:t>)</a:t>
            </a:r>
          </a:p>
          <a:p>
            <a:pPr>
              <a:buNone/>
            </a:pPr>
            <a:r>
              <a:rPr lang="en-US" sz="2000" dirty="0" smtClean="0"/>
              <a:t>RUN  EXAMPLE</a:t>
            </a:r>
          </a:p>
          <a:p>
            <a:pPr>
              <a:buNone/>
            </a:pPr>
            <a:r>
              <a:rPr lang="en-US" sz="2000" dirty="0" err="1" smtClean="0"/>
              <a:t>thisset</a:t>
            </a:r>
            <a:r>
              <a:rPr lang="en-US" sz="2000" dirty="0" smtClean="0"/>
              <a:t> = set(("apple", "banana", "cherry"))</a:t>
            </a:r>
          </a:p>
          <a:p>
            <a:pPr>
              <a:buNone/>
            </a:pPr>
            <a:r>
              <a:rPr lang="en-US" sz="2000" dirty="0" smtClean="0"/>
              <a:t>print(</a:t>
            </a:r>
            <a:r>
              <a:rPr lang="en-US" sz="2000" dirty="0" err="1" smtClean="0"/>
              <a:t>thisset</a:t>
            </a:r>
            <a:r>
              <a:rPr lang="en-US" sz="2000" dirty="0" smtClean="0"/>
              <a:t>)</a:t>
            </a:r>
          </a:p>
          <a:p>
            <a:pPr>
              <a:buNone/>
            </a:pPr>
            <a:r>
              <a:rPr lang="en-US" sz="2000" dirty="0" smtClean="0"/>
              <a:t># Note: the set list is unordered, so the result will display the items in a random order.</a:t>
            </a:r>
          </a:p>
          <a:p>
            <a:pPr>
              <a:buNone/>
            </a:pPr>
            <a:r>
              <a:rPr lang="en-US" sz="2000" dirty="0" smtClean="0"/>
              <a:t>C:\Users\My Name&gt;python demo_set2.py</a:t>
            </a:r>
            <a:br>
              <a:rPr lang="en-US" sz="2000" dirty="0" smtClean="0"/>
            </a:br>
            <a:r>
              <a:rPr lang="en-US" sz="2000" dirty="0" smtClean="0"/>
              <a:t>{'cherry', 'banana', 'apple'}</a:t>
            </a:r>
          </a:p>
          <a:p>
            <a:pPr>
              <a:buNone/>
            </a:pPr>
            <a:r>
              <a:rPr lang="en-US" sz="2000" dirty="0" smtClean="0"/>
              <a:t> </a:t>
            </a:r>
          </a:p>
          <a:p>
            <a:pPr>
              <a:buNone/>
            </a:pPr>
            <a:r>
              <a:rPr lang="en-US" sz="2000" dirty="0" smtClean="0"/>
              <a:t>Set Methods</a:t>
            </a:r>
            <a:endParaRPr lang="en-US" sz="2000" b="1" dirty="0" smtClean="0"/>
          </a:p>
          <a:p>
            <a:pPr>
              <a:buNone/>
            </a:pPr>
            <a:r>
              <a:rPr lang="en-US" sz="2000" dirty="0" smtClean="0"/>
              <a:t>Python has a set of built-in methods that you can use on sets.</a:t>
            </a:r>
          </a:p>
          <a:p>
            <a:pPr>
              <a:buNone/>
            </a:pPr>
            <a:endParaRPr lang="en-US" sz="2000" dirty="0"/>
          </a:p>
        </p:txBody>
      </p:sp>
      <p:graphicFrame>
        <p:nvGraphicFramePr>
          <p:cNvPr id="4" name="Table 3"/>
          <p:cNvGraphicFramePr>
            <a:graphicFrameLocks noGrp="1"/>
          </p:cNvGraphicFramePr>
          <p:nvPr/>
        </p:nvGraphicFramePr>
        <p:xfrm>
          <a:off x="838200" y="5562600"/>
          <a:ext cx="7772400" cy="1107440"/>
        </p:xfrm>
        <a:graphic>
          <a:graphicData uri="http://schemas.openxmlformats.org/drawingml/2006/table">
            <a:tbl>
              <a:tblPr firstRow="1" bandRow="1">
                <a:tableStyleId>{5C22544A-7EE6-4342-B048-85BDC9FD1C3A}</a:tableStyleId>
              </a:tblPr>
              <a:tblGrid>
                <a:gridCol w="3140364"/>
                <a:gridCol w="4632036"/>
              </a:tblGrid>
              <a:tr h="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r>
                        <a:rPr lang="en-US" dirty="0" smtClean="0"/>
                        <a:t>Add()</a:t>
                      </a:r>
                      <a:endParaRPr lang="en-US" dirty="0"/>
                    </a:p>
                  </a:txBody>
                  <a:tcPr/>
                </a:tc>
                <a:tc>
                  <a:txBody>
                    <a:bodyPr/>
                    <a:lstStyle/>
                    <a:p>
                      <a:r>
                        <a:rPr kumimoji="0" lang="en-US" sz="1800" kern="1200" dirty="0" smtClean="0">
                          <a:solidFill>
                            <a:schemeClr val="dk1"/>
                          </a:solidFill>
                          <a:latin typeface="+mn-lt"/>
                          <a:ea typeface="+mn-ea"/>
                          <a:cs typeface="+mn-cs"/>
                        </a:rPr>
                        <a:t>Adds an element to the set</a:t>
                      </a:r>
                      <a:endParaRPr lang="en-US" dirty="0"/>
                    </a:p>
                  </a:txBody>
                  <a:tcPr/>
                </a:tc>
              </a:tr>
              <a:tr h="370840">
                <a:tc>
                  <a:txBody>
                    <a:bodyPr/>
                    <a:lstStyle/>
                    <a:p>
                      <a:r>
                        <a:rPr lang="en-US" dirty="0" smtClean="0"/>
                        <a:t>Clear()</a:t>
                      </a:r>
                      <a:endParaRPr lang="en-US" dirty="0"/>
                    </a:p>
                  </a:txBody>
                  <a:tcPr/>
                </a:tc>
                <a:tc>
                  <a:txBody>
                    <a:bodyPr/>
                    <a:lstStyle/>
                    <a:p>
                      <a:r>
                        <a:rPr kumimoji="0" lang="en-US" sz="1800" kern="1200" dirty="0" smtClean="0">
                          <a:solidFill>
                            <a:schemeClr val="dk1"/>
                          </a:solidFill>
                          <a:latin typeface="+mn-lt"/>
                          <a:ea typeface="+mn-ea"/>
                          <a:cs typeface="+mn-cs"/>
                        </a:rPr>
                        <a:t>Removes all the elements from the set</a:t>
                      </a:r>
                      <a:endParaRPr lang="en-US" dirty="0"/>
                    </a:p>
                  </a:txBody>
                  <a:tcPr/>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Python Sets</a:t>
            </a:r>
            <a:endParaRPr lang="en-US" dirty="0"/>
          </a:p>
        </p:txBody>
      </p:sp>
      <p:graphicFrame>
        <p:nvGraphicFramePr>
          <p:cNvPr id="6" name="Content Placeholder 5"/>
          <p:cNvGraphicFramePr>
            <a:graphicFrameLocks noGrp="1"/>
          </p:cNvGraphicFramePr>
          <p:nvPr>
            <p:ph idx="1"/>
          </p:nvPr>
        </p:nvGraphicFramePr>
        <p:xfrm>
          <a:off x="304801" y="838200"/>
          <a:ext cx="8610599" cy="5234940"/>
        </p:xfrm>
        <a:graphic>
          <a:graphicData uri="http://schemas.openxmlformats.org/drawingml/2006/table">
            <a:tbl>
              <a:tblPr firstRow="1" bandRow="1">
                <a:tableStyleId>{5C22544A-7EE6-4342-B048-85BDC9FD1C3A}</a:tableStyleId>
              </a:tblPr>
              <a:tblGrid>
                <a:gridCol w="3047999"/>
                <a:gridCol w="5562600"/>
              </a:tblGrid>
              <a:tr h="617220">
                <a:tc>
                  <a:txBody>
                    <a:bodyPr/>
                    <a:lstStyle/>
                    <a:p>
                      <a:r>
                        <a:rPr lang="en-US" sz="2000" dirty="0" smtClean="0"/>
                        <a:t>Method</a:t>
                      </a:r>
                      <a:endParaRPr lang="en-US" sz="2000" dirty="0"/>
                    </a:p>
                  </a:txBody>
                  <a:tcPr/>
                </a:tc>
                <a:tc>
                  <a:txBody>
                    <a:bodyPr/>
                    <a:lstStyle/>
                    <a:p>
                      <a:r>
                        <a:rPr lang="en-US" sz="2000" dirty="0" smtClean="0"/>
                        <a:t>Description</a:t>
                      </a:r>
                      <a:endParaRPr lang="en-US" sz="2000" dirty="0"/>
                    </a:p>
                  </a:txBody>
                  <a:tcPr/>
                </a:tc>
              </a:tr>
              <a:tr h="464820">
                <a:tc>
                  <a:txBody>
                    <a:bodyPr/>
                    <a:lstStyle/>
                    <a:p>
                      <a:pPr marL="0" marR="0">
                        <a:lnSpc>
                          <a:spcPct val="115000"/>
                        </a:lnSpc>
                        <a:spcBef>
                          <a:spcPts val="0"/>
                        </a:spcBef>
                        <a:spcAft>
                          <a:spcPts val="0"/>
                        </a:spcAft>
                      </a:pPr>
                      <a:r>
                        <a:rPr lang="en-US" sz="2000" dirty="0" smtClean="0">
                          <a:latin typeface="Verdana" pitchFamily="34" charset="0"/>
                          <a:ea typeface="Verdana" pitchFamily="34" charset="0"/>
                          <a:cs typeface="Verdana" pitchFamily="34" charset="0"/>
                        </a:rPr>
                        <a:t>copy()</a:t>
                      </a:r>
                      <a:endParaRPr lang="en-US" sz="2000" dirty="0">
                        <a:latin typeface="Verdana" pitchFamily="34" charset="0"/>
                        <a:ea typeface="Verdana" pitchFamily="34" charset="0"/>
                        <a:cs typeface="Verdana" pitchFamily="34" charset="0"/>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Returns a copy of the set</a:t>
                      </a:r>
                      <a:endParaRPr lang="en-US" sz="2000">
                        <a:latin typeface="Calibri"/>
                        <a:ea typeface="Calibri"/>
                        <a:cs typeface="Times New Roman"/>
                      </a:endParaRPr>
                    </a:p>
                  </a:txBody>
                  <a:tcPr marL="30480" marR="30480" marT="30480" marB="30480"/>
                </a:tc>
              </a:tr>
              <a:tr h="464820">
                <a:tc>
                  <a:txBody>
                    <a:bodyPr/>
                    <a:lstStyle/>
                    <a:p>
                      <a:pPr marL="0" marR="0">
                        <a:lnSpc>
                          <a:spcPct val="115000"/>
                        </a:lnSpc>
                        <a:spcBef>
                          <a:spcPts val="0"/>
                        </a:spcBef>
                        <a:spcAft>
                          <a:spcPts val="0"/>
                        </a:spcAft>
                      </a:pPr>
                      <a:r>
                        <a:rPr lang="en-US" sz="2000" u="none" dirty="0" smtClean="0">
                          <a:solidFill>
                            <a:schemeClr val="tx1"/>
                          </a:solidFill>
                          <a:latin typeface="Verdana"/>
                          <a:ea typeface="Calibri"/>
                          <a:cs typeface="Times New Roman"/>
                        </a:rPr>
                        <a:t>difference()</a:t>
                      </a:r>
                      <a:endParaRPr lang="en-US" sz="2000" u="none" dirty="0">
                        <a:solidFill>
                          <a:schemeClr val="tx1"/>
                        </a:solidFill>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set containing the difference between two or more sets</a:t>
                      </a:r>
                      <a:endParaRPr lang="en-US" sz="2000" dirty="0">
                        <a:latin typeface="Calibri"/>
                        <a:ea typeface="Calibri"/>
                        <a:cs typeface="Times New Roman"/>
                      </a:endParaRPr>
                    </a:p>
                  </a:txBody>
                  <a:tcPr marL="30480" marR="30480" marT="30480" marB="30480"/>
                </a:tc>
              </a:tr>
              <a:tr h="464820">
                <a:tc>
                  <a:txBody>
                    <a:bodyPr/>
                    <a:lstStyle/>
                    <a:p>
                      <a:pPr marL="0" marR="0">
                        <a:lnSpc>
                          <a:spcPct val="115000"/>
                        </a:lnSpc>
                        <a:spcBef>
                          <a:spcPts val="0"/>
                        </a:spcBef>
                        <a:spcAft>
                          <a:spcPts val="0"/>
                        </a:spcAft>
                      </a:pPr>
                      <a:r>
                        <a:rPr lang="en-US" sz="2000" dirty="0" smtClean="0">
                          <a:latin typeface="Verdana" pitchFamily="34" charset="0"/>
                          <a:ea typeface="Verdana" pitchFamily="34" charset="0"/>
                          <a:cs typeface="Verdana" pitchFamily="34" charset="0"/>
                        </a:rPr>
                        <a:t>difference update()</a:t>
                      </a:r>
                      <a:endParaRPr lang="en-US" sz="2000" dirty="0">
                        <a:latin typeface="Verdana" pitchFamily="34" charset="0"/>
                        <a:ea typeface="Verdana" pitchFamily="34" charset="0"/>
                        <a:cs typeface="Verdana" pitchFamily="34" charset="0"/>
                      </a:endParaRPr>
                    </a:p>
                  </a:txBody>
                  <a:tcPr marL="60960" marR="30480" marT="30480" marB="30480"/>
                </a:tc>
                <a:tc>
                  <a:txBody>
                    <a:bodyPr/>
                    <a:lstStyle/>
                    <a:p>
                      <a:pPr marL="0" marR="0">
                        <a:lnSpc>
                          <a:spcPct val="115000"/>
                        </a:lnSpc>
                        <a:spcBef>
                          <a:spcPts val="0"/>
                        </a:spcBef>
                        <a:spcAft>
                          <a:spcPts val="0"/>
                        </a:spcAft>
                      </a:pPr>
                      <a:r>
                        <a:rPr lang="en-US" sz="2000">
                          <a:solidFill>
                            <a:srgbClr val="000000"/>
                          </a:solidFill>
                          <a:latin typeface="Verdana"/>
                          <a:ea typeface="Calibri"/>
                          <a:cs typeface="Times New Roman"/>
                        </a:rPr>
                        <a:t>Removes the items in this set that are also included in another, specified set</a:t>
                      </a:r>
                      <a:endParaRPr lang="en-US" sz="2000">
                        <a:latin typeface="Calibri"/>
                        <a:ea typeface="Calibri"/>
                        <a:cs typeface="Times New Roman"/>
                      </a:endParaRPr>
                    </a:p>
                  </a:txBody>
                  <a:tcPr marL="30480" marR="30480" marT="30480" marB="30480"/>
                </a:tc>
              </a:tr>
              <a:tr h="464820">
                <a:tc>
                  <a:txBody>
                    <a:bodyPr/>
                    <a:lstStyle/>
                    <a:p>
                      <a:pPr marL="0" marR="0">
                        <a:lnSpc>
                          <a:spcPct val="115000"/>
                        </a:lnSpc>
                        <a:spcBef>
                          <a:spcPts val="0"/>
                        </a:spcBef>
                        <a:spcAft>
                          <a:spcPts val="0"/>
                        </a:spcAft>
                      </a:pPr>
                      <a:r>
                        <a:rPr lang="en-US" sz="2000" u="none" dirty="0" smtClean="0">
                          <a:solidFill>
                            <a:schemeClr val="tx1"/>
                          </a:solidFill>
                          <a:latin typeface="Verdana"/>
                          <a:ea typeface="Calibri"/>
                          <a:cs typeface="Times New Roman"/>
                        </a:rPr>
                        <a:t>discard()</a:t>
                      </a:r>
                      <a:endParaRPr lang="en-US" sz="2000" u="none" dirty="0">
                        <a:solidFill>
                          <a:schemeClr val="tx1"/>
                        </a:solidFill>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Remove the specified item</a:t>
                      </a:r>
                      <a:endParaRPr lang="en-US" sz="2000" dirty="0">
                        <a:latin typeface="Calibri"/>
                        <a:ea typeface="Calibri"/>
                        <a:cs typeface="Times New Roman"/>
                      </a:endParaRPr>
                    </a:p>
                  </a:txBody>
                  <a:tcPr marL="30480" marR="30480" marT="30480" marB="30480"/>
                </a:tc>
              </a:tr>
              <a:tr h="464820">
                <a:tc>
                  <a:txBody>
                    <a:bodyPr/>
                    <a:lstStyle/>
                    <a:p>
                      <a:pPr marL="0" marR="0">
                        <a:lnSpc>
                          <a:spcPct val="115000"/>
                        </a:lnSpc>
                        <a:spcBef>
                          <a:spcPts val="0"/>
                        </a:spcBef>
                        <a:spcAft>
                          <a:spcPts val="0"/>
                        </a:spcAft>
                      </a:pPr>
                      <a:r>
                        <a:rPr lang="en-US" sz="2000" u="none" dirty="0" smtClean="0">
                          <a:solidFill>
                            <a:schemeClr val="tx1"/>
                          </a:solidFill>
                          <a:latin typeface="Verdana"/>
                          <a:ea typeface="Calibri"/>
                          <a:cs typeface="Times New Roman"/>
                        </a:rPr>
                        <a:t>intersection()</a:t>
                      </a:r>
                      <a:endParaRPr lang="en-US" sz="2000" u="none" dirty="0">
                        <a:solidFill>
                          <a:schemeClr val="tx1"/>
                        </a:solidFill>
                        <a:latin typeface="Calibri"/>
                        <a:ea typeface="Calibri"/>
                        <a:cs typeface="Times New Roman"/>
                      </a:endParaRPr>
                    </a:p>
                  </a:txBody>
                  <a:tcPr marL="60960" marR="30480" marT="30480" marB="30480"/>
                </a:tc>
                <a:tc>
                  <a:txBody>
                    <a:bodyPr/>
                    <a:lstStyle/>
                    <a:p>
                      <a:pPr marL="0" marR="0">
                        <a:lnSpc>
                          <a:spcPct val="115000"/>
                        </a:lnSpc>
                        <a:spcBef>
                          <a:spcPts val="0"/>
                        </a:spcBef>
                        <a:spcAft>
                          <a:spcPts val="0"/>
                        </a:spcAft>
                      </a:pPr>
                      <a:r>
                        <a:rPr lang="en-US" sz="2000" dirty="0">
                          <a:solidFill>
                            <a:srgbClr val="000000"/>
                          </a:solidFill>
                          <a:latin typeface="Verdana"/>
                          <a:ea typeface="Calibri"/>
                          <a:cs typeface="Times New Roman"/>
                        </a:rPr>
                        <a:t>Returns a set, that is the intersection of two other sets</a:t>
                      </a:r>
                      <a:endParaRPr lang="en-US" sz="2000" dirty="0">
                        <a:latin typeface="Calibri"/>
                        <a:ea typeface="Calibri"/>
                        <a:cs typeface="Times New Roman"/>
                      </a:endParaRPr>
                    </a:p>
                  </a:txBody>
                  <a:tcPr marL="30480" marR="30480" marT="30480" marB="30480"/>
                </a:tc>
              </a:tr>
              <a:tr h="464820">
                <a:tc>
                  <a:txBody>
                    <a:bodyPr/>
                    <a:lstStyle/>
                    <a:p>
                      <a:r>
                        <a:rPr lang="en-US" sz="2000" dirty="0" smtClean="0">
                          <a:latin typeface="Verdana" pitchFamily="34" charset="0"/>
                          <a:ea typeface="Verdana" pitchFamily="34" charset="0"/>
                          <a:cs typeface="Verdana" pitchFamily="34" charset="0"/>
                        </a:rPr>
                        <a:t>intersection</a:t>
                      </a:r>
                      <a:r>
                        <a:rPr lang="en-US" sz="2000" baseline="0" dirty="0" smtClean="0">
                          <a:latin typeface="Verdana" pitchFamily="34" charset="0"/>
                          <a:ea typeface="Verdana" pitchFamily="34" charset="0"/>
                          <a:cs typeface="Verdana" pitchFamily="34" charset="0"/>
                        </a:rPr>
                        <a:t> update()</a:t>
                      </a:r>
                      <a:endParaRPr lang="en-US" sz="2000" dirty="0">
                        <a:latin typeface="Verdana" pitchFamily="34" charset="0"/>
                        <a:ea typeface="Verdana" pitchFamily="34" charset="0"/>
                        <a:cs typeface="Verdana" pitchFamily="34" charset="0"/>
                      </a:endParaRPr>
                    </a:p>
                  </a:txBody>
                  <a:tcPr/>
                </a:tc>
                <a:tc>
                  <a:txBody>
                    <a:bodyPr/>
                    <a:lstStyle/>
                    <a:p>
                      <a:r>
                        <a:rPr kumimoji="0" lang="en-US" sz="2000" kern="1200" dirty="0" smtClean="0">
                          <a:solidFill>
                            <a:schemeClr val="dk1"/>
                          </a:solidFill>
                          <a:latin typeface="Verdana" pitchFamily="34" charset="0"/>
                          <a:ea typeface="Verdana" pitchFamily="34" charset="0"/>
                          <a:cs typeface="Verdana" pitchFamily="34" charset="0"/>
                        </a:rPr>
                        <a:t>Removes the items in this set that are not present in other, specified set(s)</a:t>
                      </a:r>
                      <a:endParaRPr lang="en-US" sz="2000" dirty="0">
                        <a:latin typeface="Verdana" pitchFamily="34" charset="0"/>
                        <a:ea typeface="Verdana" pitchFamily="34" charset="0"/>
                        <a:cs typeface="Verdana" pitchFamily="34" charset="0"/>
                      </a:endParaRPr>
                    </a:p>
                  </a:txBody>
                  <a:tcPr/>
                </a:tc>
              </a:tr>
              <a:tr h="464820">
                <a:tc>
                  <a:txBody>
                    <a:bodyPr/>
                    <a:lstStyle/>
                    <a:p>
                      <a:r>
                        <a:rPr lang="en-US" sz="2000" dirty="0" err="1" smtClean="0">
                          <a:latin typeface="Verdana" pitchFamily="34" charset="0"/>
                          <a:ea typeface="Verdana" pitchFamily="34" charset="0"/>
                          <a:cs typeface="Verdana" pitchFamily="34" charset="0"/>
                        </a:rPr>
                        <a:t>isdisjoint</a:t>
                      </a:r>
                      <a:r>
                        <a:rPr lang="en-US" sz="2000" dirty="0" smtClean="0">
                          <a:latin typeface="Verdana" pitchFamily="34" charset="0"/>
                          <a:ea typeface="Verdana" pitchFamily="34" charset="0"/>
                          <a:cs typeface="Verdana" pitchFamily="34" charset="0"/>
                        </a:rPr>
                        <a:t>()</a:t>
                      </a:r>
                      <a:endParaRPr lang="en-US" sz="2000" dirty="0">
                        <a:latin typeface="Verdana" pitchFamily="34" charset="0"/>
                        <a:ea typeface="Verdana" pitchFamily="34" charset="0"/>
                        <a:cs typeface="Verdana" pitchFamily="34" charset="0"/>
                      </a:endParaRPr>
                    </a:p>
                  </a:txBody>
                  <a:tcPr/>
                </a:tc>
                <a:tc>
                  <a:txBody>
                    <a:bodyPr/>
                    <a:lstStyle/>
                    <a:p>
                      <a:r>
                        <a:rPr kumimoji="0" lang="en-US" sz="2000" kern="1200" dirty="0" smtClean="0">
                          <a:solidFill>
                            <a:schemeClr val="dk1"/>
                          </a:solidFill>
                          <a:latin typeface="Verdana" pitchFamily="34" charset="0"/>
                          <a:ea typeface="Verdana" pitchFamily="34" charset="0"/>
                          <a:cs typeface="Verdana" pitchFamily="34" charset="0"/>
                        </a:rPr>
                        <a:t>Returns whether two sets have a intersection or not</a:t>
                      </a:r>
                      <a:endParaRPr lang="en-US" sz="2000" dirty="0">
                        <a:latin typeface="Verdana" pitchFamily="34" charset="0"/>
                        <a:ea typeface="Verdana" pitchFamily="34" charset="0"/>
                        <a:cs typeface="Verdana" pitchFamily="34" charset="0"/>
                      </a:endParaRPr>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814</TotalTime>
  <Words>7089</Words>
  <Application>Microsoft Office PowerPoint</Application>
  <PresentationFormat>On-screen Show (4:3)</PresentationFormat>
  <Paragraphs>4359</Paragraphs>
  <Slides>331</Slides>
  <Notes>0</Notes>
  <HiddenSlides>0</HiddenSlides>
  <MMClips>0</MMClips>
  <ScaleCrop>false</ScaleCrop>
  <HeadingPairs>
    <vt:vector size="4" baseType="variant">
      <vt:variant>
        <vt:lpstr>Theme</vt:lpstr>
      </vt:variant>
      <vt:variant>
        <vt:i4>1</vt:i4>
      </vt:variant>
      <vt:variant>
        <vt:lpstr>Slide Titles</vt:lpstr>
      </vt:variant>
      <vt:variant>
        <vt:i4>331</vt:i4>
      </vt:variant>
    </vt:vector>
  </HeadingPairs>
  <TitlesOfParts>
    <vt:vector size="332" baseType="lpstr">
      <vt:lpstr>Flow</vt:lpstr>
      <vt:lpstr>PYTHON</vt:lpstr>
      <vt:lpstr>1. Python Introduction </vt:lpstr>
      <vt:lpstr>Python Introduction</vt:lpstr>
      <vt:lpstr>Python Introduction</vt:lpstr>
      <vt:lpstr>2. Python Getting Started </vt:lpstr>
      <vt:lpstr>Python Getting Started</vt:lpstr>
      <vt:lpstr>Python Getting Started</vt:lpstr>
      <vt:lpstr>3. Python Syntax </vt:lpstr>
      <vt:lpstr>Python Syntax</vt:lpstr>
      <vt:lpstr>Python Syntax</vt:lpstr>
      <vt:lpstr>4. Python Comments </vt:lpstr>
      <vt:lpstr>Python Comments</vt:lpstr>
      <vt:lpstr>Python Comments</vt:lpstr>
      <vt:lpstr>5. Python Variables </vt:lpstr>
      <vt:lpstr>Python Variables</vt:lpstr>
      <vt:lpstr>Python Variables</vt:lpstr>
      <vt:lpstr>Python Variables</vt:lpstr>
      <vt:lpstr>Python Variables</vt:lpstr>
      <vt:lpstr>Python Variables</vt:lpstr>
      <vt:lpstr>6. Python Numbers </vt:lpstr>
      <vt:lpstr>Python Numbers</vt:lpstr>
      <vt:lpstr>Python Numbers</vt:lpstr>
      <vt:lpstr>Python Numbers</vt:lpstr>
      <vt:lpstr>Python Numbers</vt:lpstr>
      <vt:lpstr>Python Numbers</vt:lpstr>
      <vt:lpstr>Python Numbers</vt:lpstr>
      <vt:lpstr>Python Numbers</vt:lpstr>
      <vt:lpstr>7. Python Casting </vt:lpstr>
      <vt:lpstr>Python Casting</vt:lpstr>
      <vt:lpstr>Python Casting</vt:lpstr>
      <vt:lpstr>8. Python Strings </vt:lpstr>
      <vt:lpstr>Python Strings</vt:lpstr>
      <vt:lpstr>Python Strings</vt:lpstr>
      <vt:lpstr>Python Strings</vt:lpstr>
      <vt:lpstr>Python Strings</vt:lpstr>
      <vt:lpstr>Python Strings</vt:lpstr>
      <vt:lpstr>Python Strings</vt:lpstr>
      <vt:lpstr>Python Strings</vt:lpstr>
      <vt:lpstr>Python Strings</vt:lpstr>
      <vt:lpstr>Python Strings</vt:lpstr>
      <vt:lpstr>9. Python Operators </vt:lpstr>
      <vt:lpstr>Python Operators</vt:lpstr>
      <vt:lpstr>Python Operators</vt:lpstr>
      <vt:lpstr>Python Operators</vt:lpstr>
      <vt:lpstr>Python Operators</vt:lpstr>
      <vt:lpstr>Python Operators</vt:lpstr>
      <vt:lpstr>Python Operators</vt:lpstr>
      <vt:lpstr>Python Operators</vt:lpstr>
      <vt:lpstr>Python Operators</vt:lpstr>
      <vt:lpstr>Python Operators</vt:lpstr>
      <vt:lpstr>Python Operators</vt:lpstr>
      <vt:lpstr>Python Operators</vt:lpstr>
      <vt:lpstr>Python Operators</vt:lpstr>
      <vt:lpstr>Python Operators</vt:lpstr>
      <vt:lpstr>Python Operators</vt:lpstr>
      <vt:lpstr>Python Operators</vt:lpstr>
      <vt:lpstr>Python Operators</vt:lpstr>
      <vt:lpstr>Python Operators</vt:lpstr>
      <vt:lpstr>Python Operators</vt:lpstr>
      <vt:lpstr>Python Operators</vt:lpstr>
      <vt:lpstr>10. Python Lists </vt:lpstr>
      <vt:lpstr>Python Lists</vt:lpstr>
      <vt:lpstr>Python Lists</vt:lpstr>
      <vt:lpstr>Python Lists</vt:lpstr>
      <vt:lpstr>Python Lists</vt:lpstr>
      <vt:lpstr>Python Lists</vt:lpstr>
      <vt:lpstr>Python Lists</vt:lpstr>
      <vt:lpstr>Python Lists</vt:lpstr>
      <vt:lpstr>Python Lists</vt:lpstr>
      <vt:lpstr>Python Lists</vt:lpstr>
      <vt:lpstr>Python Lists</vt:lpstr>
      <vt:lpstr>Python Lists</vt:lpstr>
      <vt:lpstr>Python Lists</vt:lpstr>
      <vt:lpstr>Python Lists</vt:lpstr>
      <vt:lpstr>Python Lists</vt:lpstr>
      <vt:lpstr>Python Lists</vt:lpstr>
      <vt:lpstr>11. Python Tuples </vt:lpstr>
      <vt:lpstr>Python Tuples</vt:lpstr>
      <vt:lpstr>Python Tuples</vt:lpstr>
      <vt:lpstr>Python Tuples</vt:lpstr>
      <vt:lpstr>Python Tuples</vt:lpstr>
      <vt:lpstr>Python Tuples</vt:lpstr>
      <vt:lpstr>Python Tuples</vt:lpstr>
      <vt:lpstr>Python Tuples</vt:lpstr>
      <vt:lpstr>Python Tuples</vt:lpstr>
      <vt:lpstr>12. Python Sets </vt:lpstr>
      <vt:lpstr>Python Sets</vt:lpstr>
      <vt:lpstr>Python Sets</vt:lpstr>
      <vt:lpstr>Python Sets</vt:lpstr>
      <vt:lpstr>Python Sets</vt:lpstr>
      <vt:lpstr>Python Sets</vt:lpstr>
      <vt:lpstr>Python Sets</vt:lpstr>
      <vt:lpstr>Python Sets</vt:lpstr>
      <vt:lpstr>Python Sets</vt:lpstr>
      <vt:lpstr>Python Sets</vt:lpstr>
      <vt:lpstr>Python Sets</vt:lpstr>
      <vt:lpstr>Python Sets</vt:lpstr>
      <vt:lpstr>Python Sets</vt:lpstr>
      <vt:lpstr>Python Sets</vt:lpstr>
      <vt:lpstr>Python Sets</vt:lpstr>
      <vt:lpstr>13. Python Dictionaries </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Python Dictionaries</vt:lpstr>
      <vt:lpstr>14. Python If ... Else </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Python If ... Else</vt:lpstr>
      <vt:lpstr>15. Python While Loops </vt:lpstr>
      <vt:lpstr>Python While Loops</vt:lpstr>
      <vt:lpstr>Python While Loops</vt:lpstr>
      <vt:lpstr>Python While Loops</vt:lpstr>
      <vt:lpstr>Python While Loops</vt:lpstr>
      <vt:lpstr>16. Python For Loops </vt:lpstr>
      <vt:lpstr>Python For Loops</vt:lpstr>
      <vt:lpstr>Python For Loops</vt:lpstr>
      <vt:lpstr>Python For Loops</vt:lpstr>
      <vt:lpstr>Python For Loops</vt:lpstr>
      <vt:lpstr>Python For Loops</vt:lpstr>
      <vt:lpstr>Python For Loops</vt:lpstr>
      <vt:lpstr>Python For Loops</vt:lpstr>
      <vt:lpstr>Python For Loops</vt:lpstr>
      <vt:lpstr>Python For Loops</vt:lpstr>
      <vt:lpstr>Python For Loops</vt:lpstr>
      <vt:lpstr>Python For Loops</vt:lpstr>
      <vt:lpstr>17. Python Functions</vt:lpstr>
      <vt:lpstr>Python Functions</vt:lpstr>
      <vt:lpstr>Python Functions</vt:lpstr>
      <vt:lpstr>Python Functions</vt:lpstr>
      <vt:lpstr>Python Functions</vt:lpstr>
      <vt:lpstr>Python Functions</vt:lpstr>
      <vt:lpstr>Python Functions</vt:lpstr>
      <vt:lpstr>Python Functions</vt:lpstr>
      <vt:lpstr>Python Functions</vt:lpstr>
      <vt:lpstr>Python Functions</vt:lpstr>
      <vt:lpstr>18. Python Lambda </vt:lpstr>
      <vt:lpstr>Python Lambda</vt:lpstr>
      <vt:lpstr>Python Lambda</vt:lpstr>
      <vt:lpstr>Python Lambda</vt:lpstr>
      <vt:lpstr>Python Lambda</vt:lpstr>
      <vt:lpstr>Python Lambda</vt:lpstr>
      <vt:lpstr>19. Python Arrays </vt:lpstr>
      <vt:lpstr>Python Arrays</vt:lpstr>
      <vt:lpstr>Python Arrays</vt:lpstr>
      <vt:lpstr>Python Arrays</vt:lpstr>
      <vt:lpstr>Python Arrays</vt:lpstr>
      <vt:lpstr>Python Arrays</vt:lpstr>
      <vt:lpstr>Python Arrays</vt:lpstr>
      <vt:lpstr>Python Arrays</vt:lpstr>
      <vt:lpstr>Python Arrays</vt:lpstr>
      <vt:lpstr>20. Python Classes and Objects </vt:lpstr>
      <vt:lpstr>Python Classes and Objects </vt:lpstr>
      <vt:lpstr>Python Classes and Objects</vt:lpstr>
      <vt:lpstr>Python Classes and Objects</vt:lpstr>
      <vt:lpstr>Python Classes and Objects</vt:lpstr>
      <vt:lpstr>Python Classes and Objects</vt:lpstr>
      <vt:lpstr>Python Classes and Objects</vt:lpstr>
      <vt:lpstr>Python Classes and Objects</vt:lpstr>
      <vt:lpstr>Python Classes and Objects</vt:lpstr>
      <vt:lpstr>Python Classes and Objects</vt:lpstr>
      <vt:lpstr>Python Classes and Objects</vt:lpstr>
      <vt:lpstr>Python Classes and Objects</vt:lpstr>
      <vt:lpstr>Python Classes and Objects</vt:lpstr>
      <vt:lpstr>21. Python Inheritance </vt:lpstr>
      <vt:lpstr>Python Inheritance</vt:lpstr>
      <vt:lpstr>Python Inheritance</vt:lpstr>
      <vt:lpstr>Python Inheritance</vt:lpstr>
      <vt:lpstr>Python Inheritance</vt:lpstr>
      <vt:lpstr>Python Inheritance</vt:lpstr>
      <vt:lpstr>Python Inheritance</vt:lpstr>
      <vt:lpstr>Python Inheritance</vt:lpstr>
      <vt:lpstr>Python Inheritance</vt:lpstr>
      <vt:lpstr>Python Inheritance</vt:lpstr>
      <vt:lpstr>Python Inheritance</vt:lpstr>
      <vt:lpstr>Python Inheritance</vt:lpstr>
      <vt:lpstr>Python Inheritance</vt:lpstr>
      <vt:lpstr>Python Inheritance</vt:lpstr>
      <vt:lpstr>22. Python Iterators </vt:lpstr>
      <vt:lpstr>Python Iterators</vt:lpstr>
      <vt:lpstr>Python Iterators</vt:lpstr>
      <vt:lpstr>Python Iterators</vt:lpstr>
      <vt:lpstr>Python Iterators</vt:lpstr>
      <vt:lpstr>Python Iterators</vt:lpstr>
      <vt:lpstr>Python Iterators</vt:lpstr>
      <vt:lpstr>Python Iterators</vt:lpstr>
      <vt:lpstr>Python Iterators</vt:lpstr>
      <vt:lpstr>Python Iterators</vt:lpstr>
      <vt:lpstr>Python Iterators</vt:lpstr>
      <vt:lpstr>Python Iterators</vt:lpstr>
      <vt:lpstr>Python Iterators</vt:lpstr>
      <vt:lpstr>23. Python Modules </vt:lpstr>
      <vt:lpstr>Python Modules</vt:lpstr>
      <vt:lpstr>Python Modules</vt:lpstr>
      <vt:lpstr>Python Modules</vt:lpstr>
      <vt:lpstr>Python Modules</vt:lpstr>
      <vt:lpstr>Python Modules</vt:lpstr>
      <vt:lpstr>Python Modules</vt:lpstr>
      <vt:lpstr>Python Modules</vt:lpstr>
      <vt:lpstr>Python Modules</vt:lpstr>
      <vt:lpstr>24. Python Datetime </vt:lpstr>
      <vt:lpstr>Python Datetime</vt:lpstr>
      <vt:lpstr>Python Datetime</vt:lpstr>
      <vt:lpstr>Python Datetime</vt:lpstr>
      <vt:lpstr>Python Datetime</vt:lpstr>
      <vt:lpstr>Python Datetime</vt:lpstr>
      <vt:lpstr>Python Datetime</vt:lpstr>
      <vt:lpstr>Python Datetime</vt:lpstr>
      <vt:lpstr>Python Datetime</vt:lpstr>
      <vt:lpstr>Python Datetime</vt:lpstr>
      <vt:lpstr>Python Datetime</vt:lpstr>
      <vt:lpstr>Python Datetime</vt:lpstr>
      <vt:lpstr>Python Datetime</vt:lpstr>
      <vt:lpstr>Python Datetime</vt:lpstr>
      <vt:lpstr>Python Datetime</vt:lpstr>
      <vt:lpstr>25. Python JSON </vt:lpstr>
      <vt:lpstr>Python JSON</vt:lpstr>
      <vt:lpstr>Python JSON</vt:lpstr>
      <vt:lpstr>Python JSON</vt:lpstr>
      <vt:lpstr>Python JSON</vt:lpstr>
      <vt:lpstr>Python JSON</vt:lpstr>
      <vt:lpstr>Python JSON</vt:lpstr>
      <vt:lpstr>Python JSON</vt:lpstr>
      <vt:lpstr>Python JSON</vt:lpstr>
      <vt:lpstr>Python JSON</vt:lpstr>
      <vt:lpstr>Python JSON</vt:lpstr>
      <vt:lpstr>Python JSON</vt:lpstr>
      <vt:lpstr>Python JSON</vt:lpstr>
      <vt:lpstr>Python JSON</vt:lpstr>
      <vt:lpstr>Python JSON</vt:lpstr>
      <vt:lpstr>Python JSON</vt:lpstr>
      <vt:lpstr>Python JSON</vt:lpstr>
      <vt:lpstr>Python JSON</vt:lpstr>
      <vt:lpstr>Python JSON</vt:lpstr>
      <vt:lpstr>26. Python RegEx </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Python RegEx</vt:lpstr>
      <vt:lpstr>27. Python PIP </vt:lpstr>
      <vt:lpstr>27. Python PIP</vt:lpstr>
      <vt:lpstr>27. Python PIP</vt:lpstr>
      <vt:lpstr>27. Python PIP</vt:lpstr>
      <vt:lpstr>27. Python PIP</vt:lpstr>
      <vt:lpstr>28. Python Try Except </vt:lpstr>
      <vt:lpstr>28. Python Try Except</vt:lpstr>
      <vt:lpstr>28. Python Try Except</vt:lpstr>
      <vt:lpstr>28. Python Try Except</vt:lpstr>
      <vt:lpstr>28. Python Try Except</vt:lpstr>
      <vt:lpstr>28. Python Try Except</vt:lpstr>
      <vt:lpstr>28. Python Try Except</vt:lpstr>
      <vt:lpstr>28. Python Try Except</vt:lpstr>
      <vt:lpstr>29. Python Strings </vt:lpstr>
      <vt:lpstr>Python Strings</vt:lpstr>
      <vt:lpstr>30. Python String Formatting </vt:lpstr>
      <vt:lpstr>Python String Formatting</vt:lpstr>
      <vt:lpstr>Python String Formatting</vt:lpstr>
      <vt:lpstr>Python String Formatting</vt:lpstr>
      <vt:lpstr>Python String Formatting</vt:lpstr>
      <vt:lpstr>Python String Formatting</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admin</dc:creator>
  <cp:lastModifiedBy>admin</cp:lastModifiedBy>
  <cp:revision>201</cp:revision>
  <dcterms:created xsi:type="dcterms:W3CDTF">2019-11-24T12:02:50Z</dcterms:created>
  <dcterms:modified xsi:type="dcterms:W3CDTF">2019-11-28T18:36:34Z</dcterms:modified>
</cp:coreProperties>
</file>