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77" r:id="rId1"/>
  </p:sldMasterIdLst>
  <p:notesMasterIdLst>
    <p:notesMasterId r:id="rId32"/>
  </p:notesMasterIdLst>
  <p:sldIdLst>
    <p:sldId id="360" r:id="rId2"/>
    <p:sldId id="336" r:id="rId3"/>
    <p:sldId id="337" r:id="rId4"/>
    <p:sldId id="338" r:id="rId5"/>
    <p:sldId id="339" r:id="rId6"/>
    <p:sldId id="361" r:id="rId7"/>
    <p:sldId id="362" r:id="rId8"/>
    <p:sldId id="350" r:id="rId9"/>
    <p:sldId id="363" r:id="rId10"/>
    <p:sldId id="345" r:id="rId11"/>
    <p:sldId id="364" r:id="rId12"/>
    <p:sldId id="285" r:id="rId13"/>
    <p:sldId id="286" r:id="rId14"/>
    <p:sldId id="287" r:id="rId15"/>
    <p:sldId id="288" r:id="rId16"/>
    <p:sldId id="300" r:id="rId17"/>
    <p:sldId id="301" r:id="rId18"/>
    <p:sldId id="303" r:id="rId19"/>
    <p:sldId id="304" r:id="rId20"/>
    <p:sldId id="305" r:id="rId21"/>
    <p:sldId id="306" r:id="rId22"/>
    <p:sldId id="365" r:id="rId23"/>
    <p:sldId id="366" r:id="rId24"/>
    <p:sldId id="307" r:id="rId25"/>
    <p:sldId id="308" r:id="rId26"/>
    <p:sldId id="309" r:id="rId27"/>
    <p:sldId id="316" r:id="rId28"/>
    <p:sldId id="317" r:id="rId29"/>
    <p:sldId id="318" r:id="rId30"/>
    <p:sldId id="372" r:id="rId31"/>
  </p:sldIdLst>
  <p:sldSz cx="9144000" cy="6858000" type="screen4x3"/>
  <p:notesSz cx="6858000" cy="9144000"/>
  <p:defaultTextStyle>
    <a:defPPr>
      <a:defRPr lang="ar-SA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A77"/>
    <a:srgbClr val="FFCCCC"/>
    <a:srgbClr val="FF5050"/>
    <a:srgbClr val="FFCC00"/>
    <a:srgbClr val="4C060E"/>
    <a:srgbClr val="870B1A"/>
    <a:srgbClr val="FFFF99"/>
    <a:srgbClr val="BAFEE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07" autoAdjust="0"/>
    <p:restoredTop sz="94699" autoAdjust="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-90" y="145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55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9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9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22F66B-E89D-4B34-92A5-B2481BEF448B}" type="slidenum">
              <a:rPr lang="ar-SA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99F8B-5B20-46FC-AAA4-B49D24A4532B}" type="slidenum">
              <a:rPr lang="ar-SA" smtClean="0">
                <a:latin typeface="Arial" charset="0"/>
                <a:cs typeface="Arial" charset="0"/>
              </a:rPr>
              <a:pPr/>
              <a:t>1</a:t>
            </a:fld>
            <a:endParaRPr lang="ru-RU" smtClean="0">
              <a:latin typeface="Arial" charset="0"/>
              <a:cs typeface="Arial" charset="0"/>
            </a:endParaRPr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EEF18-ED32-4C37-A1FB-39736AAFBF59}" type="slidenum">
              <a:rPr lang="ar-SA" smtClean="0">
                <a:latin typeface="Arial" charset="0"/>
                <a:cs typeface="Arial" charset="0"/>
              </a:rPr>
              <a:pPr/>
              <a:t>9</a:t>
            </a:fld>
            <a:endParaRPr lang="ru-RU" smtClean="0">
              <a:latin typeface="Arial" charset="0"/>
              <a:cs typeface="Arial" charset="0"/>
            </a:endParaRPr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4BE7FE-6413-4382-A5B9-14C16C48E226}" type="slidenum">
              <a:rPr lang="ar-SA" smtClean="0">
                <a:latin typeface="Arial" charset="0"/>
                <a:cs typeface="Arial" charset="0"/>
              </a:rPr>
              <a:pPr/>
              <a:t>11</a:t>
            </a:fld>
            <a:endParaRPr lang="ru-RU" smtClean="0">
              <a:latin typeface="Arial" charset="0"/>
              <a:cs typeface="Arial" charset="0"/>
            </a:endParaRPr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BB0F9E-A9C9-4516-881A-46FB6E5A2B18}" type="slidenum">
              <a:rPr lang="ar-SA" smtClean="0">
                <a:latin typeface="Arial" charset="0"/>
                <a:cs typeface="Arial" charset="0"/>
              </a:rPr>
              <a:pPr/>
              <a:t>22</a:t>
            </a:fld>
            <a:endParaRPr lang="ru-RU" smtClean="0">
              <a:latin typeface="Arial" charset="0"/>
              <a:cs typeface="Arial" charset="0"/>
            </a:endParaRPr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C5269-49FB-44E8-A908-AA9BA085D2AB}" type="slidenum">
              <a:rPr lang="ar-SA" smtClean="0">
                <a:latin typeface="Arial" charset="0"/>
                <a:cs typeface="Arial" charset="0"/>
              </a:rPr>
              <a:pPr/>
              <a:t>23</a:t>
            </a:fld>
            <a:endParaRPr lang="ru-RU" smtClean="0">
              <a:latin typeface="Arial" charset="0"/>
              <a:cs typeface="Arial" charset="0"/>
            </a:endParaRPr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E8536C-90B1-4283-8446-56FDF92F756F}" type="slidenum">
              <a:rPr lang="ar-SA" smtClean="0">
                <a:latin typeface="Arial" charset="0"/>
                <a:cs typeface="Arial" charset="0"/>
              </a:rPr>
              <a:pPr/>
              <a:t>30</a:t>
            </a:fld>
            <a:endParaRPr lang="ru-RU" smtClean="0">
              <a:latin typeface="Arial" charset="0"/>
              <a:cs typeface="Arial" charset="0"/>
            </a:endParaRPr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E7314-2D2D-4F66-8689-B1DF9E5105DE}" type="slidenum">
              <a:rPr lang="ar-SA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958CC-A55B-4506-BD15-C7772956F1C2}" type="slidenum">
              <a:rPr lang="ar-SA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7C5A7-F9D0-41CE-B904-0427BE1618D2}" type="slidenum">
              <a:rPr lang="ar-SA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ru-RU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52383-4D81-4D94-9480-53D82E05C597}" type="slidenum">
              <a:rPr lang="ar-SA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AA6A7-0AD7-4021-9A27-2BA65D797F21}" type="slidenum">
              <a:rPr lang="ar-SA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DAA1-65BD-4116-8566-6125958B0E9A}" type="slidenum">
              <a:rPr lang="ar-SA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E909A-BE2E-45A6-A822-DE265B549E6E}" type="slidenum">
              <a:rPr lang="ar-SA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431C8-DF96-476F-B5D5-752C8090FE84}" type="slidenum">
              <a:rPr lang="ar-SA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8BDFC-8BD6-424C-9E5C-7E714EA92D05}" type="slidenum">
              <a:rPr lang="ar-SA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53EB5-E30F-4CBA-9196-14D192704A92}" type="slidenum">
              <a:rPr lang="ar-SA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79E77-3107-4BF1-8D94-B8688767E6CF}" type="slidenum">
              <a:rPr lang="ar-SA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6F678-C9B8-4EA6-AAF5-E9B34DB1EF82}" type="slidenum">
              <a:rPr lang="ar-SA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66B25-B2A8-445B-A407-5B9C0F1128E3}" type="slidenum">
              <a:rPr lang="ar-SA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60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6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smtClean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BCCC08C1-290B-4EEA-BE5D-B01854F27FB4}" type="slidenum">
              <a:rPr lang="ar-SA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2" r:id="rId2"/>
    <p:sldLayoutId id="2147483809" r:id="rId3"/>
    <p:sldLayoutId id="2147483803" r:id="rId4"/>
    <p:sldLayoutId id="2147483810" r:id="rId5"/>
    <p:sldLayoutId id="2147483804" r:id="rId6"/>
    <p:sldLayoutId id="2147483805" r:id="rId7"/>
    <p:sldLayoutId id="2147483811" r:id="rId8"/>
    <p:sldLayoutId id="2147483812" r:id="rId9"/>
    <p:sldLayoutId id="2147483806" r:id="rId10"/>
    <p:sldLayoutId id="2147483807" r:id="rId11"/>
    <p:sldLayoutId id="2147483813" r:id="rId12"/>
    <p:sldLayoutId id="2147483814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cs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cs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cs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cs typeface="Tahoma" pitchFamily="34" charset="0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3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4.xls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BAFEE1"/>
                </a:solidFill>
                <a:latin typeface="Arial Rounded MT Bold" pitchFamily="34" charset="0"/>
                <a:cs typeface="Tahoma" pitchFamily="34" charset="0"/>
              </a:rPr>
              <a:t>Correlation</a:t>
            </a:r>
            <a:r>
              <a:rPr lang="en-US" smtClean="0">
                <a:cs typeface="Tahoma" pitchFamily="34" charset="0"/>
              </a:rPr>
              <a:t/>
            </a:r>
            <a:br>
              <a:rPr lang="en-US" smtClean="0">
                <a:cs typeface="Tahoma" pitchFamily="34" charset="0"/>
              </a:rPr>
            </a:br>
            <a:endParaRPr lang="en-US" sz="2800" smtClean="0">
              <a:cs typeface="Tahoma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latin typeface="Arial Rounded MT Bold" pitchFamily="34" charset="0"/>
                <a:cs typeface="Tahoma" pitchFamily="34" charset="0"/>
              </a:rPr>
              <a:t>Finding the relationship between two quantitative variables without being able to infer causal relationships</a:t>
            </a:r>
            <a:br>
              <a:rPr lang="en-US" smtClean="0">
                <a:latin typeface="Arial Rounded MT Bold" pitchFamily="34" charset="0"/>
                <a:cs typeface="Tahoma" pitchFamily="34" charset="0"/>
              </a:rPr>
            </a:br>
            <a:endParaRPr lang="en-US" smtClean="0">
              <a:latin typeface="Arial Rounded MT Bold" pitchFamily="34" charset="0"/>
              <a:cs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chemeClr val="hlink"/>
                </a:solidFill>
                <a:latin typeface="Arial Rounded MT Bold" pitchFamily="34" charset="0"/>
                <a:cs typeface="Tahoma" pitchFamily="34" charset="0"/>
              </a:rPr>
              <a:t>Correlation</a:t>
            </a:r>
            <a:r>
              <a:rPr lang="en-US" smtClean="0">
                <a:latin typeface="Arial Rounded MT Bold" pitchFamily="34" charset="0"/>
                <a:cs typeface="Tahoma" pitchFamily="34" charset="0"/>
              </a:rPr>
              <a:t> is a statistical technique used to determine the degree to which two variables are related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charset="0"/>
                <a:cs typeface="Tahoma" pitchFamily="34" charset="0"/>
              </a:rPr>
              <a:t>No relation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38300"/>
            <a:ext cx="59531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BAFEE1"/>
                </a:solidFill>
                <a:latin typeface="Arial" charset="0"/>
                <a:cs typeface="Tahoma" pitchFamily="34" charset="0"/>
              </a:rPr>
              <a:t>Correlation Coefficient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cs typeface="Tahoma" pitchFamily="34" charset="0"/>
              </a:rPr>
              <a:t>  Statistic showing the degree of relation between two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solidFill>
                  <a:srgbClr val="CCFFCC"/>
                </a:solidFill>
                <a:latin typeface="Arial" charset="0"/>
                <a:cs typeface="Tahoma" pitchFamily="34" charset="0"/>
              </a:rPr>
              <a:t>Simple Correlation coefficient </a:t>
            </a:r>
            <a:r>
              <a:rPr lang="arn-CL" sz="3200" smtClean="0">
                <a:solidFill>
                  <a:srgbClr val="CCFFCC"/>
                </a:solidFill>
                <a:latin typeface="Arial" charset="0"/>
                <a:cs typeface="Tahoma" pitchFamily="34" charset="0"/>
              </a:rPr>
              <a:t>(r)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600200"/>
            <a:ext cx="7416800" cy="4525963"/>
          </a:xfrm>
        </p:spPr>
        <p:txBody>
          <a:bodyPr/>
          <a:lstStyle/>
          <a:p>
            <a:pPr>
              <a:buClr>
                <a:srgbClr val="FFFF99"/>
              </a:buClr>
              <a:buFont typeface="Wingdings" pitchFamily="2" charset="2"/>
              <a:buChar char="Ø"/>
            </a:pPr>
            <a:r>
              <a:rPr lang="en-US" smtClean="0">
                <a:cs typeface="Tahoma" pitchFamily="34" charset="0"/>
              </a:rPr>
              <a:t>It is also called Pearson's correlation    or product moment correlation</a:t>
            </a:r>
            <a:br>
              <a:rPr lang="en-US" smtClean="0">
                <a:cs typeface="Tahoma" pitchFamily="34" charset="0"/>
              </a:rPr>
            </a:br>
            <a:r>
              <a:rPr lang="en-US" smtClean="0">
                <a:cs typeface="Tahoma" pitchFamily="34" charset="0"/>
              </a:rPr>
              <a:t>coefficient. </a:t>
            </a:r>
          </a:p>
          <a:p>
            <a:pPr>
              <a:buClr>
                <a:srgbClr val="FFFF99"/>
              </a:buClr>
              <a:buFont typeface="Wingdings" pitchFamily="2" charset="2"/>
              <a:buChar char="Ø"/>
            </a:pPr>
            <a:r>
              <a:rPr lang="en-US" smtClean="0">
                <a:cs typeface="Tahoma" pitchFamily="34" charset="0"/>
              </a:rPr>
              <a:t>It measures the </a:t>
            </a:r>
            <a:r>
              <a:rPr lang="en-US" smtClean="0">
                <a:solidFill>
                  <a:srgbClr val="FFFF99"/>
                </a:solidFill>
                <a:cs typeface="Tahoma" pitchFamily="34" charset="0"/>
              </a:rPr>
              <a:t>nature</a:t>
            </a:r>
            <a:r>
              <a:rPr lang="en-US" smtClean="0">
                <a:cs typeface="Tahoma" pitchFamily="34" charset="0"/>
              </a:rPr>
              <a:t> and </a:t>
            </a:r>
            <a:r>
              <a:rPr lang="en-US" smtClean="0">
                <a:solidFill>
                  <a:srgbClr val="FFFF99"/>
                </a:solidFill>
                <a:cs typeface="Tahoma" pitchFamily="34" charset="0"/>
              </a:rPr>
              <a:t>strength</a:t>
            </a:r>
            <a:r>
              <a:rPr lang="en-US" smtClean="0">
                <a:cs typeface="Tahoma" pitchFamily="34" charset="0"/>
              </a:rPr>
              <a:t> between two variables of</a:t>
            </a:r>
            <a:br>
              <a:rPr lang="en-US" smtClean="0">
                <a:cs typeface="Tahoma" pitchFamily="34" charset="0"/>
              </a:rPr>
            </a:br>
            <a:r>
              <a:rPr lang="en-US" smtClean="0">
                <a:cs typeface="Tahoma" pitchFamily="34" charset="0"/>
              </a:rPr>
              <a:t>the </a:t>
            </a:r>
            <a:r>
              <a:rPr lang="en-US" smtClean="0">
                <a:solidFill>
                  <a:srgbClr val="FFFF99"/>
                </a:solidFill>
                <a:cs typeface="Tahoma" pitchFamily="34" charset="0"/>
              </a:rPr>
              <a:t>quantitative</a:t>
            </a:r>
            <a:r>
              <a:rPr lang="en-US" smtClean="0">
                <a:cs typeface="Tahoma" pitchFamily="34" charset="0"/>
              </a:rPr>
              <a:t> 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Blip>
                <a:blip r:embed="rId2"/>
              </a:buBlip>
            </a:pPr>
            <a:r>
              <a:rPr lang="en-US" sz="3600" smtClean="0">
                <a:cs typeface="Tahoma" pitchFamily="34" charset="0"/>
              </a:rPr>
              <a:t>The </a:t>
            </a:r>
            <a:r>
              <a:rPr lang="en-US" sz="3600" u="sng" smtClean="0">
                <a:solidFill>
                  <a:srgbClr val="FFFF99"/>
                </a:solidFill>
                <a:cs typeface="Tahoma" pitchFamily="34" charset="0"/>
              </a:rPr>
              <a:t>sign</a:t>
            </a:r>
            <a:r>
              <a:rPr lang="en-US" sz="3600" smtClean="0">
                <a:cs typeface="Tahoma" pitchFamily="34" charset="0"/>
              </a:rPr>
              <a:t> of </a:t>
            </a:r>
            <a:r>
              <a:rPr lang="en-US" sz="3600" smtClean="0">
                <a:solidFill>
                  <a:srgbClr val="FF5050"/>
                </a:solidFill>
                <a:cs typeface="Tahoma" pitchFamily="34" charset="0"/>
              </a:rPr>
              <a:t>r</a:t>
            </a:r>
            <a:r>
              <a:rPr lang="en-US" sz="3600" smtClean="0">
                <a:cs typeface="Tahoma" pitchFamily="34" charset="0"/>
              </a:rPr>
              <a:t> denotes the nature of   association 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endParaRPr lang="en-US" sz="3600" smtClean="0">
              <a:cs typeface="Tahoma" pitchFamily="34" charset="0"/>
            </a:endParaRPr>
          </a:p>
          <a:p>
            <a:pPr>
              <a:buFont typeface="Wingdings" pitchFamily="2" charset="2"/>
              <a:buBlip>
                <a:blip r:embed="rId2"/>
              </a:buBlip>
            </a:pPr>
            <a:r>
              <a:rPr lang="en-US" sz="3600" smtClean="0">
                <a:cs typeface="Tahoma" pitchFamily="34" charset="0"/>
              </a:rPr>
              <a:t>while the </a:t>
            </a:r>
            <a:r>
              <a:rPr lang="en-US" sz="3600" u="sng" smtClean="0">
                <a:solidFill>
                  <a:srgbClr val="FFFF99"/>
                </a:solidFill>
                <a:cs typeface="Tahoma" pitchFamily="34" charset="0"/>
              </a:rPr>
              <a:t>value</a:t>
            </a:r>
            <a:r>
              <a:rPr lang="en-US" sz="3600" smtClean="0">
                <a:cs typeface="Tahoma" pitchFamily="34" charset="0"/>
              </a:rPr>
              <a:t> of </a:t>
            </a:r>
            <a:r>
              <a:rPr lang="en-US" sz="3600" smtClean="0">
                <a:solidFill>
                  <a:srgbClr val="FF5050"/>
                </a:solidFill>
                <a:cs typeface="Tahoma" pitchFamily="34" charset="0"/>
              </a:rPr>
              <a:t>r</a:t>
            </a:r>
            <a:r>
              <a:rPr lang="en-US" sz="3600" smtClean="0">
                <a:cs typeface="Tahoma" pitchFamily="34" charset="0"/>
              </a:rPr>
              <a:t> denotes the strength of association.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692150"/>
            <a:ext cx="7991475" cy="5616575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mtClean="0">
                <a:cs typeface="Tahoma" pitchFamily="34" charset="0"/>
              </a:rPr>
              <a:t>If the sign is </a:t>
            </a:r>
            <a:r>
              <a:rPr lang="en-US" smtClean="0">
                <a:solidFill>
                  <a:srgbClr val="FFFFCC"/>
                </a:solidFill>
                <a:cs typeface="Tahoma" pitchFamily="34" charset="0"/>
              </a:rPr>
              <a:t>+ve</a:t>
            </a:r>
            <a:r>
              <a:rPr lang="en-US" smtClean="0">
                <a:cs typeface="Tahoma" pitchFamily="34" charset="0"/>
              </a:rPr>
              <a:t>  this means the relation is </a:t>
            </a:r>
            <a:r>
              <a:rPr lang="en-US" smtClean="0">
                <a:solidFill>
                  <a:srgbClr val="CCFFCC"/>
                </a:solidFill>
                <a:cs typeface="Tahoma" pitchFamily="34" charset="0"/>
              </a:rPr>
              <a:t>direct </a:t>
            </a:r>
            <a:r>
              <a:rPr lang="en-US" smtClean="0">
                <a:cs typeface="Tahoma" pitchFamily="34" charset="0"/>
              </a:rPr>
              <a:t>(an increase in one variable is associated with an increase in the</a:t>
            </a:r>
            <a:br>
              <a:rPr lang="en-US" smtClean="0">
                <a:cs typeface="Tahoma" pitchFamily="34" charset="0"/>
              </a:rPr>
            </a:br>
            <a:r>
              <a:rPr lang="en-US" smtClean="0">
                <a:cs typeface="Tahoma" pitchFamily="34" charset="0"/>
              </a:rPr>
              <a:t>other variable and a decrease in one variable is associated with a</a:t>
            </a:r>
            <a:br>
              <a:rPr lang="en-US" smtClean="0">
                <a:cs typeface="Tahoma" pitchFamily="34" charset="0"/>
              </a:rPr>
            </a:br>
            <a:r>
              <a:rPr lang="en-US" smtClean="0">
                <a:cs typeface="Tahoma" pitchFamily="34" charset="0"/>
              </a:rPr>
              <a:t>decrease in the other variable).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mtClean="0">
                <a:cs typeface="Tahoma" pitchFamily="34" charset="0"/>
              </a:rPr>
              <a:t>While if the sign is </a:t>
            </a:r>
            <a:r>
              <a:rPr lang="en-US" smtClean="0">
                <a:solidFill>
                  <a:srgbClr val="FFFFCC"/>
                </a:solidFill>
                <a:cs typeface="Tahoma" pitchFamily="34" charset="0"/>
              </a:rPr>
              <a:t>-ve</a:t>
            </a:r>
            <a:r>
              <a:rPr lang="en-US" smtClean="0">
                <a:cs typeface="Tahoma" pitchFamily="34" charset="0"/>
              </a:rPr>
              <a:t> this means an </a:t>
            </a:r>
            <a:r>
              <a:rPr lang="en-US" smtClean="0">
                <a:solidFill>
                  <a:srgbClr val="CCFFCC"/>
                </a:solidFill>
                <a:cs typeface="Tahoma" pitchFamily="34" charset="0"/>
              </a:rPr>
              <a:t>inverse or indirect</a:t>
            </a:r>
            <a:r>
              <a:rPr lang="en-US" smtClean="0">
                <a:cs typeface="Tahoma" pitchFamily="34" charset="0"/>
              </a:rPr>
              <a:t> relationship (which means an increase in one variable is associated with a decrease in the other).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208915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smtClean="0">
                <a:cs typeface="Tahoma" pitchFamily="34" charset="0"/>
              </a:rPr>
              <a:t>The value of r ranges between ( -1) and ( +1)</a:t>
            </a:r>
          </a:p>
          <a:p>
            <a:pPr>
              <a:buFont typeface="Wingdings" pitchFamily="2" charset="2"/>
              <a:buChar char="Ø"/>
            </a:pPr>
            <a:r>
              <a:rPr lang="en-US" sz="2800" smtClean="0">
                <a:cs typeface="Tahoma" pitchFamily="34" charset="0"/>
              </a:rPr>
              <a:t>The value of r denotes the strength of the association as illustrated</a:t>
            </a:r>
            <a:br>
              <a:rPr lang="en-US" sz="2800" smtClean="0">
                <a:cs typeface="Tahoma" pitchFamily="34" charset="0"/>
              </a:rPr>
            </a:br>
            <a:r>
              <a:rPr lang="en-US" sz="2800" smtClean="0">
                <a:cs typeface="Tahoma" pitchFamily="34" charset="0"/>
              </a:rPr>
              <a:t>by the following diagram.</a:t>
            </a:r>
          </a:p>
        </p:txBody>
      </p:sp>
      <p:sp>
        <p:nvSpPr>
          <p:cNvPr id="38915" name="Line 7"/>
          <p:cNvSpPr>
            <a:spLocks noChangeShapeType="1"/>
          </p:cNvSpPr>
          <p:nvPr/>
        </p:nvSpPr>
        <p:spPr bwMode="auto">
          <a:xfrm>
            <a:off x="900113" y="4005263"/>
            <a:ext cx="7488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6" name="Line 8"/>
          <p:cNvSpPr>
            <a:spLocks noChangeShapeType="1"/>
          </p:cNvSpPr>
          <p:nvPr/>
        </p:nvSpPr>
        <p:spPr bwMode="auto">
          <a:xfrm>
            <a:off x="900113" y="39338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Line 9"/>
          <p:cNvSpPr>
            <a:spLocks noChangeShapeType="1"/>
          </p:cNvSpPr>
          <p:nvPr/>
        </p:nvSpPr>
        <p:spPr bwMode="auto">
          <a:xfrm>
            <a:off x="8388350" y="39338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8" name="Line 10"/>
          <p:cNvSpPr>
            <a:spLocks noChangeShapeType="1"/>
          </p:cNvSpPr>
          <p:nvPr/>
        </p:nvSpPr>
        <p:spPr bwMode="auto">
          <a:xfrm>
            <a:off x="4484688" y="38766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Line 11"/>
          <p:cNvSpPr>
            <a:spLocks noChangeShapeType="1"/>
          </p:cNvSpPr>
          <p:nvPr/>
        </p:nvSpPr>
        <p:spPr bwMode="auto">
          <a:xfrm>
            <a:off x="2700338" y="40052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Line 12"/>
          <p:cNvSpPr>
            <a:spLocks noChangeShapeType="1"/>
          </p:cNvSpPr>
          <p:nvPr/>
        </p:nvSpPr>
        <p:spPr bwMode="auto">
          <a:xfrm>
            <a:off x="3563938" y="39338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Line 13"/>
          <p:cNvSpPr>
            <a:spLocks noChangeShapeType="1"/>
          </p:cNvSpPr>
          <p:nvPr/>
        </p:nvSpPr>
        <p:spPr bwMode="auto">
          <a:xfrm>
            <a:off x="1763713" y="39338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2" name="Line 15"/>
          <p:cNvSpPr>
            <a:spLocks noChangeShapeType="1"/>
          </p:cNvSpPr>
          <p:nvPr/>
        </p:nvSpPr>
        <p:spPr bwMode="auto">
          <a:xfrm>
            <a:off x="5508625" y="39338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Line 16"/>
          <p:cNvSpPr>
            <a:spLocks noChangeShapeType="1"/>
          </p:cNvSpPr>
          <p:nvPr/>
        </p:nvSpPr>
        <p:spPr bwMode="auto">
          <a:xfrm>
            <a:off x="7308850" y="39338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4" name="Text Box 18"/>
          <p:cNvSpPr txBox="1">
            <a:spLocks noChangeArrowheads="1"/>
          </p:cNvSpPr>
          <p:nvPr/>
        </p:nvSpPr>
        <p:spPr bwMode="auto">
          <a:xfrm>
            <a:off x="539750" y="443706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-1</a:t>
            </a:r>
          </a:p>
        </p:txBody>
      </p:sp>
      <p:sp>
        <p:nvSpPr>
          <p:cNvPr id="38925" name="Text Box 19"/>
          <p:cNvSpPr txBox="1">
            <a:spLocks noChangeArrowheads="1"/>
          </p:cNvSpPr>
          <p:nvPr/>
        </p:nvSpPr>
        <p:spPr bwMode="auto">
          <a:xfrm>
            <a:off x="8201025" y="45085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38926" name="Text Box 21"/>
          <p:cNvSpPr txBox="1">
            <a:spLocks noChangeArrowheads="1"/>
          </p:cNvSpPr>
          <p:nvPr/>
        </p:nvSpPr>
        <p:spPr bwMode="auto">
          <a:xfrm>
            <a:off x="4211638" y="4508500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</a:t>
            </a:r>
          </a:p>
        </p:txBody>
      </p:sp>
      <p:sp>
        <p:nvSpPr>
          <p:cNvPr id="38927" name="Text Box 22"/>
          <p:cNvSpPr txBox="1">
            <a:spLocks noChangeArrowheads="1"/>
          </p:cNvSpPr>
          <p:nvPr/>
        </p:nvSpPr>
        <p:spPr bwMode="auto">
          <a:xfrm>
            <a:off x="3059113" y="4508500"/>
            <a:ext cx="792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/>
              <a:t>-0.25</a:t>
            </a:r>
          </a:p>
        </p:txBody>
      </p:sp>
      <p:sp>
        <p:nvSpPr>
          <p:cNvPr id="38928" name="Text Box 23"/>
          <p:cNvSpPr txBox="1">
            <a:spLocks noChangeArrowheads="1"/>
          </p:cNvSpPr>
          <p:nvPr/>
        </p:nvSpPr>
        <p:spPr bwMode="auto">
          <a:xfrm>
            <a:off x="1476375" y="4508500"/>
            <a:ext cx="792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/>
              <a:t>-0.75</a:t>
            </a:r>
          </a:p>
        </p:txBody>
      </p:sp>
      <p:sp>
        <p:nvSpPr>
          <p:cNvPr id="38929" name="Text Box 24"/>
          <p:cNvSpPr txBox="1">
            <a:spLocks noChangeArrowheads="1"/>
          </p:cNvSpPr>
          <p:nvPr/>
        </p:nvSpPr>
        <p:spPr bwMode="auto">
          <a:xfrm>
            <a:off x="7019925" y="4508500"/>
            <a:ext cx="792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/>
              <a:t>0.75</a:t>
            </a:r>
          </a:p>
        </p:txBody>
      </p:sp>
      <p:sp>
        <p:nvSpPr>
          <p:cNvPr id="38930" name="Text Box 25"/>
          <p:cNvSpPr txBox="1">
            <a:spLocks noChangeArrowheads="1"/>
          </p:cNvSpPr>
          <p:nvPr/>
        </p:nvSpPr>
        <p:spPr bwMode="auto">
          <a:xfrm>
            <a:off x="5292725" y="4508500"/>
            <a:ext cx="792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/>
              <a:t>0.25</a:t>
            </a:r>
          </a:p>
        </p:txBody>
      </p:sp>
      <p:sp>
        <p:nvSpPr>
          <p:cNvPr id="38931" name="Text Box 26"/>
          <p:cNvSpPr txBox="1">
            <a:spLocks noChangeArrowheads="1"/>
          </p:cNvSpPr>
          <p:nvPr/>
        </p:nvSpPr>
        <p:spPr bwMode="auto">
          <a:xfrm>
            <a:off x="900113" y="3357563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/>
              <a:t>strong</a:t>
            </a:r>
          </a:p>
        </p:txBody>
      </p:sp>
      <p:sp>
        <p:nvSpPr>
          <p:cNvPr id="38932" name="Text Box 27"/>
          <p:cNvSpPr txBox="1">
            <a:spLocks noChangeArrowheads="1"/>
          </p:cNvSpPr>
          <p:nvPr/>
        </p:nvSpPr>
        <p:spPr bwMode="auto">
          <a:xfrm>
            <a:off x="7451725" y="3357563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/>
              <a:t>strong</a:t>
            </a:r>
          </a:p>
        </p:txBody>
      </p:sp>
      <p:sp>
        <p:nvSpPr>
          <p:cNvPr id="38933" name="Text Box 28"/>
          <p:cNvSpPr txBox="1">
            <a:spLocks noChangeArrowheads="1"/>
          </p:cNvSpPr>
          <p:nvPr/>
        </p:nvSpPr>
        <p:spPr bwMode="auto">
          <a:xfrm>
            <a:off x="1908175" y="3357563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/>
              <a:t>intermediate</a:t>
            </a:r>
          </a:p>
        </p:txBody>
      </p:sp>
      <p:sp>
        <p:nvSpPr>
          <p:cNvPr id="38934" name="Text Box 29"/>
          <p:cNvSpPr txBox="1">
            <a:spLocks noChangeArrowheads="1"/>
          </p:cNvSpPr>
          <p:nvPr/>
        </p:nvSpPr>
        <p:spPr bwMode="auto">
          <a:xfrm>
            <a:off x="5795963" y="3357563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/>
              <a:t>intermediate</a:t>
            </a:r>
          </a:p>
        </p:txBody>
      </p:sp>
      <p:sp>
        <p:nvSpPr>
          <p:cNvPr id="38935" name="Text Box 30"/>
          <p:cNvSpPr txBox="1">
            <a:spLocks noChangeArrowheads="1"/>
          </p:cNvSpPr>
          <p:nvPr/>
        </p:nvSpPr>
        <p:spPr bwMode="auto">
          <a:xfrm>
            <a:off x="3635375" y="3357563"/>
            <a:ext cx="792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/>
              <a:t>weak</a:t>
            </a:r>
          </a:p>
        </p:txBody>
      </p:sp>
      <p:sp>
        <p:nvSpPr>
          <p:cNvPr id="38936" name="Text Box 31"/>
          <p:cNvSpPr txBox="1">
            <a:spLocks noChangeArrowheads="1"/>
          </p:cNvSpPr>
          <p:nvPr/>
        </p:nvSpPr>
        <p:spPr bwMode="auto">
          <a:xfrm>
            <a:off x="4643438" y="3357563"/>
            <a:ext cx="792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/>
              <a:t>weak</a:t>
            </a:r>
          </a:p>
        </p:txBody>
      </p:sp>
      <p:sp>
        <p:nvSpPr>
          <p:cNvPr id="38937" name="Text Box 32"/>
          <p:cNvSpPr txBox="1">
            <a:spLocks noChangeArrowheads="1"/>
          </p:cNvSpPr>
          <p:nvPr/>
        </p:nvSpPr>
        <p:spPr bwMode="auto">
          <a:xfrm>
            <a:off x="3708400" y="5949950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/>
              <a:t>no relation</a:t>
            </a:r>
          </a:p>
        </p:txBody>
      </p:sp>
      <p:sp>
        <p:nvSpPr>
          <p:cNvPr id="38938" name="Line 33"/>
          <p:cNvSpPr>
            <a:spLocks noChangeShapeType="1"/>
          </p:cNvSpPr>
          <p:nvPr/>
        </p:nvSpPr>
        <p:spPr bwMode="auto">
          <a:xfrm flipV="1">
            <a:off x="4351338" y="55149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9" name="Text Box 34"/>
          <p:cNvSpPr txBox="1">
            <a:spLocks noChangeArrowheads="1"/>
          </p:cNvSpPr>
          <p:nvPr/>
        </p:nvSpPr>
        <p:spPr bwMode="auto">
          <a:xfrm>
            <a:off x="250825" y="5516563"/>
            <a:ext cx="17287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/>
              <a:t>perfect correlation</a:t>
            </a:r>
          </a:p>
        </p:txBody>
      </p:sp>
      <p:sp>
        <p:nvSpPr>
          <p:cNvPr id="38940" name="Text Box 36"/>
          <p:cNvSpPr txBox="1">
            <a:spLocks noChangeArrowheads="1"/>
          </p:cNvSpPr>
          <p:nvPr/>
        </p:nvSpPr>
        <p:spPr bwMode="auto">
          <a:xfrm>
            <a:off x="7415213" y="5516563"/>
            <a:ext cx="1728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/>
              <a:t>perfect correlation</a:t>
            </a:r>
          </a:p>
        </p:txBody>
      </p:sp>
      <p:sp>
        <p:nvSpPr>
          <p:cNvPr id="38941" name="Line 37"/>
          <p:cNvSpPr>
            <a:spLocks noChangeShapeType="1"/>
          </p:cNvSpPr>
          <p:nvPr/>
        </p:nvSpPr>
        <p:spPr bwMode="auto">
          <a:xfrm flipV="1">
            <a:off x="755650" y="4941888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42" name="Line 38"/>
          <p:cNvSpPr>
            <a:spLocks noChangeShapeType="1"/>
          </p:cNvSpPr>
          <p:nvPr/>
        </p:nvSpPr>
        <p:spPr bwMode="auto">
          <a:xfrm flipV="1">
            <a:off x="8316913" y="50371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43" name="Rectangle 39"/>
          <p:cNvSpPr>
            <a:spLocks noChangeArrowheads="1"/>
          </p:cNvSpPr>
          <p:nvPr/>
        </p:nvSpPr>
        <p:spPr bwMode="auto">
          <a:xfrm>
            <a:off x="4787900" y="5084763"/>
            <a:ext cx="331311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Direct</a:t>
            </a:r>
          </a:p>
        </p:txBody>
      </p:sp>
      <p:sp>
        <p:nvSpPr>
          <p:cNvPr id="38944" name="Rectangle 40"/>
          <p:cNvSpPr>
            <a:spLocks noChangeArrowheads="1"/>
          </p:cNvSpPr>
          <p:nvPr/>
        </p:nvSpPr>
        <p:spPr bwMode="auto">
          <a:xfrm>
            <a:off x="827088" y="5013325"/>
            <a:ext cx="338455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indirect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49275"/>
            <a:ext cx="8362950" cy="475138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sz="2800" smtClean="0">
                <a:cs typeface="Tahoma" pitchFamily="34" charset="0"/>
              </a:rPr>
              <a:t>If </a:t>
            </a:r>
            <a:r>
              <a:rPr lang="en-US" sz="2800" smtClean="0">
                <a:solidFill>
                  <a:srgbClr val="FF0066"/>
                </a:solidFill>
                <a:cs typeface="Tahoma" pitchFamily="34" charset="0"/>
              </a:rPr>
              <a:t>r</a:t>
            </a:r>
            <a:r>
              <a:rPr lang="en-US" sz="2800" smtClean="0">
                <a:solidFill>
                  <a:srgbClr val="FFFF99"/>
                </a:solidFill>
                <a:cs typeface="Tahoma" pitchFamily="34" charset="0"/>
              </a:rPr>
              <a:t> = Zero</a:t>
            </a:r>
            <a:r>
              <a:rPr lang="en-US" sz="2800" smtClean="0">
                <a:cs typeface="Tahoma" pitchFamily="34" charset="0"/>
              </a:rPr>
              <a:t>  this means no association or correlation between the two variables.</a:t>
            </a: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endParaRPr lang="en-US" sz="2800" smtClean="0">
              <a:cs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sz="2800" smtClean="0">
                <a:cs typeface="Tahoma" pitchFamily="34" charset="0"/>
              </a:rPr>
              <a:t>If </a:t>
            </a:r>
            <a:r>
              <a:rPr lang="en-US" sz="2800" smtClean="0">
                <a:solidFill>
                  <a:srgbClr val="FFFF99"/>
                </a:solidFill>
                <a:cs typeface="Tahoma" pitchFamily="34" charset="0"/>
              </a:rPr>
              <a:t>0 &lt; </a:t>
            </a:r>
            <a:r>
              <a:rPr lang="en-US" sz="2800" smtClean="0">
                <a:solidFill>
                  <a:srgbClr val="FF0066"/>
                </a:solidFill>
                <a:cs typeface="Tahoma" pitchFamily="34" charset="0"/>
              </a:rPr>
              <a:t>r</a:t>
            </a:r>
            <a:r>
              <a:rPr lang="en-US" sz="2800" smtClean="0">
                <a:solidFill>
                  <a:srgbClr val="FFFF99"/>
                </a:solidFill>
                <a:cs typeface="Tahoma" pitchFamily="34" charset="0"/>
              </a:rPr>
              <a:t> &lt; 0.25</a:t>
            </a:r>
            <a:r>
              <a:rPr lang="en-US" sz="2800" smtClean="0">
                <a:cs typeface="Tahoma" pitchFamily="34" charset="0"/>
              </a:rPr>
              <a:t> = weak correlation.</a:t>
            </a: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endParaRPr lang="en-US" sz="2800" smtClean="0">
              <a:cs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sz="2800" smtClean="0">
                <a:cs typeface="Tahoma" pitchFamily="34" charset="0"/>
              </a:rPr>
              <a:t>If </a:t>
            </a:r>
            <a:r>
              <a:rPr lang="en-US" sz="2800" smtClean="0">
                <a:solidFill>
                  <a:srgbClr val="FFFF99"/>
                </a:solidFill>
                <a:cs typeface="Tahoma" pitchFamily="34" charset="0"/>
              </a:rPr>
              <a:t>0.25 ≤ </a:t>
            </a:r>
            <a:r>
              <a:rPr lang="en-US" sz="2800" smtClean="0">
                <a:solidFill>
                  <a:srgbClr val="FF0066"/>
                </a:solidFill>
                <a:cs typeface="Tahoma" pitchFamily="34" charset="0"/>
              </a:rPr>
              <a:t>r</a:t>
            </a:r>
            <a:r>
              <a:rPr lang="en-US" sz="2800" smtClean="0">
                <a:solidFill>
                  <a:srgbClr val="FFFF99"/>
                </a:solidFill>
                <a:cs typeface="Tahoma" pitchFamily="34" charset="0"/>
              </a:rPr>
              <a:t> &lt; 0.75</a:t>
            </a:r>
            <a:r>
              <a:rPr lang="en-US" sz="2800" smtClean="0">
                <a:cs typeface="Tahoma" pitchFamily="34" charset="0"/>
              </a:rPr>
              <a:t> = intermediate correlation.</a:t>
            </a: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endParaRPr lang="en-US" sz="2800" smtClean="0">
              <a:cs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sz="2800" smtClean="0">
                <a:cs typeface="Tahoma" pitchFamily="34" charset="0"/>
              </a:rPr>
              <a:t>If </a:t>
            </a:r>
            <a:r>
              <a:rPr lang="en-US" sz="2800" smtClean="0">
                <a:solidFill>
                  <a:srgbClr val="FFFF99"/>
                </a:solidFill>
                <a:cs typeface="Tahoma" pitchFamily="34" charset="0"/>
              </a:rPr>
              <a:t>0.75 ≤ </a:t>
            </a:r>
            <a:r>
              <a:rPr lang="en-US" sz="2800" smtClean="0">
                <a:solidFill>
                  <a:srgbClr val="FF0066"/>
                </a:solidFill>
                <a:cs typeface="Tahoma" pitchFamily="34" charset="0"/>
              </a:rPr>
              <a:t>r</a:t>
            </a:r>
            <a:r>
              <a:rPr lang="en-US" sz="2800" smtClean="0">
                <a:solidFill>
                  <a:srgbClr val="FFFF99"/>
                </a:solidFill>
                <a:cs typeface="Tahoma" pitchFamily="34" charset="0"/>
              </a:rPr>
              <a:t> &lt; 1</a:t>
            </a:r>
            <a:r>
              <a:rPr lang="en-US" sz="2800" smtClean="0">
                <a:cs typeface="Tahoma" pitchFamily="34" charset="0"/>
              </a:rPr>
              <a:t> = strong correlation.</a:t>
            </a: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endParaRPr lang="en-US" sz="2800" smtClean="0">
              <a:cs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sz="2800" smtClean="0">
                <a:cs typeface="Tahoma" pitchFamily="34" charset="0"/>
              </a:rPr>
              <a:t>If </a:t>
            </a:r>
            <a:r>
              <a:rPr lang="en-US" sz="2800" smtClean="0">
                <a:solidFill>
                  <a:srgbClr val="FF0066"/>
                </a:solidFill>
                <a:cs typeface="Tahoma" pitchFamily="34" charset="0"/>
              </a:rPr>
              <a:t>r </a:t>
            </a:r>
            <a:r>
              <a:rPr lang="en-US" sz="2800" smtClean="0">
                <a:solidFill>
                  <a:srgbClr val="FFFF99"/>
                </a:solidFill>
                <a:cs typeface="Tahoma" pitchFamily="34" charset="0"/>
              </a:rPr>
              <a:t>= l</a:t>
            </a:r>
            <a:r>
              <a:rPr lang="en-US" sz="2800" smtClean="0">
                <a:cs typeface="Tahoma" pitchFamily="34" charset="0"/>
              </a:rPr>
              <a:t> = perfect correlation.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547813" y="2420938"/>
          <a:ext cx="6408737" cy="2405062"/>
        </p:xfrm>
        <a:graphic>
          <a:graphicData uri="http://schemas.openxmlformats.org/presentationml/2006/ole">
            <p:oleObj spid="_x0000_s6146" name="Equation" r:id="rId3" imgW="2565400" imgH="965200" progId="Equation.3">
              <p:embed/>
            </p:oleObj>
          </a:graphicData>
        </a:graphic>
      </p:graphicFrame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0" y="3910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539750" y="765175"/>
            <a:ext cx="8280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How to compute the simple correlation coefficient (r)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r>
              <a:rPr lang="en-US" sz="2800" smtClean="0">
                <a:solidFill>
                  <a:srgbClr val="CCFFCC"/>
                </a:solidFill>
                <a:latin typeface="Arial" charset="0"/>
                <a:cs typeface="Tahoma" pitchFamily="34" charset="0"/>
              </a:rPr>
              <a:t>Example:</a:t>
            </a:r>
          </a:p>
        </p:txBody>
      </p:sp>
      <p:graphicFrame>
        <p:nvGraphicFramePr>
          <p:cNvPr id="136509" name="Group 317"/>
          <p:cNvGraphicFramePr>
            <a:graphicFrameLocks noGrp="1"/>
          </p:cNvGraphicFramePr>
          <p:nvPr>
            <p:ph type="tbl" idx="1"/>
          </p:nvPr>
        </p:nvGraphicFramePr>
        <p:xfrm>
          <a:off x="1258888" y="2781300"/>
          <a:ext cx="6049962" cy="3841751"/>
        </p:xfrm>
        <a:graphic>
          <a:graphicData uri="http://schemas.openxmlformats.org/drawingml/2006/table">
            <a:tbl>
              <a:tblPr rtl="1"/>
              <a:tblGrid>
                <a:gridCol w="2252662"/>
                <a:gridCol w="2092325"/>
                <a:gridCol w="1704975"/>
              </a:tblGrid>
              <a:tr h="887413"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Weight (Kg)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Age (years)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serial No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92150"/>
            <a:ext cx="9144000" cy="1800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smtClean="0">
                <a:cs typeface="Tahoma" pitchFamily="34" charset="0"/>
              </a:rPr>
              <a:t>   </a:t>
            </a:r>
            <a:r>
              <a:rPr lang="en-US" sz="2800" smtClean="0">
                <a:solidFill>
                  <a:schemeClr val="folHlink"/>
                </a:solidFill>
                <a:cs typeface="Tahoma" pitchFamily="34" charset="0"/>
              </a:rPr>
              <a:t>A sample of 6 children was selected, data about their age in years and weight in kilograms was recorded as shown in the following table . It is required to find the correlation between age and weight.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333375"/>
            <a:ext cx="8424862" cy="3311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>
                <a:ea typeface="SimSun" pitchFamily="2" charset="-122"/>
                <a:cs typeface="Tahoma" pitchFamily="34" charset="0"/>
              </a:rPr>
              <a:t>These 2 variables are of the quantitative type, one variable (Age) is called the independent and denoted as (X) variable and the other (weight)</a:t>
            </a:r>
            <a:br>
              <a:rPr lang="en-US" altLang="zh-CN" sz="2800" smtClean="0">
                <a:ea typeface="SimSun" pitchFamily="2" charset="-122"/>
                <a:cs typeface="Tahoma" pitchFamily="34" charset="0"/>
              </a:rPr>
            </a:br>
            <a:r>
              <a:rPr lang="en-US" altLang="zh-CN" sz="2800" smtClean="0">
                <a:ea typeface="SimSun" pitchFamily="2" charset="-122"/>
                <a:cs typeface="Tahoma" pitchFamily="34" charset="0"/>
              </a:rPr>
              <a:t>is called the dependent and denoted as (Y) variables to find the relation between age and weight compute the simple correlation coefficient using the following formula:</a:t>
            </a:r>
            <a:r>
              <a:rPr lang="en-US" altLang="zh-CN" sz="2400" smtClean="0">
                <a:ea typeface="SimSun" pitchFamily="2" charset="-122"/>
                <a:cs typeface="Tahoma" pitchFamily="34" charset="0"/>
              </a:rPr>
              <a:t> </a:t>
            </a:r>
            <a:endParaRPr lang="en-US" sz="2400" smtClean="0">
              <a:cs typeface="Tahoma" pitchFamily="34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339975" y="4076700"/>
          <a:ext cx="4824413" cy="1406525"/>
        </p:xfrm>
        <a:graphic>
          <a:graphicData uri="http://schemas.openxmlformats.org/presentationml/2006/ole">
            <p:oleObj spid="_x0000_s7170" name="Equation" r:id="rId3" imgW="2565400" imgH="965200" progId="Equation.3">
              <p:embed/>
            </p:oleObj>
          </a:graphicData>
        </a:graphic>
      </p:graphicFrame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0" y="3910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1258888" y="1773238"/>
            <a:ext cx="7634287" cy="4040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 algn="l" rtl="0" eaLnBrk="0" hangingPunct="0">
              <a:lnSpc>
                <a:spcPct val="140000"/>
              </a:lnSpc>
              <a:buClr>
                <a:srgbClr val="FFFF00"/>
              </a:buClr>
              <a:buFontTx/>
              <a:buChar char="•"/>
            </a:pPr>
            <a:r>
              <a:rPr lang="en-US" altLang="ar-SA" sz="2800"/>
              <a:t>Rectangular coordinate</a:t>
            </a:r>
          </a:p>
          <a:p>
            <a:pPr marL="457200" indent="-457200" algn="l" rtl="0" eaLnBrk="0" hangingPunct="0">
              <a:lnSpc>
                <a:spcPct val="140000"/>
              </a:lnSpc>
              <a:buClr>
                <a:srgbClr val="FFFF00"/>
              </a:buClr>
              <a:buFontTx/>
              <a:buChar char="•"/>
            </a:pPr>
            <a:r>
              <a:rPr lang="en-US" altLang="ar-SA" sz="2800"/>
              <a:t>Two quantitative variables</a:t>
            </a:r>
          </a:p>
          <a:p>
            <a:pPr marL="457200" indent="-457200" algn="l" rtl="0" eaLnBrk="0" hangingPunct="0">
              <a:lnSpc>
                <a:spcPct val="140000"/>
              </a:lnSpc>
              <a:buClr>
                <a:srgbClr val="FFFF00"/>
              </a:buClr>
              <a:buFontTx/>
              <a:buChar char="•"/>
            </a:pPr>
            <a:r>
              <a:rPr lang="en-US" altLang="ar-SA" sz="2800"/>
              <a:t>One variable is called independent (X) and the second is called dependent (Y)</a:t>
            </a:r>
          </a:p>
          <a:p>
            <a:pPr marL="457200" indent="-457200" algn="l" rtl="0" eaLnBrk="0" hangingPunct="0">
              <a:lnSpc>
                <a:spcPct val="140000"/>
              </a:lnSpc>
              <a:buClr>
                <a:srgbClr val="FFFF00"/>
              </a:buClr>
              <a:buFontTx/>
              <a:buChar char="•"/>
            </a:pPr>
            <a:r>
              <a:rPr lang="en-US" altLang="ar-SA" sz="2800"/>
              <a:t>Points are not joined </a:t>
            </a:r>
          </a:p>
          <a:p>
            <a:pPr marL="457200" indent="-457200" algn="l" rtl="0" eaLnBrk="0" hangingPunct="0">
              <a:lnSpc>
                <a:spcPct val="140000"/>
              </a:lnSpc>
              <a:buClr>
                <a:srgbClr val="FFFF00"/>
              </a:buClr>
              <a:buFontTx/>
              <a:buChar char="•"/>
            </a:pPr>
            <a:r>
              <a:rPr lang="en-US" altLang="ar-SA" sz="2800"/>
              <a:t>No frequency table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755650" y="692150"/>
            <a:ext cx="77771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4800">
                <a:solidFill>
                  <a:srgbClr val="BAFEE1"/>
                </a:solidFill>
                <a:latin typeface="Arial Rounded MT Bold" pitchFamily="34" charset="0"/>
              </a:rPr>
              <a:t>Scatter diagram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6156325" y="4581525"/>
          <a:ext cx="2590800" cy="1882775"/>
        </p:xfrm>
        <a:graphic>
          <a:graphicData uri="http://schemas.openxmlformats.org/presentationml/2006/ole">
            <p:oleObj spid="_x0000_s1026" name="Document" r:id="rId3" imgW="5291025" imgH="1819396" progId="Word.Document.8">
              <p:embed/>
            </p:oleObj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767" name="Group 431"/>
          <p:cNvGraphicFramePr>
            <a:graphicFrameLocks noGrp="1"/>
          </p:cNvGraphicFramePr>
          <p:nvPr>
            <p:ph/>
          </p:nvPr>
        </p:nvGraphicFramePr>
        <p:xfrm>
          <a:off x="323850" y="260350"/>
          <a:ext cx="8640763" cy="5851526"/>
        </p:xfrm>
        <a:graphic>
          <a:graphicData uri="http://schemas.openxmlformats.org/drawingml/2006/table">
            <a:tbl>
              <a:tblPr rtl="1"/>
              <a:tblGrid>
                <a:gridCol w="1079500"/>
                <a:gridCol w="1225550"/>
                <a:gridCol w="1366838"/>
                <a:gridCol w="1800225"/>
                <a:gridCol w="1657350"/>
                <a:gridCol w="1511300"/>
              </a:tblGrid>
              <a:tr h="1255713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Y</a:t>
                      </a:r>
                      <a:r>
                        <a:rPr kumimoji="0" lang="en-US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2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2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xy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Weight (Kg)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42900" marR="0" lvl="0" indent="25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n-C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(y)</a:t>
                      </a:r>
                      <a:endParaRPr kumimoji="0" lang="ar-S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Age (years)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42900" marR="0" lvl="0" indent="25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n-C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(x)</a:t>
                      </a:r>
                      <a:endParaRPr kumimoji="0" lang="ar-S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Serial n.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144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49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84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12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7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64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36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48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8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6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2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144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64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96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12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8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3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100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25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50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5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121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36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66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6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5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169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81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117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13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9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6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∑y2=</a:t>
                      </a:r>
                    </a:p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742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∑x2=</a:t>
                      </a:r>
                    </a:p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291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∑xy= 461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∑y=</a:t>
                      </a:r>
                    </a:p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66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∑x=</a:t>
                      </a:r>
                    </a:p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41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Total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573463"/>
            <a:ext cx="8229600" cy="2552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cs typeface="Tahoma" pitchFamily="34" charset="0"/>
              </a:rPr>
              <a:t>r = 0.759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cs typeface="Tahoma" pitchFamily="34" charset="0"/>
              </a:rPr>
              <a:t>strong direct correlation 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908175" y="1052513"/>
          <a:ext cx="5111750" cy="1871662"/>
        </p:xfrm>
        <a:graphic>
          <a:graphicData uri="http://schemas.openxmlformats.org/presentationml/2006/ole">
            <p:oleObj spid="_x0000_s8194" name="Equation" r:id="rId3" imgW="2120900" imgH="901700" progId="Equation.3">
              <p:embed/>
            </p:oleObj>
          </a:graphicData>
        </a:graphic>
      </p:graphicFrame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0" y="3881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  <a:cs typeface="Tahoma" pitchFamily="34" charset="0"/>
              </a:rPr>
              <a:t>EXAMPLE: Relationship between Anxiety and Test Scores</a:t>
            </a:r>
          </a:p>
        </p:txBody>
      </p:sp>
      <p:graphicFrame>
        <p:nvGraphicFramePr>
          <p:cNvPr id="233537" name="Group 65"/>
          <p:cNvGraphicFramePr>
            <a:graphicFrameLocks noGrp="1"/>
          </p:cNvGraphicFramePr>
          <p:nvPr>
            <p:ph type="tbl" idx="1"/>
          </p:nvPr>
        </p:nvGraphicFramePr>
        <p:xfrm>
          <a:off x="0" y="1557338"/>
          <a:ext cx="8726488" cy="4523232"/>
        </p:xfrm>
        <a:graphic>
          <a:graphicData uri="http://schemas.openxmlformats.org/drawingml/2006/table">
            <a:tbl>
              <a:tblPr/>
              <a:tblGrid>
                <a:gridCol w="1776413"/>
                <a:gridCol w="1616075"/>
                <a:gridCol w="1809750"/>
                <a:gridCol w="1809750"/>
                <a:gridCol w="1714500"/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Anxiety 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Test score (Y)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kumimoji="0" 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kumimoji="0" 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XY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∑X = 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∑Y =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∑X</a:t>
                      </a:r>
                      <a:r>
                        <a:rPr kumimoji="0" 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= 230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∑Y</a:t>
                      </a:r>
                      <a:r>
                        <a:rPr kumimoji="0" lang="en-US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= 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∑XY=129</a:t>
                      </a:r>
                      <a:endParaRPr kumimoji="0" lang="en-US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  <a:cs typeface="Tahoma" pitchFamily="34" charset="0"/>
              </a:rPr>
              <a:t>Calculating Correlation Coefficient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0" y="1557338"/>
          <a:ext cx="9144000" cy="1079500"/>
        </p:xfrm>
        <a:graphic>
          <a:graphicData uri="http://schemas.openxmlformats.org/presentationml/2006/ole">
            <p:oleObj spid="_x0000_s9218" name="Equation" r:id="rId4" imgW="3454400" imgH="469900" progId="Equation.3">
              <p:embed/>
            </p:oleObj>
          </a:graphicData>
        </a:graphic>
      </p:graphicFrame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1331913" y="3429000"/>
            <a:ext cx="64087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3200"/>
              <a:t>r = - 0.94</a:t>
            </a:r>
          </a:p>
          <a:p>
            <a:pPr algn="l" rtl="0">
              <a:spcBef>
                <a:spcPct val="50000"/>
              </a:spcBef>
            </a:pPr>
            <a:endParaRPr lang="en-US" sz="3200" b="1"/>
          </a:p>
        </p:txBody>
      </p:sp>
      <p:sp>
        <p:nvSpPr>
          <p:cNvPr id="235529" name="Text Box 9"/>
          <p:cNvSpPr txBox="1">
            <a:spLocks noChangeArrowheads="1"/>
          </p:cNvSpPr>
          <p:nvPr/>
        </p:nvSpPr>
        <p:spPr bwMode="auto">
          <a:xfrm>
            <a:off x="755650" y="4941888"/>
            <a:ext cx="59039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3200" b="1"/>
              <a:t>Indirect strong correlation</a:t>
            </a:r>
          </a:p>
          <a:p>
            <a:pPr>
              <a:spcBef>
                <a:spcPct val="50000"/>
              </a:spcBef>
            </a:pP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smtClean="0">
                <a:solidFill>
                  <a:srgbClr val="CCFFCC"/>
                </a:solidFill>
                <a:latin typeface="Arial" charset="0"/>
                <a:cs typeface="Tahoma" pitchFamily="34" charset="0"/>
              </a:rPr>
              <a:t>Spearman Rank Correlation Coefficient (r</a:t>
            </a:r>
            <a:r>
              <a:rPr lang="arn-CL" sz="3200" i="1" baseline="-25000" smtClean="0">
                <a:solidFill>
                  <a:srgbClr val="CCFFCC"/>
                </a:solidFill>
                <a:latin typeface="Arial" charset="0"/>
                <a:cs typeface="Tahoma" pitchFamily="34" charset="0"/>
              </a:rPr>
              <a:t>s</a:t>
            </a:r>
            <a:r>
              <a:rPr lang="en-US" sz="3200" i="1" smtClean="0">
                <a:solidFill>
                  <a:srgbClr val="CCFFCC"/>
                </a:solidFill>
                <a:latin typeface="Arial" charset="0"/>
                <a:cs typeface="Tahoma" pitchFamily="34" charset="0"/>
              </a:rPr>
              <a:t>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213"/>
            <a:ext cx="8229600" cy="44259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sz="2800" smtClean="0">
                <a:cs typeface="Tahoma" pitchFamily="34" charset="0"/>
              </a:rPr>
              <a:t>It is a non-parametric measure of correlation. </a:t>
            </a: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sz="2800" smtClean="0">
                <a:cs typeface="Tahoma" pitchFamily="34" charset="0"/>
              </a:rPr>
              <a:t>This procedure makes use of the two sets of ranks that may be assigned to the sample values of x and Y.</a:t>
            </a: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sz="2800" smtClean="0">
                <a:cs typeface="Tahoma" pitchFamily="34" charset="0"/>
              </a:rPr>
              <a:t>Spearman Rank correlation coefficient could be computed in the following cases:</a:t>
            </a: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lang="en-US" sz="2800" smtClean="0">
                <a:cs typeface="Tahoma" pitchFamily="34" charset="0"/>
              </a:rPr>
              <a:t>Both variables are quantitative.</a:t>
            </a: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lang="en-US" sz="2800" smtClean="0">
                <a:cs typeface="Tahoma" pitchFamily="34" charset="0"/>
              </a:rPr>
              <a:t>Both variables are qualitative ordinal.</a:t>
            </a:r>
            <a:endParaRPr lang="en-US" altLang="zh-CN" sz="2800" smtClean="0">
              <a:ea typeface="SimSun" pitchFamily="2" charset="-122"/>
              <a:cs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lang="en-US" altLang="zh-CN" sz="2800" smtClean="0">
                <a:ea typeface="SimSun" pitchFamily="2" charset="-122"/>
                <a:cs typeface="Tahoma" pitchFamily="34" charset="0"/>
              </a:rPr>
              <a:t>One variable is quantitative and the other is qualitative ordinal. </a:t>
            </a:r>
            <a:endParaRPr lang="en-US" sz="2800" smtClean="0"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>
                <a:solidFill>
                  <a:srgbClr val="FFFF99"/>
                </a:solidFill>
                <a:latin typeface="Arial" charset="0"/>
                <a:cs typeface="Tahoma" pitchFamily="34" charset="0"/>
              </a:rPr>
              <a:t>Procedure: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smtClean="0">
                <a:cs typeface="Tahoma" pitchFamily="34" charset="0"/>
              </a:rPr>
              <a:t>Rank the values of X from 1 to n where n is the numbers of pairs of values of X and Y in the sample.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mtClean="0">
                <a:cs typeface="Tahoma" pitchFamily="34" charset="0"/>
              </a:rPr>
              <a:t>Rank the values of Y from 1 to n.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mtClean="0">
                <a:cs typeface="Tahoma" pitchFamily="34" charset="0"/>
              </a:rPr>
              <a:t>Compute the value of di for each pair of observation by subtracting the rank of Yi from the rank of Xi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mtClean="0">
                <a:cs typeface="Tahoma" pitchFamily="34" charset="0"/>
              </a:rPr>
              <a:t>Square each di and compute ∑di2 which is the sum of the squared values.</a:t>
            </a:r>
            <a:endParaRPr lang="en-US" altLang="zh-CN" smtClean="0"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936625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5"/>
            </a:pPr>
            <a:r>
              <a:rPr lang="en-US" altLang="zh-CN" smtClean="0">
                <a:ea typeface="SimSun" pitchFamily="2" charset="-122"/>
                <a:cs typeface="Tahoma" pitchFamily="34" charset="0"/>
              </a:rPr>
              <a:t>Apply the following formula </a:t>
            </a:r>
            <a:endParaRPr lang="en-US" smtClean="0">
              <a:cs typeface="Tahoma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en-US" smtClean="0">
              <a:cs typeface="Tahoma" pitchFamily="34" charset="0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484438" y="1412875"/>
          <a:ext cx="3168650" cy="1163638"/>
        </p:xfrm>
        <a:graphic>
          <a:graphicData uri="http://schemas.openxmlformats.org/presentationml/2006/ole">
            <p:oleObj spid="_x0000_s10242" name="Equation" r:id="rId3" imgW="1219200" imgH="508000" progId="Equation.3">
              <p:embed/>
            </p:oleObj>
          </a:graphicData>
        </a:graphic>
      </p:graphicFrame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0" y="3681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684213" y="3716338"/>
            <a:ext cx="80645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sz="3200"/>
              <a:t>  The value of r</a:t>
            </a:r>
            <a:r>
              <a:rPr lang="en-US" sz="3200" baseline="-25000"/>
              <a:t>s</a:t>
            </a:r>
            <a:r>
              <a:rPr lang="en-US" sz="3200"/>
              <a:t> denotes the magnitude and nature of association giving the same interpretation as simple 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0"/>
            <a:ext cx="8229600" cy="706438"/>
          </a:xfrm>
        </p:spPr>
        <p:txBody>
          <a:bodyPr/>
          <a:lstStyle/>
          <a:p>
            <a:r>
              <a:rPr lang="en-US" sz="2800" smtClean="0">
                <a:solidFill>
                  <a:srgbClr val="CCFFCC"/>
                </a:solidFill>
                <a:latin typeface="Arial" charset="0"/>
                <a:cs typeface="Tahoma" pitchFamily="34" charset="0"/>
              </a:rPr>
              <a:t>Example</a:t>
            </a:r>
          </a:p>
        </p:txBody>
      </p:sp>
      <p:graphicFrame>
        <p:nvGraphicFramePr>
          <p:cNvPr id="154910" name="Group 286"/>
          <p:cNvGraphicFramePr>
            <a:graphicFrameLocks noGrp="1"/>
          </p:cNvGraphicFramePr>
          <p:nvPr>
            <p:ph type="tbl" idx="1"/>
          </p:nvPr>
        </p:nvGraphicFramePr>
        <p:xfrm>
          <a:off x="684213" y="2420938"/>
          <a:ext cx="7869237" cy="4023360"/>
        </p:xfrm>
        <a:graphic>
          <a:graphicData uri="http://schemas.openxmlformats.org/drawingml/2006/table">
            <a:tbl>
              <a:tblPr rtl="1"/>
              <a:tblGrid>
                <a:gridCol w="2009775"/>
                <a:gridCol w="3830637"/>
                <a:gridCol w="2028825"/>
              </a:tblGrid>
              <a:tr h="725488"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  <a:t>Income</a:t>
                      </a:r>
                      <a:b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</a:b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  <a:t>(Y)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  <a:t>level education</a:t>
                      </a:r>
                      <a:b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</a:b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  <a:t>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  <a:t>sample</a:t>
                      </a:r>
                      <a:b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</a:b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  <a:t>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Preparatory.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Primary.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University.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secondary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secondary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illit</a:t>
                      </a:r>
                      <a:r>
                        <a:rPr kumimoji="0" lang="arn-C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erate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University.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83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raditional Arabic" pitchFamily="2" charset="-78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92150"/>
            <a:ext cx="8229600" cy="14398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cs typeface="Tahoma" pitchFamily="34" charset="0"/>
              </a:rPr>
              <a:t>    </a:t>
            </a:r>
            <a:r>
              <a:rPr lang="en-US" sz="2800" b="1" smtClean="0">
                <a:cs typeface="Tahoma" pitchFamily="34" charset="0"/>
              </a:rPr>
              <a:t>In a study of the relationship between level education and income the following data was obtained. Find the relationship between them and comment.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 sz="2800" smtClean="0">
                <a:solidFill>
                  <a:srgbClr val="CCFFCC"/>
                </a:solidFill>
                <a:latin typeface="Arial" charset="0"/>
                <a:cs typeface="Tahoma" pitchFamily="34" charset="0"/>
              </a:rPr>
              <a:t>Answer:</a:t>
            </a:r>
          </a:p>
        </p:txBody>
      </p:sp>
      <p:graphicFrame>
        <p:nvGraphicFramePr>
          <p:cNvPr id="159307" name="Group 587"/>
          <p:cNvGraphicFramePr>
            <a:graphicFrameLocks noGrp="1"/>
          </p:cNvGraphicFramePr>
          <p:nvPr>
            <p:ph type="tbl" idx="1"/>
          </p:nvPr>
        </p:nvGraphicFramePr>
        <p:xfrm>
          <a:off x="250825" y="1052513"/>
          <a:ext cx="8362950" cy="3989390"/>
        </p:xfrm>
        <a:graphic>
          <a:graphicData uri="http://schemas.openxmlformats.org/drawingml/2006/table">
            <a:tbl>
              <a:tblPr rtl="1"/>
              <a:tblGrid>
                <a:gridCol w="1255712"/>
                <a:gridCol w="1023938"/>
                <a:gridCol w="1187450"/>
                <a:gridCol w="1223962"/>
                <a:gridCol w="1100138"/>
                <a:gridCol w="1912937"/>
                <a:gridCol w="658813"/>
              </a:tblGrid>
              <a:tr h="779463"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di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Rank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Rank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Preparatory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Primary.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University.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secondary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secondary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illit</a:t>
                      </a:r>
                      <a:r>
                        <a:rPr kumimoji="0" lang="arn-C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erate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university.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25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75" name="Text Box 588"/>
          <p:cNvSpPr txBox="1">
            <a:spLocks noChangeArrowheads="1"/>
          </p:cNvSpPr>
          <p:nvPr/>
        </p:nvSpPr>
        <p:spPr bwMode="auto">
          <a:xfrm>
            <a:off x="7164388" y="5373688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/>
              <a:t>∑ di</a:t>
            </a:r>
            <a:r>
              <a:rPr lang="en-US" sz="2400" baseline="30000"/>
              <a:t>2</a:t>
            </a:r>
            <a:r>
              <a:rPr lang="en-US" sz="2400"/>
              <a:t>=64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cs typeface="Tahoma" pitchFamily="34" charset="0"/>
              </a:rPr>
              <a:t>Comment: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cs typeface="Tahoma" pitchFamily="34" charset="0"/>
              </a:rPr>
              <a:t>There is an indirect weak correlation between level of education and income.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555875" y="836613"/>
          <a:ext cx="4608513" cy="1497012"/>
        </p:xfrm>
        <a:graphic>
          <a:graphicData uri="http://schemas.openxmlformats.org/presentationml/2006/ole">
            <p:oleObj spid="_x0000_s11266" name="Equation" r:id="rId3" imgW="1498600" imgH="482600" progId="Equation.3">
              <p:embed/>
            </p:oleObj>
          </a:graphicData>
        </a:graphic>
      </p:graphicFrame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0" y="3671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7" name="Object 3"/>
          <p:cNvGraphicFramePr>
            <a:graphicFrameLocks noChangeAspect="1"/>
          </p:cNvGraphicFramePr>
          <p:nvPr/>
        </p:nvGraphicFramePr>
        <p:xfrm>
          <a:off x="0" y="2492375"/>
          <a:ext cx="10086975" cy="2119313"/>
        </p:xfrm>
        <a:graphic>
          <a:graphicData uri="http://schemas.openxmlformats.org/presentationml/2006/ole">
            <p:oleObj spid="_x0000_s2050" name="Document" r:id="rId3" imgW="8688207" imgH="1953637" progId="Word.Document.8">
              <p:embed/>
            </p:oleObj>
          </a:graphicData>
        </a:graphic>
      </p:graphicFrame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971550" y="765175"/>
            <a:ext cx="1854200" cy="774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rtl="0" eaLnBrk="0" hangingPunct="0">
              <a:lnSpc>
                <a:spcPct val="140000"/>
              </a:lnSpc>
              <a:spcBef>
                <a:spcPts val="1000"/>
              </a:spcBef>
            </a:pPr>
            <a:r>
              <a:rPr lang="en-US" altLang="ar-SA" sz="3200" b="1">
                <a:solidFill>
                  <a:srgbClr val="FFFF00"/>
                </a:solidFill>
                <a:latin typeface="Albertus Extra Bold" pitchFamily="34" charset="0"/>
                <a:cs typeface="Traditional Arabic" pitchFamily="2" charset="-78"/>
              </a:rPr>
              <a:t>Example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975"/>
            <a:ext cx="8229600" cy="566738"/>
          </a:xfrm>
        </p:spPr>
        <p:txBody>
          <a:bodyPr/>
          <a:lstStyle/>
          <a:p>
            <a:r>
              <a:rPr lang="en-US" sz="4000" smtClean="0">
                <a:cs typeface="Tahoma" pitchFamily="34" charset="0"/>
              </a:rPr>
              <a:t>exercise</a:t>
            </a:r>
          </a:p>
        </p:txBody>
      </p:sp>
      <p:pic>
        <p:nvPicPr>
          <p:cNvPr id="481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71625" y="2433638"/>
            <a:ext cx="5238750" cy="2859087"/>
          </a:xfrm>
        </p:spPr>
      </p:pic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877050" y="4437063"/>
            <a:ext cx="2266950" cy="201771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0" y="6453188"/>
            <a:ext cx="9144000" cy="36671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611188" y="5445125"/>
            <a:ext cx="8229600" cy="1143000"/>
          </a:xfrm>
        </p:spPr>
        <p:txBody>
          <a:bodyPr/>
          <a:lstStyle/>
          <a:p>
            <a:r>
              <a:rPr lang="en-US" sz="2800" smtClean="0">
                <a:solidFill>
                  <a:srgbClr val="CCFF99"/>
                </a:solidFill>
                <a:latin typeface="Arial Rounded MT Bold" pitchFamily="34" charset="0"/>
                <a:cs typeface="Tahoma" pitchFamily="34" charset="0"/>
              </a:rPr>
              <a:t>Scatter diagram of weight and systolic blood pressure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0" y="0"/>
          <a:ext cx="8893175" cy="5383213"/>
        </p:xfrm>
        <a:graphic>
          <a:graphicData uri="http://schemas.openxmlformats.org/presentationml/2006/ole">
            <p:oleObj spid="_x0000_s3074" name="Chart" r:id="rId3" imgW="7439031" imgH="4581583" progId="MSGraph.Chart.8">
              <p:embed followColorScheme="full"/>
            </p:oleObj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803775" y="0"/>
          <a:ext cx="4037013" cy="908050"/>
        </p:xfrm>
        <a:graphic>
          <a:graphicData uri="http://schemas.openxmlformats.org/presentationml/2006/ole">
            <p:oleObj spid="_x0000_s3075" name="Document" r:id="rId4" imgW="8688207" imgH="1953637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0" y="0"/>
          <a:ext cx="9105900" cy="5638800"/>
        </p:xfrm>
        <a:graphic>
          <a:graphicData uri="http://schemas.openxmlformats.org/presentationml/2006/ole">
            <p:oleObj spid="_x0000_s4098" name="Chart" r:id="rId3" imgW="7000916" imgH="4324336" progId="MSGraph.Chart.8">
              <p:embed followColorScheme="full"/>
            </p:oleObj>
          </a:graphicData>
        </a:graphic>
      </p:graphicFrame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900113" y="5805488"/>
            <a:ext cx="640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b="1">
                <a:solidFill>
                  <a:srgbClr val="CCFF99"/>
                </a:solidFill>
              </a:rPr>
              <a:t>Scatter diagram of weight and systolic blood pressure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charset="0"/>
                <a:cs typeface="Tahoma" pitchFamily="34" charset="0"/>
              </a:rPr>
              <a:t>Scatter plots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smtClean="0">
                <a:solidFill>
                  <a:schemeClr val="hlink"/>
                </a:solidFill>
                <a:cs typeface="Tahoma" pitchFamily="34" charset="0"/>
              </a:rPr>
              <a:t>The pattern of data is indicative of the type of relationship between your two variables:</a:t>
            </a:r>
          </a:p>
          <a:p>
            <a:pPr>
              <a:buFont typeface="Wingdings" pitchFamily="2" charset="2"/>
              <a:buChar char="Ø"/>
            </a:pPr>
            <a:r>
              <a:rPr lang="en-US" sz="2800" smtClean="0">
                <a:cs typeface="Tahoma" pitchFamily="34" charset="0"/>
              </a:rPr>
              <a:t>positive relationship</a:t>
            </a:r>
          </a:p>
          <a:p>
            <a:pPr>
              <a:buFont typeface="Wingdings" pitchFamily="2" charset="2"/>
              <a:buChar char="Ø"/>
            </a:pPr>
            <a:r>
              <a:rPr lang="en-US" sz="2800" smtClean="0">
                <a:cs typeface="Tahoma" pitchFamily="34" charset="0"/>
              </a:rPr>
              <a:t>negative relationship</a:t>
            </a:r>
          </a:p>
          <a:p>
            <a:pPr>
              <a:buFont typeface="Wingdings" pitchFamily="2" charset="2"/>
              <a:buChar char="Ø"/>
            </a:pPr>
            <a:r>
              <a:rPr lang="en-US" sz="2800" smtClean="0">
                <a:cs typeface="Tahoma" pitchFamily="34" charset="0"/>
              </a:rPr>
              <a:t>no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Tahoma" pitchFamily="34" charset="0"/>
              </a:rPr>
              <a:t>Positive relationship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330325"/>
            <a:ext cx="6911975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900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755650" y="790575"/>
          <a:ext cx="7812088" cy="5800725"/>
        </p:xfrm>
        <a:graphic>
          <a:graphicData uri="http://schemas.openxmlformats.org/presentationml/2006/ole">
            <p:oleObj spid="_x0000_s5122" name="Chart" r:id="rId3" imgW="6438900" imgH="4781550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089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7470775" cy="1143000"/>
          </a:xfrm>
        </p:spPr>
        <p:txBody>
          <a:bodyPr/>
          <a:lstStyle/>
          <a:p>
            <a:r>
              <a:rPr lang="en-US" sz="3600" smtClean="0">
                <a:latin typeface="Arial" charset="0"/>
                <a:cs typeface="Tahoma" pitchFamily="34" charset="0"/>
              </a:rPr>
              <a:t>Negative relationship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1981200" y="2743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1981200" y="57150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52400" y="3581400"/>
            <a:ext cx="146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"/>
              </a:rPr>
              <a:t>Reliability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038600" y="59436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2400">
                <a:latin typeface="Times"/>
              </a:rPr>
              <a:t>Age of Car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2438400" y="4343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2819400" y="3429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3352800" y="4114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3962400" y="3733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36576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3581400" y="3810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4267200" y="4572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4953000" y="495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2286000" y="3429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4572000" y="4800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724400" y="4495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87" name="Oval 19"/>
          <p:cNvSpPr>
            <a:spLocks noChangeArrowheads="1"/>
          </p:cNvSpPr>
          <p:nvPr/>
        </p:nvSpPr>
        <p:spPr bwMode="auto">
          <a:xfrm>
            <a:off x="5257800" y="4724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6629400" y="5334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89" name="Oval 21"/>
          <p:cNvSpPr>
            <a:spLocks noChangeArrowheads="1"/>
          </p:cNvSpPr>
          <p:nvPr/>
        </p:nvSpPr>
        <p:spPr bwMode="auto">
          <a:xfrm>
            <a:off x="5715000" y="4876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5486400" y="4572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91" name="Oval 23"/>
          <p:cNvSpPr>
            <a:spLocks noChangeArrowheads="1"/>
          </p:cNvSpPr>
          <p:nvPr/>
        </p:nvSpPr>
        <p:spPr bwMode="auto">
          <a:xfrm>
            <a:off x="5791200" y="4495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92" name="Oval 24"/>
          <p:cNvSpPr>
            <a:spLocks noChangeArrowheads="1"/>
          </p:cNvSpPr>
          <p:nvPr/>
        </p:nvSpPr>
        <p:spPr bwMode="auto">
          <a:xfrm>
            <a:off x="5943600" y="5029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93" name="Oval 25"/>
          <p:cNvSpPr>
            <a:spLocks noChangeArrowheads="1"/>
          </p:cNvSpPr>
          <p:nvPr/>
        </p:nvSpPr>
        <p:spPr bwMode="auto">
          <a:xfrm>
            <a:off x="6629400" y="5105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94" name="Oval 26"/>
          <p:cNvSpPr>
            <a:spLocks noChangeArrowheads="1"/>
          </p:cNvSpPr>
          <p:nvPr/>
        </p:nvSpPr>
        <p:spPr bwMode="auto">
          <a:xfrm>
            <a:off x="6324600" y="4876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95" name="Oval 27"/>
          <p:cNvSpPr>
            <a:spLocks noChangeArrowheads="1"/>
          </p:cNvSpPr>
          <p:nvPr/>
        </p:nvSpPr>
        <p:spPr bwMode="auto">
          <a:xfrm>
            <a:off x="2438400" y="3124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96" name="Oval 28"/>
          <p:cNvSpPr>
            <a:spLocks noChangeArrowheads="1"/>
          </p:cNvSpPr>
          <p:nvPr/>
        </p:nvSpPr>
        <p:spPr bwMode="auto">
          <a:xfrm>
            <a:off x="2590800" y="3810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97" name="Oval 29"/>
          <p:cNvSpPr>
            <a:spLocks noChangeArrowheads="1"/>
          </p:cNvSpPr>
          <p:nvPr/>
        </p:nvSpPr>
        <p:spPr bwMode="auto">
          <a:xfrm>
            <a:off x="3200400" y="3810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98" name="Oval 30"/>
          <p:cNvSpPr>
            <a:spLocks noChangeArrowheads="1"/>
          </p:cNvSpPr>
          <p:nvPr/>
        </p:nvSpPr>
        <p:spPr bwMode="auto">
          <a:xfrm>
            <a:off x="41148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99" name="Oval 31"/>
          <p:cNvSpPr>
            <a:spLocks noChangeArrowheads="1"/>
          </p:cNvSpPr>
          <p:nvPr/>
        </p:nvSpPr>
        <p:spPr bwMode="auto">
          <a:xfrm>
            <a:off x="4876800" y="4114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800" name="Oval 32"/>
          <p:cNvSpPr>
            <a:spLocks noChangeArrowheads="1"/>
          </p:cNvSpPr>
          <p:nvPr/>
        </p:nvSpPr>
        <p:spPr bwMode="auto">
          <a:xfrm>
            <a:off x="5410200" y="4267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801" name="Oval 33"/>
          <p:cNvSpPr>
            <a:spLocks noChangeArrowheads="1"/>
          </p:cNvSpPr>
          <p:nvPr/>
        </p:nvSpPr>
        <p:spPr bwMode="auto">
          <a:xfrm>
            <a:off x="2895600" y="3962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802" name="Oval 34"/>
          <p:cNvSpPr>
            <a:spLocks noChangeArrowheads="1"/>
          </p:cNvSpPr>
          <p:nvPr/>
        </p:nvSpPr>
        <p:spPr bwMode="auto">
          <a:xfrm>
            <a:off x="4419600" y="4191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955</TotalTime>
  <Words>861</Words>
  <Application>Microsoft PowerPoint</Application>
  <PresentationFormat>On-screen Show (4:3)</PresentationFormat>
  <Paragraphs>297</Paragraphs>
  <Slides>30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6" baseType="lpstr">
      <vt:lpstr>Arial</vt:lpstr>
      <vt:lpstr>Franklin Gothic Book</vt:lpstr>
      <vt:lpstr>Tahoma</vt:lpstr>
      <vt:lpstr>Wingdings 2</vt:lpstr>
      <vt:lpstr>Arial Rounded MT Bold</vt:lpstr>
      <vt:lpstr>Wingdings</vt:lpstr>
      <vt:lpstr>Albertus Extra Bold</vt:lpstr>
      <vt:lpstr>Traditional Arabic</vt:lpstr>
      <vt:lpstr>Times</vt:lpstr>
      <vt:lpstr>SimSun</vt:lpstr>
      <vt:lpstr>Times New Roman</vt:lpstr>
      <vt:lpstr>Technic</vt:lpstr>
      <vt:lpstr>Microsoft Word Document</vt:lpstr>
      <vt:lpstr>Microsoft Graph Chart</vt:lpstr>
      <vt:lpstr>Microsoft Excel Chart</vt:lpstr>
      <vt:lpstr>Microsoft Equation 3.0</vt:lpstr>
      <vt:lpstr>Correlation </vt:lpstr>
      <vt:lpstr>Slide 2</vt:lpstr>
      <vt:lpstr>Slide 3</vt:lpstr>
      <vt:lpstr>Scatter diagram of weight and systolic blood pressure</vt:lpstr>
      <vt:lpstr>Slide 5</vt:lpstr>
      <vt:lpstr>Scatter plots</vt:lpstr>
      <vt:lpstr>Positive relationship</vt:lpstr>
      <vt:lpstr>Slide 8</vt:lpstr>
      <vt:lpstr>Negative relationship</vt:lpstr>
      <vt:lpstr>No relation</vt:lpstr>
      <vt:lpstr>Correlation Coefficient</vt:lpstr>
      <vt:lpstr>Simple Correlation coefficient (r)</vt:lpstr>
      <vt:lpstr>Slide 13</vt:lpstr>
      <vt:lpstr>Slide 14</vt:lpstr>
      <vt:lpstr>Slide 15</vt:lpstr>
      <vt:lpstr>Slide 16</vt:lpstr>
      <vt:lpstr>Slide 17</vt:lpstr>
      <vt:lpstr>Example:</vt:lpstr>
      <vt:lpstr>Slide 19</vt:lpstr>
      <vt:lpstr>Slide 20</vt:lpstr>
      <vt:lpstr>Slide 21</vt:lpstr>
      <vt:lpstr>EXAMPLE: Relationship between Anxiety and Test Scores</vt:lpstr>
      <vt:lpstr>Calculating Correlation Coefficient</vt:lpstr>
      <vt:lpstr>Spearman Rank Correlation Coefficient (rs)</vt:lpstr>
      <vt:lpstr>Procedure:</vt:lpstr>
      <vt:lpstr>Slide 26</vt:lpstr>
      <vt:lpstr>Example</vt:lpstr>
      <vt:lpstr>Answer:</vt:lpstr>
      <vt:lpstr>Slide 29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&amp; Regression</dc:title>
  <dc:creator>Moataza Mahmoud Abdel Wahab</dc:creator>
  <cp:lastModifiedBy>BHANU</cp:lastModifiedBy>
  <cp:revision>225</cp:revision>
  <dcterms:created xsi:type="dcterms:W3CDTF">2005-05-12T06:56:47Z</dcterms:created>
  <dcterms:modified xsi:type="dcterms:W3CDTF">2018-04-17T15:48:16Z</dcterms:modified>
</cp:coreProperties>
</file>