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30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310" r:id="rId35"/>
    <p:sldId id="311" r:id="rId36"/>
    <p:sldId id="289" r:id="rId37"/>
    <p:sldId id="290" r:id="rId38"/>
    <p:sldId id="291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1524000"/>
            <a:ext cx="9144000" cy="1143000"/>
          </a:xfrm>
          <a:custGeom>
            <a:avLst/>
            <a:gdLst/>
            <a:ahLst/>
            <a:cxnLst/>
            <a:rect l="l" t="t" r="r" b="b"/>
            <a:pathLst>
              <a:path w="9144000" h="1143000">
                <a:moveTo>
                  <a:pt x="0" y="1143000"/>
                </a:moveTo>
                <a:lnTo>
                  <a:pt x="9144000" y="1143000"/>
                </a:lnTo>
                <a:lnTo>
                  <a:pt x="91440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1600200"/>
            <a:ext cx="1295400" cy="990600"/>
          </a:xfrm>
          <a:custGeom>
            <a:avLst/>
            <a:gdLst/>
            <a:ahLst/>
            <a:cxnLst/>
            <a:rect l="l" t="t" r="r" b="b"/>
            <a:pathLst>
              <a:path w="1295400" h="990600">
                <a:moveTo>
                  <a:pt x="0" y="990600"/>
                </a:moveTo>
                <a:lnTo>
                  <a:pt x="1295400" y="990600"/>
                </a:lnTo>
                <a:lnTo>
                  <a:pt x="12954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0" y="1600200"/>
            <a:ext cx="9144000" cy="990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775F5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775F5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3/25/2018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775F5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3/25/2018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971540"/>
          </a:xfrm>
          <a:custGeom>
            <a:avLst/>
            <a:gdLst/>
            <a:ahLst/>
            <a:cxnLst/>
            <a:rect l="l" t="t" r="r" b="b"/>
            <a:pathLst>
              <a:path w="9144000" h="5971540">
                <a:moveTo>
                  <a:pt x="0" y="5971032"/>
                </a:moveTo>
                <a:lnTo>
                  <a:pt x="9144000" y="5971032"/>
                </a:lnTo>
                <a:lnTo>
                  <a:pt x="9144000" y="0"/>
                </a:lnTo>
                <a:lnTo>
                  <a:pt x="0" y="0"/>
                </a:lnTo>
                <a:lnTo>
                  <a:pt x="0" y="5971032"/>
                </a:lnTo>
                <a:close/>
              </a:path>
            </a:pathLst>
          </a:custGeom>
          <a:solidFill>
            <a:srgbClr val="775F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5971032"/>
            <a:ext cx="9144000" cy="887094"/>
          </a:xfrm>
          <a:custGeom>
            <a:avLst/>
            <a:gdLst/>
            <a:ahLst/>
            <a:cxnLst/>
            <a:rect l="l" t="t" r="r" b="b"/>
            <a:pathLst>
              <a:path w="9144000" h="887095">
                <a:moveTo>
                  <a:pt x="0" y="886968"/>
                </a:moveTo>
                <a:lnTo>
                  <a:pt x="9144000" y="886968"/>
                </a:lnTo>
                <a:lnTo>
                  <a:pt x="9144000" y="0"/>
                </a:lnTo>
                <a:lnTo>
                  <a:pt x="0" y="0"/>
                </a:lnTo>
                <a:lnTo>
                  <a:pt x="0" y="8869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6053328"/>
            <a:ext cx="2240280" cy="713740"/>
          </a:xfrm>
          <a:custGeom>
            <a:avLst/>
            <a:gdLst/>
            <a:ahLst/>
            <a:cxnLst/>
            <a:rect l="l" t="t" r="r" b="b"/>
            <a:pathLst>
              <a:path w="2240280" h="713740">
                <a:moveTo>
                  <a:pt x="0" y="713232"/>
                </a:moveTo>
                <a:lnTo>
                  <a:pt x="2240280" y="713232"/>
                </a:lnTo>
                <a:lnTo>
                  <a:pt x="2240280" y="0"/>
                </a:lnTo>
                <a:lnTo>
                  <a:pt x="0" y="0"/>
                </a:lnTo>
                <a:lnTo>
                  <a:pt x="0" y="713232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359151" y="6044184"/>
            <a:ext cx="6784975" cy="713740"/>
          </a:xfrm>
          <a:custGeom>
            <a:avLst/>
            <a:gdLst/>
            <a:ahLst/>
            <a:cxnLst/>
            <a:rect l="l" t="t" r="r" b="b"/>
            <a:pathLst>
              <a:path w="6784975" h="713740">
                <a:moveTo>
                  <a:pt x="0" y="713231"/>
                </a:moveTo>
                <a:lnTo>
                  <a:pt x="6784848" y="713231"/>
                </a:lnTo>
                <a:lnTo>
                  <a:pt x="6784848" y="0"/>
                </a:lnTo>
                <a:lnTo>
                  <a:pt x="0" y="0"/>
                </a:lnTo>
                <a:lnTo>
                  <a:pt x="0" y="713231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3/25/2018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2801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91312" y="1280160"/>
            <a:ext cx="8552815" cy="228600"/>
          </a:xfrm>
          <a:custGeom>
            <a:avLst/>
            <a:gdLst/>
            <a:ahLst/>
            <a:cxnLst/>
            <a:rect l="l" t="t" r="r" b="b"/>
            <a:pathLst>
              <a:path w="8552815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7977" y="344170"/>
            <a:ext cx="7988045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775F5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4017" y="1526966"/>
            <a:ext cx="7855965" cy="4454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41194" y="4437126"/>
            <a:ext cx="5843270" cy="1367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400" spc="-430" dirty="0">
                <a:solidFill>
                  <a:srgbClr val="EBDDC3"/>
                </a:solidFill>
                <a:latin typeface="Arial"/>
                <a:cs typeface="Arial"/>
              </a:rPr>
              <a:t>INTRODUCTION </a:t>
            </a:r>
            <a:r>
              <a:rPr sz="4400" spc="-434" dirty="0">
                <a:solidFill>
                  <a:srgbClr val="EBDDC3"/>
                </a:solidFill>
                <a:latin typeface="Arial"/>
                <a:cs typeface="Arial"/>
              </a:rPr>
              <a:t>TO </a:t>
            </a:r>
            <a:r>
              <a:rPr sz="4400" spc="-555" dirty="0">
                <a:solidFill>
                  <a:srgbClr val="EBDDC3"/>
                </a:solidFill>
                <a:latin typeface="Arial"/>
                <a:cs typeface="Arial"/>
              </a:rPr>
              <a:t>DATA  </a:t>
            </a:r>
            <a:r>
              <a:rPr sz="4400" spc="-610" dirty="0">
                <a:solidFill>
                  <a:srgbClr val="EBDDC3"/>
                </a:solidFill>
                <a:latin typeface="Arial"/>
                <a:cs typeface="Arial"/>
              </a:rPr>
              <a:t>SCIENCE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41194" y="6163767"/>
            <a:ext cx="4072254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50" dirty="0">
                <a:solidFill>
                  <a:srgbClr val="FFFFFF"/>
                </a:solidFill>
                <a:latin typeface="Arial"/>
                <a:cs typeface="Arial"/>
              </a:rPr>
              <a:t>Introduction </a:t>
            </a:r>
            <a:r>
              <a:rPr sz="2600" spc="-11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6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135" dirty="0">
                <a:solidFill>
                  <a:srgbClr val="FFFFFF"/>
                </a:solidFill>
                <a:latin typeface="Arial"/>
                <a:cs typeface="Arial"/>
              </a:rPr>
              <a:t>Administration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29235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Data</a:t>
            </a:r>
            <a:r>
              <a:rPr spc="-85" dirty="0"/>
              <a:t> </a:t>
            </a:r>
            <a:r>
              <a:rPr spc="-395" dirty="0"/>
              <a:t>Science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1387" y="1537157"/>
            <a:ext cx="7854950" cy="4159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0"/>
              </a:spcBef>
              <a:buClr>
                <a:srgbClr val="DD8046"/>
              </a:buClr>
              <a:buSzPct val="59259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2700" spc="-170" dirty="0">
                <a:latin typeface="Arial"/>
                <a:cs typeface="Arial"/>
              </a:rPr>
              <a:t>New</a:t>
            </a:r>
            <a:r>
              <a:rPr sz="2700" spc="-30" dirty="0">
                <a:latin typeface="Arial"/>
                <a:cs typeface="Arial"/>
              </a:rPr>
              <a:t> </a:t>
            </a:r>
            <a:r>
              <a:rPr sz="2700" spc="-165" dirty="0">
                <a:latin typeface="Arial"/>
                <a:cs typeface="Arial"/>
              </a:rPr>
              <a:t>Discipline</a:t>
            </a: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DD8046"/>
              </a:buClr>
              <a:buFont typeface="Wingdings"/>
              <a:buChar char=""/>
            </a:pPr>
            <a:endParaRPr sz="3450">
              <a:latin typeface="Times New Roman"/>
              <a:cs typeface="Times New Roman"/>
            </a:endParaRPr>
          </a:p>
          <a:p>
            <a:pPr marL="332740" marR="1076960" indent="-320040">
              <a:lnSpc>
                <a:spcPts val="2590"/>
              </a:lnSpc>
              <a:spcBef>
                <a:spcPts val="5"/>
              </a:spcBef>
              <a:buClr>
                <a:srgbClr val="DD8046"/>
              </a:buClr>
              <a:buSzPct val="59259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2700" spc="-120" dirty="0">
                <a:latin typeface="Arial"/>
                <a:cs typeface="Arial"/>
              </a:rPr>
              <a:t>Very </a:t>
            </a:r>
            <a:r>
              <a:rPr sz="2700" spc="-55" dirty="0">
                <a:latin typeface="Arial"/>
                <a:cs typeface="Arial"/>
              </a:rPr>
              <a:t>little/none </a:t>
            </a:r>
            <a:r>
              <a:rPr sz="2700" spc="-145" dirty="0">
                <a:latin typeface="Arial"/>
                <a:cs typeface="Arial"/>
              </a:rPr>
              <a:t>textbooks/courses covering </a:t>
            </a:r>
            <a:r>
              <a:rPr sz="2700" spc="-165" dirty="0">
                <a:latin typeface="Arial"/>
                <a:cs typeface="Arial"/>
              </a:rPr>
              <a:t>the  </a:t>
            </a:r>
            <a:r>
              <a:rPr sz="2700" spc="-135" dirty="0">
                <a:latin typeface="Arial"/>
                <a:cs typeface="Arial"/>
              </a:rPr>
              <a:t>discipline </a:t>
            </a:r>
            <a:r>
              <a:rPr sz="2700" spc="-235" dirty="0">
                <a:latin typeface="Arial"/>
                <a:cs typeface="Arial"/>
              </a:rPr>
              <a:t>as </a:t>
            </a:r>
            <a:r>
              <a:rPr sz="2700" spc="-15" dirty="0">
                <a:latin typeface="Arial"/>
                <a:cs typeface="Arial"/>
              </a:rPr>
              <a:t>a</a:t>
            </a:r>
            <a:r>
              <a:rPr sz="2700" spc="-180" dirty="0">
                <a:latin typeface="Arial"/>
                <a:cs typeface="Arial"/>
              </a:rPr>
              <a:t> </a:t>
            </a:r>
            <a:r>
              <a:rPr sz="2700" spc="-155" dirty="0">
                <a:latin typeface="Arial"/>
                <a:cs typeface="Arial"/>
              </a:rPr>
              <a:t>whole</a:t>
            </a:r>
            <a:endParaRPr sz="2700">
              <a:latin typeface="Arial"/>
              <a:cs typeface="Arial"/>
            </a:endParaRPr>
          </a:p>
          <a:p>
            <a:pPr marL="652780" marR="5080" lvl="1" indent="-274320">
              <a:lnSpc>
                <a:spcPct val="80000"/>
              </a:lnSpc>
              <a:spcBef>
                <a:spcPts val="635"/>
              </a:spcBef>
              <a:buClr>
                <a:srgbClr val="93B6D2"/>
              </a:buClr>
              <a:buSzPct val="68750"/>
              <a:buChar char=""/>
              <a:tabLst>
                <a:tab pos="653415" algn="l"/>
              </a:tabLst>
            </a:pPr>
            <a:r>
              <a:rPr sz="2400" spc="-145" dirty="0">
                <a:latin typeface="Arial"/>
                <a:cs typeface="Arial"/>
              </a:rPr>
              <a:t>Compare </a:t>
            </a:r>
            <a:r>
              <a:rPr sz="2400" spc="-80" dirty="0">
                <a:latin typeface="Arial"/>
                <a:cs typeface="Arial"/>
              </a:rPr>
              <a:t>to </a:t>
            </a:r>
            <a:r>
              <a:rPr sz="2400" spc="-105" dirty="0">
                <a:latin typeface="Arial"/>
                <a:cs typeface="Arial"/>
              </a:rPr>
              <a:t>Software </a:t>
            </a:r>
            <a:r>
              <a:rPr sz="2400" spc="-135" dirty="0">
                <a:latin typeface="Arial"/>
                <a:cs typeface="Arial"/>
              </a:rPr>
              <a:t>Engineering/Compute </a:t>
            </a:r>
            <a:r>
              <a:rPr sz="2400" spc="-220" dirty="0">
                <a:latin typeface="Arial"/>
                <a:cs typeface="Arial"/>
              </a:rPr>
              <a:t>Science </a:t>
            </a:r>
            <a:r>
              <a:rPr sz="2400" spc="-155" dirty="0">
                <a:latin typeface="Arial"/>
                <a:cs typeface="Arial"/>
              </a:rPr>
              <a:t>during  </a:t>
            </a:r>
            <a:r>
              <a:rPr sz="2400" spc="-60" dirty="0">
                <a:latin typeface="Arial"/>
                <a:cs typeface="Arial"/>
              </a:rPr>
              <a:t>70-80</a:t>
            </a:r>
            <a:r>
              <a:rPr sz="2400" spc="-89" baseline="24305" dirty="0">
                <a:latin typeface="Arial"/>
                <a:cs typeface="Arial"/>
              </a:rPr>
              <a:t>s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145" dirty="0">
                <a:latin typeface="Arial"/>
                <a:cs typeface="Arial"/>
              </a:rPr>
              <a:t>the </a:t>
            </a:r>
            <a:r>
              <a:rPr sz="2400" spc="-114" dirty="0">
                <a:latin typeface="Arial"/>
                <a:cs typeface="Arial"/>
              </a:rPr>
              <a:t>last</a:t>
            </a:r>
            <a:r>
              <a:rPr sz="2400" spc="110" dirty="0">
                <a:latin typeface="Arial"/>
                <a:cs typeface="Arial"/>
              </a:rPr>
              <a:t> </a:t>
            </a:r>
            <a:r>
              <a:rPr sz="2400" spc="-145" dirty="0">
                <a:latin typeface="Arial"/>
                <a:cs typeface="Arial"/>
              </a:rPr>
              <a:t>century</a:t>
            </a:r>
            <a:endParaRPr sz="240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25"/>
              </a:spcBef>
              <a:buClr>
                <a:srgbClr val="93B6D2"/>
              </a:buClr>
              <a:buSzPct val="68750"/>
              <a:buChar char=""/>
              <a:tabLst>
                <a:tab pos="653415" algn="l"/>
              </a:tabLst>
            </a:pPr>
            <a:r>
              <a:rPr sz="2400" spc="-85" dirty="0">
                <a:latin typeface="Arial"/>
                <a:cs typeface="Arial"/>
              </a:rPr>
              <a:t>Data </a:t>
            </a:r>
            <a:r>
              <a:rPr sz="2400" spc="-220" dirty="0">
                <a:latin typeface="Arial"/>
                <a:cs typeface="Arial"/>
              </a:rPr>
              <a:t>Science </a:t>
            </a:r>
            <a:r>
              <a:rPr sz="2400" spc="-210" dirty="0">
                <a:latin typeface="Arial"/>
                <a:cs typeface="Arial"/>
              </a:rPr>
              <a:t>is </a:t>
            </a:r>
            <a:r>
              <a:rPr sz="2400" spc="-114" dirty="0">
                <a:latin typeface="Arial"/>
                <a:cs typeface="Arial"/>
              </a:rPr>
              <a:t>what </a:t>
            </a:r>
            <a:r>
              <a:rPr sz="2400" spc="-15" dirty="0">
                <a:latin typeface="Arial"/>
                <a:cs typeface="Arial"/>
              </a:rPr>
              <a:t>data </a:t>
            </a:r>
            <a:r>
              <a:rPr sz="2400" spc="-195" dirty="0">
                <a:latin typeface="Arial"/>
                <a:cs typeface="Arial"/>
              </a:rPr>
              <a:t>scientists</a:t>
            </a:r>
            <a:r>
              <a:rPr sz="2400" spc="-33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do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93B6D2"/>
              </a:buClr>
              <a:buFont typeface="Arial"/>
              <a:buChar char=""/>
            </a:pPr>
            <a:endParaRPr sz="255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DD8046"/>
              </a:buClr>
              <a:buSzPct val="59259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2700" spc="-75" dirty="0">
                <a:latin typeface="Arial"/>
                <a:cs typeface="Arial"/>
              </a:rPr>
              <a:t>Why </a:t>
            </a:r>
            <a:r>
              <a:rPr sz="2700" spc="-20" dirty="0">
                <a:latin typeface="Arial"/>
                <a:cs typeface="Arial"/>
              </a:rPr>
              <a:t>data </a:t>
            </a:r>
            <a:r>
              <a:rPr sz="2700" spc="-245" dirty="0">
                <a:latin typeface="Arial"/>
                <a:cs typeface="Arial"/>
              </a:rPr>
              <a:t>science </a:t>
            </a:r>
            <a:r>
              <a:rPr sz="2700" spc="-120" dirty="0">
                <a:latin typeface="Arial"/>
                <a:cs typeface="Arial"/>
              </a:rPr>
              <a:t>and </a:t>
            </a:r>
            <a:r>
              <a:rPr sz="2700" spc="-15" dirty="0">
                <a:latin typeface="Arial"/>
                <a:cs typeface="Arial"/>
              </a:rPr>
              <a:t>data </a:t>
            </a:r>
            <a:r>
              <a:rPr sz="2700" spc="-225" dirty="0">
                <a:latin typeface="Arial"/>
                <a:cs typeface="Arial"/>
              </a:rPr>
              <a:t>scientists </a:t>
            </a:r>
            <a:r>
              <a:rPr sz="2700" spc="-55" dirty="0">
                <a:latin typeface="Arial"/>
                <a:cs typeface="Arial"/>
              </a:rPr>
              <a:t>are</a:t>
            </a:r>
            <a:r>
              <a:rPr sz="2700" spc="-375" dirty="0">
                <a:latin typeface="Arial"/>
                <a:cs typeface="Arial"/>
              </a:rPr>
              <a:t> </a:t>
            </a:r>
            <a:r>
              <a:rPr sz="2700" spc="-180" dirty="0">
                <a:latin typeface="Arial"/>
                <a:cs typeface="Arial"/>
              </a:rPr>
              <a:t>needed?</a:t>
            </a:r>
            <a:endParaRPr sz="270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35"/>
              </a:spcBef>
              <a:buClr>
                <a:srgbClr val="93B6D2"/>
              </a:buClr>
              <a:buSzPct val="68750"/>
              <a:buChar char=""/>
              <a:tabLst>
                <a:tab pos="653415" algn="l"/>
              </a:tabLst>
            </a:pPr>
            <a:r>
              <a:rPr sz="2400" spc="-160" dirty="0">
                <a:latin typeface="Arial"/>
                <a:cs typeface="Arial"/>
              </a:rPr>
              <a:t>Development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100" dirty="0">
                <a:latin typeface="Arial"/>
                <a:cs typeface="Arial"/>
              </a:rPr>
              <a:t>enabling</a:t>
            </a:r>
            <a:r>
              <a:rPr sz="2400" spc="-285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technology</a:t>
            </a:r>
            <a:endParaRPr sz="240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25"/>
              </a:spcBef>
              <a:buClr>
                <a:srgbClr val="93B6D2"/>
              </a:buClr>
              <a:buSzPct val="68750"/>
              <a:buChar char=""/>
              <a:tabLst>
                <a:tab pos="653415" algn="l"/>
              </a:tabLst>
            </a:pPr>
            <a:r>
              <a:rPr sz="2400" spc="-195" dirty="0">
                <a:latin typeface="Arial"/>
                <a:cs typeface="Arial"/>
              </a:rPr>
              <a:t>Raising </a:t>
            </a:r>
            <a:r>
              <a:rPr sz="2400" spc="-155" dirty="0">
                <a:latin typeface="Arial"/>
                <a:cs typeface="Arial"/>
              </a:rPr>
              <a:t>Expectations </a:t>
            </a:r>
            <a:r>
              <a:rPr sz="2400" spc="-114" dirty="0">
                <a:latin typeface="Arial"/>
                <a:cs typeface="Arial"/>
              </a:rPr>
              <a:t>from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-229" dirty="0">
                <a:latin typeface="Arial"/>
                <a:cs typeface="Arial"/>
              </a:rPr>
              <a:t>customers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0594" y="2756738"/>
            <a:ext cx="39471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90" dirty="0">
                <a:solidFill>
                  <a:srgbClr val="775F54"/>
                </a:solidFill>
                <a:latin typeface="Arial"/>
                <a:cs typeface="Arial"/>
              </a:rPr>
              <a:t>Technological</a:t>
            </a:r>
            <a:r>
              <a:rPr sz="2800" spc="-45" dirty="0">
                <a:solidFill>
                  <a:srgbClr val="775F54"/>
                </a:solidFill>
                <a:latin typeface="Arial"/>
                <a:cs typeface="Arial"/>
              </a:rPr>
              <a:t> </a:t>
            </a:r>
            <a:r>
              <a:rPr sz="2800" spc="-185" dirty="0">
                <a:solidFill>
                  <a:srgbClr val="775F54"/>
                </a:solidFill>
                <a:latin typeface="Arial"/>
                <a:cs typeface="Arial"/>
              </a:rPr>
              <a:t>developments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rgbClr val="93B6D2"/>
          </a:solidFill>
        </p:spPr>
        <p:txBody>
          <a:bodyPr vert="horz" wrap="square" lIns="0" tIns="1289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15"/>
              </a:spcBef>
            </a:pPr>
            <a:r>
              <a:rPr sz="4400" spc="-140" dirty="0">
                <a:solidFill>
                  <a:srgbClr val="FFFFFF"/>
                </a:solidFill>
                <a:latin typeface="Arial"/>
                <a:cs typeface="Arial"/>
              </a:rPr>
              <a:t>2. </a:t>
            </a:r>
            <a:r>
              <a:rPr sz="4400" spc="-80" dirty="0">
                <a:solidFill>
                  <a:srgbClr val="FFFFFF"/>
                </a:solidFill>
                <a:latin typeface="Arial"/>
                <a:cs typeface="Arial"/>
              </a:rPr>
              <a:t>What </a:t>
            </a:r>
            <a:r>
              <a:rPr sz="4400" spc="-38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4400" spc="-3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4400" spc="-3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spc="-440" dirty="0">
                <a:solidFill>
                  <a:srgbClr val="FFFFFF"/>
                </a:solidFill>
                <a:latin typeface="Arial"/>
                <a:cs typeface="Arial"/>
              </a:rPr>
              <a:t>science?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54832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5" dirty="0"/>
              <a:t>Declining </a:t>
            </a:r>
            <a:r>
              <a:rPr spc="-380" dirty="0"/>
              <a:t>cost </a:t>
            </a:r>
            <a:r>
              <a:rPr spc="-5" dirty="0"/>
              <a:t>of</a:t>
            </a:r>
            <a:r>
              <a:rPr spc="-195" dirty="0"/>
              <a:t> </a:t>
            </a:r>
            <a:r>
              <a:rPr spc="-204" dirty="0"/>
              <a:t>storage</a:t>
            </a:r>
          </a:p>
        </p:txBody>
      </p:sp>
      <p:sp>
        <p:nvSpPr>
          <p:cNvPr id="3" name="object 3"/>
          <p:cNvSpPr/>
          <p:nvPr/>
        </p:nvSpPr>
        <p:spPr>
          <a:xfrm>
            <a:off x="533400" y="1828800"/>
            <a:ext cx="7953756" cy="464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60496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5" dirty="0"/>
              <a:t>Declining </a:t>
            </a:r>
            <a:r>
              <a:rPr spc="-380" dirty="0"/>
              <a:t>cost </a:t>
            </a:r>
            <a:r>
              <a:rPr spc="-5" dirty="0"/>
              <a:t>of</a:t>
            </a:r>
            <a:r>
              <a:rPr spc="-185" dirty="0"/>
              <a:t> </a:t>
            </a:r>
            <a:r>
              <a:rPr spc="-290" dirty="0"/>
              <a:t>computing</a:t>
            </a:r>
          </a:p>
        </p:txBody>
      </p:sp>
      <p:sp>
        <p:nvSpPr>
          <p:cNvPr id="3" name="object 3"/>
          <p:cNvSpPr/>
          <p:nvPr/>
        </p:nvSpPr>
        <p:spPr>
          <a:xfrm>
            <a:off x="762000" y="1676398"/>
            <a:ext cx="7620000" cy="5076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411226"/>
            <a:ext cx="73939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60" dirty="0"/>
              <a:t>More </a:t>
            </a:r>
            <a:r>
              <a:rPr sz="3600" spc="-20" dirty="0"/>
              <a:t>data </a:t>
            </a:r>
            <a:r>
              <a:rPr sz="3600" spc="-290" dirty="0"/>
              <a:t>can </a:t>
            </a:r>
            <a:r>
              <a:rPr sz="3600" spc="-110" dirty="0"/>
              <a:t>be </a:t>
            </a:r>
            <a:r>
              <a:rPr sz="3600" spc="-175" dirty="0"/>
              <a:t>stored </a:t>
            </a:r>
            <a:r>
              <a:rPr sz="3600" spc="-155" dirty="0"/>
              <a:t>and</a:t>
            </a:r>
            <a:r>
              <a:rPr sz="3600" spc="-40" dirty="0"/>
              <a:t> </a:t>
            </a:r>
            <a:r>
              <a:rPr sz="3600" spc="-260" dirty="0"/>
              <a:t>processed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674786" y="1910843"/>
            <a:ext cx="7887685" cy="4082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40417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Value </a:t>
            </a:r>
            <a:r>
              <a:rPr spc="-5" dirty="0"/>
              <a:t>of </a:t>
            </a:r>
            <a:r>
              <a:rPr spc="-254" dirty="0"/>
              <a:t>Big</a:t>
            </a:r>
            <a:r>
              <a:rPr spc="300" dirty="0"/>
              <a:t> </a:t>
            </a:r>
            <a:r>
              <a:rPr spc="-150" dirty="0"/>
              <a:t>Data</a:t>
            </a:r>
          </a:p>
        </p:txBody>
      </p:sp>
      <p:sp>
        <p:nvSpPr>
          <p:cNvPr id="3" name="object 3"/>
          <p:cNvSpPr/>
          <p:nvPr/>
        </p:nvSpPr>
        <p:spPr>
          <a:xfrm>
            <a:off x="1378633" y="1740866"/>
            <a:ext cx="6724356" cy="47967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406590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Devices </a:t>
            </a:r>
            <a:r>
              <a:rPr spc="-440" dirty="0"/>
              <a:t>vs.</a:t>
            </a:r>
            <a:r>
              <a:rPr spc="-565" dirty="0"/>
              <a:t> </a:t>
            </a:r>
            <a:r>
              <a:rPr spc="-295" dirty="0"/>
              <a:t>People</a:t>
            </a:r>
          </a:p>
        </p:txBody>
      </p:sp>
      <p:sp>
        <p:nvSpPr>
          <p:cNvPr id="3" name="object 3"/>
          <p:cNvSpPr/>
          <p:nvPr/>
        </p:nvSpPr>
        <p:spPr>
          <a:xfrm>
            <a:off x="228600" y="2514600"/>
            <a:ext cx="8648700" cy="3238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38360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Internet </a:t>
            </a:r>
            <a:r>
              <a:rPr spc="-5" dirty="0"/>
              <a:t>of</a:t>
            </a:r>
            <a:r>
              <a:rPr spc="250" dirty="0"/>
              <a:t> </a:t>
            </a:r>
            <a:r>
              <a:rPr spc="-430" dirty="0"/>
              <a:t>Things</a:t>
            </a:r>
          </a:p>
        </p:txBody>
      </p:sp>
      <p:sp>
        <p:nvSpPr>
          <p:cNvPr id="3" name="object 3"/>
          <p:cNvSpPr/>
          <p:nvPr/>
        </p:nvSpPr>
        <p:spPr>
          <a:xfrm>
            <a:off x="806794" y="2011617"/>
            <a:ext cx="7861328" cy="4493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379158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0" dirty="0"/>
              <a:t>Next </a:t>
            </a:r>
            <a:r>
              <a:rPr spc="-130" dirty="0"/>
              <a:t>frontier:</a:t>
            </a:r>
            <a:r>
              <a:rPr spc="20" dirty="0"/>
              <a:t> </a:t>
            </a:r>
            <a:r>
              <a:rPr spc="-430" dirty="0"/>
              <a:t>IoT</a:t>
            </a:r>
          </a:p>
        </p:txBody>
      </p:sp>
      <p:sp>
        <p:nvSpPr>
          <p:cNvPr id="3" name="object 3"/>
          <p:cNvSpPr/>
          <p:nvPr/>
        </p:nvSpPr>
        <p:spPr>
          <a:xfrm>
            <a:off x="214884" y="2222213"/>
            <a:ext cx="8517934" cy="43309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0594" y="2756738"/>
            <a:ext cx="2889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25" dirty="0">
                <a:solidFill>
                  <a:srgbClr val="775F54"/>
                </a:solidFill>
                <a:latin typeface="Arial"/>
                <a:cs typeface="Arial"/>
              </a:rPr>
              <a:t>Raising</a:t>
            </a:r>
            <a:r>
              <a:rPr sz="2800" spc="-30" dirty="0">
                <a:solidFill>
                  <a:srgbClr val="775F54"/>
                </a:solidFill>
                <a:latin typeface="Arial"/>
                <a:cs typeface="Arial"/>
              </a:rPr>
              <a:t> </a:t>
            </a:r>
            <a:r>
              <a:rPr sz="2800" spc="-150" dirty="0">
                <a:solidFill>
                  <a:srgbClr val="775F54"/>
                </a:solidFill>
                <a:latin typeface="Arial"/>
                <a:cs typeface="Arial"/>
              </a:rPr>
              <a:t>expectations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rgbClr val="93B6D2"/>
          </a:solidFill>
        </p:spPr>
        <p:txBody>
          <a:bodyPr vert="horz" wrap="square" lIns="0" tIns="1289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15"/>
              </a:spcBef>
            </a:pPr>
            <a:r>
              <a:rPr sz="4400" spc="-140" dirty="0">
                <a:solidFill>
                  <a:srgbClr val="FFFFFF"/>
                </a:solidFill>
                <a:latin typeface="Arial"/>
                <a:cs typeface="Arial"/>
              </a:rPr>
              <a:t>2. </a:t>
            </a:r>
            <a:r>
              <a:rPr sz="4400" spc="-80" dirty="0">
                <a:solidFill>
                  <a:srgbClr val="FFFFFF"/>
                </a:solidFill>
                <a:latin typeface="Arial"/>
                <a:cs typeface="Arial"/>
              </a:rPr>
              <a:t>What </a:t>
            </a:r>
            <a:r>
              <a:rPr sz="4400" spc="-38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4400" spc="-3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4400" spc="-3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spc="-440" dirty="0">
                <a:solidFill>
                  <a:srgbClr val="FFFFFF"/>
                </a:solidFill>
                <a:latin typeface="Arial"/>
                <a:cs typeface="Arial"/>
              </a:rPr>
              <a:t>science?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98171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20" dirty="0"/>
              <a:t>Plan</a:t>
            </a:r>
          </a:p>
        </p:txBody>
      </p:sp>
      <p:sp>
        <p:nvSpPr>
          <p:cNvPr id="3" name="object 3"/>
          <p:cNvSpPr/>
          <p:nvPr/>
        </p:nvSpPr>
        <p:spPr>
          <a:xfrm>
            <a:off x="3548634" y="1710689"/>
            <a:ext cx="5218430" cy="867410"/>
          </a:xfrm>
          <a:custGeom>
            <a:avLst/>
            <a:gdLst/>
            <a:ahLst/>
            <a:cxnLst/>
            <a:rect l="l" t="t" r="r" b="b"/>
            <a:pathLst>
              <a:path w="5218430" h="867410">
                <a:moveTo>
                  <a:pt x="5073649" y="0"/>
                </a:moveTo>
                <a:lnTo>
                  <a:pt x="0" y="0"/>
                </a:lnTo>
                <a:lnTo>
                  <a:pt x="0" y="867156"/>
                </a:lnTo>
                <a:lnTo>
                  <a:pt x="5073649" y="867156"/>
                </a:lnTo>
                <a:lnTo>
                  <a:pt x="5119307" y="859781"/>
                </a:lnTo>
                <a:lnTo>
                  <a:pt x="5158977" y="839252"/>
                </a:lnTo>
                <a:lnTo>
                  <a:pt x="5190272" y="807957"/>
                </a:lnTo>
                <a:lnTo>
                  <a:pt x="5210801" y="768287"/>
                </a:lnTo>
                <a:lnTo>
                  <a:pt x="5218175" y="722630"/>
                </a:lnTo>
                <a:lnTo>
                  <a:pt x="5218175" y="144525"/>
                </a:lnTo>
                <a:lnTo>
                  <a:pt x="5210801" y="98868"/>
                </a:lnTo>
                <a:lnTo>
                  <a:pt x="5190272" y="59198"/>
                </a:lnTo>
                <a:lnTo>
                  <a:pt x="5158977" y="27903"/>
                </a:lnTo>
                <a:lnTo>
                  <a:pt x="5119307" y="7374"/>
                </a:lnTo>
                <a:lnTo>
                  <a:pt x="5073649" y="0"/>
                </a:lnTo>
                <a:close/>
              </a:path>
            </a:pathLst>
          </a:custGeom>
          <a:solidFill>
            <a:srgbClr val="DCE4ED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48634" y="1710689"/>
            <a:ext cx="5218430" cy="867410"/>
          </a:xfrm>
          <a:custGeom>
            <a:avLst/>
            <a:gdLst/>
            <a:ahLst/>
            <a:cxnLst/>
            <a:rect l="l" t="t" r="r" b="b"/>
            <a:pathLst>
              <a:path w="5218430" h="867410">
                <a:moveTo>
                  <a:pt x="5218175" y="144525"/>
                </a:moveTo>
                <a:lnTo>
                  <a:pt x="5218175" y="722630"/>
                </a:lnTo>
                <a:lnTo>
                  <a:pt x="5210801" y="768287"/>
                </a:lnTo>
                <a:lnTo>
                  <a:pt x="5190272" y="807957"/>
                </a:lnTo>
                <a:lnTo>
                  <a:pt x="5158977" y="839252"/>
                </a:lnTo>
                <a:lnTo>
                  <a:pt x="5119307" y="859781"/>
                </a:lnTo>
                <a:lnTo>
                  <a:pt x="5073649" y="867156"/>
                </a:lnTo>
                <a:lnTo>
                  <a:pt x="0" y="867156"/>
                </a:lnTo>
                <a:lnTo>
                  <a:pt x="0" y="0"/>
                </a:lnTo>
                <a:lnTo>
                  <a:pt x="5073649" y="0"/>
                </a:lnTo>
                <a:lnTo>
                  <a:pt x="5119307" y="7374"/>
                </a:lnTo>
                <a:lnTo>
                  <a:pt x="5158977" y="27903"/>
                </a:lnTo>
                <a:lnTo>
                  <a:pt x="5190272" y="59198"/>
                </a:lnTo>
                <a:lnTo>
                  <a:pt x="5210801" y="98868"/>
                </a:lnTo>
                <a:lnTo>
                  <a:pt x="5218175" y="144525"/>
                </a:lnTo>
                <a:close/>
              </a:path>
            </a:pathLst>
          </a:custGeom>
          <a:ln w="19812">
            <a:solidFill>
              <a:srgbClr val="DCE4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600450" y="1970658"/>
            <a:ext cx="1942464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105"/>
              </a:spcBef>
              <a:buChar char="•"/>
              <a:tabLst>
                <a:tab pos="185420" algn="l"/>
              </a:tabLst>
            </a:pPr>
            <a:r>
              <a:rPr sz="1700" spc="-15" dirty="0">
                <a:latin typeface="Arial"/>
                <a:cs typeface="Arial"/>
              </a:rPr>
              <a:t>“Why </a:t>
            </a:r>
            <a:r>
              <a:rPr sz="1700" spc="-40" dirty="0">
                <a:latin typeface="Arial"/>
                <a:cs typeface="Arial"/>
              </a:rPr>
              <a:t>are </a:t>
            </a:r>
            <a:r>
              <a:rPr sz="1700" spc="-114" dirty="0">
                <a:latin typeface="Arial"/>
                <a:cs typeface="Arial"/>
              </a:rPr>
              <a:t>you</a:t>
            </a:r>
            <a:r>
              <a:rPr sz="1700" spc="-25" dirty="0">
                <a:latin typeface="Arial"/>
                <a:cs typeface="Arial"/>
              </a:rPr>
              <a:t> </a:t>
            </a:r>
            <a:r>
              <a:rPr sz="1700" spc="-65" dirty="0">
                <a:latin typeface="Arial"/>
                <a:cs typeface="Arial"/>
              </a:rPr>
              <a:t>here”</a:t>
            </a:r>
            <a:endParaRPr sz="17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3409" y="1602486"/>
            <a:ext cx="2935605" cy="1083945"/>
          </a:xfrm>
          <a:custGeom>
            <a:avLst/>
            <a:gdLst/>
            <a:ahLst/>
            <a:cxnLst/>
            <a:rect l="l" t="t" r="r" b="b"/>
            <a:pathLst>
              <a:path w="2935604" h="1083945">
                <a:moveTo>
                  <a:pt x="2754629" y="0"/>
                </a:moveTo>
                <a:lnTo>
                  <a:pt x="180594" y="0"/>
                </a:lnTo>
                <a:lnTo>
                  <a:pt x="132587" y="6454"/>
                </a:lnTo>
                <a:lnTo>
                  <a:pt x="89447" y="24666"/>
                </a:lnTo>
                <a:lnTo>
                  <a:pt x="52897" y="52911"/>
                </a:lnTo>
                <a:lnTo>
                  <a:pt x="24657" y="89464"/>
                </a:lnTo>
                <a:lnTo>
                  <a:pt x="6451" y="132600"/>
                </a:lnTo>
                <a:lnTo>
                  <a:pt x="0" y="180593"/>
                </a:lnTo>
                <a:lnTo>
                  <a:pt x="0" y="902969"/>
                </a:lnTo>
                <a:lnTo>
                  <a:pt x="6451" y="950963"/>
                </a:lnTo>
                <a:lnTo>
                  <a:pt x="24657" y="994099"/>
                </a:lnTo>
                <a:lnTo>
                  <a:pt x="52897" y="1030652"/>
                </a:lnTo>
                <a:lnTo>
                  <a:pt x="89447" y="1058897"/>
                </a:lnTo>
                <a:lnTo>
                  <a:pt x="132587" y="1077109"/>
                </a:lnTo>
                <a:lnTo>
                  <a:pt x="180594" y="1083564"/>
                </a:lnTo>
                <a:lnTo>
                  <a:pt x="2754629" y="1083564"/>
                </a:lnTo>
                <a:lnTo>
                  <a:pt x="2802623" y="1077109"/>
                </a:lnTo>
                <a:lnTo>
                  <a:pt x="2845759" y="1058897"/>
                </a:lnTo>
                <a:lnTo>
                  <a:pt x="2882312" y="1030652"/>
                </a:lnTo>
                <a:lnTo>
                  <a:pt x="2910557" y="994099"/>
                </a:lnTo>
                <a:lnTo>
                  <a:pt x="2928769" y="950963"/>
                </a:lnTo>
                <a:lnTo>
                  <a:pt x="2935224" y="902969"/>
                </a:lnTo>
                <a:lnTo>
                  <a:pt x="2935224" y="180593"/>
                </a:lnTo>
                <a:lnTo>
                  <a:pt x="2928769" y="132600"/>
                </a:lnTo>
                <a:lnTo>
                  <a:pt x="2910557" y="89464"/>
                </a:lnTo>
                <a:lnTo>
                  <a:pt x="2882312" y="52911"/>
                </a:lnTo>
                <a:lnTo>
                  <a:pt x="2845759" y="24666"/>
                </a:lnTo>
                <a:lnTo>
                  <a:pt x="2802623" y="6454"/>
                </a:lnTo>
                <a:lnTo>
                  <a:pt x="2754629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3409" y="1602486"/>
            <a:ext cx="2935605" cy="1083945"/>
          </a:xfrm>
          <a:custGeom>
            <a:avLst/>
            <a:gdLst/>
            <a:ahLst/>
            <a:cxnLst/>
            <a:rect l="l" t="t" r="r" b="b"/>
            <a:pathLst>
              <a:path w="2935604" h="1083945">
                <a:moveTo>
                  <a:pt x="0" y="180593"/>
                </a:moveTo>
                <a:lnTo>
                  <a:pt x="6451" y="132600"/>
                </a:lnTo>
                <a:lnTo>
                  <a:pt x="24657" y="89464"/>
                </a:lnTo>
                <a:lnTo>
                  <a:pt x="52897" y="52911"/>
                </a:lnTo>
                <a:lnTo>
                  <a:pt x="89447" y="24666"/>
                </a:lnTo>
                <a:lnTo>
                  <a:pt x="132587" y="6454"/>
                </a:lnTo>
                <a:lnTo>
                  <a:pt x="180594" y="0"/>
                </a:lnTo>
                <a:lnTo>
                  <a:pt x="2754629" y="0"/>
                </a:lnTo>
                <a:lnTo>
                  <a:pt x="2802623" y="6454"/>
                </a:lnTo>
                <a:lnTo>
                  <a:pt x="2845759" y="24666"/>
                </a:lnTo>
                <a:lnTo>
                  <a:pt x="2882312" y="52911"/>
                </a:lnTo>
                <a:lnTo>
                  <a:pt x="2910557" y="89464"/>
                </a:lnTo>
                <a:lnTo>
                  <a:pt x="2928769" y="132600"/>
                </a:lnTo>
                <a:lnTo>
                  <a:pt x="2935224" y="180593"/>
                </a:lnTo>
                <a:lnTo>
                  <a:pt x="2935224" y="902969"/>
                </a:lnTo>
                <a:lnTo>
                  <a:pt x="2928769" y="950963"/>
                </a:lnTo>
                <a:lnTo>
                  <a:pt x="2910557" y="994099"/>
                </a:lnTo>
                <a:lnTo>
                  <a:pt x="2882312" y="1030652"/>
                </a:lnTo>
                <a:lnTo>
                  <a:pt x="2845759" y="1058897"/>
                </a:lnTo>
                <a:lnTo>
                  <a:pt x="2802623" y="1077109"/>
                </a:lnTo>
                <a:lnTo>
                  <a:pt x="2754629" y="1083564"/>
                </a:lnTo>
                <a:lnTo>
                  <a:pt x="180594" y="1083564"/>
                </a:lnTo>
                <a:lnTo>
                  <a:pt x="132587" y="1077109"/>
                </a:lnTo>
                <a:lnTo>
                  <a:pt x="89447" y="1058897"/>
                </a:lnTo>
                <a:lnTo>
                  <a:pt x="52897" y="1030652"/>
                </a:lnTo>
                <a:lnTo>
                  <a:pt x="24657" y="994099"/>
                </a:lnTo>
                <a:lnTo>
                  <a:pt x="6451" y="950963"/>
                </a:lnTo>
                <a:lnTo>
                  <a:pt x="0" y="902969"/>
                </a:lnTo>
                <a:lnTo>
                  <a:pt x="0" y="180593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94715" y="1692910"/>
            <a:ext cx="2569845" cy="80073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90525" marR="5080" indent="-378460">
              <a:lnSpc>
                <a:spcPts val="2750"/>
              </a:lnSpc>
              <a:spcBef>
                <a:spcPts val="695"/>
              </a:spcBef>
            </a:pPr>
            <a:r>
              <a:rPr sz="2800" spc="-85" dirty="0">
                <a:solidFill>
                  <a:srgbClr val="FFFFFF"/>
                </a:solidFill>
                <a:latin typeface="Arial"/>
                <a:cs typeface="Arial"/>
              </a:rPr>
              <a:t>Why 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800" spc="-254" dirty="0">
                <a:solidFill>
                  <a:srgbClr val="FFFFFF"/>
                </a:solidFill>
                <a:latin typeface="Arial"/>
                <a:cs typeface="Arial"/>
              </a:rPr>
              <a:t>science  </a:t>
            </a:r>
            <a:r>
              <a:rPr sz="2800" spc="-24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50" dirty="0">
                <a:solidFill>
                  <a:srgbClr val="FFFFFF"/>
                </a:solidFill>
                <a:latin typeface="Arial"/>
                <a:cs typeface="Arial"/>
              </a:rPr>
              <a:t>important?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48634" y="2847594"/>
            <a:ext cx="5218430" cy="866140"/>
          </a:xfrm>
          <a:custGeom>
            <a:avLst/>
            <a:gdLst/>
            <a:ahLst/>
            <a:cxnLst/>
            <a:rect l="l" t="t" r="r" b="b"/>
            <a:pathLst>
              <a:path w="5218430" h="866139">
                <a:moveTo>
                  <a:pt x="5073904" y="0"/>
                </a:moveTo>
                <a:lnTo>
                  <a:pt x="0" y="0"/>
                </a:lnTo>
                <a:lnTo>
                  <a:pt x="0" y="865631"/>
                </a:lnTo>
                <a:lnTo>
                  <a:pt x="5073904" y="865631"/>
                </a:lnTo>
                <a:lnTo>
                  <a:pt x="5119485" y="858272"/>
                </a:lnTo>
                <a:lnTo>
                  <a:pt x="5159087" y="837781"/>
                </a:lnTo>
                <a:lnTo>
                  <a:pt x="5190325" y="806543"/>
                </a:lnTo>
                <a:lnTo>
                  <a:pt x="5210816" y="766941"/>
                </a:lnTo>
                <a:lnTo>
                  <a:pt x="5218175" y="721359"/>
                </a:lnTo>
                <a:lnTo>
                  <a:pt x="5218175" y="144271"/>
                </a:lnTo>
                <a:lnTo>
                  <a:pt x="5210816" y="98690"/>
                </a:lnTo>
                <a:lnTo>
                  <a:pt x="5190325" y="59088"/>
                </a:lnTo>
                <a:lnTo>
                  <a:pt x="5159087" y="27850"/>
                </a:lnTo>
                <a:lnTo>
                  <a:pt x="5119485" y="7359"/>
                </a:lnTo>
                <a:lnTo>
                  <a:pt x="5073904" y="0"/>
                </a:lnTo>
                <a:close/>
              </a:path>
            </a:pathLst>
          </a:custGeom>
          <a:solidFill>
            <a:srgbClr val="DCE4ED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48634" y="2847594"/>
            <a:ext cx="5218430" cy="866140"/>
          </a:xfrm>
          <a:custGeom>
            <a:avLst/>
            <a:gdLst/>
            <a:ahLst/>
            <a:cxnLst/>
            <a:rect l="l" t="t" r="r" b="b"/>
            <a:pathLst>
              <a:path w="5218430" h="866139">
                <a:moveTo>
                  <a:pt x="5218175" y="144271"/>
                </a:moveTo>
                <a:lnTo>
                  <a:pt x="5218175" y="721359"/>
                </a:lnTo>
                <a:lnTo>
                  <a:pt x="5210816" y="766941"/>
                </a:lnTo>
                <a:lnTo>
                  <a:pt x="5190325" y="806543"/>
                </a:lnTo>
                <a:lnTo>
                  <a:pt x="5159087" y="837781"/>
                </a:lnTo>
                <a:lnTo>
                  <a:pt x="5119485" y="858272"/>
                </a:lnTo>
                <a:lnTo>
                  <a:pt x="5073904" y="865631"/>
                </a:lnTo>
                <a:lnTo>
                  <a:pt x="0" y="865631"/>
                </a:lnTo>
                <a:lnTo>
                  <a:pt x="0" y="0"/>
                </a:lnTo>
                <a:lnTo>
                  <a:pt x="5073904" y="0"/>
                </a:lnTo>
                <a:lnTo>
                  <a:pt x="5119485" y="7359"/>
                </a:lnTo>
                <a:lnTo>
                  <a:pt x="5159087" y="27850"/>
                </a:lnTo>
                <a:lnTo>
                  <a:pt x="5190325" y="59088"/>
                </a:lnTo>
                <a:lnTo>
                  <a:pt x="5210816" y="98690"/>
                </a:lnTo>
                <a:lnTo>
                  <a:pt x="5218175" y="144271"/>
                </a:lnTo>
                <a:close/>
              </a:path>
            </a:pathLst>
          </a:custGeom>
          <a:ln w="19811">
            <a:solidFill>
              <a:srgbClr val="DCE4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600450" y="3107182"/>
            <a:ext cx="20256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105"/>
              </a:spcBef>
              <a:buChar char="•"/>
              <a:tabLst>
                <a:tab pos="185420" algn="l"/>
              </a:tabLst>
            </a:pPr>
            <a:r>
              <a:rPr sz="1700" spc="-140" dirty="0">
                <a:latin typeface="Arial"/>
                <a:cs typeface="Arial"/>
              </a:rPr>
              <a:t>Mashup </a:t>
            </a:r>
            <a:r>
              <a:rPr sz="1700" dirty="0">
                <a:latin typeface="Arial"/>
                <a:cs typeface="Arial"/>
              </a:rPr>
              <a:t>of</a:t>
            </a:r>
            <a:r>
              <a:rPr sz="1700" spc="-210" dirty="0">
                <a:latin typeface="Arial"/>
                <a:cs typeface="Arial"/>
              </a:rPr>
              <a:t> </a:t>
            </a:r>
            <a:r>
              <a:rPr sz="1700" spc="-105" dirty="0">
                <a:latin typeface="Arial"/>
                <a:cs typeface="Arial"/>
              </a:rPr>
              <a:t>disciplines</a:t>
            </a:r>
            <a:endParaRPr sz="17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13409" y="2739389"/>
            <a:ext cx="2935605" cy="1082040"/>
          </a:xfrm>
          <a:custGeom>
            <a:avLst/>
            <a:gdLst/>
            <a:ahLst/>
            <a:cxnLst/>
            <a:rect l="l" t="t" r="r" b="b"/>
            <a:pathLst>
              <a:path w="2935604" h="1082039">
                <a:moveTo>
                  <a:pt x="2754884" y="0"/>
                </a:moveTo>
                <a:lnTo>
                  <a:pt x="180340" y="0"/>
                </a:lnTo>
                <a:lnTo>
                  <a:pt x="132400" y="6444"/>
                </a:lnTo>
                <a:lnTo>
                  <a:pt x="89321" y="24628"/>
                </a:lnTo>
                <a:lnTo>
                  <a:pt x="52822" y="52831"/>
                </a:lnTo>
                <a:lnTo>
                  <a:pt x="24622" y="89332"/>
                </a:lnTo>
                <a:lnTo>
                  <a:pt x="6442" y="132409"/>
                </a:lnTo>
                <a:lnTo>
                  <a:pt x="0" y="180339"/>
                </a:lnTo>
                <a:lnTo>
                  <a:pt x="0" y="901700"/>
                </a:lnTo>
                <a:lnTo>
                  <a:pt x="6442" y="949630"/>
                </a:lnTo>
                <a:lnTo>
                  <a:pt x="24622" y="992707"/>
                </a:lnTo>
                <a:lnTo>
                  <a:pt x="52822" y="1029208"/>
                </a:lnTo>
                <a:lnTo>
                  <a:pt x="89321" y="1057411"/>
                </a:lnTo>
                <a:lnTo>
                  <a:pt x="132400" y="1075595"/>
                </a:lnTo>
                <a:lnTo>
                  <a:pt x="180340" y="1082040"/>
                </a:lnTo>
                <a:lnTo>
                  <a:pt x="2754884" y="1082040"/>
                </a:lnTo>
                <a:lnTo>
                  <a:pt x="2802814" y="1075595"/>
                </a:lnTo>
                <a:lnTo>
                  <a:pt x="2845891" y="1057411"/>
                </a:lnTo>
                <a:lnTo>
                  <a:pt x="2882392" y="1029208"/>
                </a:lnTo>
                <a:lnTo>
                  <a:pt x="2910595" y="992707"/>
                </a:lnTo>
                <a:lnTo>
                  <a:pt x="2928779" y="949630"/>
                </a:lnTo>
                <a:lnTo>
                  <a:pt x="2935224" y="901700"/>
                </a:lnTo>
                <a:lnTo>
                  <a:pt x="2935224" y="180339"/>
                </a:lnTo>
                <a:lnTo>
                  <a:pt x="2928779" y="132409"/>
                </a:lnTo>
                <a:lnTo>
                  <a:pt x="2910595" y="89332"/>
                </a:lnTo>
                <a:lnTo>
                  <a:pt x="2882392" y="52831"/>
                </a:lnTo>
                <a:lnTo>
                  <a:pt x="2845891" y="24628"/>
                </a:lnTo>
                <a:lnTo>
                  <a:pt x="2802814" y="6444"/>
                </a:lnTo>
                <a:lnTo>
                  <a:pt x="2754884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13409" y="2739389"/>
            <a:ext cx="2935605" cy="1082040"/>
          </a:xfrm>
          <a:custGeom>
            <a:avLst/>
            <a:gdLst/>
            <a:ahLst/>
            <a:cxnLst/>
            <a:rect l="l" t="t" r="r" b="b"/>
            <a:pathLst>
              <a:path w="2935604" h="1082039">
                <a:moveTo>
                  <a:pt x="0" y="180339"/>
                </a:moveTo>
                <a:lnTo>
                  <a:pt x="6442" y="132409"/>
                </a:lnTo>
                <a:lnTo>
                  <a:pt x="24622" y="89332"/>
                </a:lnTo>
                <a:lnTo>
                  <a:pt x="52822" y="52831"/>
                </a:lnTo>
                <a:lnTo>
                  <a:pt x="89321" y="24628"/>
                </a:lnTo>
                <a:lnTo>
                  <a:pt x="132400" y="6444"/>
                </a:lnTo>
                <a:lnTo>
                  <a:pt x="180340" y="0"/>
                </a:lnTo>
                <a:lnTo>
                  <a:pt x="2754884" y="0"/>
                </a:lnTo>
                <a:lnTo>
                  <a:pt x="2802814" y="6444"/>
                </a:lnTo>
                <a:lnTo>
                  <a:pt x="2845891" y="24628"/>
                </a:lnTo>
                <a:lnTo>
                  <a:pt x="2882392" y="52831"/>
                </a:lnTo>
                <a:lnTo>
                  <a:pt x="2910595" y="89332"/>
                </a:lnTo>
                <a:lnTo>
                  <a:pt x="2928779" y="132409"/>
                </a:lnTo>
                <a:lnTo>
                  <a:pt x="2935224" y="180339"/>
                </a:lnTo>
                <a:lnTo>
                  <a:pt x="2935224" y="901700"/>
                </a:lnTo>
                <a:lnTo>
                  <a:pt x="2928779" y="949630"/>
                </a:lnTo>
                <a:lnTo>
                  <a:pt x="2910595" y="992707"/>
                </a:lnTo>
                <a:lnTo>
                  <a:pt x="2882392" y="1029208"/>
                </a:lnTo>
                <a:lnTo>
                  <a:pt x="2845891" y="1057411"/>
                </a:lnTo>
                <a:lnTo>
                  <a:pt x="2802814" y="1075595"/>
                </a:lnTo>
                <a:lnTo>
                  <a:pt x="2754884" y="1082040"/>
                </a:lnTo>
                <a:lnTo>
                  <a:pt x="180340" y="1082040"/>
                </a:lnTo>
                <a:lnTo>
                  <a:pt x="132400" y="1075595"/>
                </a:lnTo>
                <a:lnTo>
                  <a:pt x="89321" y="1057411"/>
                </a:lnTo>
                <a:lnTo>
                  <a:pt x="52822" y="1029207"/>
                </a:lnTo>
                <a:lnTo>
                  <a:pt x="24622" y="992707"/>
                </a:lnTo>
                <a:lnTo>
                  <a:pt x="6442" y="949630"/>
                </a:lnTo>
                <a:lnTo>
                  <a:pt x="0" y="901700"/>
                </a:lnTo>
                <a:lnTo>
                  <a:pt x="0" y="180339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126947" y="2829560"/>
            <a:ext cx="1906270" cy="80073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93700" marR="5080" indent="-381635">
              <a:lnSpc>
                <a:spcPts val="2750"/>
              </a:lnSpc>
              <a:spcBef>
                <a:spcPts val="695"/>
              </a:spcBef>
            </a:pPr>
            <a:r>
              <a:rPr sz="2800" spc="-55" dirty="0">
                <a:solidFill>
                  <a:srgbClr val="FFFFFF"/>
                </a:solidFill>
                <a:latin typeface="Arial"/>
                <a:cs typeface="Arial"/>
              </a:rPr>
              <a:t>What </a:t>
            </a:r>
            <a:r>
              <a:rPr sz="2800" spc="-24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data  </a:t>
            </a:r>
            <a:r>
              <a:rPr sz="2800" spc="-285" dirty="0">
                <a:solidFill>
                  <a:srgbClr val="FFFFFF"/>
                </a:solidFill>
                <a:latin typeface="Arial"/>
                <a:cs typeface="Arial"/>
              </a:rPr>
              <a:t>science?</a:t>
            </a:r>
            <a:endParaRPr sz="2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548634" y="3984497"/>
            <a:ext cx="5218430" cy="866140"/>
          </a:xfrm>
          <a:custGeom>
            <a:avLst/>
            <a:gdLst/>
            <a:ahLst/>
            <a:cxnLst/>
            <a:rect l="l" t="t" r="r" b="b"/>
            <a:pathLst>
              <a:path w="5218430" h="866139">
                <a:moveTo>
                  <a:pt x="5073904" y="0"/>
                </a:moveTo>
                <a:lnTo>
                  <a:pt x="0" y="0"/>
                </a:lnTo>
                <a:lnTo>
                  <a:pt x="0" y="865632"/>
                </a:lnTo>
                <a:lnTo>
                  <a:pt x="5073904" y="865632"/>
                </a:lnTo>
                <a:lnTo>
                  <a:pt x="5119485" y="858272"/>
                </a:lnTo>
                <a:lnTo>
                  <a:pt x="5159087" y="837781"/>
                </a:lnTo>
                <a:lnTo>
                  <a:pt x="5190325" y="806543"/>
                </a:lnTo>
                <a:lnTo>
                  <a:pt x="5210816" y="766941"/>
                </a:lnTo>
                <a:lnTo>
                  <a:pt x="5218175" y="721359"/>
                </a:lnTo>
                <a:lnTo>
                  <a:pt x="5218175" y="144271"/>
                </a:lnTo>
                <a:lnTo>
                  <a:pt x="5210816" y="98690"/>
                </a:lnTo>
                <a:lnTo>
                  <a:pt x="5190325" y="59088"/>
                </a:lnTo>
                <a:lnTo>
                  <a:pt x="5159087" y="27850"/>
                </a:lnTo>
                <a:lnTo>
                  <a:pt x="5119485" y="7359"/>
                </a:lnTo>
                <a:lnTo>
                  <a:pt x="5073904" y="0"/>
                </a:lnTo>
                <a:close/>
              </a:path>
            </a:pathLst>
          </a:custGeom>
          <a:solidFill>
            <a:srgbClr val="DCE4ED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48634" y="3984497"/>
            <a:ext cx="5218430" cy="866140"/>
          </a:xfrm>
          <a:custGeom>
            <a:avLst/>
            <a:gdLst/>
            <a:ahLst/>
            <a:cxnLst/>
            <a:rect l="l" t="t" r="r" b="b"/>
            <a:pathLst>
              <a:path w="5218430" h="866139">
                <a:moveTo>
                  <a:pt x="5218175" y="144271"/>
                </a:moveTo>
                <a:lnTo>
                  <a:pt x="5218175" y="721359"/>
                </a:lnTo>
                <a:lnTo>
                  <a:pt x="5210816" y="766941"/>
                </a:lnTo>
                <a:lnTo>
                  <a:pt x="5190325" y="806543"/>
                </a:lnTo>
                <a:lnTo>
                  <a:pt x="5159087" y="837781"/>
                </a:lnTo>
                <a:lnTo>
                  <a:pt x="5119485" y="858272"/>
                </a:lnTo>
                <a:lnTo>
                  <a:pt x="5073904" y="865632"/>
                </a:lnTo>
                <a:lnTo>
                  <a:pt x="0" y="865632"/>
                </a:lnTo>
                <a:lnTo>
                  <a:pt x="0" y="0"/>
                </a:lnTo>
                <a:lnTo>
                  <a:pt x="5073904" y="0"/>
                </a:lnTo>
                <a:lnTo>
                  <a:pt x="5119485" y="7359"/>
                </a:lnTo>
                <a:lnTo>
                  <a:pt x="5159087" y="27850"/>
                </a:lnTo>
                <a:lnTo>
                  <a:pt x="5190325" y="59088"/>
                </a:lnTo>
                <a:lnTo>
                  <a:pt x="5210816" y="98690"/>
                </a:lnTo>
                <a:lnTo>
                  <a:pt x="5218175" y="144271"/>
                </a:lnTo>
                <a:close/>
              </a:path>
            </a:pathLst>
          </a:custGeom>
          <a:ln w="19812">
            <a:solidFill>
              <a:srgbClr val="DCE4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600450" y="4243832"/>
            <a:ext cx="433451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100"/>
              </a:spcBef>
              <a:buChar char="•"/>
              <a:tabLst>
                <a:tab pos="185420" algn="l"/>
              </a:tabLst>
            </a:pPr>
            <a:r>
              <a:rPr sz="1700" spc="-60" dirty="0">
                <a:latin typeface="Arial"/>
                <a:cs typeface="Arial"/>
              </a:rPr>
              <a:t>Hopefully </a:t>
            </a:r>
            <a:r>
              <a:rPr sz="1700" spc="-50" dirty="0">
                <a:latin typeface="Arial"/>
                <a:cs typeface="Arial"/>
              </a:rPr>
              <a:t>right </a:t>
            </a:r>
            <a:r>
              <a:rPr sz="1700" spc="-95" dirty="0">
                <a:latin typeface="Arial"/>
                <a:cs typeface="Arial"/>
              </a:rPr>
              <a:t>mix </a:t>
            </a:r>
            <a:r>
              <a:rPr sz="1700" dirty="0">
                <a:latin typeface="Arial"/>
                <a:cs typeface="Arial"/>
              </a:rPr>
              <a:t>of </a:t>
            </a:r>
            <a:r>
              <a:rPr sz="1700" spc="-70" dirty="0">
                <a:latin typeface="Arial"/>
                <a:cs typeface="Arial"/>
              </a:rPr>
              <a:t>theory </a:t>
            </a:r>
            <a:r>
              <a:rPr sz="1700" spc="-75" dirty="0">
                <a:latin typeface="Arial"/>
                <a:cs typeface="Arial"/>
              </a:rPr>
              <a:t>and </a:t>
            </a:r>
            <a:r>
              <a:rPr sz="1700" spc="-55" dirty="0">
                <a:latin typeface="Arial"/>
                <a:cs typeface="Arial"/>
              </a:rPr>
              <a:t>practical</a:t>
            </a:r>
            <a:r>
              <a:rPr sz="1700" spc="340" dirty="0">
                <a:latin typeface="Arial"/>
                <a:cs typeface="Arial"/>
              </a:rPr>
              <a:t> </a:t>
            </a:r>
            <a:r>
              <a:rPr sz="1700" spc="-120" dirty="0">
                <a:latin typeface="Arial"/>
                <a:cs typeface="Arial"/>
              </a:rPr>
              <a:t>skills</a:t>
            </a:r>
            <a:endParaRPr sz="17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13409" y="3876294"/>
            <a:ext cx="2935605" cy="1082040"/>
          </a:xfrm>
          <a:custGeom>
            <a:avLst/>
            <a:gdLst/>
            <a:ahLst/>
            <a:cxnLst/>
            <a:rect l="l" t="t" r="r" b="b"/>
            <a:pathLst>
              <a:path w="2935604" h="1082039">
                <a:moveTo>
                  <a:pt x="2754884" y="0"/>
                </a:moveTo>
                <a:lnTo>
                  <a:pt x="180340" y="0"/>
                </a:lnTo>
                <a:lnTo>
                  <a:pt x="132400" y="6444"/>
                </a:lnTo>
                <a:lnTo>
                  <a:pt x="89321" y="24628"/>
                </a:lnTo>
                <a:lnTo>
                  <a:pt x="52822" y="52831"/>
                </a:lnTo>
                <a:lnTo>
                  <a:pt x="24622" y="89332"/>
                </a:lnTo>
                <a:lnTo>
                  <a:pt x="6442" y="132409"/>
                </a:lnTo>
                <a:lnTo>
                  <a:pt x="0" y="180339"/>
                </a:lnTo>
                <a:lnTo>
                  <a:pt x="0" y="901699"/>
                </a:lnTo>
                <a:lnTo>
                  <a:pt x="6442" y="949630"/>
                </a:lnTo>
                <a:lnTo>
                  <a:pt x="24622" y="992707"/>
                </a:lnTo>
                <a:lnTo>
                  <a:pt x="52822" y="1029207"/>
                </a:lnTo>
                <a:lnTo>
                  <a:pt x="89321" y="1057411"/>
                </a:lnTo>
                <a:lnTo>
                  <a:pt x="132400" y="1075595"/>
                </a:lnTo>
                <a:lnTo>
                  <a:pt x="180340" y="1082039"/>
                </a:lnTo>
                <a:lnTo>
                  <a:pt x="2754884" y="1082039"/>
                </a:lnTo>
                <a:lnTo>
                  <a:pt x="2802814" y="1075595"/>
                </a:lnTo>
                <a:lnTo>
                  <a:pt x="2845891" y="1057411"/>
                </a:lnTo>
                <a:lnTo>
                  <a:pt x="2882391" y="1029207"/>
                </a:lnTo>
                <a:lnTo>
                  <a:pt x="2910595" y="992707"/>
                </a:lnTo>
                <a:lnTo>
                  <a:pt x="2928779" y="949630"/>
                </a:lnTo>
                <a:lnTo>
                  <a:pt x="2935224" y="901699"/>
                </a:lnTo>
                <a:lnTo>
                  <a:pt x="2935224" y="180339"/>
                </a:lnTo>
                <a:lnTo>
                  <a:pt x="2928779" y="132409"/>
                </a:lnTo>
                <a:lnTo>
                  <a:pt x="2910595" y="89332"/>
                </a:lnTo>
                <a:lnTo>
                  <a:pt x="2882392" y="52831"/>
                </a:lnTo>
                <a:lnTo>
                  <a:pt x="2845891" y="24628"/>
                </a:lnTo>
                <a:lnTo>
                  <a:pt x="2802814" y="6444"/>
                </a:lnTo>
                <a:lnTo>
                  <a:pt x="2754884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13409" y="3876294"/>
            <a:ext cx="2935605" cy="1082040"/>
          </a:xfrm>
          <a:custGeom>
            <a:avLst/>
            <a:gdLst/>
            <a:ahLst/>
            <a:cxnLst/>
            <a:rect l="l" t="t" r="r" b="b"/>
            <a:pathLst>
              <a:path w="2935604" h="1082039">
                <a:moveTo>
                  <a:pt x="0" y="180339"/>
                </a:moveTo>
                <a:lnTo>
                  <a:pt x="6442" y="132409"/>
                </a:lnTo>
                <a:lnTo>
                  <a:pt x="24622" y="89332"/>
                </a:lnTo>
                <a:lnTo>
                  <a:pt x="52822" y="52831"/>
                </a:lnTo>
                <a:lnTo>
                  <a:pt x="89321" y="24628"/>
                </a:lnTo>
                <a:lnTo>
                  <a:pt x="132400" y="6444"/>
                </a:lnTo>
                <a:lnTo>
                  <a:pt x="180340" y="0"/>
                </a:lnTo>
                <a:lnTo>
                  <a:pt x="2754884" y="0"/>
                </a:lnTo>
                <a:lnTo>
                  <a:pt x="2802814" y="6444"/>
                </a:lnTo>
                <a:lnTo>
                  <a:pt x="2845891" y="24628"/>
                </a:lnTo>
                <a:lnTo>
                  <a:pt x="2882392" y="52831"/>
                </a:lnTo>
                <a:lnTo>
                  <a:pt x="2910595" y="89332"/>
                </a:lnTo>
                <a:lnTo>
                  <a:pt x="2928779" y="132409"/>
                </a:lnTo>
                <a:lnTo>
                  <a:pt x="2935224" y="180339"/>
                </a:lnTo>
                <a:lnTo>
                  <a:pt x="2935224" y="901699"/>
                </a:lnTo>
                <a:lnTo>
                  <a:pt x="2928779" y="949630"/>
                </a:lnTo>
                <a:lnTo>
                  <a:pt x="2910595" y="992707"/>
                </a:lnTo>
                <a:lnTo>
                  <a:pt x="2882392" y="1029207"/>
                </a:lnTo>
                <a:lnTo>
                  <a:pt x="2845891" y="1057411"/>
                </a:lnTo>
                <a:lnTo>
                  <a:pt x="2802814" y="1075595"/>
                </a:lnTo>
                <a:lnTo>
                  <a:pt x="2754884" y="1082039"/>
                </a:lnTo>
                <a:lnTo>
                  <a:pt x="180340" y="1082039"/>
                </a:lnTo>
                <a:lnTo>
                  <a:pt x="132400" y="1075595"/>
                </a:lnTo>
                <a:lnTo>
                  <a:pt x="89321" y="1057411"/>
                </a:lnTo>
                <a:lnTo>
                  <a:pt x="52822" y="1029207"/>
                </a:lnTo>
                <a:lnTo>
                  <a:pt x="24622" y="992707"/>
                </a:lnTo>
                <a:lnTo>
                  <a:pt x="6442" y="949630"/>
                </a:lnTo>
                <a:lnTo>
                  <a:pt x="0" y="901699"/>
                </a:lnTo>
                <a:lnTo>
                  <a:pt x="0" y="180339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99871" y="3966209"/>
            <a:ext cx="2359660" cy="80073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553720" marR="5715" indent="-541655">
              <a:lnSpc>
                <a:spcPts val="2750"/>
              </a:lnSpc>
              <a:spcBef>
                <a:spcPts val="695"/>
              </a:spcBef>
            </a:pPr>
            <a:r>
              <a:rPr sz="2800" spc="-55" dirty="0">
                <a:solidFill>
                  <a:srgbClr val="FFFFFF"/>
                </a:solidFill>
                <a:latin typeface="Arial"/>
                <a:cs typeface="Arial"/>
              </a:rPr>
              <a:t>What </a:t>
            </a:r>
            <a:r>
              <a:rPr sz="2800" spc="-21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800" spc="-240" dirty="0">
                <a:solidFill>
                  <a:srgbClr val="FFFFFF"/>
                </a:solidFill>
                <a:latin typeface="Arial"/>
                <a:cs typeface="Arial"/>
              </a:rPr>
              <a:t>course  </a:t>
            </a:r>
            <a:r>
              <a:rPr sz="2800" spc="-24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70" dirty="0">
                <a:solidFill>
                  <a:srgbClr val="FFFFFF"/>
                </a:solidFill>
                <a:latin typeface="Arial"/>
                <a:cs typeface="Arial"/>
              </a:rPr>
              <a:t>about?</a:t>
            </a:r>
            <a:endParaRPr sz="28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548634" y="5119878"/>
            <a:ext cx="5218430" cy="867410"/>
          </a:xfrm>
          <a:custGeom>
            <a:avLst/>
            <a:gdLst/>
            <a:ahLst/>
            <a:cxnLst/>
            <a:rect l="l" t="t" r="r" b="b"/>
            <a:pathLst>
              <a:path w="5218430" h="867410">
                <a:moveTo>
                  <a:pt x="5073649" y="0"/>
                </a:moveTo>
                <a:lnTo>
                  <a:pt x="0" y="0"/>
                </a:lnTo>
                <a:lnTo>
                  <a:pt x="0" y="867156"/>
                </a:lnTo>
                <a:lnTo>
                  <a:pt x="5073649" y="867156"/>
                </a:lnTo>
                <a:lnTo>
                  <a:pt x="5119307" y="859787"/>
                </a:lnTo>
                <a:lnTo>
                  <a:pt x="5158977" y="839270"/>
                </a:lnTo>
                <a:lnTo>
                  <a:pt x="5190272" y="807985"/>
                </a:lnTo>
                <a:lnTo>
                  <a:pt x="5210801" y="768311"/>
                </a:lnTo>
                <a:lnTo>
                  <a:pt x="5218175" y="722630"/>
                </a:lnTo>
                <a:lnTo>
                  <a:pt x="5218175" y="144526"/>
                </a:lnTo>
                <a:lnTo>
                  <a:pt x="5210801" y="98868"/>
                </a:lnTo>
                <a:lnTo>
                  <a:pt x="5190272" y="59198"/>
                </a:lnTo>
                <a:lnTo>
                  <a:pt x="5158977" y="27903"/>
                </a:lnTo>
                <a:lnTo>
                  <a:pt x="5119307" y="7374"/>
                </a:lnTo>
                <a:lnTo>
                  <a:pt x="5073649" y="0"/>
                </a:lnTo>
                <a:close/>
              </a:path>
            </a:pathLst>
          </a:custGeom>
          <a:solidFill>
            <a:srgbClr val="DCE4ED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548634" y="5119878"/>
            <a:ext cx="5218430" cy="867410"/>
          </a:xfrm>
          <a:custGeom>
            <a:avLst/>
            <a:gdLst/>
            <a:ahLst/>
            <a:cxnLst/>
            <a:rect l="l" t="t" r="r" b="b"/>
            <a:pathLst>
              <a:path w="5218430" h="867410">
                <a:moveTo>
                  <a:pt x="5218175" y="144526"/>
                </a:moveTo>
                <a:lnTo>
                  <a:pt x="5218175" y="722630"/>
                </a:lnTo>
                <a:lnTo>
                  <a:pt x="5210801" y="768311"/>
                </a:lnTo>
                <a:lnTo>
                  <a:pt x="5190272" y="807985"/>
                </a:lnTo>
                <a:lnTo>
                  <a:pt x="5158977" y="839270"/>
                </a:lnTo>
                <a:lnTo>
                  <a:pt x="5119307" y="859787"/>
                </a:lnTo>
                <a:lnTo>
                  <a:pt x="5073649" y="867156"/>
                </a:lnTo>
                <a:lnTo>
                  <a:pt x="0" y="867156"/>
                </a:lnTo>
                <a:lnTo>
                  <a:pt x="0" y="0"/>
                </a:lnTo>
                <a:lnTo>
                  <a:pt x="5073649" y="0"/>
                </a:lnTo>
                <a:lnTo>
                  <a:pt x="5119307" y="7374"/>
                </a:lnTo>
                <a:lnTo>
                  <a:pt x="5158977" y="27903"/>
                </a:lnTo>
                <a:lnTo>
                  <a:pt x="5190272" y="59198"/>
                </a:lnTo>
                <a:lnTo>
                  <a:pt x="5210801" y="98868"/>
                </a:lnTo>
                <a:lnTo>
                  <a:pt x="5218175" y="144526"/>
                </a:lnTo>
                <a:close/>
              </a:path>
            </a:pathLst>
          </a:custGeom>
          <a:ln w="19812">
            <a:solidFill>
              <a:srgbClr val="DCE4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600450" y="5133289"/>
            <a:ext cx="3395979" cy="7797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785" indent="-172085">
              <a:lnSpc>
                <a:spcPts val="1995"/>
              </a:lnSpc>
              <a:spcBef>
                <a:spcPts val="105"/>
              </a:spcBef>
              <a:buChar char="•"/>
              <a:tabLst>
                <a:tab pos="185420" algn="l"/>
              </a:tabLst>
            </a:pPr>
            <a:r>
              <a:rPr sz="1700" spc="-100" dirty="0">
                <a:latin typeface="Arial"/>
                <a:cs typeface="Arial"/>
              </a:rPr>
              <a:t>Syllabus</a:t>
            </a:r>
            <a:endParaRPr sz="1700" dirty="0">
              <a:latin typeface="Arial"/>
              <a:cs typeface="Arial"/>
            </a:endParaRPr>
          </a:p>
          <a:p>
            <a:pPr marL="184785" indent="-172085">
              <a:lnSpc>
                <a:spcPts val="1945"/>
              </a:lnSpc>
              <a:buChar char="•"/>
              <a:tabLst>
                <a:tab pos="185420" algn="l"/>
              </a:tabLst>
            </a:pPr>
            <a:r>
              <a:rPr lang="en-US" sz="1700" spc="-35" dirty="0">
                <a:latin typeface="Arial"/>
                <a:cs typeface="Arial"/>
              </a:rPr>
              <a:t>E</a:t>
            </a:r>
            <a:r>
              <a:rPr sz="1700" spc="-110" dirty="0" smtClean="0">
                <a:latin typeface="Arial"/>
                <a:cs typeface="Arial"/>
              </a:rPr>
              <a:t>xam</a:t>
            </a:r>
            <a:r>
              <a:rPr sz="1700" spc="-110" dirty="0">
                <a:latin typeface="Arial"/>
                <a:cs typeface="Arial"/>
              </a:rPr>
              <a:t>, </a:t>
            </a:r>
            <a:r>
              <a:rPr lang="en-US" sz="1700" spc="-130" dirty="0">
                <a:latin typeface="Arial"/>
                <a:cs typeface="Arial"/>
              </a:rPr>
              <a:t>H</a:t>
            </a:r>
            <a:r>
              <a:rPr sz="1700" spc="-130" dirty="0" smtClean="0">
                <a:latin typeface="Arial"/>
                <a:cs typeface="Arial"/>
              </a:rPr>
              <a:t>omework</a:t>
            </a:r>
            <a:r>
              <a:rPr sz="1700" spc="-235" dirty="0" smtClean="0">
                <a:latin typeface="Arial"/>
                <a:cs typeface="Arial"/>
              </a:rPr>
              <a:t> </a:t>
            </a:r>
            <a:r>
              <a:rPr sz="1700" spc="-155" dirty="0">
                <a:latin typeface="Arial"/>
                <a:cs typeface="Arial"/>
              </a:rPr>
              <a:t>assignments</a:t>
            </a:r>
            <a:endParaRPr sz="1700" dirty="0">
              <a:latin typeface="Arial"/>
              <a:cs typeface="Arial"/>
            </a:endParaRPr>
          </a:p>
          <a:p>
            <a:pPr marL="184785" indent="-172085">
              <a:lnSpc>
                <a:spcPts val="1989"/>
              </a:lnSpc>
              <a:buChar char="•"/>
              <a:tabLst>
                <a:tab pos="185420" algn="l"/>
              </a:tabLst>
            </a:pPr>
            <a:r>
              <a:rPr lang="en-US" sz="1700" spc="-114" dirty="0" smtClean="0">
                <a:latin typeface="Arial"/>
                <a:cs typeface="Arial"/>
              </a:rPr>
              <a:t>Interviews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13409" y="5011673"/>
            <a:ext cx="2935605" cy="1083945"/>
          </a:xfrm>
          <a:custGeom>
            <a:avLst/>
            <a:gdLst/>
            <a:ahLst/>
            <a:cxnLst/>
            <a:rect l="l" t="t" r="r" b="b"/>
            <a:pathLst>
              <a:path w="2935604" h="1083945">
                <a:moveTo>
                  <a:pt x="2754629" y="0"/>
                </a:moveTo>
                <a:lnTo>
                  <a:pt x="180594" y="0"/>
                </a:lnTo>
                <a:lnTo>
                  <a:pt x="132587" y="6454"/>
                </a:lnTo>
                <a:lnTo>
                  <a:pt x="89447" y="24666"/>
                </a:lnTo>
                <a:lnTo>
                  <a:pt x="52897" y="52911"/>
                </a:lnTo>
                <a:lnTo>
                  <a:pt x="24657" y="89464"/>
                </a:lnTo>
                <a:lnTo>
                  <a:pt x="6451" y="132600"/>
                </a:lnTo>
                <a:lnTo>
                  <a:pt x="0" y="180594"/>
                </a:lnTo>
                <a:lnTo>
                  <a:pt x="0" y="902969"/>
                </a:lnTo>
                <a:lnTo>
                  <a:pt x="6451" y="950976"/>
                </a:lnTo>
                <a:lnTo>
                  <a:pt x="24657" y="994116"/>
                </a:lnTo>
                <a:lnTo>
                  <a:pt x="52897" y="1030666"/>
                </a:lnTo>
                <a:lnTo>
                  <a:pt x="89447" y="1058906"/>
                </a:lnTo>
                <a:lnTo>
                  <a:pt x="132587" y="1077112"/>
                </a:lnTo>
                <a:lnTo>
                  <a:pt x="180594" y="1083564"/>
                </a:lnTo>
                <a:lnTo>
                  <a:pt x="2754629" y="1083564"/>
                </a:lnTo>
                <a:lnTo>
                  <a:pt x="2802623" y="1077112"/>
                </a:lnTo>
                <a:lnTo>
                  <a:pt x="2845759" y="1058906"/>
                </a:lnTo>
                <a:lnTo>
                  <a:pt x="2882312" y="1030666"/>
                </a:lnTo>
                <a:lnTo>
                  <a:pt x="2910557" y="994116"/>
                </a:lnTo>
                <a:lnTo>
                  <a:pt x="2928769" y="950976"/>
                </a:lnTo>
                <a:lnTo>
                  <a:pt x="2935224" y="902969"/>
                </a:lnTo>
                <a:lnTo>
                  <a:pt x="2935224" y="180594"/>
                </a:lnTo>
                <a:lnTo>
                  <a:pt x="2928769" y="132600"/>
                </a:lnTo>
                <a:lnTo>
                  <a:pt x="2910557" y="89464"/>
                </a:lnTo>
                <a:lnTo>
                  <a:pt x="2882312" y="52911"/>
                </a:lnTo>
                <a:lnTo>
                  <a:pt x="2845759" y="24666"/>
                </a:lnTo>
                <a:lnTo>
                  <a:pt x="2802623" y="6454"/>
                </a:lnTo>
                <a:lnTo>
                  <a:pt x="2754629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13409" y="5011673"/>
            <a:ext cx="2935605" cy="1083945"/>
          </a:xfrm>
          <a:custGeom>
            <a:avLst/>
            <a:gdLst/>
            <a:ahLst/>
            <a:cxnLst/>
            <a:rect l="l" t="t" r="r" b="b"/>
            <a:pathLst>
              <a:path w="2935604" h="1083945">
                <a:moveTo>
                  <a:pt x="0" y="180594"/>
                </a:moveTo>
                <a:lnTo>
                  <a:pt x="6451" y="132600"/>
                </a:lnTo>
                <a:lnTo>
                  <a:pt x="24657" y="89464"/>
                </a:lnTo>
                <a:lnTo>
                  <a:pt x="52897" y="52911"/>
                </a:lnTo>
                <a:lnTo>
                  <a:pt x="89447" y="24666"/>
                </a:lnTo>
                <a:lnTo>
                  <a:pt x="132587" y="6454"/>
                </a:lnTo>
                <a:lnTo>
                  <a:pt x="180594" y="0"/>
                </a:lnTo>
                <a:lnTo>
                  <a:pt x="2754629" y="0"/>
                </a:lnTo>
                <a:lnTo>
                  <a:pt x="2802623" y="6454"/>
                </a:lnTo>
                <a:lnTo>
                  <a:pt x="2845759" y="24666"/>
                </a:lnTo>
                <a:lnTo>
                  <a:pt x="2882312" y="52911"/>
                </a:lnTo>
                <a:lnTo>
                  <a:pt x="2910557" y="89464"/>
                </a:lnTo>
                <a:lnTo>
                  <a:pt x="2928769" y="132600"/>
                </a:lnTo>
                <a:lnTo>
                  <a:pt x="2935224" y="180594"/>
                </a:lnTo>
                <a:lnTo>
                  <a:pt x="2935224" y="902969"/>
                </a:lnTo>
                <a:lnTo>
                  <a:pt x="2928769" y="950976"/>
                </a:lnTo>
                <a:lnTo>
                  <a:pt x="2910557" y="994116"/>
                </a:lnTo>
                <a:lnTo>
                  <a:pt x="2882312" y="1030666"/>
                </a:lnTo>
                <a:lnTo>
                  <a:pt x="2845759" y="1058906"/>
                </a:lnTo>
                <a:lnTo>
                  <a:pt x="2802623" y="1077112"/>
                </a:lnTo>
                <a:lnTo>
                  <a:pt x="2754629" y="1083564"/>
                </a:lnTo>
                <a:lnTo>
                  <a:pt x="180594" y="1083564"/>
                </a:lnTo>
                <a:lnTo>
                  <a:pt x="132587" y="1077112"/>
                </a:lnTo>
                <a:lnTo>
                  <a:pt x="89447" y="1058906"/>
                </a:lnTo>
                <a:lnTo>
                  <a:pt x="52897" y="1030666"/>
                </a:lnTo>
                <a:lnTo>
                  <a:pt x="24657" y="994116"/>
                </a:lnTo>
                <a:lnTo>
                  <a:pt x="6451" y="950976"/>
                </a:lnTo>
                <a:lnTo>
                  <a:pt x="0" y="902969"/>
                </a:lnTo>
                <a:lnTo>
                  <a:pt x="0" y="180594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163523" y="5102733"/>
            <a:ext cx="1834514" cy="80073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 marR="5080" indent="421640">
              <a:lnSpc>
                <a:spcPts val="2750"/>
              </a:lnSpc>
              <a:spcBef>
                <a:spcPts val="695"/>
              </a:spcBef>
            </a:pPr>
            <a:r>
              <a:rPr sz="2800" spc="-245" dirty="0">
                <a:solidFill>
                  <a:srgbClr val="FFFFFF"/>
                </a:solidFill>
                <a:latin typeface="Arial"/>
                <a:cs typeface="Arial"/>
              </a:rPr>
              <a:t>Course  </a:t>
            </a:r>
            <a:r>
              <a:rPr sz="2800" spc="-6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800" spc="-9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00" spc="-100" dirty="0">
                <a:solidFill>
                  <a:srgbClr val="FFFFFF"/>
                </a:solidFill>
                <a:latin typeface="Arial"/>
                <a:cs typeface="Arial"/>
              </a:rPr>
              <a:t>quir</a:t>
            </a:r>
            <a:r>
              <a:rPr sz="2800" spc="-12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00" spc="-290" dirty="0">
                <a:solidFill>
                  <a:srgbClr val="FFFFFF"/>
                </a:solidFill>
                <a:latin typeface="Arial"/>
                <a:cs typeface="Arial"/>
              </a:rPr>
              <a:t>ments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46335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Cognitive</a:t>
            </a:r>
            <a:r>
              <a:rPr spc="-85" dirty="0"/>
              <a:t> </a:t>
            </a:r>
            <a:r>
              <a:rPr spc="-290" dirty="0"/>
              <a:t>Computing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1387" y="1523763"/>
            <a:ext cx="7640955" cy="430022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805"/>
              </a:spcBef>
              <a:buClr>
                <a:srgbClr val="DD8046"/>
              </a:buClr>
              <a:buSzPct val="59259"/>
              <a:buFont typeface="Wingdings"/>
              <a:buChar char=""/>
              <a:tabLst>
                <a:tab pos="427355" algn="l"/>
                <a:tab pos="427990" algn="l"/>
              </a:tabLst>
            </a:pPr>
            <a:r>
              <a:rPr sz="2700" spc="-180" dirty="0">
                <a:latin typeface="Arial"/>
                <a:cs typeface="Arial"/>
              </a:rPr>
              <a:t>People </a:t>
            </a:r>
            <a:r>
              <a:rPr sz="2700" spc="-120" dirty="0">
                <a:latin typeface="Arial"/>
                <a:cs typeface="Arial"/>
              </a:rPr>
              <a:t>expect </a:t>
            </a:r>
            <a:r>
              <a:rPr sz="2700" spc="-285" dirty="0">
                <a:latin typeface="Arial"/>
                <a:cs typeface="Arial"/>
              </a:rPr>
              <a:t>systems </a:t>
            </a:r>
            <a:r>
              <a:rPr sz="2700" spc="-85" dirty="0">
                <a:latin typeface="Arial"/>
                <a:cs typeface="Arial"/>
              </a:rPr>
              <a:t>to </a:t>
            </a:r>
            <a:r>
              <a:rPr sz="2700" spc="-145" dirty="0">
                <a:latin typeface="Arial"/>
                <a:cs typeface="Arial"/>
              </a:rPr>
              <a:t>behave </a:t>
            </a:r>
            <a:r>
              <a:rPr sz="2700" spc="-100" dirty="0">
                <a:latin typeface="Arial"/>
                <a:cs typeface="Arial"/>
              </a:rPr>
              <a:t>like</a:t>
            </a:r>
            <a:r>
              <a:rPr sz="2700" spc="260" dirty="0">
                <a:latin typeface="Arial"/>
                <a:cs typeface="Arial"/>
              </a:rPr>
              <a:t> </a:t>
            </a:r>
            <a:r>
              <a:rPr sz="2700" spc="-310" dirty="0">
                <a:latin typeface="Arial"/>
                <a:cs typeface="Arial"/>
              </a:rPr>
              <a:t>humans</a:t>
            </a:r>
            <a:endParaRPr sz="270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630"/>
              </a:spcBef>
              <a:buClr>
                <a:srgbClr val="93B6D2"/>
              </a:buClr>
              <a:buSzPct val="68750"/>
              <a:buChar char=""/>
              <a:tabLst>
                <a:tab pos="653415" algn="l"/>
              </a:tabLst>
            </a:pPr>
            <a:r>
              <a:rPr sz="2400" spc="-270" dirty="0">
                <a:latin typeface="Arial"/>
                <a:cs typeface="Arial"/>
              </a:rPr>
              <a:t>Be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Adaptive</a:t>
            </a:r>
            <a:endParaRPr sz="2400">
              <a:latin typeface="Arial"/>
              <a:cs typeface="Arial"/>
            </a:endParaRPr>
          </a:p>
          <a:p>
            <a:pPr marL="927100" lvl="2" indent="-228600">
              <a:lnSpc>
                <a:spcPct val="100000"/>
              </a:lnSpc>
              <a:spcBef>
                <a:spcPts val="515"/>
              </a:spcBef>
              <a:buClr>
                <a:srgbClr val="DD8046"/>
              </a:buClr>
              <a:buSzPct val="73809"/>
              <a:buFont typeface="Wingdings"/>
              <a:buChar char=""/>
              <a:tabLst>
                <a:tab pos="927735" algn="l"/>
              </a:tabLst>
            </a:pPr>
            <a:r>
              <a:rPr sz="2100" spc="-140" dirty="0">
                <a:latin typeface="Arial"/>
                <a:cs typeface="Arial"/>
              </a:rPr>
              <a:t>Learn </a:t>
            </a:r>
            <a:r>
              <a:rPr sz="2100" spc="-180" dirty="0">
                <a:latin typeface="Arial"/>
                <a:cs typeface="Arial"/>
              </a:rPr>
              <a:t>as </a:t>
            </a:r>
            <a:r>
              <a:rPr sz="2100" spc="-95" dirty="0">
                <a:latin typeface="Arial"/>
                <a:cs typeface="Arial"/>
              </a:rPr>
              <a:t>information </a:t>
            </a:r>
            <a:r>
              <a:rPr sz="2100" spc="-90" dirty="0">
                <a:latin typeface="Arial"/>
                <a:cs typeface="Arial"/>
              </a:rPr>
              <a:t>and </a:t>
            </a:r>
            <a:r>
              <a:rPr sz="2100" spc="-100" dirty="0">
                <a:latin typeface="Arial"/>
                <a:cs typeface="Arial"/>
              </a:rPr>
              <a:t>goals</a:t>
            </a:r>
            <a:r>
              <a:rPr sz="2100" spc="-350" dirty="0">
                <a:latin typeface="Arial"/>
                <a:cs typeface="Arial"/>
              </a:rPr>
              <a:t> </a:t>
            </a:r>
            <a:r>
              <a:rPr sz="2100" spc="-140" dirty="0">
                <a:latin typeface="Arial"/>
                <a:cs typeface="Arial"/>
              </a:rPr>
              <a:t>change</a:t>
            </a:r>
            <a:endParaRPr sz="210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575"/>
              </a:spcBef>
              <a:buClr>
                <a:srgbClr val="93B6D2"/>
              </a:buClr>
              <a:buSzPct val="68750"/>
              <a:buChar char=""/>
              <a:tabLst>
                <a:tab pos="653415" algn="l"/>
              </a:tabLst>
            </a:pPr>
            <a:r>
              <a:rPr sz="2400" spc="-270" dirty="0">
                <a:latin typeface="Arial"/>
                <a:cs typeface="Arial"/>
              </a:rPr>
              <a:t>Be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Interactive</a:t>
            </a:r>
            <a:endParaRPr sz="2400">
              <a:latin typeface="Arial"/>
              <a:cs typeface="Arial"/>
            </a:endParaRPr>
          </a:p>
          <a:p>
            <a:pPr marL="927100" lvl="2" indent="-228600">
              <a:lnSpc>
                <a:spcPct val="100000"/>
              </a:lnSpc>
              <a:spcBef>
                <a:spcPts val="520"/>
              </a:spcBef>
              <a:buClr>
                <a:srgbClr val="DD8046"/>
              </a:buClr>
              <a:buSzPct val="73809"/>
              <a:buFont typeface="Wingdings"/>
              <a:buChar char=""/>
              <a:tabLst>
                <a:tab pos="927735" algn="l"/>
              </a:tabLst>
            </a:pPr>
            <a:r>
              <a:rPr sz="2100" spc="-105" dirty="0">
                <a:latin typeface="Arial"/>
                <a:cs typeface="Arial"/>
              </a:rPr>
              <a:t>Interact </a:t>
            </a:r>
            <a:r>
              <a:rPr sz="2100" spc="-85" dirty="0">
                <a:latin typeface="Arial"/>
                <a:cs typeface="Arial"/>
              </a:rPr>
              <a:t>easily </a:t>
            </a:r>
            <a:r>
              <a:rPr sz="2100" spc="-100" dirty="0">
                <a:latin typeface="Arial"/>
                <a:cs typeface="Arial"/>
              </a:rPr>
              <a:t>with </a:t>
            </a:r>
            <a:r>
              <a:rPr sz="2100" spc="-65" dirty="0">
                <a:latin typeface="Arial"/>
                <a:cs typeface="Arial"/>
              </a:rPr>
              <a:t>people </a:t>
            </a:r>
            <a:r>
              <a:rPr sz="2100" spc="-90" dirty="0">
                <a:latin typeface="Arial"/>
                <a:cs typeface="Arial"/>
              </a:rPr>
              <a:t>and </a:t>
            </a:r>
            <a:r>
              <a:rPr sz="2100" spc="-100" dirty="0">
                <a:latin typeface="Arial"/>
                <a:cs typeface="Arial"/>
              </a:rPr>
              <a:t>other</a:t>
            </a:r>
            <a:r>
              <a:rPr sz="2100" spc="-55" dirty="0">
                <a:latin typeface="Arial"/>
                <a:cs typeface="Arial"/>
              </a:rPr>
              <a:t> </a:t>
            </a:r>
            <a:r>
              <a:rPr sz="2100" spc="-220" dirty="0">
                <a:latin typeface="Arial"/>
                <a:cs typeface="Arial"/>
              </a:rPr>
              <a:t>systems</a:t>
            </a:r>
            <a:endParaRPr sz="210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585"/>
              </a:spcBef>
              <a:buClr>
                <a:srgbClr val="93B6D2"/>
              </a:buClr>
              <a:buSzPct val="68750"/>
              <a:buChar char=""/>
              <a:tabLst>
                <a:tab pos="653415" algn="l"/>
              </a:tabLst>
            </a:pPr>
            <a:r>
              <a:rPr sz="2400" spc="-270" dirty="0">
                <a:latin typeface="Arial"/>
                <a:cs typeface="Arial"/>
              </a:rPr>
              <a:t>Be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Contextual</a:t>
            </a:r>
            <a:endParaRPr sz="2400">
              <a:latin typeface="Arial"/>
              <a:cs typeface="Arial"/>
            </a:endParaRPr>
          </a:p>
          <a:p>
            <a:pPr marL="927100" lvl="2" indent="-228600">
              <a:lnSpc>
                <a:spcPct val="100000"/>
              </a:lnSpc>
              <a:spcBef>
                <a:spcPts val="515"/>
              </a:spcBef>
              <a:buClr>
                <a:srgbClr val="DD8046"/>
              </a:buClr>
              <a:buSzPct val="73809"/>
              <a:buFont typeface="Wingdings"/>
              <a:buChar char=""/>
              <a:tabLst>
                <a:tab pos="927735" algn="l"/>
              </a:tabLst>
            </a:pPr>
            <a:r>
              <a:rPr sz="2100" spc="-130" dirty="0">
                <a:latin typeface="Arial"/>
                <a:cs typeface="Arial"/>
              </a:rPr>
              <a:t>Understand </a:t>
            </a:r>
            <a:r>
              <a:rPr sz="2100" spc="-145" dirty="0">
                <a:latin typeface="Arial"/>
                <a:cs typeface="Arial"/>
              </a:rPr>
              <a:t>meaning, </a:t>
            </a:r>
            <a:r>
              <a:rPr sz="2100" spc="-50" dirty="0">
                <a:latin typeface="Arial"/>
                <a:cs typeface="Arial"/>
              </a:rPr>
              <a:t>exploit additional </a:t>
            </a:r>
            <a:r>
              <a:rPr sz="2100" spc="-204" dirty="0">
                <a:latin typeface="Arial"/>
                <a:cs typeface="Arial"/>
              </a:rPr>
              <a:t>sources </a:t>
            </a:r>
            <a:r>
              <a:rPr sz="2100" spc="-5" dirty="0">
                <a:latin typeface="Arial"/>
                <a:cs typeface="Arial"/>
              </a:rPr>
              <a:t>of</a:t>
            </a:r>
            <a:r>
              <a:rPr sz="2100" spc="270" dirty="0">
                <a:latin typeface="Arial"/>
                <a:cs typeface="Arial"/>
              </a:rPr>
              <a:t> </a:t>
            </a:r>
            <a:r>
              <a:rPr sz="2100" spc="-95" dirty="0">
                <a:latin typeface="Arial"/>
                <a:cs typeface="Arial"/>
              </a:rPr>
              <a:t>information</a:t>
            </a:r>
            <a:endParaRPr sz="21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10"/>
              </a:spcBef>
              <a:buClr>
                <a:srgbClr val="DD8046"/>
              </a:buClr>
              <a:buFont typeface="Wingdings"/>
              <a:buChar char=""/>
            </a:pPr>
            <a:endParaRPr sz="3200">
              <a:latin typeface="Times New Roman"/>
              <a:cs typeface="Times New Roman"/>
            </a:endParaRPr>
          </a:p>
          <a:p>
            <a:pPr marL="332740" marR="5080" indent="-320040">
              <a:lnSpc>
                <a:spcPct val="100000"/>
              </a:lnSpc>
              <a:buClr>
                <a:srgbClr val="DD8046"/>
              </a:buClr>
              <a:buSzPct val="59259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2700" spc="-114" dirty="0">
                <a:latin typeface="Arial"/>
                <a:cs typeface="Arial"/>
              </a:rPr>
              <a:t>Need </a:t>
            </a:r>
            <a:r>
              <a:rPr sz="2700" spc="-85" dirty="0">
                <a:latin typeface="Arial"/>
                <a:cs typeface="Arial"/>
              </a:rPr>
              <a:t>to </a:t>
            </a:r>
            <a:r>
              <a:rPr sz="2700" spc="-225" dirty="0">
                <a:latin typeface="Arial"/>
                <a:cs typeface="Arial"/>
              </a:rPr>
              <a:t>process </a:t>
            </a:r>
            <a:r>
              <a:rPr sz="2700" spc="-55" dirty="0">
                <a:latin typeface="Arial"/>
                <a:cs typeface="Arial"/>
              </a:rPr>
              <a:t>large </a:t>
            </a:r>
            <a:r>
              <a:rPr sz="2700" spc="-135" dirty="0">
                <a:latin typeface="Arial"/>
                <a:cs typeface="Arial"/>
              </a:rPr>
              <a:t>quantities </a:t>
            </a:r>
            <a:r>
              <a:rPr sz="2700" spc="-5" dirty="0">
                <a:latin typeface="Arial"/>
                <a:cs typeface="Arial"/>
              </a:rPr>
              <a:t>of </a:t>
            </a:r>
            <a:r>
              <a:rPr sz="2700" spc="-160" dirty="0">
                <a:latin typeface="Arial"/>
                <a:cs typeface="Arial"/>
              </a:rPr>
              <a:t>uncertain </a:t>
            </a:r>
            <a:r>
              <a:rPr sz="2700" spc="-15" dirty="0">
                <a:latin typeface="Arial"/>
                <a:cs typeface="Arial"/>
              </a:rPr>
              <a:t>data </a:t>
            </a:r>
            <a:r>
              <a:rPr sz="2700" dirty="0">
                <a:latin typeface="Arial"/>
                <a:cs typeface="Arial"/>
              </a:rPr>
              <a:t>of  </a:t>
            </a:r>
            <a:r>
              <a:rPr sz="2700" spc="-40" dirty="0">
                <a:latin typeface="Arial"/>
                <a:cs typeface="Arial"/>
              </a:rPr>
              <a:t>different </a:t>
            </a:r>
            <a:r>
              <a:rPr sz="2700" spc="-130" dirty="0">
                <a:latin typeface="Arial"/>
                <a:cs typeface="Arial"/>
              </a:rPr>
              <a:t>types </a:t>
            </a:r>
            <a:r>
              <a:rPr sz="2700" spc="-100" dirty="0">
                <a:latin typeface="Arial"/>
                <a:cs typeface="Arial"/>
              </a:rPr>
              <a:t>(text, </a:t>
            </a:r>
            <a:r>
              <a:rPr sz="2700" spc="-210" dirty="0">
                <a:latin typeface="Arial"/>
                <a:cs typeface="Arial"/>
              </a:rPr>
              <a:t>speech, </a:t>
            </a:r>
            <a:r>
              <a:rPr sz="2700" spc="-275" dirty="0">
                <a:latin typeface="Arial"/>
                <a:cs typeface="Arial"/>
              </a:rPr>
              <a:t>sensors, </a:t>
            </a:r>
            <a:r>
              <a:rPr sz="2700" spc="-195" dirty="0">
                <a:latin typeface="Arial"/>
                <a:cs typeface="Arial"/>
              </a:rPr>
              <a:t>images</a:t>
            </a:r>
            <a:r>
              <a:rPr sz="2700" spc="-305" dirty="0">
                <a:latin typeface="Arial"/>
                <a:cs typeface="Arial"/>
              </a:rPr>
              <a:t> </a:t>
            </a:r>
            <a:r>
              <a:rPr sz="2700" spc="-165" dirty="0">
                <a:latin typeface="Arial"/>
                <a:cs typeface="Arial"/>
              </a:rPr>
              <a:t>etc.)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46335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Cognitive</a:t>
            </a:r>
            <a:r>
              <a:rPr spc="-85" dirty="0"/>
              <a:t> </a:t>
            </a:r>
            <a:r>
              <a:rPr spc="-290" dirty="0"/>
              <a:t>Computing</a:t>
            </a:r>
          </a:p>
        </p:txBody>
      </p:sp>
      <p:sp>
        <p:nvSpPr>
          <p:cNvPr id="3" name="object 3"/>
          <p:cNvSpPr/>
          <p:nvPr/>
        </p:nvSpPr>
        <p:spPr>
          <a:xfrm>
            <a:off x="914400" y="1752600"/>
            <a:ext cx="3429000" cy="1929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29200" y="1752600"/>
            <a:ext cx="3442715" cy="1798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0600" y="4114800"/>
            <a:ext cx="3352800" cy="22677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54143" y="3969714"/>
            <a:ext cx="996982" cy="239203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699198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Cognitive </a:t>
            </a:r>
            <a:r>
              <a:rPr spc="-290" dirty="0"/>
              <a:t>Computing </a:t>
            </a:r>
            <a:r>
              <a:rPr spc="-270" dirty="0"/>
              <a:t>in </a:t>
            </a:r>
            <a:r>
              <a:rPr spc="-20" dirty="0"/>
              <a:t>5</a:t>
            </a:r>
            <a:r>
              <a:rPr spc="630" dirty="0"/>
              <a:t> </a:t>
            </a:r>
            <a:r>
              <a:rPr spc="-370" dirty="0"/>
              <a:t>Years</a:t>
            </a:r>
          </a:p>
        </p:txBody>
      </p:sp>
      <p:sp>
        <p:nvSpPr>
          <p:cNvPr id="3" name="object 3"/>
          <p:cNvSpPr/>
          <p:nvPr/>
        </p:nvSpPr>
        <p:spPr>
          <a:xfrm>
            <a:off x="147828" y="1837944"/>
            <a:ext cx="8848344" cy="31821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61734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Cognitive </a:t>
            </a:r>
            <a:r>
              <a:rPr spc="-185" dirty="0"/>
              <a:t>and </a:t>
            </a:r>
            <a:r>
              <a:rPr spc="-150" dirty="0"/>
              <a:t>Data</a:t>
            </a:r>
            <a:r>
              <a:rPr spc="290" dirty="0"/>
              <a:t> </a:t>
            </a:r>
            <a:r>
              <a:rPr spc="-395" dirty="0"/>
              <a:t>Science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1387" y="1611833"/>
            <a:ext cx="7140575" cy="33604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226695" indent="-320040">
              <a:lnSpc>
                <a:spcPct val="100000"/>
              </a:lnSpc>
              <a:spcBef>
                <a:spcPts val="10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195" dirty="0">
                <a:latin typeface="Arial"/>
                <a:cs typeface="Arial"/>
              </a:rPr>
              <a:t>People </a:t>
            </a:r>
            <a:r>
              <a:rPr sz="2900" spc="-165" dirty="0">
                <a:latin typeface="Arial"/>
                <a:cs typeface="Arial"/>
              </a:rPr>
              <a:t>want </a:t>
            </a:r>
            <a:r>
              <a:rPr sz="2900" spc="-105" dirty="0">
                <a:latin typeface="Arial"/>
                <a:cs typeface="Arial"/>
              </a:rPr>
              <a:t>their </a:t>
            </a:r>
            <a:r>
              <a:rPr sz="2900" spc="-185" dirty="0">
                <a:latin typeface="Arial"/>
                <a:cs typeface="Arial"/>
              </a:rPr>
              <a:t>systems/devices </a:t>
            </a:r>
            <a:r>
              <a:rPr sz="2900" spc="-90" dirty="0">
                <a:latin typeface="Arial"/>
                <a:cs typeface="Arial"/>
              </a:rPr>
              <a:t>to </a:t>
            </a:r>
            <a:r>
              <a:rPr sz="2900" spc="-155" dirty="0">
                <a:latin typeface="Arial"/>
                <a:cs typeface="Arial"/>
              </a:rPr>
              <a:t>behave  smarter</a:t>
            </a:r>
            <a:endParaRPr sz="290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615"/>
              </a:spcBef>
              <a:buClr>
                <a:srgbClr val="93B6D2"/>
              </a:buClr>
              <a:buSzPct val="69230"/>
              <a:buChar char=""/>
              <a:tabLst>
                <a:tab pos="653415" algn="l"/>
              </a:tabLst>
            </a:pPr>
            <a:r>
              <a:rPr sz="2600" spc="-204" dirty="0">
                <a:latin typeface="Arial"/>
                <a:cs typeface="Arial"/>
              </a:rPr>
              <a:t>Personal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spc="-170" dirty="0">
                <a:latin typeface="Arial"/>
                <a:cs typeface="Arial"/>
              </a:rPr>
              <a:t>devices</a:t>
            </a:r>
            <a:endParaRPr sz="260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600"/>
              </a:spcBef>
              <a:buClr>
                <a:srgbClr val="93B6D2"/>
              </a:buClr>
              <a:buSzPct val="69230"/>
              <a:buChar char=""/>
              <a:tabLst>
                <a:tab pos="653415" algn="l"/>
              </a:tabLst>
            </a:pPr>
            <a:r>
              <a:rPr sz="2600" spc="-130" dirty="0">
                <a:latin typeface="Arial"/>
                <a:cs typeface="Arial"/>
              </a:rPr>
              <a:t>Industrial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spc="-270" dirty="0">
                <a:latin typeface="Arial"/>
                <a:cs typeface="Arial"/>
              </a:rPr>
              <a:t>systems</a:t>
            </a:r>
            <a:endParaRPr sz="2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93B6D2"/>
              </a:buClr>
              <a:buFont typeface="Arial"/>
              <a:buChar char=""/>
            </a:pPr>
            <a:endParaRPr sz="2800">
              <a:latin typeface="Times New Roman"/>
              <a:cs typeface="Times New Roman"/>
            </a:endParaRPr>
          </a:p>
          <a:p>
            <a:pPr marL="332740" marR="5080" indent="-320040">
              <a:lnSpc>
                <a:spcPct val="100000"/>
              </a:lnSpc>
              <a:spcBef>
                <a:spcPts val="165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125" dirty="0">
                <a:latin typeface="Arial"/>
                <a:cs typeface="Arial"/>
              </a:rPr>
              <a:t>More </a:t>
            </a:r>
            <a:r>
              <a:rPr sz="2900" spc="-15" dirty="0">
                <a:latin typeface="Arial"/>
                <a:cs typeface="Arial"/>
              </a:rPr>
              <a:t>data </a:t>
            </a:r>
            <a:r>
              <a:rPr sz="2900" spc="-90" dirty="0">
                <a:latin typeface="Arial"/>
                <a:cs typeface="Arial"/>
              </a:rPr>
              <a:t>to </a:t>
            </a:r>
            <a:r>
              <a:rPr sz="2900" spc="-125" dirty="0">
                <a:latin typeface="Arial"/>
                <a:cs typeface="Arial"/>
              </a:rPr>
              <a:t>acquire </a:t>
            </a:r>
            <a:r>
              <a:rPr sz="2900" spc="-120" dirty="0">
                <a:latin typeface="Arial"/>
                <a:cs typeface="Arial"/>
              </a:rPr>
              <a:t>and </a:t>
            </a:r>
            <a:r>
              <a:rPr sz="2900" spc="-100" dirty="0">
                <a:latin typeface="Arial"/>
                <a:cs typeface="Arial"/>
              </a:rPr>
              <a:t>analyze </a:t>
            </a:r>
            <a:r>
              <a:rPr sz="2900" spc="-240" dirty="0">
                <a:latin typeface="Arial"/>
                <a:cs typeface="Arial"/>
              </a:rPr>
              <a:t>using </a:t>
            </a:r>
            <a:r>
              <a:rPr sz="2900" spc="-204" dirty="0">
                <a:latin typeface="Arial"/>
                <a:cs typeface="Arial"/>
              </a:rPr>
              <a:t>more  </a:t>
            </a:r>
            <a:r>
              <a:rPr sz="2900" spc="-180" dirty="0">
                <a:latin typeface="Arial"/>
                <a:cs typeface="Arial"/>
              </a:rPr>
              <a:t>complex </a:t>
            </a:r>
            <a:r>
              <a:rPr sz="2900" spc="-155" dirty="0">
                <a:latin typeface="Arial"/>
                <a:cs typeface="Arial"/>
              </a:rPr>
              <a:t>algorithms </a:t>
            </a:r>
            <a:r>
              <a:rPr sz="2900" spc="-125" dirty="0">
                <a:latin typeface="Arial"/>
                <a:cs typeface="Arial"/>
              </a:rPr>
              <a:t>and</a:t>
            </a:r>
            <a:r>
              <a:rPr sz="2900" spc="260" dirty="0">
                <a:latin typeface="Arial"/>
                <a:cs typeface="Arial"/>
              </a:rPr>
              <a:t> </a:t>
            </a:r>
            <a:r>
              <a:rPr sz="2900" spc="-175" dirty="0">
                <a:latin typeface="Arial"/>
                <a:cs typeface="Arial"/>
              </a:rPr>
              <a:t>technologies</a:t>
            </a:r>
            <a:endParaRPr sz="29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6" name="Picture 4" descr="C:\Users\Bhanu\Desktop\Data-Science-use-cas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rgbClr val="93B6D2"/>
          </a:solidFill>
        </p:spPr>
        <p:txBody>
          <a:bodyPr vert="horz" wrap="square" lIns="0" tIns="1289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15"/>
              </a:spcBef>
            </a:pPr>
            <a:r>
              <a:rPr sz="4400" spc="-140" dirty="0">
                <a:solidFill>
                  <a:srgbClr val="FFFFFF"/>
                </a:solidFill>
                <a:latin typeface="Arial"/>
                <a:cs typeface="Arial"/>
              </a:rPr>
              <a:t>3. </a:t>
            </a:r>
            <a:r>
              <a:rPr sz="4400" spc="-80" dirty="0">
                <a:solidFill>
                  <a:srgbClr val="FFFFFF"/>
                </a:solidFill>
                <a:latin typeface="Arial"/>
                <a:cs typeface="Arial"/>
              </a:rPr>
              <a:t>What </a:t>
            </a:r>
            <a:r>
              <a:rPr sz="4400" spc="-38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4400" spc="-3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4400" spc="-3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spc="-395" dirty="0">
                <a:solidFill>
                  <a:srgbClr val="FFFFFF"/>
                </a:solidFill>
                <a:latin typeface="Arial"/>
                <a:cs typeface="Arial"/>
              </a:rPr>
              <a:t>science</a:t>
            </a:r>
            <a:endParaRPr sz="4400">
              <a:latin typeface="Arial"/>
              <a:cs typeface="Arial"/>
            </a:endParaRPr>
          </a:p>
        </p:txBody>
      </p:sp>
      <p:pic>
        <p:nvPicPr>
          <p:cNvPr id="2050" name="Picture 2" descr="C:\Users\Bhanu\Desktop\data-scientist-300x27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3276600"/>
            <a:ext cx="2857500" cy="2571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47739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Example </a:t>
            </a:r>
            <a:r>
              <a:rPr spc="-260" dirty="0"/>
              <a:t>I:</a:t>
            </a:r>
            <a:r>
              <a:rPr spc="170" dirty="0"/>
              <a:t> </a:t>
            </a:r>
            <a:r>
              <a:rPr spc="-155" dirty="0"/>
              <a:t>Marketing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1387" y="1525406"/>
            <a:ext cx="7915909" cy="355981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78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140" dirty="0">
                <a:latin typeface="Arial"/>
                <a:cs typeface="Arial"/>
              </a:rPr>
              <a:t>Predicting </a:t>
            </a:r>
            <a:r>
              <a:rPr sz="2900" spc="-150" dirty="0">
                <a:latin typeface="Arial"/>
                <a:cs typeface="Arial"/>
              </a:rPr>
              <a:t>Lifetime </a:t>
            </a:r>
            <a:r>
              <a:rPr sz="2900" spc="-185" dirty="0">
                <a:latin typeface="Arial"/>
                <a:cs typeface="Arial"/>
              </a:rPr>
              <a:t>Value</a:t>
            </a:r>
            <a:r>
              <a:rPr sz="2900" spc="225" dirty="0">
                <a:latin typeface="Arial"/>
                <a:cs typeface="Arial"/>
              </a:rPr>
              <a:t> </a:t>
            </a:r>
            <a:r>
              <a:rPr sz="2900" spc="-325" dirty="0">
                <a:latin typeface="Arial"/>
                <a:cs typeface="Arial"/>
              </a:rPr>
              <a:t>(LTV)</a:t>
            </a:r>
            <a:endParaRPr sz="2900">
              <a:latin typeface="Arial"/>
              <a:cs typeface="Arial"/>
            </a:endParaRPr>
          </a:p>
          <a:p>
            <a:pPr marL="652780" marR="194310" lvl="1" indent="-274320">
              <a:lnSpc>
                <a:spcPct val="100000"/>
              </a:lnSpc>
              <a:spcBef>
                <a:spcPts val="615"/>
              </a:spcBef>
              <a:buClr>
                <a:srgbClr val="93B6D2"/>
              </a:buClr>
              <a:buSzPct val="69230"/>
              <a:buFont typeface="Arial"/>
              <a:buChar char=""/>
              <a:tabLst>
                <a:tab pos="653415" algn="l"/>
              </a:tabLst>
            </a:pPr>
            <a:r>
              <a:rPr sz="2600" b="1" spc="-100" dirty="0">
                <a:latin typeface="Arial"/>
                <a:cs typeface="Arial"/>
              </a:rPr>
              <a:t>what </a:t>
            </a:r>
            <a:r>
              <a:rPr sz="2600" b="1" spc="-160" dirty="0">
                <a:latin typeface="Arial"/>
                <a:cs typeface="Arial"/>
              </a:rPr>
              <a:t>for</a:t>
            </a:r>
            <a:r>
              <a:rPr sz="2600" spc="-160" dirty="0">
                <a:latin typeface="Arial"/>
                <a:cs typeface="Arial"/>
              </a:rPr>
              <a:t>: </a:t>
            </a:r>
            <a:r>
              <a:rPr sz="2600" spc="65" dirty="0">
                <a:latin typeface="Arial"/>
                <a:cs typeface="Arial"/>
              </a:rPr>
              <a:t>if </a:t>
            </a:r>
            <a:r>
              <a:rPr sz="2600" spc="-175" dirty="0">
                <a:latin typeface="Arial"/>
                <a:cs typeface="Arial"/>
              </a:rPr>
              <a:t>you </a:t>
            </a:r>
            <a:r>
              <a:rPr sz="2600" spc="-204" dirty="0">
                <a:latin typeface="Arial"/>
                <a:cs typeface="Arial"/>
              </a:rPr>
              <a:t>can </a:t>
            </a:r>
            <a:r>
              <a:rPr sz="2600" spc="-70" dirty="0">
                <a:latin typeface="Arial"/>
                <a:cs typeface="Arial"/>
              </a:rPr>
              <a:t>predict </a:t>
            </a:r>
            <a:r>
              <a:rPr sz="2600" spc="-160" dirty="0">
                <a:latin typeface="Arial"/>
                <a:cs typeface="Arial"/>
              </a:rPr>
              <a:t>the </a:t>
            </a:r>
            <a:r>
              <a:rPr sz="2600" spc="-150" dirty="0">
                <a:latin typeface="Arial"/>
                <a:cs typeface="Arial"/>
              </a:rPr>
              <a:t>characteristics </a:t>
            </a:r>
            <a:r>
              <a:rPr sz="2600" dirty="0">
                <a:latin typeface="Arial"/>
                <a:cs typeface="Arial"/>
              </a:rPr>
              <a:t>of </a:t>
            </a:r>
            <a:r>
              <a:rPr sz="2600" spc="-665" dirty="0">
                <a:latin typeface="Arial"/>
                <a:cs typeface="Arial"/>
              </a:rPr>
              <a:t>high  </a:t>
            </a:r>
            <a:r>
              <a:rPr sz="2600" spc="-380" dirty="0">
                <a:latin typeface="Arial"/>
                <a:cs typeface="Arial"/>
              </a:rPr>
              <a:t>LTV </a:t>
            </a:r>
            <a:r>
              <a:rPr sz="2600" spc="-245" dirty="0">
                <a:latin typeface="Arial"/>
                <a:cs typeface="Arial"/>
              </a:rPr>
              <a:t>customers, </a:t>
            </a:r>
            <a:r>
              <a:rPr sz="2600" spc="-195" dirty="0">
                <a:latin typeface="Arial"/>
                <a:cs typeface="Arial"/>
              </a:rPr>
              <a:t>this </a:t>
            </a:r>
            <a:r>
              <a:rPr sz="2600" spc="-165" dirty="0">
                <a:latin typeface="Arial"/>
                <a:cs typeface="Arial"/>
              </a:rPr>
              <a:t>supports </a:t>
            </a:r>
            <a:r>
              <a:rPr sz="2600" spc="-225" dirty="0">
                <a:latin typeface="Arial"/>
                <a:cs typeface="Arial"/>
              </a:rPr>
              <a:t>customer </a:t>
            </a:r>
            <a:r>
              <a:rPr sz="2600" spc="-165" dirty="0">
                <a:latin typeface="Arial"/>
                <a:cs typeface="Arial"/>
              </a:rPr>
              <a:t>segmentation,  </a:t>
            </a:r>
            <a:r>
              <a:rPr sz="2600" spc="-95" dirty="0">
                <a:latin typeface="Arial"/>
                <a:cs typeface="Arial"/>
              </a:rPr>
              <a:t>identifies </a:t>
            </a:r>
            <a:r>
              <a:rPr sz="2600" spc="-150" dirty="0">
                <a:latin typeface="Arial"/>
                <a:cs typeface="Arial"/>
              </a:rPr>
              <a:t>upsell </a:t>
            </a:r>
            <a:r>
              <a:rPr sz="2600" spc="-114" dirty="0">
                <a:latin typeface="Arial"/>
                <a:cs typeface="Arial"/>
              </a:rPr>
              <a:t>opportunities </a:t>
            </a:r>
            <a:r>
              <a:rPr sz="2600" spc="-110" dirty="0">
                <a:latin typeface="Arial"/>
                <a:cs typeface="Arial"/>
              </a:rPr>
              <a:t>and </a:t>
            </a:r>
            <a:r>
              <a:rPr sz="2600" spc="-165" dirty="0">
                <a:latin typeface="Arial"/>
                <a:cs typeface="Arial"/>
              </a:rPr>
              <a:t>supports </a:t>
            </a:r>
            <a:r>
              <a:rPr sz="2600" spc="-120" dirty="0">
                <a:latin typeface="Arial"/>
                <a:cs typeface="Arial"/>
              </a:rPr>
              <a:t>other  </a:t>
            </a:r>
            <a:r>
              <a:rPr sz="2600" spc="-125" dirty="0">
                <a:latin typeface="Arial"/>
                <a:cs typeface="Arial"/>
              </a:rPr>
              <a:t>marketing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spc="-105" dirty="0">
                <a:latin typeface="Arial"/>
                <a:cs typeface="Arial"/>
              </a:rPr>
              <a:t>initiatives</a:t>
            </a:r>
            <a:endParaRPr sz="2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93B6D2"/>
              </a:buClr>
              <a:buFont typeface="Arial"/>
              <a:buChar char=""/>
            </a:pPr>
            <a:endParaRPr sz="3750">
              <a:latin typeface="Times New Roman"/>
              <a:cs typeface="Times New Roman"/>
            </a:endParaRPr>
          </a:p>
          <a:p>
            <a:pPr marL="652780" marR="5080" lvl="1" indent="-274320">
              <a:lnSpc>
                <a:spcPct val="100000"/>
              </a:lnSpc>
              <a:buClr>
                <a:srgbClr val="93B6D2"/>
              </a:buClr>
              <a:buSzPct val="69230"/>
              <a:buFont typeface="Arial"/>
              <a:buChar char=""/>
              <a:tabLst>
                <a:tab pos="653415" algn="l"/>
              </a:tabLst>
            </a:pPr>
            <a:r>
              <a:rPr sz="2600" b="1" spc="-195" dirty="0">
                <a:latin typeface="Arial"/>
                <a:cs typeface="Arial"/>
              </a:rPr>
              <a:t>usage: </a:t>
            </a:r>
            <a:r>
              <a:rPr sz="2600" spc="-204" dirty="0">
                <a:latin typeface="Arial"/>
                <a:cs typeface="Arial"/>
              </a:rPr>
              <a:t>can </a:t>
            </a:r>
            <a:r>
              <a:rPr sz="2600" spc="-80" dirty="0">
                <a:latin typeface="Arial"/>
                <a:cs typeface="Arial"/>
              </a:rPr>
              <a:t>be </a:t>
            </a:r>
            <a:r>
              <a:rPr sz="2600" spc="-120" dirty="0">
                <a:latin typeface="Arial"/>
                <a:cs typeface="Arial"/>
              </a:rPr>
              <a:t>both </a:t>
            </a:r>
            <a:r>
              <a:rPr sz="2600" spc="-160" dirty="0">
                <a:latin typeface="Arial"/>
                <a:cs typeface="Arial"/>
              </a:rPr>
              <a:t>an </a:t>
            </a:r>
            <a:r>
              <a:rPr sz="2600" spc="-155" dirty="0">
                <a:latin typeface="Arial"/>
                <a:cs typeface="Arial"/>
              </a:rPr>
              <a:t>online </a:t>
            </a:r>
            <a:r>
              <a:rPr sz="2600" spc="-105" dirty="0">
                <a:latin typeface="Arial"/>
                <a:cs typeface="Arial"/>
              </a:rPr>
              <a:t>algorithm </a:t>
            </a:r>
            <a:r>
              <a:rPr sz="2600" spc="-110" dirty="0">
                <a:latin typeface="Arial"/>
                <a:cs typeface="Arial"/>
              </a:rPr>
              <a:t>and </a:t>
            </a:r>
            <a:r>
              <a:rPr sz="2600" spc="-10" dirty="0">
                <a:latin typeface="Arial"/>
                <a:cs typeface="Arial"/>
              </a:rPr>
              <a:t>a </a:t>
            </a:r>
            <a:r>
              <a:rPr sz="2600" spc="-130" dirty="0">
                <a:latin typeface="Arial"/>
                <a:cs typeface="Arial"/>
              </a:rPr>
              <a:t>static  </a:t>
            </a:r>
            <a:r>
              <a:rPr sz="2600" spc="-45" dirty="0">
                <a:latin typeface="Arial"/>
                <a:cs typeface="Arial"/>
              </a:rPr>
              <a:t>report </a:t>
            </a:r>
            <a:r>
              <a:rPr sz="2600" spc="-204" dirty="0">
                <a:latin typeface="Arial"/>
                <a:cs typeface="Arial"/>
              </a:rPr>
              <a:t>showing </a:t>
            </a:r>
            <a:r>
              <a:rPr sz="2600" spc="-160" dirty="0">
                <a:latin typeface="Arial"/>
                <a:cs typeface="Arial"/>
              </a:rPr>
              <a:t>the </a:t>
            </a:r>
            <a:r>
              <a:rPr sz="2600" spc="-150" dirty="0">
                <a:latin typeface="Arial"/>
                <a:cs typeface="Arial"/>
              </a:rPr>
              <a:t>characteristics </a:t>
            </a:r>
            <a:r>
              <a:rPr sz="2600" dirty="0">
                <a:latin typeface="Arial"/>
                <a:cs typeface="Arial"/>
              </a:rPr>
              <a:t>of </a:t>
            </a:r>
            <a:r>
              <a:rPr sz="2600" spc="-160" dirty="0">
                <a:latin typeface="Arial"/>
                <a:cs typeface="Arial"/>
              </a:rPr>
              <a:t>high </a:t>
            </a:r>
            <a:r>
              <a:rPr sz="2600" spc="-380" dirty="0">
                <a:latin typeface="Arial"/>
                <a:cs typeface="Arial"/>
              </a:rPr>
              <a:t>LTV</a:t>
            </a:r>
            <a:r>
              <a:rPr sz="2600" spc="-245" dirty="0">
                <a:latin typeface="Arial"/>
                <a:cs typeface="Arial"/>
              </a:rPr>
              <a:t> customers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44049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Example </a:t>
            </a:r>
            <a:r>
              <a:rPr spc="-265" dirty="0"/>
              <a:t>II:</a:t>
            </a:r>
            <a:r>
              <a:rPr spc="160" dirty="0"/>
              <a:t> </a:t>
            </a:r>
            <a:r>
              <a:rPr spc="-340" dirty="0"/>
              <a:t>Logistics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1387" y="1525406"/>
            <a:ext cx="7725409" cy="316357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78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225" dirty="0">
                <a:latin typeface="Arial"/>
                <a:cs typeface="Arial"/>
              </a:rPr>
              <a:t>Demand</a:t>
            </a:r>
            <a:r>
              <a:rPr sz="2900" spc="-10" dirty="0">
                <a:latin typeface="Arial"/>
                <a:cs typeface="Arial"/>
              </a:rPr>
              <a:t> </a:t>
            </a:r>
            <a:r>
              <a:rPr sz="2900" spc="-130" dirty="0">
                <a:latin typeface="Arial"/>
                <a:cs typeface="Arial"/>
              </a:rPr>
              <a:t>forecasting</a:t>
            </a:r>
            <a:endParaRPr sz="2900">
              <a:latin typeface="Arial"/>
              <a:cs typeface="Arial"/>
            </a:endParaRPr>
          </a:p>
          <a:p>
            <a:pPr marL="652780" marR="104139" lvl="1" indent="-274320" algn="just">
              <a:lnSpc>
                <a:spcPct val="100000"/>
              </a:lnSpc>
              <a:spcBef>
                <a:spcPts val="615"/>
              </a:spcBef>
              <a:buClr>
                <a:srgbClr val="93B6D2"/>
              </a:buClr>
              <a:buSzPct val="69230"/>
              <a:buChar char=""/>
              <a:tabLst>
                <a:tab pos="653415" algn="l"/>
              </a:tabLst>
            </a:pPr>
            <a:r>
              <a:rPr sz="2600" spc="-220" dirty="0">
                <a:latin typeface="Arial"/>
                <a:cs typeface="Arial"/>
              </a:rPr>
              <a:t>How </a:t>
            </a:r>
            <a:r>
              <a:rPr sz="2600" spc="-204" dirty="0">
                <a:latin typeface="Arial"/>
                <a:cs typeface="Arial"/>
              </a:rPr>
              <a:t>many </a:t>
            </a:r>
            <a:r>
              <a:rPr sz="2600" dirty="0">
                <a:latin typeface="Arial"/>
                <a:cs typeface="Arial"/>
              </a:rPr>
              <a:t>of </a:t>
            </a:r>
            <a:r>
              <a:rPr sz="2600" spc="-120" dirty="0">
                <a:latin typeface="Arial"/>
                <a:cs typeface="Arial"/>
              </a:rPr>
              <a:t>what </a:t>
            </a:r>
            <a:r>
              <a:rPr sz="2600" spc="-130" dirty="0">
                <a:latin typeface="Arial"/>
                <a:cs typeface="Arial"/>
              </a:rPr>
              <a:t>thing </a:t>
            </a:r>
            <a:r>
              <a:rPr sz="2600" spc="-80" dirty="0">
                <a:latin typeface="Arial"/>
                <a:cs typeface="Arial"/>
              </a:rPr>
              <a:t>do </a:t>
            </a:r>
            <a:r>
              <a:rPr sz="2600" spc="-175" dirty="0">
                <a:latin typeface="Arial"/>
                <a:cs typeface="Arial"/>
              </a:rPr>
              <a:t>you </a:t>
            </a:r>
            <a:r>
              <a:rPr sz="2600" spc="-150" dirty="0">
                <a:latin typeface="Arial"/>
                <a:cs typeface="Arial"/>
              </a:rPr>
              <a:t>need </a:t>
            </a:r>
            <a:r>
              <a:rPr sz="2600" spc="-110" dirty="0">
                <a:latin typeface="Arial"/>
                <a:cs typeface="Arial"/>
              </a:rPr>
              <a:t>and </a:t>
            </a:r>
            <a:r>
              <a:rPr sz="2600" spc="-150" dirty="0">
                <a:latin typeface="Arial"/>
                <a:cs typeface="Arial"/>
              </a:rPr>
              <a:t>where </a:t>
            </a:r>
            <a:r>
              <a:rPr sz="2600" spc="-145" dirty="0">
                <a:latin typeface="Arial"/>
                <a:cs typeface="Arial"/>
              </a:rPr>
              <a:t>will  </a:t>
            </a:r>
            <a:r>
              <a:rPr sz="2600" spc="-165" dirty="0">
                <a:latin typeface="Arial"/>
                <a:cs typeface="Arial"/>
              </a:rPr>
              <a:t>we </a:t>
            </a:r>
            <a:r>
              <a:rPr sz="2600" spc="-150" dirty="0">
                <a:latin typeface="Arial"/>
                <a:cs typeface="Arial"/>
              </a:rPr>
              <a:t>need </a:t>
            </a:r>
            <a:r>
              <a:rPr sz="2600" spc="-270" dirty="0">
                <a:latin typeface="Arial"/>
                <a:cs typeface="Arial"/>
              </a:rPr>
              <a:t>them? </a:t>
            </a:r>
            <a:r>
              <a:rPr sz="2600" spc="-210" dirty="0">
                <a:latin typeface="Arial"/>
                <a:cs typeface="Arial"/>
              </a:rPr>
              <a:t>(Enables </a:t>
            </a:r>
            <a:r>
              <a:rPr sz="2600" spc="-120" dirty="0">
                <a:latin typeface="Arial"/>
                <a:cs typeface="Arial"/>
              </a:rPr>
              <a:t>lean </a:t>
            </a:r>
            <a:r>
              <a:rPr sz="2600" spc="-125" dirty="0">
                <a:latin typeface="Arial"/>
                <a:cs typeface="Arial"/>
              </a:rPr>
              <a:t>inventory </a:t>
            </a:r>
            <a:r>
              <a:rPr sz="2600" spc="-110" dirty="0">
                <a:latin typeface="Arial"/>
                <a:cs typeface="Arial"/>
              </a:rPr>
              <a:t>and </a:t>
            </a:r>
            <a:r>
              <a:rPr sz="2600" spc="-160" dirty="0">
                <a:latin typeface="Arial"/>
                <a:cs typeface="Arial"/>
              </a:rPr>
              <a:t>prevents  </a:t>
            </a:r>
            <a:r>
              <a:rPr sz="2600" spc="-155" dirty="0">
                <a:latin typeface="Arial"/>
                <a:cs typeface="Arial"/>
              </a:rPr>
              <a:t>out </a:t>
            </a:r>
            <a:r>
              <a:rPr sz="2600" dirty="0">
                <a:latin typeface="Arial"/>
                <a:cs typeface="Arial"/>
              </a:rPr>
              <a:t>of </a:t>
            </a:r>
            <a:r>
              <a:rPr sz="2600" spc="-204" dirty="0">
                <a:latin typeface="Arial"/>
                <a:cs typeface="Arial"/>
              </a:rPr>
              <a:t>stock</a:t>
            </a:r>
            <a:r>
              <a:rPr sz="2600" spc="150" dirty="0">
                <a:latin typeface="Arial"/>
                <a:cs typeface="Arial"/>
              </a:rPr>
              <a:t> </a:t>
            </a:r>
            <a:r>
              <a:rPr sz="2600" spc="-170" dirty="0">
                <a:latin typeface="Arial"/>
                <a:cs typeface="Arial"/>
              </a:rPr>
              <a:t>situations.)</a:t>
            </a:r>
            <a:endParaRPr sz="2600">
              <a:latin typeface="Arial"/>
              <a:cs typeface="Arial"/>
            </a:endParaRPr>
          </a:p>
          <a:p>
            <a:pPr marL="652780" marR="5080" lvl="1" indent="-274320">
              <a:lnSpc>
                <a:spcPct val="100000"/>
              </a:lnSpc>
              <a:spcBef>
                <a:spcPts val="600"/>
              </a:spcBef>
              <a:buClr>
                <a:srgbClr val="93B6D2"/>
              </a:buClr>
              <a:buSzPct val="69230"/>
              <a:buChar char=""/>
              <a:tabLst>
                <a:tab pos="653415" algn="l"/>
              </a:tabLst>
            </a:pPr>
            <a:r>
              <a:rPr sz="2600" spc="-180" dirty="0">
                <a:latin typeface="Arial"/>
                <a:cs typeface="Arial"/>
              </a:rPr>
              <a:t>revenue </a:t>
            </a:r>
            <a:r>
              <a:rPr sz="2600" spc="-135" dirty="0">
                <a:latin typeface="Arial"/>
                <a:cs typeface="Arial"/>
              </a:rPr>
              <a:t>impact: </a:t>
            </a:r>
            <a:r>
              <a:rPr sz="2600" spc="-165" dirty="0">
                <a:latin typeface="Arial"/>
                <a:cs typeface="Arial"/>
              </a:rPr>
              <a:t>supports </a:t>
            </a:r>
            <a:r>
              <a:rPr sz="2600" spc="-125" dirty="0">
                <a:latin typeface="Arial"/>
                <a:cs typeface="Arial"/>
              </a:rPr>
              <a:t>growth </a:t>
            </a:r>
            <a:r>
              <a:rPr sz="2600" spc="-110" dirty="0">
                <a:latin typeface="Arial"/>
                <a:cs typeface="Arial"/>
              </a:rPr>
              <a:t>and </a:t>
            </a:r>
            <a:r>
              <a:rPr sz="2600" spc="-120" dirty="0">
                <a:latin typeface="Arial"/>
                <a:cs typeface="Arial"/>
              </a:rPr>
              <a:t>militates </a:t>
            </a:r>
            <a:r>
              <a:rPr sz="2600" spc="-175" dirty="0">
                <a:latin typeface="Arial"/>
                <a:cs typeface="Arial"/>
              </a:rPr>
              <a:t>against  </a:t>
            </a:r>
            <a:r>
              <a:rPr sz="2600" spc="-180" dirty="0">
                <a:latin typeface="Arial"/>
                <a:cs typeface="Arial"/>
              </a:rPr>
              <a:t>revenue</a:t>
            </a:r>
            <a:r>
              <a:rPr sz="2600" spc="-50" dirty="0">
                <a:latin typeface="Arial"/>
                <a:cs typeface="Arial"/>
              </a:rPr>
              <a:t> </a:t>
            </a:r>
            <a:r>
              <a:rPr sz="2600" spc="-80" dirty="0">
                <a:latin typeface="Arial"/>
                <a:cs typeface="Arial"/>
              </a:rPr>
              <a:t>leakage</a:t>
            </a:r>
            <a:endParaRPr sz="260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600"/>
              </a:spcBef>
              <a:buClr>
                <a:srgbClr val="93B6D2"/>
              </a:buClr>
              <a:buSzPct val="69230"/>
              <a:buChar char=""/>
              <a:tabLst>
                <a:tab pos="653415" algn="l"/>
              </a:tabLst>
            </a:pPr>
            <a:r>
              <a:rPr sz="2600" spc="-185" dirty="0">
                <a:latin typeface="Arial"/>
                <a:cs typeface="Arial"/>
              </a:rPr>
              <a:t>usage: </a:t>
            </a:r>
            <a:r>
              <a:rPr sz="2600" spc="-155" dirty="0">
                <a:latin typeface="Arial"/>
                <a:cs typeface="Arial"/>
              </a:rPr>
              <a:t>online </a:t>
            </a:r>
            <a:r>
              <a:rPr sz="2600" spc="-105" dirty="0">
                <a:latin typeface="Arial"/>
                <a:cs typeface="Arial"/>
              </a:rPr>
              <a:t>algorithm </a:t>
            </a:r>
            <a:r>
              <a:rPr sz="2600" spc="-110" dirty="0">
                <a:latin typeface="Arial"/>
                <a:cs typeface="Arial"/>
              </a:rPr>
              <a:t>and </a:t>
            </a:r>
            <a:r>
              <a:rPr sz="2600" spc="-130" dirty="0">
                <a:latin typeface="Arial"/>
                <a:cs typeface="Arial"/>
              </a:rPr>
              <a:t>static</a:t>
            </a:r>
            <a:r>
              <a:rPr sz="2600" spc="-120" dirty="0">
                <a:latin typeface="Arial"/>
                <a:cs typeface="Arial"/>
              </a:rPr>
              <a:t> </a:t>
            </a:r>
            <a:r>
              <a:rPr sz="2600" spc="-45" dirty="0">
                <a:latin typeface="Arial"/>
                <a:cs typeface="Arial"/>
              </a:rPr>
              <a:t>report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51739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Example </a:t>
            </a:r>
            <a:r>
              <a:rPr spc="-265" dirty="0"/>
              <a:t>III:</a:t>
            </a:r>
            <a:r>
              <a:rPr spc="204" dirty="0"/>
              <a:t> </a:t>
            </a:r>
            <a:r>
              <a:rPr spc="-215" dirty="0"/>
              <a:t>Healthcare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1387" y="1523800"/>
            <a:ext cx="7887334" cy="442214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480"/>
              </a:spcBef>
              <a:buClr>
                <a:srgbClr val="DD8046"/>
              </a:buClr>
              <a:buSzPct val="59259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2700" spc="-135" dirty="0">
                <a:latin typeface="Arial"/>
                <a:cs typeface="Arial"/>
              </a:rPr>
              <a:t>Survival</a:t>
            </a:r>
            <a:r>
              <a:rPr sz="2700" spc="-30" dirty="0">
                <a:latin typeface="Arial"/>
                <a:cs typeface="Arial"/>
              </a:rPr>
              <a:t> </a:t>
            </a:r>
            <a:r>
              <a:rPr sz="2700" spc="-160" dirty="0">
                <a:latin typeface="Arial"/>
                <a:cs typeface="Arial"/>
              </a:rPr>
              <a:t>analysis</a:t>
            </a:r>
            <a:endParaRPr sz="2700">
              <a:latin typeface="Arial"/>
              <a:cs typeface="Arial"/>
            </a:endParaRPr>
          </a:p>
          <a:p>
            <a:pPr marL="652780" marR="445134" lvl="1" indent="-274320">
              <a:lnSpc>
                <a:spcPts val="2590"/>
              </a:lnSpc>
              <a:spcBef>
                <a:spcPts val="670"/>
              </a:spcBef>
              <a:buClr>
                <a:srgbClr val="93B6D2"/>
              </a:buClr>
              <a:buSzPct val="68750"/>
              <a:buChar char=""/>
              <a:tabLst>
                <a:tab pos="653415" algn="l"/>
              </a:tabLst>
            </a:pPr>
            <a:r>
              <a:rPr sz="2400" spc="-110" dirty="0">
                <a:latin typeface="Arial"/>
                <a:cs typeface="Arial"/>
              </a:rPr>
              <a:t>Analyze </a:t>
            </a:r>
            <a:r>
              <a:rPr sz="2400" spc="-120" dirty="0">
                <a:latin typeface="Arial"/>
                <a:cs typeface="Arial"/>
              </a:rPr>
              <a:t>survival </a:t>
            </a:r>
            <a:r>
              <a:rPr sz="2400" spc="-160" dirty="0">
                <a:latin typeface="Arial"/>
                <a:cs typeface="Arial"/>
              </a:rPr>
              <a:t>statistics </a:t>
            </a:r>
            <a:r>
              <a:rPr sz="2400" spc="-20" dirty="0">
                <a:latin typeface="Arial"/>
                <a:cs typeface="Arial"/>
              </a:rPr>
              <a:t>for </a:t>
            </a:r>
            <a:r>
              <a:rPr sz="2400" spc="-35" dirty="0">
                <a:latin typeface="Arial"/>
                <a:cs typeface="Arial"/>
              </a:rPr>
              <a:t>different </a:t>
            </a:r>
            <a:r>
              <a:rPr sz="2400" spc="-70" dirty="0">
                <a:latin typeface="Arial"/>
                <a:cs typeface="Arial"/>
              </a:rPr>
              <a:t>patient </a:t>
            </a:r>
            <a:r>
              <a:rPr sz="2400" spc="-145" dirty="0">
                <a:latin typeface="Arial"/>
                <a:cs typeface="Arial"/>
              </a:rPr>
              <a:t>attributes  </a:t>
            </a:r>
            <a:r>
              <a:rPr sz="2400" spc="-125" dirty="0">
                <a:latin typeface="Arial"/>
                <a:cs typeface="Arial"/>
              </a:rPr>
              <a:t>(age, </a:t>
            </a:r>
            <a:r>
              <a:rPr sz="2400" spc="-60" dirty="0">
                <a:latin typeface="Arial"/>
                <a:cs typeface="Arial"/>
              </a:rPr>
              <a:t>blood </a:t>
            </a:r>
            <a:r>
              <a:rPr sz="2400" spc="-85" dirty="0">
                <a:latin typeface="Arial"/>
                <a:cs typeface="Arial"/>
              </a:rPr>
              <a:t>type, </a:t>
            </a:r>
            <a:r>
              <a:rPr sz="2400" spc="-135" dirty="0">
                <a:latin typeface="Arial"/>
                <a:cs typeface="Arial"/>
              </a:rPr>
              <a:t>gender, </a:t>
            </a:r>
            <a:r>
              <a:rPr sz="2400" spc="-145" dirty="0">
                <a:latin typeface="Arial"/>
                <a:cs typeface="Arial"/>
              </a:rPr>
              <a:t>etc) </a:t>
            </a:r>
            <a:r>
              <a:rPr sz="2400" spc="-105" dirty="0">
                <a:latin typeface="Arial"/>
                <a:cs typeface="Arial"/>
              </a:rPr>
              <a:t>and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145" dirty="0">
                <a:latin typeface="Arial"/>
                <a:cs typeface="Arial"/>
              </a:rPr>
              <a:t>treatments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93B6D2"/>
              </a:buClr>
              <a:buFont typeface="Arial"/>
              <a:buChar char=""/>
            </a:pPr>
            <a:endParaRPr sz="305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DD8046"/>
              </a:buClr>
              <a:buSzPct val="59259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2700" spc="-120" dirty="0">
                <a:latin typeface="Arial"/>
                <a:cs typeface="Arial"/>
              </a:rPr>
              <a:t>Medication </a:t>
            </a:r>
            <a:r>
              <a:rPr sz="2700" spc="-150" dirty="0">
                <a:latin typeface="Arial"/>
                <a:cs typeface="Arial"/>
              </a:rPr>
              <a:t>(dosage)</a:t>
            </a:r>
            <a:r>
              <a:rPr sz="2700" spc="105" dirty="0">
                <a:latin typeface="Arial"/>
                <a:cs typeface="Arial"/>
              </a:rPr>
              <a:t> </a:t>
            </a:r>
            <a:r>
              <a:rPr sz="2700" spc="-160" dirty="0">
                <a:latin typeface="Arial"/>
                <a:cs typeface="Arial"/>
              </a:rPr>
              <a:t>effectiveness</a:t>
            </a:r>
            <a:endParaRPr sz="2700">
              <a:latin typeface="Arial"/>
              <a:cs typeface="Arial"/>
            </a:endParaRPr>
          </a:p>
          <a:p>
            <a:pPr marL="652780" marR="5080" lvl="1" indent="-274320">
              <a:lnSpc>
                <a:spcPts val="2590"/>
              </a:lnSpc>
              <a:spcBef>
                <a:spcPts val="650"/>
              </a:spcBef>
              <a:buClr>
                <a:srgbClr val="93B6D2"/>
              </a:buClr>
              <a:buSzPct val="68750"/>
              <a:buChar char=""/>
              <a:tabLst>
                <a:tab pos="653415" algn="l"/>
              </a:tabLst>
            </a:pPr>
            <a:r>
              <a:rPr sz="2400" spc="-110" dirty="0">
                <a:latin typeface="Arial"/>
                <a:cs typeface="Arial"/>
              </a:rPr>
              <a:t>Analyze </a:t>
            </a:r>
            <a:r>
              <a:rPr sz="2400" spc="-100" dirty="0">
                <a:latin typeface="Arial"/>
                <a:cs typeface="Arial"/>
              </a:rPr>
              <a:t>effects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90" dirty="0">
                <a:latin typeface="Arial"/>
                <a:cs typeface="Arial"/>
              </a:rPr>
              <a:t>admitting </a:t>
            </a:r>
            <a:r>
              <a:rPr sz="2400" spc="-35" dirty="0">
                <a:latin typeface="Arial"/>
                <a:cs typeface="Arial"/>
              </a:rPr>
              <a:t>different </a:t>
            </a:r>
            <a:r>
              <a:rPr sz="2400" spc="-114" dirty="0">
                <a:latin typeface="Arial"/>
                <a:cs typeface="Arial"/>
              </a:rPr>
              <a:t>types </a:t>
            </a:r>
            <a:r>
              <a:rPr sz="2400" spc="-105" dirty="0">
                <a:latin typeface="Arial"/>
                <a:cs typeface="Arial"/>
              </a:rPr>
              <a:t>and </a:t>
            </a:r>
            <a:r>
              <a:rPr sz="2400" spc="-130" dirty="0">
                <a:latin typeface="Arial"/>
                <a:cs typeface="Arial"/>
              </a:rPr>
              <a:t>dosage </a:t>
            </a:r>
            <a:r>
              <a:rPr sz="2400" spc="-484" dirty="0">
                <a:latin typeface="Arial"/>
                <a:cs typeface="Arial"/>
              </a:rPr>
              <a:t>of  </a:t>
            </a:r>
            <a:r>
              <a:rPr sz="2400" spc="-135" dirty="0">
                <a:latin typeface="Arial"/>
                <a:cs typeface="Arial"/>
              </a:rPr>
              <a:t>medication </a:t>
            </a:r>
            <a:r>
              <a:rPr sz="2400" spc="-20" dirty="0">
                <a:latin typeface="Arial"/>
                <a:cs typeface="Arial"/>
              </a:rPr>
              <a:t>for </a:t>
            </a:r>
            <a:r>
              <a:rPr sz="2400" spc="-15" dirty="0">
                <a:latin typeface="Arial"/>
                <a:cs typeface="Arial"/>
              </a:rPr>
              <a:t>a</a:t>
            </a:r>
            <a:r>
              <a:rPr sz="2400" spc="150" dirty="0">
                <a:latin typeface="Arial"/>
                <a:cs typeface="Arial"/>
              </a:rPr>
              <a:t> </a:t>
            </a:r>
            <a:r>
              <a:rPr sz="2400" spc="-160" dirty="0">
                <a:latin typeface="Arial"/>
                <a:cs typeface="Arial"/>
              </a:rPr>
              <a:t>disease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93B6D2"/>
              </a:buClr>
              <a:buFont typeface="Arial"/>
              <a:buChar char=""/>
            </a:pPr>
            <a:endParaRPr sz="305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DD8046"/>
              </a:buClr>
              <a:buSzPct val="59259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2700" spc="-245" dirty="0">
                <a:latin typeface="Arial"/>
                <a:cs typeface="Arial"/>
              </a:rPr>
              <a:t>Readmission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160" dirty="0">
                <a:latin typeface="Arial"/>
                <a:cs typeface="Arial"/>
              </a:rPr>
              <a:t>risk</a:t>
            </a:r>
            <a:endParaRPr sz="2700">
              <a:latin typeface="Arial"/>
              <a:cs typeface="Arial"/>
            </a:endParaRPr>
          </a:p>
          <a:p>
            <a:pPr marL="652780" marR="331470" lvl="1" indent="-274320">
              <a:lnSpc>
                <a:spcPts val="2590"/>
              </a:lnSpc>
              <a:spcBef>
                <a:spcPts val="650"/>
              </a:spcBef>
              <a:buClr>
                <a:srgbClr val="93B6D2"/>
              </a:buClr>
              <a:buSzPct val="68750"/>
              <a:buChar char=""/>
              <a:tabLst>
                <a:tab pos="653415" algn="l"/>
              </a:tabLst>
            </a:pPr>
            <a:r>
              <a:rPr sz="2400" spc="-125" dirty="0">
                <a:latin typeface="Arial"/>
                <a:cs typeface="Arial"/>
              </a:rPr>
              <a:t>Predict </a:t>
            </a:r>
            <a:r>
              <a:rPr sz="2400" spc="-140" dirty="0">
                <a:latin typeface="Arial"/>
                <a:cs typeface="Arial"/>
              </a:rPr>
              <a:t>risk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105" dirty="0">
                <a:latin typeface="Arial"/>
                <a:cs typeface="Arial"/>
              </a:rPr>
              <a:t>re-admittance </a:t>
            </a:r>
            <a:r>
              <a:rPr sz="2400" spc="-120" dirty="0">
                <a:latin typeface="Arial"/>
                <a:cs typeface="Arial"/>
              </a:rPr>
              <a:t>based </a:t>
            </a:r>
            <a:r>
              <a:rPr sz="2400" spc="-210" dirty="0">
                <a:latin typeface="Arial"/>
                <a:cs typeface="Arial"/>
              </a:rPr>
              <a:t>on </a:t>
            </a:r>
            <a:r>
              <a:rPr sz="2400" spc="-70" dirty="0">
                <a:latin typeface="Arial"/>
                <a:cs typeface="Arial"/>
              </a:rPr>
              <a:t>patient </a:t>
            </a:r>
            <a:r>
              <a:rPr sz="2400" spc="-145" dirty="0">
                <a:latin typeface="Arial"/>
                <a:cs typeface="Arial"/>
              </a:rPr>
              <a:t>attributes,  </a:t>
            </a:r>
            <a:r>
              <a:rPr sz="2400" spc="-125" dirty="0">
                <a:latin typeface="Arial"/>
                <a:cs typeface="Arial"/>
              </a:rPr>
              <a:t>medical </a:t>
            </a:r>
            <a:r>
              <a:rPr sz="2400" spc="-145" dirty="0">
                <a:latin typeface="Arial"/>
                <a:cs typeface="Arial"/>
              </a:rPr>
              <a:t>history, </a:t>
            </a:r>
            <a:r>
              <a:rPr sz="2400" spc="-125" dirty="0">
                <a:latin typeface="Arial"/>
                <a:cs typeface="Arial"/>
              </a:rPr>
              <a:t>diagnose </a:t>
            </a:r>
            <a:r>
              <a:rPr sz="2400" dirty="0">
                <a:latin typeface="Arial"/>
                <a:cs typeface="Arial"/>
              </a:rPr>
              <a:t>&amp;</a:t>
            </a:r>
            <a:r>
              <a:rPr sz="2400" spc="350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treatment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72339"/>
            <a:ext cx="7172959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2687955" algn="l"/>
              </a:tabLst>
            </a:pPr>
            <a:r>
              <a:rPr sz="4000" spc="-265" dirty="0"/>
              <a:t>Example</a:t>
            </a:r>
            <a:r>
              <a:rPr sz="4000" spc="-10" dirty="0"/>
              <a:t> </a:t>
            </a:r>
            <a:r>
              <a:rPr sz="4000" spc="-285" dirty="0"/>
              <a:t>IV:	</a:t>
            </a:r>
            <a:r>
              <a:rPr sz="4000" spc="-85" dirty="0"/>
              <a:t>Wearable </a:t>
            </a:r>
            <a:r>
              <a:rPr sz="4000" spc="-210" dirty="0"/>
              <a:t>Health </a:t>
            </a:r>
            <a:r>
              <a:rPr sz="4000" spc="-170" dirty="0"/>
              <a:t>and  </a:t>
            </a:r>
            <a:r>
              <a:rPr sz="4000" spc="-400" dirty="0"/>
              <a:t>Fitness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685800" y="1863095"/>
            <a:ext cx="7668763" cy="45377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0594" y="2756738"/>
            <a:ext cx="34836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65" dirty="0">
                <a:solidFill>
                  <a:srgbClr val="775F54"/>
                </a:solidFill>
                <a:latin typeface="Arial"/>
                <a:cs typeface="Arial"/>
              </a:rPr>
              <a:t>Introduction: </a:t>
            </a:r>
            <a:r>
              <a:rPr sz="2800" spc="-75" dirty="0">
                <a:solidFill>
                  <a:srgbClr val="775F54"/>
                </a:solidFill>
                <a:latin typeface="Arial"/>
                <a:cs typeface="Arial"/>
              </a:rPr>
              <a:t>Media</a:t>
            </a:r>
            <a:r>
              <a:rPr sz="2800" spc="130" dirty="0">
                <a:solidFill>
                  <a:srgbClr val="775F54"/>
                </a:solidFill>
                <a:latin typeface="Arial"/>
                <a:cs typeface="Arial"/>
              </a:rPr>
              <a:t> </a:t>
            </a:r>
            <a:r>
              <a:rPr sz="2800" spc="-290" dirty="0">
                <a:solidFill>
                  <a:srgbClr val="775F54"/>
                </a:solidFill>
                <a:latin typeface="Arial"/>
                <a:cs typeface="Arial"/>
              </a:rPr>
              <a:t>Buzz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rgbClr val="93B6D2"/>
          </a:solidFill>
        </p:spPr>
        <p:txBody>
          <a:bodyPr vert="horz" wrap="square" lIns="0" tIns="1289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15"/>
              </a:spcBef>
            </a:pPr>
            <a:r>
              <a:rPr sz="4400" spc="-140" dirty="0">
                <a:solidFill>
                  <a:srgbClr val="FFFFFF"/>
                </a:solidFill>
                <a:latin typeface="Arial"/>
                <a:cs typeface="Arial"/>
              </a:rPr>
              <a:t>1. </a:t>
            </a:r>
            <a:r>
              <a:rPr sz="4400" spc="-114" dirty="0">
                <a:solidFill>
                  <a:srgbClr val="FFFFFF"/>
                </a:solidFill>
                <a:latin typeface="Arial"/>
                <a:cs typeface="Arial"/>
              </a:rPr>
              <a:t>Why </a:t>
            </a:r>
            <a:r>
              <a:rPr sz="4400" spc="-9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4400" spc="-300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4400" spc="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spc="-355" dirty="0">
                <a:solidFill>
                  <a:srgbClr val="FFFFFF"/>
                </a:solidFill>
                <a:latin typeface="Arial"/>
                <a:cs typeface="Arial"/>
              </a:rPr>
              <a:t>here?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77698"/>
            <a:ext cx="75209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70" dirty="0"/>
              <a:t>Example </a:t>
            </a:r>
            <a:r>
              <a:rPr sz="4000" spc="-315" dirty="0"/>
              <a:t>V: </a:t>
            </a:r>
            <a:r>
              <a:rPr sz="4000" spc="-245" dirty="0"/>
              <a:t>Brain </a:t>
            </a:r>
            <a:r>
              <a:rPr sz="4000" spc="-265" dirty="0"/>
              <a:t>Computer</a:t>
            </a:r>
            <a:r>
              <a:rPr sz="4000" spc="5" dirty="0"/>
              <a:t> </a:t>
            </a:r>
            <a:r>
              <a:rPr sz="4000" spc="-165" dirty="0"/>
              <a:t>Interface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1793748" y="1676400"/>
            <a:ext cx="5791200" cy="47076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0594" y="2756738"/>
            <a:ext cx="33534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80" dirty="0">
                <a:solidFill>
                  <a:srgbClr val="775F54"/>
                </a:solidFill>
                <a:latin typeface="Arial"/>
                <a:cs typeface="Arial"/>
              </a:rPr>
              <a:t>A </a:t>
            </a:r>
            <a:r>
              <a:rPr sz="2800" spc="-225" dirty="0">
                <a:solidFill>
                  <a:srgbClr val="775F54"/>
                </a:solidFill>
                <a:latin typeface="Arial"/>
                <a:cs typeface="Arial"/>
              </a:rPr>
              <a:t>Mashup </a:t>
            </a:r>
            <a:r>
              <a:rPr sz="2800" spc="-5" dirty="0">
                <a:solidFill>
                  <a:srgbClr val="775F54"/>
                </a:solidFill>
                <a:latin typeface="Arial"/>
                <a:cs typeface="Arial"/>
              </a:rPr>
              <a:t>of</a:t>
            </a:r>
            <a:r>
              <a:rPr sz="2800" spc="-125" dirty="0">
                <a:solidFill>
                  <a:srgbClr val="775F54"/>
                </a:solidFill>
                <a:latin typeface="Arial"/>
                <a:cs typeface="Arial"/>
              </a:rPr>
              <a:t> </a:t>
            </a:r>
            <a:r>
              <a:rPr sz="2800" spc="-165" dirty="0">
                <a:solidFill>
                  <a:srgbClr val="775F54"/>
                </a:solidFill>
                <a:latin typeface="Arial"/>
                <a:cs typeface="Arial"/>
              </a:rPr>
              <a:t>disciplines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rgbClr val="93B6D2"/>
          </a:solidFill>
        </p:spPr>
        <p:txBody>
          <a:bodyPr vert="horz" wrap="square" lIns="0" tIns="1289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15"/>
              </a:spcBef>
            </a:pPr>
            <a:r>
              <a:rPr sz="4400" spc="-140" dirty="0">
                <a:solidFill>
                  <a:srgbClr val="FFFFFF"/>
                </a:solidFill>
                <a:latin typeface="Arial"/>
                <a:cs typeface="Arial"/>
              </a:rPr>
              <a:t>2. </a:t>
            </a:r>
            <a:r>
              <a:rPr sz="4400" spc="-80" dirty="0">
                <a:solidFill>
                  <a:srgbClr val="FFFFFF"/>
                </a:solidFill>
                <a:latin typeface="Arial"/>
                <a:cs typeface="Arial"/>
              </a:rPr>
              <a:t>What </a:t>
            </a:r>
            <a:r>
              <a:rPr sz="4400" spc="-38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4400" spc="-3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4400" spc="-3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spc="-440" dirty="0">
                <a:solidFill>
                  <a:srgbClr val="FFFFFF"/>
                </a:solidFill>
                <a:latin typeface="Arial"/>
                <a:cs typeface="Arial"/>
              </a:rPr>
              <a:t>science?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51917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A </a:t>
            </a:r>
            <a:r>
              <a:rPr spc="-425" dirty="0"/>
              <a:t>mashup </a:t>
            </a:r>
            <a:r>
              <a:rPr spc="-5" dirty="0"/>
              <a:t>of</a:t>
            </a:r>
            <a:r>
              <a:rPr spc="-80" dirty="0"/>
              <a:t> </a:t>
            </a:r>
            <a:r>
              <a:rPr spc="-260" dirty="0"/>
              <a:t>disciplines</a:t>
            </a:r>
          </a:p>
        </p:txBody>
      </p:sp>
      <p:sp>
        <p:nvSpPr>
          <p:cNvPr id="3" name="object 3"/>
          <p:cNvSpPr/>
          <p:nvPr/>
        </p:nvSpPr>
        <p:spPr>
          <a:xfrm>
            <a:off x="3548634" y="1683257"/>
            <a:ext cx="5218430" cy="643255"/>
          </a:xfrm>
          <a:custGeom>
            <a:avLst/>
            <a:gdLst/>
            <a:ahLst/>
            <a:cxnLst/>
            <a:rect l="l" t="t" r="r" b="b"/>
            <a:pathLst>
              <a:path w="5218430" h="643255">
                <a:moveTo>
                  <a:pt x="5110988" y="0"/>
                </a:moveTo>
                <a:lnTo>
                  <a:pt x="0" y="0"/>
                </a:lnTo>
                <a:lnTo>
                  <a:pt x="0" y="643127"/>
                </a:lnTo>
                <a:lnTo>
                  <a:pt x="5110988" y="643127"/>
                </a:lnTo>
                <a:lnTo>
                  <a:pt x="5152703" y="634702"/>
                </a:lnTo>
                <a:lnTo>
                  <a:pt x="5186775" y="611727"/>
                </a:lnTo>
                <a:lnTo>
                  <a:pt x="5209750" y="577655"/>
                </a:lnTo>
                <a:lnTo>
                  <a:pt x="5218175" y="535939"/>
                </a:lnTo>
                <a:lnTo>
                  <a:pt x="5218175" y="107187"/>
                </a:lnTo>
                <a:lnTo>
                  <a:pt x="5209750" y="65472"/>
                </a:lnTo>
                <a:lnTo>
                  <a:pt x="5186775" y="31400"/>
                </a:lnTo>
                <a:lnTo>
                  <a:pt x="5152703" y="8425"/>
                </a:lnTo>
                <a:lnTo>
                  <a:pt x="5110988" y="0"/>
                </a:lnTo>
                <a:close/>
              </a:path>
            </a:pathLst>
          </a:custGeom>
          <a:solidFill>
            <a:srgbClr val="F1D7C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48634" y="1683257"/>
            <a:ext cx="5218430" cy="643255"/>
          </a:xfrm>
          <a:custGeom>
            <a:avLst/>
            <a:gdLst/>
            <a:ahLst/>
            <a:cxnLst/>
            <a:rect l="l" t="t" r="r" b="b"/>
            <a:pathLst>
              <a:path w="5218430" h="643255">
                <a:moveTo>
                  <a:pt x="5218175" y="107187"/>
                </a:moveTo>
                <a:lnTo>
                  <a:pt x="5218175" y="535939"/>
                </a:lnTo>
                <a:lnTo>
                  <a:pt x="5209750" y="577655"/>
                </a:lnTo>
                <a:lnTo>
                  <a:pt x="5186775" y="611727"/>
                </a:lnTo>
                <a:lnTo>
                  <a:pt x="5152703" y="634702"/>
                </a:lnTo>
                <a:lnTo>
                  <a:pt x="5110988" y="643127"/>
                </a:lnTo>
                <a:lnTo>
                  <a:pt x="0" y="643127"/>
                </a:lnTo>
                <a:lnTo>
                  <a:pt x="0" y="0"/>
                </a:lnTo>
                <a:lnTo>
                  <a:pt x="5110988" y="0"/>
                </a:lnTo>
                <a:lnTo>
                  <a:pt x="5152703" y="8425"/>
                </a:lnTo>
                <a:lnTo>
                  <a:pt x="5186775" y="31400"/>
                </a:lnTo>
                <a:lnTo>
                  <a:pt x="5209750" y="65472"/>
                </a:lnTo>
                <a:lnTo>
                  <a:pt x="5218175" y="107187"/>
                </a:lnTo>
                <a:close/>
              </a:path>
            </a:pathLst>
          </a:custGeom>
          <a:ln w="19812">
            <a:solidFill>
              <a:srgbClr val="F1D7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612007" y="1678686"/>
            <a:ext cx="4756785" cy="57975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1300" marR="5080" indent="-228600">
              <a:lnSpc>
                <a:spcPts val="1960"/>
              </a:lnSpc>
              <a:spcBef>
                <a:spcPts val="53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130" dirty="0">
                <a:latin typeface="Arial"/>
                <a:cs typeface="Arial"/>
              </a:rPr>
              <a:t>Statistics, </a:t>
            </a:r>
            <a:r>
              <a:rPr sz="2000" spc="-120" dirty="0">
                <a:latin typeface="Arial"/>
                <a:cs typeface="Arial"/>
              </a:rPr>
              <a:t>Linear </a:t>
            </a:r>
            <a:r>
              <a:rPr sz="2000" spc="-60" dirty="0">
                <a:latin typeface="Arial"/>
                <a:cs typeface="Arial"/>
              </a:rPr>
              <a:t>Algebra, </a:t>
            </a:r>
            <a:r>
              <a:rPr sz="2000" spc="-75" dirty="0">
                <a:latin typeface="Arial"/>
                <a:cs typeface="Arial"/>
              </a:rPr>
              <a:t>Optimization, </a:t>
            </a:r>
            <a:r>
              <a:rPr sz="2000" spc="-200" dirty="0">
                <a:latin typeface="Arial"/>
                <a:cs typeface="Arial"/>
              </a:rPr>
              <a:t>Time  </a:t>
            </a:r>
            <a:r>
              <a:rPr sz="2000" spc="-150" dirty="0">
                <a:latin typeface="Arial"/>
                <a:cs typeface="Arial"/>
              </a:rPr>
              <a:t>Series,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120" dirty="0">
                <a:latin typeface="Arial"/>
                <a:cs typeface="Arial"/>
              </a:rPr>
              <a:t>etc.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3409" y="1602486"/>
            <a:ext cx="2935605" cy="805180"/>
          </a:xfrm>
          <a:custGeom>
            <a:avLst/>
            <a:gdLst/>
            <a:ahLst/>
            <a:cxnLst/>
            <a:rect l="l" t="t" r="r" b="b"/>
            <a:pathLst>
              <a:path w="2935604" h="805180">
                <a:moveTo>
                  <a:pt x="2801112" y="0"/>
                </a:moveTo>
                <a:lnTo>
                  <a:pt x="134112" y="0"/>
                </a:lnTo>
                <a:lnTo>
                  <a:pt x="91722" y="6839"/>
                </a:lnTo>
                <a:lnTo>
                  <a:pt x="54907" y="25883"/>
                </a:lnTo>
                <a:lnTo>
                  <a:pt x="25876" y="54918"/>
                </a:lnTo>
                <a:lnTo>
                  <a:pt x="6837" y="91732"/>
                </a:lnTo>
                <a:lnTo>
                  <a:pt x="0" y="134112"/>
                </a:lnTo>
                <a:lnTo>
                  <a:pt x="0" y="670560"/>
                </a:lnTo>
                <a:lnTo>
                  <a:pt x="6837" y="712939"/>
                </a:lnTo>
                <a:lnTo>
                  <a:pt x="25876" y="749753"/>
                </a:lnTo>
                <a:lnTo>
                  <a:pt x="54907" y="778788"/>
                </a:lnTo>
                <a:lnTo>
                  <a:pt x="91722" y="797832"/>
                </a:lnTo>
                <a:lnTo>
                  <a:pt x="134112" y="804672"/>
                </a:lnTo>
                <a:lnTo>
                  <a:pt x="2801112" y="804672"/>
                </a:lnTo>
                <a:lnTo>
                  <a:pt x="2843491" y="797832"/>
                </a:lnTo>
                <a:lnTo>
                  <a:pt x="2880305" y="778788"/>
                </a:lnTo>
                <a:lnTo>
                  <a:pt x="2909340" y="749753"/>
                </a:lnTo>
                <a:lnTo>
                  <a:pt x="2928384" y="712939"/>
                </a:lnTo>
                <a:lnTo>
                  <a:pt x="2935224" y="670560"/>
                </a:lnTo>
                <a:lnTo>
                  <a:pt x="2935224" y="134112"/>
                </a:lnTo>
                <a:lnTo>
                  <a:pt x="2928384" y="91732"/>
                </a:lnTo>
                <a:lnTo>
                  <a:pt x="2909340" y="54918"/>
                </a:lnTo>
                <a:lnTo>
                  <a:pt x="2880305" y="25883"/>
                </a:lnTo>
                <a:lnTo>
                  <a:pt x="2843491" y="6839"/>
                </a:lnTo>
                <a:lnTo>
                  <a:pt x="2801112" y="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3409" y="1602486"/>
            <a:ext cx="2935605" cy="805180"/>
          </a:xfrm>
          <a:custGeom>
            <a:avLst/>
            <a:gdLst/>
            <a:ahLst/>
            <a:cxnLst/>
            <a:rect l="l" t="t" r="r" b="b"/>
            <a:pathLst>
              <a:path w="2935604" h="805180">
                <a:moveTo>
                  <a:pt x="0" y="134112"/>
                </a:moveTo>
                <a:lnTo>
                  <a:pt x="6837" y="91732"/>
                </a:lnTo>
                <a:lnTo>
                  <a:pt x="25876" y="54918"/>
                </a:lnTo>
                <a:lnTo>
                  <a:pt x="54907" y="25883"/>
                </a:lnTo>
                <a:lnTo>
                  <a:pt x="91722" y="6839"/>
                </a:lnTo>
                <a:lnTo>
                  <a:pt x="134112" y="0"/>
                </a:lnTo>
                <a:lnTo>
                  <a:pt x="2801112" y="0"/>
                </a:lnTo>
                <a:lnTo>
                  <a:pt x="2843491" y="6839"/>
                </a:lnTo>
                <a:lnTo>
                  <a:pt x="2880305" y="25883"/>
                </a:lnTo>
                <a:lnTo>
                  <a:pt x="2909340" y="54918"/>
                </a:lnTo>
                <a:lnTo>
                  <a:pt x="2928384" y="91732"/>
                </a:lnTo>
                <a:lnTo>
                  <a:pt x="2935224" y="134112"/>
                </a:lnTo>
                <a:lnTo>
                  <a:pt x="2935224" y="670560"/>
                </a:lnTo>
                <a:lnTo>
                  <a:pt x="2928384" y="712939"/>
                </a:lnTo>
                <a:lnTo>
                  <a:pt x="2909340" y="749753"/>
                </a:lnTo>
                <a:lnTo>
                  <a:pt x="2880305" y="778788"/>
                </a:lnTo>
                <a:lnTo>
                  <a:pt x="2843491" y="797832"/>
                </a:lnTo>
                <a:lnTo>
                  <a:pt x="2801112" y="804672"/>
                </a:lnTo>
                <a:lnTo>
                  <a:pt x="134112" y="804672"/>
                </a:lnTo>
                <a:lnTo>
                  <a:pt x="91722" y="797832"/>
                </a:lnTo>
                <a:lnTo>
                  <a:pt x="54907" y="778788"/>
                </a:lnTo>
                <a:lnTo>
                  <a:pt x="25876" y="749753"/>
                </a:lnTo>
                <a:lnTo>
                  <a:pt x="6837" y="712939"/>
                </a:lnTo>
                <a:lnTo>
                  <a:pt x="0" y="670560"/>
                </a:lnTo>
                <a:lnTo>
                  <a:pt x="0" y="134112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83081" y="1756663"/>
            <a:ext cx="219392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25" dirty="0">
                <a:solidFill>
                  <a:srgbClr val="FFFFFF"/>
                </a:solidFill>
                <a:latin typeface="Arial"/>
                <a:cs typeface="Arial"/>
              </a:rPr>
              <a:t>Math </a:t>
            </a:r>
            <a:r>
              <a:rPr sz="2500" spc="-11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5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170" dirty="0">
                <a:solidFill>
                  <a:srgbClr val="FFFFFF"/>
                </a:solidFill>
                <a:latin typeface="Arial"/>
                <a:cs typeface="Arial"/>
              </a:rPr>
              <a:t>Theory</a:t>
            </a:r>
            <a:endParaRPr sz="25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48634" y="2527554"/>
            <a:ext cx="5218430" cy="643255"/>
          </a:xfrm>
          <a:custGeom>
            <a:avLst/>
            <a:gdLst/>
            <a:ahLst/>
            <a:cxnLst/>
            <a:rect l="l" t="t" r="r" b="b"/>
            <a:pathLst>
              <a:path w="5218430" h="643255">
                <a:moveTo>
                  <a:pt x="5110988" y="0"/>
                </a:moveTo>
                <a:lnTo>
                  <a:pt x="0" y="0"/>
                </a:lnTo>
                <a:lnTo>
                  <a:pt x="0" y="643128"/>
                </a:lnTo>
                <a:lnTo>
                  <a:pt x="5110988" y="643128"/>
                </a:lnTo>
                <a:lnTo>
                  <a:pt x="5152703" y="634702"/>
                </a:lnTo>
                <a:lnTo>
                  <a:pt x="5186775" y="611727"/>
                </a:lnTo>
                <a:lnTo>
                  <a:pt x="5209750" y="577655"/>
                </a:lnTo>
                <a:lnTo>
                  <a:pt x="5218175" y="535940"/>
                </a:lnTo>
                <a:lnTo>
                  <a:pt x="5218175" y="107187"/>
                </a:lnTo>
                <a:lnTo>
                  <a:pt x="5209750" y="65472"/>
                </a:lnTo>
                <a:lnTo>
                  <a:pt x="5186775" y="31400"/>
                </a:lnTo>
                <a:lnTo>
                  <a:pt x="5152703" y="8425"/>
                </a:lnTo>
                <a:lnTo>
                  <a:pt x="5110988" y="0"/>
                </a:lnTo>
                <a:close/>
              </a:path>
            </a:pathLst>
          </a:custGeom>
          <a:solidFill>
            <a:srgbClr val="E0E1D7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48634" y="2527554"/>
            <a:ext cx="5218430" cy="643255"/>
          </a:xfrm>
          <a:custGeom>
            <a:avLst/>
            <a:gdLst/>
            <a:ahLst/>
            <a:cxnLst/>
            <a:rect l="l" t="t" r="r" b="b"/>
            <a:pathLst>
              <a:path w="5218430" h="643255">
                <a:moveTo>
                  <a:pt x="5218175" y="107187"/>
                </a:moveTo>
                <a:lnTo>
                  <a:pt x="5218175" y="535940"/>
                </a:lnTo>
                <a:lnTo>
                  <a:pt x="5209750" y="577655"/>
                </a:lnTo>
                <a:lnTo>
                  <a:pt x="5186775" y="611727"/>
                </a:lnTo>
                <a:lnTo>
                  <a:pt x="5152703" y="634702"/>
                </a:lnTo>
                <a:lnTo>
                  <a:pt x="5110988" y="643128"/>
                </a:lnTo>
                <a:lnTo>
                  <a:pt x="0" y="643128"/>
                </a:lnTo>
                <a:lnTo>
                  <a:pt x="0" y="0"/>
                </a:lnTo>
                <a:lnTo>
                  <a:pt x="5110988" y="0"/>
                </a:lnTo>
                <a:lnTo>
                  <a:pt x="5152703" y="8425"/>
                </a:lnTo>
                <a:lnTo>
                  <a:pt x="5186775" y="31400"/>
                </a:lnTo>
                <a:lnTo>
                  <a:pt x="5209750" y="65472"/>
                </a:lnTo>
                <a:lnTo>
                  <a:pt x="5218175" y="107187"/>
                </a:lnTo>
                <a:close/>
              </a:path>
            </a:pathLst>
          </a:custGeom>
          <a:ln w="19812">
            <a:solidFill>
              <a:srgbClr val="E0E1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612007" y="2523236"/>
            <a:ext cx="4600575" cy="57975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1300" marR="5080" indent="-228600">
              <a:lnSpc>
                <a:spcPts val="1960"/>
              </a:lnSpc>
              <a:spcBef>
                <a:spcPts val="53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125" dirty="0">
                <a:latin typeface="Arial"/>
                <a:cs typeface="Arial"/>
              </a:rPr>
              <a:t>Machine </a:t>
            </a:r>
            <a:r>
              <a:rPr sz="2000" spc="-120" dirty="0">
                <a:latin typeface="Arial"/>
                <a:cs typeface="Arial"/>
              </a:rPr>
              <a:t>Learning, </a:t>
            </a:r>
            <a:r>
              <a:rPr sz="2000" spc="-65" dirty="0">
                <a:latin typeface="Arial"/>
                <a:cs typeface="Arial"/>
              </a:rPr>
              <a:t>Data </a:t>
            </a:r>
            <a:r>
              <a:rPr sz="2000" spc="-150" dirty="0">
                <a:latin typeface="Arial"/>
                <a:cs typeface="Arial"/>
              </a:rPr>
              <a:t>Structures, </a:t>
            </a:r>
            <a:r>
              <a:rPr sz="2000" spc="-80" dirty="0">
                <a:latin typeface="Arial"/>
                <a:cs typeface="Arial"/>
              </a:rPr>
              <a:t>Parallel  </a:t>
            </a:r>
            <a:r>
              <a:rPr sz="2000" spc="-125" dirty="0">
                <a:latin typeface="Arial"/>
                <a:cs typeface="Arial"/>
              </a:rPr>
              <a:t>Algorithms,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120" dirty="0">
                <a:latin typeface="Arial"/>
                <a:cs typeface="Arial"/>
              </a:rPr>
              <a:t>etc.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13409" y="2446782"/>
            <a:ext cx="2935605" cy="805180"/>
          </a:xfrm>
          <a:custGeom>
            <a:avLst/>
            <a:gdLst/>
            <a:ahLst/>
            <a:cxnLst/>
            <a:rect l="l" t="t" r="r" b="b"/>
            <a:pathLst>
              <a:path w="2935604" h="805179">
                <a:moveTo>
                  <a:pt x="2801112" y="0"/>
                </a:moveTo>
                <a:lnTo>
                  <a:pt x="134112" y="0"/>
                </a:lnTo>
                <a:lnTo>
                  <a:pt x="91722" y="6839"/>
                </a:lnTo>
                <a:lnTo>
                  <a:pt x="54907" y="25883"/>
                </a:lnTo>
                <a:lnTo>
                  <a:pt x="25876" y="54918"/>
                </a:lnTo>
                <a:lnTo>
                  <a:pt x="6837" y="91732"/>
                </a:lnTo>
                <a:lnTo>
                  <a:pt x="0" y="134112"/>
                </a:lnTo>
                <a:lnTo>
                  <a:pt x="0" y="670559"/>
                </a:lnTo>
                <a:lnTo>
                  <a:pt x="6837" y="712939"/>
                </a:lnTo>
                <a:lnTo>
                  <a:pt x="25876" y="749753"/>
                </a:lnTo>
                <a:lnTo>
                  <a:pt x="54907" y="778788"/>
                </a:lnTo>
                <a:lnTo>
                  <a:pt x="91722" y="797832"/>
                </a:lnTo>
                <a:lnTo>
                  <a:pt x="134112" y="804671"/>
                </a:lnTo>
                <a:lnTo>
                  <a:pt x="2801112" y="804671"/>
                </a:lnTo>
                <a:lnTo>
                  <a:pt x="2843491" y="797832"/>
                </a:lnTo>
                <a:lnTo>
                  <a:pt x="2880305" y="778788"/>
                </a:lnTo>
                <a:lnTo>
                  <a:pt x="2909340" y="749753"/>
                </a:lnTo>
                <a:lnTo>
                  <a:pt x="2928384" y="712939"/>
                </a:lnTo>
                <a:lnTo>
                  <a:pt x="2935224" y="670559"/>
                </a:lnTo>
                <a:lnTo>
                  <a:pt x="2935224" y="134112"/>
                </a:lnTo>
                <a:lnTo>
                  <a:pt x="2928384" y="91732"/>
                </a:lnTo>
                <a:lnTo>
                  <a:pt x="2909340" y="54918"/>
                </a:lnTo>
                <a:lnTo>
                  <a:pt x="2880305" y="25883"/>
                </a:lnTo>
                <a:lnTo>
                  <a:pt x="2843491" y="6839"/>
                </a:lnTo>
                <a:lnTo>
                  <a:pt x="2801112" y="0"/>
                </a:lnTo>
                <a:close/>
              </a:path>
            </a:pathLst>
          </a:custGeom>
          <a:solidFill>
            <a:srgbClr val="A4A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13409" y="2446782"/>
            <a:ext cx="2935605" cy="805180"/>
          </a:xfrm>
          <a:custGeom>
            <a:avLst/>
            <a:gdLst/>
            <a:ahLst/>
            <a:cxnLst/>
            <a:rect l="l" t="t" r="r" b="b"/>
            <a:pathLst>
              <a:path w="2935604" h="805179">
                <a:moveTo>
                  <a:pt x="0" y="134112"/>
                </a:moveTo>
                <a:lnTo>
                  <a:pt x="6837" y="91732"/>
                </a:lnTo>
                <a:lnTo>
                  <a:pt x="25876" y="54918"/>
                </a:lnTo>
                <a:lnTo>
                  <a:pt x="54907" y="25883"/>
                </a:lnTo>
                <a:lnTo>
                  <a:pt x="91722" y="6839"/>
                </a:lnTo>
                <a:lnTo>
                  <a:pt x="134112" y="0"/>
                </a:lnTo>
                <a:lnTo>
                  <a:pt x="2801112" y="0"/>
                </a:lnTo>
                <a:lnTo>
                  <a:pt x="2843491" y="6839"/>
                </a:lnTo>
                <a:lnTo>
                  <a:pt x="2880305" y="25883"/>
                </a:lnTo>
                <a:lnTo>
                  <a:pt x="2909340" y="54918"/>
                </a:lnTo>
                <a:lnTo>
                  <a:pt x="2928384" y="91732"/>
                </a:lnTo>
                <a:lnTo>
                  <a:pt x="2935224" y="134112"/>
                </a:lnTo>
                <a:lnTo>
                  <a:pt x="2935224" y="670559"/>
                </a:lnTo>
                <a:lnTo>
                  <a:pt x="2928384" y="712939"/>
                </a:lnTo>
                <a:lnTo>
                  <a:pt x="2909340" y="749753"/>
                </a:lnTo>
                <a:lnTo>
                  <a:pt x="2880305" y="778788"/>
                </a:lnTo>
                <a:lnTo>
                  <a:pt x="2843491" y="797832"/>
                </a:lnTo>
                <a:lnTo>
                  <a:pt x="2801112" y="804671"/>
                </a:lnTo>
                <a:lnTo>
                  <a:pt x="134112" y="804671"/>
                </a:lnTo>
                <a:lnTo>
                  <a:pt x="91722" y="797832"/>
                </a:lnTo>
                <a:lnTo>
                  <a:pt x="54907" y="778788"/>
                </a:lnTo>
                <a:lnTo>
                  <a:pt x="25876" y="749753"/>
                </a:lnTo>
                <a:lnTo>
                  <a:pt x="6837" y="712939"/>
                </a:lnTo>
                <a:lnTo>
                  <a:pt x="0" y="670559"/>
                </a:lnTo>
                <a:lnTo>
                  <a:pt x="0" y="134112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59637" y="2601213"/>
            <a:ext cx="244094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5" dirty="0">
                <a:solidFill>
                  <a:srgbClr val="FFFFFF"/>
                </a:solidFill>
                <a:latin typeface="Arial"/>
                <a:cs typeface="Arial"/>
              </a:rPr>
              <a:t>Applied </a:t>
            </a:r>
            <a:r>
              <a:rPr sz="2500" spc="-150" dirty="0">
                <a:solidFill>
                  <a:srgbClr val="FFFFFF"/>
                </a:solidFill>
                <a:latin typeface="Arial"/>
                <a:cs typeface="Arial"/>
              </a:rPr>
              <a:t>Algorithms</a:t>
            </a:r>
            <a:endParaRPr sz="25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548634" y="3371850"/>
            <a:ext cx="5218430" cy="643255"/>
          </a:xfrm>
          <a:custGeom>
            <a:avLst/>
            <a:gdLst/>
            <a:ahLst/>
            <a:cxnLst/>
            <a:rect l="l" t="t" r="r" b="b"/>
            <a:pathLst>
              <a:path w="5218430" h="643254">
                <a:moveTo>
                  <a:pt x="5110988" y="0"/>
                </a:moveTo>
                <a:lnTo>
                  <a:pt x="0" y="0"/>
                </a:lnTo>
                <a:lnTo>
                  <a:pt x="0" y="643127"/>
                </a:lnTo>
                <a:lnTo>
                  <a:pt x="5110988" y="643127"/>
                </a:lnTo>
                <a:lnTo>
                  <a:pt x="5152703" y="634702"/>
                </a:lnTo>
                <a:lnTo>
                  <a:pt x="5186775" y="611727"/>
                </a:lnTo>
                <a:lnTo>
                  <a:pt x="5209750" y="577655"/>
                </a:lnTo>
                <a:lnTo>
                  <a:pt x="5218175" y="535939"/>
                </a:lnTo>
                <a:lnTo>
                  <a:pt x="5218175" y="107187"/>
                </a:lnTo>
                <a:lnTo>
                  <a:pt x="5209750" y="65472"/>
                </a:lnTo>
                <a:lnTo>
                  <a:pt x="5186775" y="31400"/>
                </a:lnTo>
                <a:lnTo>
                  <a:pt x="5152703" y="8425"/>
                </a:lnTo>
                <a:lnTo>
                  <a:pt x="5110988" y="0"/>
                </a:lnTo>
                <a:close/>
              </a:path>
            </a:pathLst>
          </a:custGeom>
          <a:solidFill>
            <a:srgbClr val="EFE3D2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48634" y="3371850"/>
            <a:ext cx="5218430" cy="643255"/>
          </a:xfrm>
          <a:custGeom>
            <a:avLst/>
            <a:gdLst/>
            <a:ahLst/>
            <a:cxnLst/>
            <a:rect l="l" t="t" r="r" b="b"/>
            <a:pathLst>
              <a:path w="5218430" h="643254">
                <a:moveTo>
                  <a:pt x="5218175" y="107187"/>
                </a:moveTo>
                <a:lnTo>
                  <a:pt x="5218175" y="535939"/>
                </a:lnTo>
                <a:lnTo>
                  <a:pt x="5209750" y="577655"/>
                </a:lnTo>
                <a:lnTo>
                  <a:pt x="5186775" y="611727"/>
                </a:lnTo>
                <a:lnTo>
                  <a:pt x="5152703" y="634702"/>
                </a:lnTo>
                <a:lnTo>
                  <a:pt x="5110988" y="643127"/>
                </a:lnTo>
                <a:lnTo>
                  <a:pt x="0" y="643127"/>
                </a:lnTo>
                <a:lnTo>
                  <a:pt x="0" y="0"/>
                </a:lnTo>
                <a:lnTo>
                  <a:pt x="5110988" y="0"/>
                </a:lnTo>
                <a:lnTo>
                  <a:pt x="5152703" y="8425"/>
                </a:lnTo>
                <a:lnTo>
                  <a:pt x="5186775" y="31400"/>
                </a:lnTo>
                <a:lnTo>
                  <a:pt x="5209750" y="65472"/>
                </a:lnTo>
                <a:lnTo>
                  <a:pt x="5218175" y="107187"/>
                </a:lnTo>
                <a:close/>
              </a:path>
            </a:pathLst>
          </a:custGeom>
          <a:ln w="19812">
            <a:solidFill>
              <a:srgbClr val="EFE3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612007" y="3367785"/>
            <a:ext cx="4683760" cy="57975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1300" marR="5080" indent="-228600">
              <a:lnSpc>
                <a:spcPts val="1960"/>
              </a:lnSpc>
              <a:spcBef>
                <a:spcPts val="53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95" dirty="0">
                <a:latin typeface="Arial"/>
                <a:cs typeface="Arial"/>
              </a:rPr>
              <a:t>Storage </a:t>
            </a:r>
            <a:r>
              <a:rPr sz="2000" spc="-85" dirty="0">
                <a:latin typeface="Arial"/>
                <a:cs typeface="Arial"/>
              </a:rPr>
              <a:t>and </a:t>
            </a:r>
            <a:r>
              <a:rPr sz="2000" spc="-135" dirty="0">
                <a:latin typeface="Arial"/>
                <a:cs typeface="Arial"/>
              </a:rPr>
              <a:t>computing </a:t>
            </a:r>
            <a:r>
              <a:rPr sz="2000" spc="-85" dirty="0">
                <a:latin typeface="Arial"/>
                <a:cs typeface="Arial"/>
              </a:rPr>
              <a:t>platforms, </a:t>
            </a:r>
            <a:r>
              <a:rPr sz="2000" spc="-90" dirty="0">
                <a:latin typeface="Arial"/>
                <a:cs typeface="Arial"/>
              </a:rPr>
              <a:t>statistical  </a:t>
            </a:r>
            <a:r>
              <a:rPr sz="2000" spc="-114" dirty="0">
                <a:latin typeface="Arial"/>
                <a:cs typeface="Arial"/>
              </a:rPr>
              <a:t>tools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20" dirty="0">
                <a:latin typeface="Arial"/>
                <a:cs typeface="Arial"/>
              </a:rPr>
              <a:t>,etc.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13409" y="3291078"/>
            <a:ext cx="2935605" cy="805180"/>
          </a:xfrm>
          <a:custGeom>
            <a:avLst/>
            <a:gdLst/>
            <a:ahLst/>
            <a:cxnLst/>
            <a:rect l="l" t="t" r="r" b="b"/>
            <a:pathLst>
              <a:path w="2935604" h="805179">
                <a:moveTo>
                  <a:pt x="2801112" y="0"/>
                </a:moveTo>
                <a:lnTo>
                  <a:pt x="134112" y="0"/>
                </a:lnTo>
                <a:lnTo>
                  <a:pt x="91722" y="6839"/>
                </a:lnTo>
                <a:lnTo>
                  <a:pt x="54907" y="25883"/>
                </a:lnTo>
                <a:lnTo>
                  <a:pt x="25876" y="54918"/>
                </a:lnTo>
                <a:lnTo>
                  <a:pt x="6837" y="91732"/>
                </a:lnTo>
                <a:lnTo>
                  <a:pt x="0" y="134112"/>
                </a:lnTo>
                <a:lnTo>
                  <a:pt x="0" y="670560"/>
                </a:lnTo>
                <a:lnTo>
                  <a:pt x="6837" y="712939"/>
                </a:lnTo>
                <a:lnTo>
                  <a:pt x="25876" y="749753"/>
                </a:lnTo>
                <a:lnTo>
                  <a:pt x="54907" y="778788"/>
                </a:lnTo>
                <a:lnTo>
                  <a:pt x="91722" y="797832"/>
                </a:lnTo>
                <a:lnTo>
                  <a:pt x="134112" y="804672"/>
                </a:lnTo>
                <a:lnTo>
                  <a:pt x="2801112" y="804672"/>
                </a:lnTo>
                <a:lnTo>
                  <a:pt x="2843491" y="797832"/>
                </a:lnTo>
                <a:lnTo>
                  <a:pt x="2880305" y="778788"/>
                </a:lnTo>
                <a:lnTo>
                  <a:pt x="2909340" y="749753"/>
                </a:lnTo>
                <a:lnTo>
                  <a:pt x="2928384" y="712939"/>
                </a:lnTo>
                <a:lnTo>
                  <a:pt x="2935224" y="670560"/>
                </a:lnTo>
                <a:lnTo>
                  <a:pt x="2935224" y="134112"/>
                </a:lnTo>
                <a:lnTo>
                  <a:pt x="2928384" y="91732"/>
                </a:lnTo>
                <a:lnTo>
                  <a:pt x="2909340" y="54918"/>
                </a:lnTo>
                <a:lnTo>
                  <a:pt x="2880305" y="25883"/>
                </a:lnTo>
                <a:lnTo>
                  <a:pt x="2843491" y="6839"/>
                </a:lnTo>
                <a:lnTo>
                  <a:pt x="2801112" y="0"/>
                </a:lnTo>
                <a:close/>
              </a:path>
            </a:pathLst>
          </a:custGeom>
          <a:solidFill>
            <a:srgbClr val="D7B1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13409" y="3291078"/>
            <a:ext cx="2935605" cy="805180"/>
          </a:xfrm>
          <a:custGeom>
            <a:avLst/>
            <a:gdLst/>
            <a:ahLst/>
            <a:cxnLst/>
            <a:rect l="l" t="t" r="r" b="b"/>
            <a:pathLst>
              <a:path w="2935604" h="805179">
                <a:moveTo>
                  <a:pt x="0" y="134112"/>
                </a:moveTo>
                <a:lnTo>
                  <a:pt x="6837" y="91732"/>
                </a:lnTo>
                <a:lnTo>
                  <a:pt x="25876" y="54918"/>
                </a:lnTo>
                <a:lnTo>
                  <a:pt x="54907" y="25883"/>
                </a:lnTo>
                <a:lnTo>
                  <a:pt x="91722" y="6839"/>
                </a:lnTo>
                <a:lnTo>
                  <a:pt x="134112" y="0"/>
                </a:lnTo>
                <a:lnTo>
                  <a:pt x="2801112" y="0"/>
                </a:lnTo>
                <a:lnTo>
                  <a:pt x="2843491" y="6839"/>
                </a:lnTo>
                <a:lnTo>
                  <a:pt x="2880305" y="25883"/>
                </a:lnTo>
                <a:lnTo>
                  <a:pt x="2909340" y="54918"/>
                </a:lnTo>
                <a:lnTo>
                  <a:pt x="2928384" y="91732"/>
                </a:lnTo>
                <a:lnTo>
                  <a:pt x="2935224" y="134112"/>
                </a:lnTo>
                <a:lnTo>
                  <a:pt x="2935224" y="670560"/>
                </a:lnTo>
                <a:lnTo>
                  <a:pt x="2928384" y="712939"/>
                </a:lnTo>
                <a:lnTo>
                  <a:pt x="2909340" y="749753"/>
                </a:lnTo>
                <a:lnTo>
                  <a:pt x="2880305" y="778788"/>
                </a:lnTo>
                <a:lnTo>
                  <a:pt x="2843491" y="797832"/>
                </a:lnTo>
                <a:lnTo>
                  <a:pt x="2801112" y="804672"/>
                </a:lnTo>
                <a:lnTo>
                  <a:pt x="134112" y="804672"/>
                </a:lnTo>
                <a:lnTo>
                  <a:pt x="91722" y="797832"/>
                </a:lnTo>
                <a:lnTo>
                  <a:pt x="54907" y="778788"/>
                </a:lnTo>
                <a:lnTo>
                  <a:pt x="25876" y="749753"/>
                </a:lnTo>
                <a:lnTo>
                  <a:pt x="6837" y="712939"/>
                </a:lnTo>
                <a:lnTo>
                  <a:pt x="0" y="670560"/>
                </a:lnTo>
                <a:lnTo>
                  <a:pt x="0" y="134112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044041" y="3289757"/>
            <a:ext cx="2070735" cy="71755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245745" marR="5080" indent="-233679">
              <a:lnSpc>
                <a:spcPts val="2450"/>
              </a:lnSpc>
              <a:spcBef>
                <a:spcPts val="635"/>
              </a:spcBef>
            </a:pPr>
            <a:r>
              <a:rPr sz="2500" spc="-165" dirty="0">
                <a:solidFill>
                  <a:srgbClr val="FFFFFF"/>
                </a:solidFill>
                <a:latin typeface="Arial"/>
                <a:cs typeface="Arial"/>
              </a:rPr>
              <a:t>Engineering </a:t>
            </a:r>
            <a:r>
              <a:rPr sz="2500" spc="-110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2500" spc="-204" dirty="0">
                <a:solidFill>
                  <a:srgbClr val="FFFFFF"/>
                </a:solidFill>
                <a:latin typeface="Arial"/>
                <a:cs typeface="Arial"/>
              </a:rPr>
              <a:t>Technologies</a:t>
            </a:r>
            <a:endParaRPr sz="25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548634" y="4216146"/>
            <a:ext cx="5218430" cy="643255"/>
          </a:xfrm>
          <a:custGeom>
            <a:avLst/>
            <a:gdLst/>
            <a:ahLst/>
            <a:cxnLst/>
            <a:rect l="l" t="t" r="r" b="b"/>
            <a:pathLst>
              <a:path w="5218430" h="643254">
                <a:moveTo>
                  <a:pt x="5110988" y="0"/>
                </a:moveTo>
                <a:lnTo>
                  <a:pt x="0" y="0"/>
                </a:lnTo>
                <a:lnTo>
                  <a:pt x="0" y="643127"/>
                </a:lnTo>
                <a:lnTo>
                  <a:pt x="5110988" y="643127"/>
                </a:lnTo>
                <a:lnTo>
                  <a:pt x="5152703" y="634702"/>
                </a:lnTo>
                <a:lnTo>
                  <a:pt x="5186775" y="611727"/>
                </a:lnTo>
                <a:lnTo>
                  <a:pt x="5209750" y="577655"/>
                </a:lnTo>
                <a:lnTo>
                  <a:pt x="5218175" y="535939"/>
                </a:lnTo>
                <a:lnTo>
                  <a:pt x="5218175" y="107187"/>
                </a:lnTo>
                <a:lnTo>
                  <a:pt x="5209750" y="65472"/>
                </a:lnTo>
                <a:lnTo>
                  <a:pt x="5186775" y="31400"/>
                </a:lnTo>
                <a:lnTo>
                  <a:pt x="5152703" y="8425"/>
                </a:lnTo>
                <a:lnTo>
                  <a:pt x="5110988" y="0"/>
                </a:lnTo>
                <a:close/>
              </a:path>
            </a:pathLst>
          </a:custGeom>
          <a:solidFill>
            <a:srgbClr val="D6E0D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548634" y="4216146"/>
            <a:ext cx="5218430" cy="643255"/>
          </a:xfrm>
          <a:custGeom>
            <a:avLst/>
            <a:gdLst/>
            <a:ahLst/>
            <a:cxnLst/>
            <a:rect l="l" t="t" r="r" b="b"/>
            <a:pathLst>
              <a:path w="5218430" h="643254">
                <a:moveTo>
                  <a:pt x="5218175" y="107187"/>
                </a:moveTo>
                <a:lnTo>
                  <a:pt x="5218175" y="535939"/>
                </a:lnTo>
                <a:lnTo>
                  <a:pt x="5209750" y="577655"/>
                </a:lnTo>
                <a:lnTo>
                  <a:pt x="5186775" y="611727"/>
                </a:lnTo>
                <a:lnTo>
                  <a:pt x="5152703" y="634702"/>
                </a:lnTo>
                <a:lnTo>
                  <a:pt x="5110988" y="643127"/>
                </a:lnTo>
                <a:lnTo>
                  <a:pt x="0" y="643127"/>
                </a:lnTo>
                <a:lnTo>
                  <a:pt x="0" y="0"/>
                </a:lnTo>
                <a:lnTo>
                  <a:pt x="5110988" y="0"/>
                </a:lnTo>
                <a:lnTo>
                  <a:pt x="5152703" y="8425"/>
                </a:lnTo>
                <a:lnTo>
                  <a:pt x="5186775" y="31400"/>
                </a:lnTo>
                <a:lnTo>
                  <a:pt x="5209750" y="65472"/>
                </a:lnTo>
                <a:lnTo>
                  <a:pt x="5218175" y="107187"/>
                </a:lnTo>
                <a:close/>
              </a:path>
            </a:pathLst>
          </a:custGeom>
          <a:ln w="19812">
            <a:solidFill>
              <a:srgbClr val="D6E0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612007" y="4336796"/>
            <a:ext cx="41687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160" dirty="0">
                <a:latin typeface="Arial"/>
                <a:cs typeface="Arial"/>
              </a:rPr>
              <a:t>Text, </a:t>
            </a:r>
            <a:r>
              <a:rPr sz="2000" spc="-175" dirty="0">
                <a:latin typeface="Arial"/>
                <a:cs typeface="Arial"/>
              </a:rPr>
              <a:t>Finance, </a:t>
            </a:r>
            <a:r>
              <a:rPr sz="2000" spc="-160" dirty="0">
                <a:latin typeface="Arial"/>
                <a:cs typeface="Arial"/>
              </a:rPr>
              <a:t>Images, </a:t>
            </a:r>
            <a:r>
              <a:rPr sz="2000" spc="-180" dirty="0">
                <a:latin typeface="Arial"/>
                <a:cs typeface="Arial"/>
              </a:rPr>
              <a:t>Econometrics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120" dirty="0">
                <a:latin typeface="Arial"/>
                <a:cs typeface="Arial"/>
              </a:rPr>
              <a:t>etc.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13409" y="4135373"/>
            <a:ext cx="2935605" cy="805180"/>
          </a:xfrm>
          <a:custGeom>
            <a:avLst/>
            <a:gdLst/>
            <a:ahLst/>
            <a:cxnLst/>
            <a:rect l="l" t="t" r="r" b="b"/>
            <a:pathLst>
              <a:path w="2935604" h="805179">
                <a:moveTo>
                  <a:pt x="2801112" y="0"/>
                </a:moveTo>
                <a:lnTo>
                  <a:pt x="134112" y="0"/>
                </a:lnTo>
                <a:lnTo>
                  <a:pt x="91722" y="6839"/>
                </a:lnTo>
                <a:lnTo>
                  <a:pt x="54907" y="25883"/>
                </a:lnTo>
                <a:lnTo>
                  <a:pt x="25876" y="54918"/>
                </a:lnTo>
                <a:lnTo>
                  <a:pt x="6837" y="91732"/>
                </a:lnTo>
                <a:lnTo>
                  <a:pt x="0" y="134112"/>
                </a:lnTo>
                <a:lnTo>
                  <a:pt x="0" y="670559"/>
                </a:lnTo>
                <a:lnTo>
                  <a:pt x="6837" y="712939"/>
                </a:lnTo>
                <a:lnTo>
                  <a:pt x="25876" y="749753"/>
                </a:lnTo>
                <a:lnTo>
                  <a:pt x="54907" y="778788"/>
                </a:lnTo>
                <a:lnTo>
                  <a:pt x="91722" y="797832"/>
                </a:lnTo>
                <a:lnTo>
                  <a:pt x="134112" y="804671"/>
                </a:lnTo>
                <a:lnTo>
                  <a:pt x="2801112" y="804671"/>
                </a:lnTo>
                <a:lnTo>
                  <a:pt x="2843491" y="797832"/>
                </a:lnTo>
                <a:lnTo>
                  <a:pt x="2880305" y="778788"/>
                </a:lnTo>
                <a:lnTo>
                  <a:pt x="2909340" y="749753"/>
                </a:lnTo>
                <a:lnTo>
                  <a:pt x="2928384" y="712939"/>
                </a:lnTo>
                <a:lnTo>
                  <a:pt x="2935224" y="670559"/>
                </a:lnTo>
                <a:lnTo>
                  <a:pt x="2935224" y="134112"/>
                </a:lnTo>
                <a:lnTo>
                  <a:pt x="2928384" y="91732"/>
                </a:lnTo>
                <a:lnTo>
                  <a:pt x="2909340" y="54918"/>
                </a:lnTo>
                <a:lnTo>
                  <a:pt x="2880305" y="25883"/>
                </a:lnTo>
                <a:lnTo>
                  <a:pt x="2843491" y="6839"/>
                </a:lnTo>
                <a:lnTo>
                  <a:pt x="2801112" y="0"/>
                </a:lnTo>
                <a:close/>
              </a:path>
            </a:pathLst>
          </a:custGeom>
          <a:solidFill>
            <a:srgbClr val="7AA7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13409" y="4135373"/>
            <a:ext cx="2935605" cy="805180"/>
          </a:xfrm>
          <a:custGeom>
            <a:avLst/>
            <a:gdLst/>
            <a:ahLst/>
            <a:cxnLst/>
            <a:rect l="l" t="t" r="r" b="b"/>
            <a:pathLst>
              <a:path w="2935604" h="805179">
                <a:moveTo>
                  <a:pt x="0" y="134112"/>
                </a:moveTo>
                <a:lnTo>
                  <a:pt x="6837" y="91732"/>
                </a:lnTo>
                <a:lnTo>
                  <a:pt x="25876" y="54918"/>
                </a:lnTo>
                <a:lnTo>
                  <a:pt x="54907" y="25883"/>
                </a:lnTo>
                <a:lnTo>
                  <a:pt x="91722" y="6839"/>
                </a:lnTo>
                <a:lnTo>
                  <a:pt x="134112" y="0"/>
                </a:lnTo>
                <a:lnTo>
                  <a:pt x="2801112" y="0"/>
                </a:lnTo>
                <a:lnTo>
                  <a:pt x="2843491" y="6839"/>
                </a:lnTo>
                <a:lnTo>
                  <a:pt x="2880305" y="25883"/>
                </a:lnTo>
                <a:lnTo>
                  <a:pt x="2909340" y="54918"/>
                </a:lnTo>
                <a:lnTo>
                  <a:pt x="2928384" y="91732"/>
                </a:lnTo>
                <a:lnTo>
                  <a:pt x="2935224" y="134112"/>
                </a:lnTo>
                <a:lnTo>
                  <a:pt x="2935224" y="670559"/>
                </a:lnTo>
                <a:lnTo>
                  <a:pt x="2928384" y="712939"/>
                </a:lnTo>
                <a:lnTo>
                  <a:pt x="2909340" y="749753"/>
                </a:lnTo>
                <a:lnTo>
                  <a:pt x="2880305" y="778788"/>
                </a:lnTo>
                <a:lnTo>
                  <a:pt x="2843491" y="797832"/>
                </a:lnTo>
                <a:lnTo>
                  <a:pt x="2801112" y="804671"/>
                </a:lnTo>
                <a:lnTo>
                  <a:pt x="134112" y="804671"/>
                </a:lnTo>
                <a:lnTo>
                  <a:pt x="91722" y="797832"/>
                </a:lnTo>
                <a:lnTo>
                  <a:pt x="54907" y="778788"/>
                </a:lnTo>
                <a:lnTo>
                  <a:pt x="25876" y="749753"/>
                </a:lnTo>
                <a:lnTo>
                  <a:pt x="6837" y="712939"/>
                </a:lnTo>
                <a:lnTo>
                  <a:pt x="0" y="670559"/>
                </a:lnTo>
                <a:lnTo>
                  <a:pt x="0" y="134112"/>
                </a:lnTo>
                <a:close/>
              </a:path>
            </a:pathLst>
          </a:custGeom>
          <a:ln w="198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969365" y="4290440"/>
            <a:ext cx="221996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95" dirty="0">
                <a:solidFill>
                  <a:srgbClr val="FFFFFF"/>
                </a:solidFill>
                <a:latin typeface="Arial"/>
                <a:cs typeface="Arial"/>
              </a:rPr>
              <a:t>Domain</a:t>
            </a:r>
            <a:r>
              <a:rPr sz="25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145" dirty="0">
                <a:solidFill>
                  <a:srgbClr val="FFFFFF"/>
                </a:solidFill>
                <a:latin typeface="Arial"/>
                <a:cs typeface="Arial"/>
              </a:rPr>
              <a:t>Expertise</a:t>
            </a:r>
            <a:endParaRPr sz="25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548634" y="5060441"/>
            <a:ext cx="5218430" cy="643255"/>
          </a:xfrm>
          <a:custGeom>
            <a:avLst/>
            <a:gdLst/>
            <a:ahLst/>
            <a:cxnLst/>
            <a:rect l="l" t="t" r="r" b="b"/>
            <a:pathLst>
              <a:path w="5218430" h="643254">
                <a:moveTo>
                  <a:pt x="5110988" y="0"/>
                </a:moveTo>
                <a:lnTo>
                  <a:pt x="0" y="0"/>
                </a:lnTo>
                <a:lnTo>
                  <a:pt x="0" y="643127"/>
                </a:lnTo>
                <a:lnTo>
                  <a:pt x="5110988" y="643127"/>
                </a:lnTo>
                <a:lnTo>
                  <a:pt x="5152703" y="634704"/>
                </a:lnTo>
                <a:lnTo>
                  <a:pt x="5186775" y="611732"/>
                </a:lnTo>
                <a:lnTo>
                  <a:pt x="5209750" y="577660"/>
                </a:lnTo>
                <a:lnTo>
                  <a:pt x="5218175" y="535939"/>
                </a:lnTo>
                <a:lnTo>
                  <a:pt x="5218175" y="107187"/>
                </a:lnTo>
                <a:lnTo>
                  <a:pt x="5209750" y="65472"/>
                </a:lnTo>
                <a:lnTo>
                  <a:pt x="5186775" y="31400"/>
                </a:lnTo>
                <a:lnTo>
                  <a:pt x="5152703" y="8425"/>
                </a:lnTo>
                <a:lnTo>
                  <a:pt x="5110988" y="0"/>
                </a:lnTo>
                <a:close/>
              </a:path>
            </a:pathLst>
          </a:custGeom>
          <a:solidFill>
            <a:srgbClr val="DDDBDB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48634" y="5060441"/>
            <a:ext cx="5218430" cy="643255"/>
          </a:xfrm>
          <a:custGeom>
            <a:avLst/>
            <a:gdLst/>
            <a:ahLst/>
            <a:cxnLst/>
            <a:rect l="l" t="t" r="r" b="b"/>
            <a:pathLst>
              <a:path w="5218430" h="643254">
                <a:moveTo>
                  <a:pt x="5218175" y="107187"/>
                </a:moveTo>
                <a:lnTo>
                  <a:pt x="5218175" y="535939"/>
                </a:lnTo>
                <a:lnTo>
                  <a:pt x="5209750" y="577660"/>
                </a:lnTo>
                <a:lnTo>
                  <a:pt x="5186775" y="611732"/>
                </a:lnTo>
                <a:lnTo>
                  <a:pt x="5152703" y="634704"/>
                </a:lnTo>
                <a:lnTo>
                  <a:pt x="5110988" y="643127"/>
                </a:lnTo>
                <a:lnTo>
                  <a:pt x="0" y="643127"/>
                </a:lnTo>
                <a:lnTo>
                  <a:pt x="0" y="0"/>
                </a:lnTo>
                <a:lnTo>
                  <a:pt x="5110988" y="0"/>
                </a:lnTo>
                <a:lnTo>
                  <a:pt x="5152703" y="8425"/>
                </a:lnTo>
                <a:lnTo>
                  <a:pt x="5186775" y="31400"/>
                </a:lnTo>
                <a:lnTo>
                  <a:pt x="5209750" y="65472"/>
                </a:lnTo>
                <a:lnTo>
                  <a:pt x="5218175" y="107187"/>
                </a:lnTo>
                <a:close/>
              </a:path>
            </a:pathLst>
          </a:custGeom>
          <a:ln w="19812">
            <a:solidFill>
              <a:srgbClr val="DDDB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612007" y="5181041"/>
            <a:ext cx="287972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95" dirty="0">
                <a:latin typeface="Arial"/>
                <a:cs typeface="Arial"/>
              </a:rPr>
              <a:t>Visualization,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Infographics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13409" y="4979670"/>
            <a:ext cx="2935605" cy="805180"/>
          </a:xfrm>
          <a:custGeom>
            <a:avLst/>
            <a:gdLst/>
            <a:ahLst/>
            <a:cxnLst/>
            <a:rect l="l" t="t" r="r" b="b"/>
            <a:pathLst>
              <a:path w="2935604" h="805179">
                <a:moveTo>
                  <a:pt x="2801112" y="0"/>
                </a:moveTo>
                <a:lnTo>
                  <a:pt x="134112" y="0"/>
                </a:lnTo>
                <a:lnTo>
                  <a:pt x="91722" y="6839"/>
                </a:lnTo>
                <a:lnTo>
                  <a:pt x="54907" y="25883"/>
                </a:lnTo>
                <a:lnTo>
                  <a:pt x="25876" y="54918"/>
                </a:lnTo>
                <a:lnTo>
                  <a:pt x="6837" y="91732"/>
                </a:lnTo>
                <a:lnTo>
                  <a:pt x="0" y="134111"/>
                </a:lnTo>
                <a:lnTo>
                  <a:pt x="0" y="670559"/>
                </a:lnTo>
                <a:lnTo>
                  <a:pt x="6837" y="712949"/>
                </a:lnTo>
                <a:lnTo>
                  <a:pt x="25876" y="749764"/>
                </a:lnTo>
                <a:lnTo>
                  <a:pt x="54907" y="778795"/>
                </a:lnTo>
                <a:lnTo>
                  <a:pt x="91722" y="797834"/>
                </a:lnTo>
                <a:lnTo>
                  <a:pt x="134112" y="804671"/>
                </a:lnTo>
                <a:lnTo>
                  <a:pt x="2801112" y="804671"/>
                </a:lnTo>
                <a:lnTo>
                  <a:pt x="2843491" y="797834"/>
                </a:lnTo>
                <a:lnTo>
                  <a:pt x="2880305" y="778795"/>
                </a:lnTo>
                <a:lnTo>
                  <a:pt x="2909340" y="749764"/>
                </a:lnTo>
                <a:lnTo>
                  <a:pt x="2928384" y="712949"/>
                </a:lnTo>
                <a:lnTo>
                  <a:pt x="2935224" y="670559"/>
                </a:lnTo>
                <a:lnTo>
                  <a:pt x="2935224" y="134111"/>
                </a:lnTo>
                <a:lnTo>
                  <a:pt x="2928384" y="91732"/>
                </a:lnTo>
                <a:lnTo>
                  <a:pt x="2909340" y="54918"/>
                </a:lnTo>
                <a:lnTo>
                  <a:pt x="2880305" y="25883"/>
                </a:lnTo>
                <a:lnTo>
                  <a:pt x="2843491" y="6839"/>
                </a:lnTo>
                <a:lnTo>
                  <a:pt x="2801112" y="0"/>
                </a:lnTo>
                <a:close/>
              </a:path>
            </a:pathLst>
          </a:custGeom>
          <a:solidFill>
            <a:srgbClr val="958B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13409" y="4979670"/>
            <a:ext cx="2935605" cy="805180"/>
          </a:xfrm>
          <a:custGeom>
            <a:avLst/>
            <a:gdLst/>
            <a:ahLst/>
            <a:cxnLst/>
            <a:rect l="l" t="t" r="r" b="b"/>
            <a:pathLst>
              <a:path w="2935604" h="805179">
                <a:moveTo>
                  <a:pt x="0" y="134111"/>
                </a:moveTo>
                <a:lnTo>
                  <a:pt x="6837" y="91732"/>
                </a:lnTo>
                <a:lnTo>
                  <a:pt x="25876" y="54918"/>
                </a:lnTo>
                <a:lnTo>
                  <a:pt x="54907" y="25883"/>
                </a:lnTo>
                <a:lnTo>
                  <a:pt x="91722" y="6839"/>
                </a:lnTo>
                <a:lnTo>
                  <a:pt x="134112" y="0"/>
                </a:lnTo>
                <a:lnTo>
                  <a:pt x="2801112" y="0"/>
                </a:lnTo>
                <a:lnTo>
                  <a:pt x="2843491" y="6839"/>
                </a:lnTo>
                <a:lnTo>
                  <a:pt x="2880305" y="25883"/>
                </a:lnTo>
                <a:lnTo>
                  <a:pt x="2909340" y="54918"/>
                </a:lnTo>
                <a:lnTo>
                  <a:pt x="2928384" y="91732"/>
                </a:lnTo>
                <a:lnTo>
                  <a:pt x="2935224" y="134111"/>
                </a:lnTo>
                <a:lnTo>
                  <a:pt x="2935224" y="670559"/>
                </a:lnTo>
                <a:lnTo>
                  <a:pt x="2928384" y="712949"/>
                </a:lnTo>
                <a:lnTo>
                  <a:pt x="2909340" y="749764"/>
                </a:lnTo>
                <a:lnTo>
                  <a:pt x="2880305" y="778795"/>
                </a:lnTo>
                <a:lnTo>
                  <a:pt x="2843491" y="797834"/>
                </a:lnTo>
                <a:lnTo>
                  <a:pt x="2801112" y="804671"/>
                </a:lnTo>
                <a:lnTo>
                  <a:pt x="134112" y="804671"/>
                </a:lnTo>
                <a:lnTo>
                  <a:pt x="91722" y="797834"/>
                </a:lnTo>
                <a:lnTo>
                  <a:pt x="54907" y="778795"/>
                </a:lnTo>
                <a:lnTo>
                  <a:pt x="25876" y="749764"/>
                </a:lnTo>
                <a:lnTo>
                  <a:pt x="6837" y="712949"/>
                </a:lnTo>
                <a:lnTo>
                  <a:pt x="0" y="670559"/>
                </a:lnTo>
                <a:lnTo>
                  <a:pt x="0" y="134111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873123" y="5135117"/>
            <a:ext cx="41529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500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25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548634" y="5904738"/>
            <a:ext cx="5218430" cy="643255"/>
          </a:xfrm>
          <a:custGeom>
            <a:avLst/>
            <a:gdLst/>
            <a:ahLst/>
            <a:cxnLst/>
            <a:rect l="l" t="t" r="r" b="b"/>
            <a:pathLst>
              <a:path w="5218430" h="643254">
                <a:moveTo>
                  <a:pt x="5110988" y="0"/>
                </a:moveTo>
                <a:lnTo>
                  <a:pt x="0" y="0"/>
                </a:lnTo>
                <a:lnTo>
                  <a:pt x="0" y="643128"/>
                </a:lnTo>
                <a:lnTo>
                  <a:pt x="5110988" y="643128"/>
                </a:lnTo>
                <a:lnTo>
                  <a:pt x="5152703" y="634704"/>
                </a:lnTo>
                <a:lnTo>
                  <a:pt x="5186775" y="611732"/>
                </a:lnTo>
                <a:lnTo>
                  <a:pt x="5209750" y="577660"/>
                </a:lnTo>
                <a:lnTo>
                  <a:pt x="5218175" y="535940"/>
                </a:lnTo>
                <a:lnTo>
                  <a:pt x="5218175" y="107187"/>
                </a:lnTo>
                <a:lnTo>
                  <a:pt x="5209750" y="65467"/>
                </a:lnTo>
                <a:lnTo>
                  <a:pt x="5186775" y="31395"/>
                </a:lnTo>
                <a:lnTo>
                  <a:pt x="5152703" y="8423"/>
                </a:lnTo>
                <a:lnTo>
                  <a:pt x="5110988" y="0"/>
                </a:lnTo>
                <a:close/>
              </a:path>
            </a:pathLst>
          </a:custGeom>
          <a:solidFill>
            <a:srgbClr val="F1D7C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548634" y="5904738"/>
            <a:ext cx="5218430" cy="643255"/>
          </a:xfrm>
          <a:custGeom>
            <a:avLst/>
            <a:gdLst/>
            <a:ahLst/>
            <a:cxnLst/>
            <a:rect l="l" t="t" r="r" b="b"/>
            <a:pathLst>
              <a:path w="5218430" h="643254">
                <a:moveTo>
                  <a:pt x="5218175" y="107187"/>
                </a:moveTo>
                <a:lnTo>
                  <a:pt x="5218175" y="535940"/>
                </a:lnTo>
                <a:lnTo>
                  <a:pt x="5209750" y="577660"/>
                </a:lnTo>
                <a:lnTo>
                  <a:pt x="5186775" y="611732"/>
                </a:lnTo>
                <a:lnTo>
                  <a:pt x="5152703" y="634704"/>
                </a:lnTo>
                <a:lnTo>
                  <a:pt x="5110988" y="643128"/>
                </a:lnTo>
                <a:lnTo>
                  <a:pt x="0" y="643128"/>
                </a:lnTo>
                <a:lnTo>
                  <a:pt x="0" y="0"/>
                </a:lnTo>
                <a:lnTo>
                  <a:pt x="5110988" y="0"/>
                </a:lnTo>
                <a:lnTo>
                  <a:pt x="5152703" y="8423"/>
                </a:lnTo>
                <a:lnTo>
                  <a:pt x="5186775" y="31395"/>
                </a:lnTo>
                <a:lnTo>
                  <a:pt x="5209750" y="65467"/>
                </a:lnTo>
                <a:lnTo>
                  <a:pt x="5218175" y="107187"/>
                </a:lnTo>
                <a:close/>
              </a:path>
            </a:pathLst>
          </a:custGeom>
          <a:ln w="19812">
            <a:solidFill>
              <a:srgbClr val="F1D7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3612007" y="5901639"/>
            <a:ext cx="4745355" cy="57975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1300" marR="5080" indent="-228600">
              <a:lnSpc>
                <a:spcPts val="1960"/>
              </a:lnSpc>
              <a:spcBef>
                <a:spcPts val="53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100" dirty="0">
                <a:latin typeface="Arial"/>
                <a:cs typeface="Arial"/>
              </a:rPr>
              <a:t>Handle </a:t>
            </a:r>
            <a:r>
              <a:rPr sz="2000" spc="-190" dirty="0">
                <a:latin typeface="Arial"/>
                <a:cs typeface="Arial"/>
              </a:rPr>
              <a:t>missed </a:t>
            </a:r>
            <a:r>
              <a:rPr sz="2000" spc="-145" dirty="0">
                <a:latin typeface="Arial"/>
                <a:cs typeface="Arial"/>
              </a:rPr>
              <a:t>values </a:t>
            </a:r>
            <a:r>
              <a:rPr sz="2000" spc="-125" dirty="0">
                <a:latin typeface="Arial"/>
                <a:cs typeface="Arial"/>
              </a:rPr>
              <a:t>in </a:t>
            </a:r>
            <a:r>
              <a:rPr sz="2000" spc="-35" dirty="0">
                <a:latin typeface="Arial"/>
                <a:cs typeface="Arial"/>
              </a:rPr>
              <a:t>data, </a:t>
            </a:r>
            <a:r>
              <a:rPr sz="2000" spc="-105" dirty="0">
                <a:latin typeface="Arial"/>
                <a:cs typeface="Arial"/>
              </a:rPr>
              <a:t>transform </a:t>
            </a:r>
            <a:r>
              <a:rPr sz="2000" spc="-85" dirty="0">
                <a:latin typeface="Arial"/>
                <a:cs typeface="Arial"/>
              </a:rPr>
              <a:t>and  </a:t>
            </a:r>
            <a:r>
              <a:rPr sz="2000" spc="-105" dirty="0">
                <a:latin typeface="Arial"/>
                <a:cs typeface="Arial"/>
              </a:rPr>
              <a:t>represent </a:t>
            </a:r>
            <a:r>
              <a:rPr sz="2000" spc="-35" dirty="0">
                <a:latin typeface="Arial"/>
                <a:cs typeface="Arial"/>
              </a:rPr>
              <a:t>data,</a:t>
            </a:r>
            <a:r>
              <a:rPr sz="2000" spc="50" dirty="0">
                <a:latin typeface="Arial"/>
                <a:cs typeface="Arial"/>
              </a:rPr>
              <a:t> </a:t>
            </a:r>
            <a:r>
              <a:rPr sz="2000" spc="-120" dirty="0">
                <a:latin typeface="Arial"/>
                <a:cs typeface="Arial"/>
              </a:rPr>
              <a:t>etc.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13409" y="5823965"/>
            <a:ext cx="2935605" cy="805180"/>
          </a:xfrm>
          <a:custGeom>
            <a:avLst/>
            <a:gdLst/>
            <a:ahLst/>
            <a:cxnLst/>
            <a:rect l="l" t="t" r="r" b="b"/>
            <a:pathLst>
              <a:path w="2935604" h="805179">
                <a:moveTo>
                  <a:pt x="2801112" y="0"/>
                </a:moveTo>
                <a:lnTo>
                  <a:pt x="134112" y="0"/>
                </a:lnTo>
                <a:lnTo>
                  <a:pt x="91722" y="6837"/>
                </a:lnTo>
                <a:lnTo>
                  <a:pt x="54907" y="25876"/>
                </a:lnTo>
                <a:lnTo>
                  <a:pt x="25876" y="54907"/>
                </a:lnTo>
                <a:lnTo>
                  <a:pt x="6837" y="91722"/>
                </a:lnTo>
                <a:lnTo>
                  <a:pt x="0" y="134112"/>
                </a:lnTo>
                <a:lnTo>
                  <a:pt x="0" y="670560"/>
                </a:lnTo>
                <a:lnTo>
                  <a:pt x="6837" y="712949"/>
                </a:lnTo>
                <a:lnTo>
                  <a:pt x="25876" y="749764"/>
                </a:lnTo>
                <a:lnTo>
                  <a:pt x="54907" y="778795"/>
                </a:lnTo>
                <a:lnTo>
                  <a:pt x="91722" y="797834"/>
                </a:lnTo>
                <a:lnTo>
                  <a:pt x="134112" y="804672"/>
                </a:lnTo>
                <a:lnTo>
                  <a:pt x="2801112" y="804672"/>
                </a:lnTo>
                <a:lnTo>
                  <a:pt x="2843491" y="797834"/>
                </a:lnTo>
                <a:lnTo>
                  <a:pt x="2880305" y="778795"/>
                </a:lnTo>
                <a:lnTo>
                  <a:pt x="2909340" y="749764"/>
                </a:lnTo>
                <a:lnTo>
                  <a:pt x="2928384" y="712949"/>
                </a:lnTo>
                <a:lnTo>
                  <a:pt x="2935224" y="670560"/>
                </a:lnTo>
                <a:lnTo>
                  <a:pt x="2935224" y="134112"/>
                </a:lnTo>
                <a:lnTo>
                  <a:pt x="2928384" y="91722"/>
                </a:lnTo>
                <a:lnTo>
                  <a:pt x="2909340" y="54907"/>
                </a:lnTo>
                <a:lnTo>
                  <a:pt x="2880305" y="25876"/>
                </a:lnTo>
                <a:lnTo>
                  <a:pt x="2843491" y="6837"/>
                </a:lnTo>
                <a:lnTo>
                  <a:pt x="2801112" y="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13409" y="5823965"/>
            <a:ext cx="2935605" cy="805180"/>
          </a:xfrm>
          <a:custGeom>
            <a:avLst/>
            <a:gdLst/>
            <a:ahLst/>
            <a:cxnLst/>
            <a:rect l="l" t="t" r="r" b="b"/>
            <a:pathLst>
              <a:path w="2935604" h="805179">
                <a:moveTo>
                  <a:pt x="0" y="134112"/>
                </a:moveTo>
                <a:lnTo>
                  <a:pt x="6837" y="91722"/>
                </a:lnTo>
                <a:lnTo>
                  <a:pt x="25876" y="54907"/>
                </a:lnTo>
                <a:lnTo>
                  <a:pt x="54907" y="25876"/>
                </a:lnTo>
                <a:lnTo>
                  <a:pt x="91722" y="6837"/>
                </a:lnTo>
                <a:lnTo>
                  <a:pt x="134112" y="0"/>
                </a:lnTo>
                <a:lnTo>
                  <a:pt x="2801112" y="0"/>
                </a:lnTo>
                <a:lnTo>
                  <a:pt x="2843491" y="6837"/>
                </a:lnTo>
                <a:lnTo>
                  <a:pt x="2880305" y="25876"/>
                </a:lnTo>
                <a:lnTo>
                  <a:pt x="2909340" y="54907"/>
                </a:lnTo>
                <a:lnTo>
                  <a:pt x="2928384" y="91722"/>
                </a:lnTo>
                <a:lnTo>
                  <a:pt x="2935224" y="134112"/>
                </a:lnTo>
                <a:lnTo>
                  <a:pt x="2935224" y="670560"/>
                </a:lnTo>
                <a:lnTo>
                  <a:pt x="2928384" y="712949"/>
                </a:lnTo>
                <a:lnTo>
                  <a:pt x="2909340" y="749764"/>
                </a:lnTo>
                <a:lnTo>
                  <a:pt x="2880305" y="778795"/>
                </a:lnTo>
                <a:lnTo>
                  <a:pt x="2843491" y="797834"/>
                </a:lnTo>
                <a:lnTo>
                  <a:pt x="2801112" y="804672"/>
                </a:lnTo>
                <a:lnTo>
                  <a:pt x="134112" y="804672"/>
                </a:lnTo>
                <a:lnTo>
                  <a:pt x="91722" y="797834"/>
                </a:lnTo>
                <a:lnTo>
                  <a:pt x="54907" y="778795"/>
                </a:lnTo>
                <a:lnTo>
                  <a:pt x="25876" y="749764"/>
                </a:lnTo>
                <a:lnTo>
                  <a:pt x="6837" y="712949"/>
                </a:lnTo>
                <a:lnTo>
                  <a:pt x="0" y="670560"/>
                </a:lnTo>
                <a:lnTo>
                  <a:pt x="0" y="134112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922121" y="5824220"/>
            <a:ext cx="2315845" cy="716915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814069" marR="5080" indent="-802005">
              <a:lnSpc>
                <a:spcPts val="2450"/>
              </a:lnSpc>
              <a:spcBef>
                <a:spcPts val="635"/>
              </a:spcBef>
            </a:pPr>
            <a:r>
              <a:rPr sz="2500" spc="-250" dirty="0">
                <a:solidFill>
                  <a:srgbClr val="FFFFFF"/>
                </a:solidFill>
                <a:latin typeface="Arial"/>
                <a:cs typeface="Arial"/>
              </a:rPr>
              <a:t>Best </a:t>
            </a:r>
            <a:r>
              <a:rPr sz="2500" spc="-140" dirty="0">
                <a:solidFill>
                  <a:srgbClr val="FFFFFF"/>
                </a:solidFill>
                <a:latin typeface="Arial"/>
                <a:cs typeface="Arial"/>
              </a:rPr>
              <a:t>practices </a:t>
            </a:r>
            <a:r>
              <a:rPr sz="2500" spc="-110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2500" spc="-229" dirty="0">
                <a:solidFill>
                  <a:srgbClr val="FFFFFF"/>
                </a:solidFill>
                <a:latin typeface="Arial"/>
                <a:cs typeface="Arial"/>
              </a:rPr>
              <a:t>hacks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385508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80" dirty="0"/>
              <a:t>Yet </a:t>
            </a:r>
            <a:r>
              <a:rPr spc="-260" dirty="0"/>
              <a:t>Another</a:t>
            </a:r>
            <a:r>
              <a:rPr spc="-600" dirty="0"/>
              <a:t> </a:t>
            </a:r>
            <a:r>
              <a:rPr spc="-215" dirty="0"/>
              <a:t>View</a:t>
            </a:r>
          </a:p>
        </p:txBody>
      </p:sp>
      <p:pic>
        <p:nvPicPr>
          <p:cNvPr id="1027" name="Picture 3" descr="C:\Users\Bhanu\Desktop\Data-Science-skill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676401"/>
            <a:ext cx="6858001" cy="5181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977" y="344170"/>
            <a:ext cx="7988045" cy="1231106"/>
          </a:xfrm>
        </p:spPr>
        <p:txBody>
          <a:bodyPr/>
          <a:lstStyle/>
          <a:p>
            <a:r>
              <a:rPr lang="en-US" sz="3600" dirty="0" smtClean="0"/>
              <a:t>Common </a:t>
            </a:r>
            <a:r>
              <a:rPr lang="en-US" sz="3600" dirty="0" smtClean="0"/>
              <a:t>data science deliverables: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52600"/>
            <a:ext cx="7855965" cy="5262979"/>
          </a:xfrm>
        </p:spPr>
        <p:txBody>
          <a:bodyPr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 smtClean="0"/>
              <a:t> Prediction  (</a:t>
            </a:r>
            <a:r>
              <a:rPr lang="en-US" sz="1800" dirty="0" smtClean="0"/>
              <a:t>predict a value based on inputs)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 smtClean="0"/>
              <a:t> Classification  (</a:t>
            </a:r>
            <a:r>
              <a:rPr lang="en-US" sz="1800" dirty="0" smtClean="0"/>
              <a:t>e.g., spam or not spam)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 smtClean="0"/>
              <a:t> Recommendations  (</a:t>
            </a:r>
            <a:r>
              <a:rPr lang="en-US" sz="1800" dirty="0" smtClean="0"/>
              <a:t>e.g., Amazon and Netflix recommendations)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 smtClean="0"/>
              <a:t> Pattern </a:t>
            </a:r>
            <a:r>
              <a:rPr lang="en-US" sz="1800" dirty="0" smtClean="0"/>
              <a:t>detection and grouping </a:t>
            </a:r>
            <a:r>
              <a:rPr lang="en-US" sz="1800" dirty="0" smtClean="0"/>
              <a:t> (</a:t>
            </a:r>
            <a:r>
              <a:rPr lang="en-US" sz="1800" dirty="0" smtClean="0"/>
              <a:t>e.g., classification without known classes)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 smtClean="0"/>
              <a:t> Anomaly </a:t>
            </a:r>
            <a:r>
              <a:rPr lang="en-US" sz="1800" dirty="0" smtClean="0"/>
              <a:t>detection </a:t>
            </a:r>
            <a:r>
              <a:rPr lang="en-US" sz="1800" dirty="0" smtClean="0"/>
              <a:t> (</a:t>
            </a:r>
            <a:r>
              <a:rPr lang="en-US" sz="1800" dirty="0" smtClean="0"/>
              <a:t>e.g., fraud detection)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 smtClean="0"/>
              <a:t> Recognition  (</a:t>
            </a:r>
            <a:r>
              <a:rPr lang="en-US" sz="1800" dirty="0" smtClean="0"/>
              <a:t>image, text, audio, video, facial, …)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 smtClean="0"/>
              <a:t> Actionable </a:t>
            </a:r>
            <a:r>
              <a:rPr lang="en-US" sz="1800" dirty="0" smtClean="0"/>
              <a:t>insights </a:t>
            </a:r>
            <a:r>
              <a:rPr lang="en-US" sz="1800" dirty="0" smtClean="0"/>
              <a:t> ( via </a:t>
            </a:r>
            <a:r>
              <a:rPr lang="en-US" sz="1800" dirty="0" smtClean="0"/>
              <a:t>dashboards, reports, visualizations, …)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 smtClean="0"/>
              <a:t> Automated </a:t>
            </a:r>
            <a:r>
              <a:rPr lang="en-US" sz="1800" dirty="0" smtClean="0"/>
              <a:t>processes and decision-making </a:t>
            </a:r>
            <a:r>
              <a:rPr lang="en-US" sz="1800" dirty="0" smtClean="0"/>
              <a:t> (</a:t>
            </a:r>
            <a:r>
              <a:rPr lang="en-US" sz="1800" dirty="0" smtClean="0"/>
              <a:t>e.g., credit card approval)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 smtClean="0"/>
              <a:t> Scoring </a:t>
            </a:r>
            <a:r>
              <a:rPr lang="en-US" sz="1800" dirty="0" smtClean="0"/>
              <a:t>and ranking </a:t>
            </a:r>
            <a:r>
              <a:rPr lang="en-US" sz="1800" dirty="0" smtClean="0"/>
              <a:t> (</a:t>
            </a:r>
            <a:r>
              <a:rPr lang="en-US" sz="1800" dirty="0" smtClean="0"/>
              <a:t>e.g., FICO score)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 smtClean="0"/>
              <a:t> Segmentation  (</a:t>
            </a:r>
            <a:r>
              <a:rPr lang="en-US" sz="1800" dirty="0" smtClean="0"/>
              <a:t>e.g., demographic-based marketing)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 smtClean="0"/>
              <a:t> Optimization  (</a:t>
            </a:r>
            <a:r>
              <a:rPr lang="en-US" sz="1800" dirty="0" smtClean="0"/>
              <a:t>e.g., risk management)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 smtClean="0"/>
              <a:t> Forecasts  </a:t>
            </a:r>
            <a:r>
              <a:rPr lang="en-US" sz="1800" dirty="0" smtClean="0"/>
              <a:t>(e.g., sales and revenue)</a:t>
            </a:r>
          </a:p>
          <a:p>
            <a:endParaRPr lang="en-US" sz="18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977" y="344170"/>
            <a:ext cx="7988045" cy="1231106"/>
          </a:xfrm>
        </p:spPr>
        <p:txBody>
          <a:bodyPr/>
          <a:lstStyle/>
          <a:p>
            <a:r>
              <a:rPr lang="en-US" sz="3600" dirty="0" smtClean="0"/>
              <a:t>Data Science Process 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95021"/>
            <a:ext cx="8534400" cy="5262979"/>
          </a:xfrm>
        </p:spPr>
        <p:txBody>
          <a:bodyPr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 smtClean="0"/>
              <a:t> Data </a:t>
            </a:r>
            <a:r>
              <a:rPr lang="en-US" sz="1800" dirty="0" smtClean="0"/>
              <a:t>acquisition, collection, and storage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 smtClean="0"/>
              <a:t> Discovery </a:t>
            </a:r>
            <a:r>
              <a:rPr lang="en-US" sz="1800" dirty="0" smtClean="0"/>
              <a:t>and goal identification (ask the right questions)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 smtClean="0"/>
              <a:t> Access</a:t>
            </a:r>
            <a:r>
              <a:rPr lang="en-US" sz="1800" dirty="0" smtClean="0"/>
              <a:t>, ingest, and integrate data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 smtClean="0"/>
              <a:t> Processing </a:t>
            </a:r>
            <a:r>
              <a:rPr lang="en-US" sz="1800" dirty="0" smtClean="0"/>
              <a:t>and cleaning data (</a:t>
            </a:r>
            <a:r>
              <a:rPr lang="en-US" sz="1800" dirty="0" err="1" smtClean="0"/>
              <a:t>munging</a:t>
            </a:r>
            <a:r>
              <a:rPr lang="en-US" sz="1800" dirty="0" smtClean="0"/>
              <a:t>/wrangling)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 smtClean="0"/>
              <a:t> Initial </a:t>
            </a:r>
            <a:r>
              <a:rPr lang="en-US" sz="1800" dirty="0" smtClean="0"/>
              <a:t>data investigation and exploratory data analysis (EDA)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 smtClean="0"/>
              <a:t> Choosing </a:t>
            </a:r>
            <a:r>
              <a:rPr lang="en-US" sz="1800" dirty="0" smtClean="0"/>
              <a:t>one or more potential models and algorithms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 smtClean="0"/>
              <a:t> Apply </a:t>
            </a:r>
            <a:r>
              <a:rPr lang="en-US" sz="1800" dirty="0" smtClean="0"/>
              <a:t>data science methods and techniques (e.g., machine learning, </a:t>
            </a:r>
            <a:r>
              <a:rPr lang="en-US" sz="1800" dirty="0" smtClean="0"/>
              <a:t>statistical </a:t>
            </a:r>
            <a:r>
              <a:rPr lang="en-US" sz="1800" dirty="0" smtClean="0"/>
              <a:t>modeling, artificial intelligence, …)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 smtClean="0"/>
              <a:t> Measuring </a:t>
            </a:r>
            <a:r>
              <a:rPr lang="en-US" sz="1800" dirty="0" smtClean="0"/>
              <a:t>and improving results (validation and tuning)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 smtClean="0"/>
              <a:t> Delivering</a:t>
            </a:r>
            <a:r>
              <a:rPr lang="en-US" sz="1800" dirty="0" smtClean="0"/>
              <a:t>, communicating, and/or presenting final results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 smtClean="0"/>
              <a:t> Business </a:t>
            </a:r>
            <a:r>
              <a:rPr lang="en-US" sz="1800" dirty="0" smtClean="0"/>
              <a:t>decisions and/or changes are made based on the results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 smtClean="0"/>
              <a:t> Repeat </a:t>
            </a:r>
            <a:r>
              <a:rPr lang="en-US" sz="1800" dirty="0" smtClean="0"/>
              <a:t>the process to solve a new problem</a:t>
            </a:r>
          </a:p>
          <a:p>
            <a:endParaRPr lang="en-US" sz="18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52914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90" dirty="0"/>
              <a:t>Types </a:t>
            </a:r>
            <a:r>
              <a:rPr spc="-5" dirty="0"/>
              <a:t>of </a:t>
            </a:r>
            <a:r>
              <a:rPr spc="-150" dirty="0"/>
              <a:t>Data</a:t>
            </a:r>
            <a:r>
              <a:rPr spc="-380" dirty="0"/>
              <a:t> </a:t>
            </a:r>
            <a:r>
              <a:rPr spc="-360" dirty="0"/>
              <a:t>Scientists</a:t>
            </a:r>
          </a:p>
        </p:txBody>
      </p:sp>
      <p:sp>
        <p:nvSpPr>
          <p:cNvPr id="3" name="object 3"/>
          <p:cNvSpPr/>
          <p:nvPr/>
        </p:nvSpPr>
        <p:spPr>
          <a:xfrm>
            <a:off x="1676400" y="1616871"/>
            <a:ext cx="5334000" cy="50430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43681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70" dirty="0"/>
              <a:t>Roles </a:t>
            </a:r>
            <a:r>
              <a:rPr spc="-185" dirty="0"/>
              <a:t>and</a:t>
            </a:r>
            <a:r>
              <a:rPr spc="-380" dirty="0"/>
              <a:t> Paycheck</a:t>
            </a:r>
          </a:p>
        </p:txBody>
      </p:sp>
      <p:sp>
        <p:nvSpPr>
          <p:cNvPr id="3" name="object 3"/>
          <p:cNvSpPr/>
          <p:nvPr/>
        </p:nvSpPr>
        <p:spPr>
          <a:xfrm>
            <a:off x="705612" y="1828800"/>
            <a:ext cx="7967471" cy="464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0594" y="2756738"/>
            <a:ext cx="41179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80" dirty="0">
                <a:solidFill>
                  <a:srgbClr val="775F54"/>
                </a:solidFill>
                <a:latin typeface="Arial"/>
                <a:cs typeface="Arial"/>
              </a:rPr>
              <a:t>A </a:t>
            </a:r>
            <a:r>
              <a:rPr sz="2800" spc="-165" dirty="0">
                <a:solidFill>
                  <a:srgbClr val="775F54"/>
                </a:solidFill>
                <a:latin typeface="Arial"/>
                <a:cs typeface="Arial"/>
              </a:rPr>
              <a:t>mix </a:t>
            </a:r>
            <a:r>
              <a:rPr sz="2800" spc="-5" dirty="0">
                <a:solidFill>
                  <a:srgbClr val="775F54"/>
                </a:solidFill>
                <a:latin typeface="Arial"/>
                <a:cs typeface="Arial"/>
              </a:rPr>
              <a:t>of </a:t>
            </a:r>
            <a:r>
              <a:rPr sz="2800" spc="-114" dirty="0">
                <a:solidFill>
                  <a:srgbClr val="775F54"/>
                </a:solidFill>
                <a:latin typeface="Arial"/>
                <a:cs typeface="Arial"/>
              </a:rPr>
              <a:t>theory </a:t>
            </a:r>
            <a:r>
              <a:rPr sz="2800" spc="-120" dirty="0">
                <a:solidFill>
                  <a:srgbClr val="775F54"/>
                </a:solidFill>
                <a:latin typeface="Arial"/>
                <a:cs typeface="Arial"/>
              </a:rPr>
              <a:t>and</a:t>
            </a:r>
            <a:r>
              <a:rPr sz="2800" spc="465" dirty="0">
                <a:solidFill>
                  <a:srgbClr val="775F54"/>
                </a:solidFill>
                <a:latin typeface="Arial"/>
                <a:cs typeface="Arial"/>
              </a:rPr>
              <a:t> </a:t>
            </a:r>
            <a:r>
              <a:rPr sz="2800" spc="-110" dirty="0">
                <a:solidFill>
                  <a:srgbClr val="775F54"/>
                </a:solidFill>
                <a:latin typeface="Arial"/>
                <a:cs typeface="Arial"/>
              </a:rPr>
              <a:t>practice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rgbClr val="93B6D2"/>
          </a:solidFill>
        </p:spPr>
        <p:txBody>
          <a:bodyPr vert="horz" wrap="square" lIns="0" tIns="1289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15"/>
              </a:spcBef>
            </a:pPr>
            <a:r>
              <a:rPr sz="4400" spc="-140" dirty="0">
                <a:solidFill>
                  <a:srgbClr val="FFFFFF"/>
                </a:solidFill>
                <a:latin typeface="Arial"/>
                <a:cs typeface="Arial"/>
              </a:rPr>
              <a:t>3. </a:t>
            </a:r>
            <a:r>
              <a:rPr sz="4400" spc="-220" dirty="0">
                <a:solidFill>
                  <a:srgbClr val="FFFFFF"/>
                </a:solidFill>
                <a:latin typeface="Arial"/>
                <a:cs typeface="Arial"/>
              </a:rPr>
              <a:t>About </a:t>
            </a:r>
            <a:r>
              <a:rPr sz="4400" spc="-325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4400" spc="2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spc="-380" dirty="0">
                <a:solidFill>
                  <a:srgbClr val="FFFFFF"/>
                </a:solidFill>
                <a:latin typeface="Arial"/>
                <a:cs typeface="Arial"/>
              </a:rPr>
              <a:t>course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73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Tentative </a:t>
            </a:r>
            <a:r>
              <a:rPr spc="-300" dirty="0"/>
              <a:t>content(subject </a:t>
            </a:r>
            <a:r>
              <a:rPr spc="-140" dirty="0"/>
              <a:t>to</a:t>
            </a:r>
            <a:r>
              <a:rPr spc="490" dirty="0"/>
              <a:t> </a:t>
            </a:r>
            <a:r>
              <a:rPr spc="-290" dirty="0"/>
              <a:t>change)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1386" y="1537157"/>
            <a:ext cx="7538213" cy="34496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0"/>
              </a:spcBef>
              <a:buClr>
                <a:srgbClr val="DD8046"/>
              </a:buClr>
              <a:buSzPct val="59259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2700" spc="-60" dirty="0">
                <a:latin typeface="Arial"/>
                <a:cs typeface="Arial"/>
              </a:rPr>
              <a:t>70% </a:t>
            </a:r>
            <a:r>
              <a:rPr lang="en-US" sz="2700" spc="-60" dirty="0" smtClean="0">
                <a:latin typeface="Arial"/>
                <a:cs typeface="Arial"/>
              </a:rPr>
              <a:t>Mathematics &amp; </a:t>
            </a:r>
            <a:r>
              <a:rPr sz="2700" spc="-120" dirty="0" smtClean="0">
                <a:latin typeface="Arial"/>
                <a:cs typeface="Arial"/>
              </a:rPr>
              <a:t>Statistical </a:t>
            </a:r>
            <a:r>
              <a:rPr sz="2700" spc="-170" dirty="0">
                <a:latin typeface="Arial"/>
                <a:cs typeface="Arial"/>
              </a:rPr>
              <a:t>Machine </a:t>
            </a:r>
            <a:r>
              <a:rPr sz="2700" spc="-155" dirty="0" smtClean="0">
                <a:latin typeface="Arial"/>
                <a:cs typeface="Arial"/>
              </a:rPr>
              <a:t>Learning</a:t>
            </a:r>
            <a:endParaRPr sz="2700" dirty="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40"/>
              </a:spcBef>
              <a:buClr>
                <a:srgbClr val="93B6D2"/>
              </a:buClr>
              <a:buSzPct val="68750"/>
              <a:buChar char=""/>
              <a:tabLst>
                <a:tab pos="653415" algn="l"/>
              </a:tabLst>
            </a:pPr>
            <a:r>
              <a:rPr sz="2400" spc="-310" dirty="0">
                <a:latin typeface="Arial"/>
                <a:cs typeface="Arial"/>
              </a:rPr>
              <a:t>Focus </a:t>
            </a:r>
            <a:r>
              <a:rPr sz="2400" spc="-210" dirty="0">
                <a:latin typeface="Arial"/>
                <a:cs typeface="Arial"/>
              </a:rPr>
              <a:t>on </a:t>
            </a:r>
            <a:r>
              <a:rPr sz="2400" spc="-75" dirty="0">
                <a:latin typeface="Arial"/>
                <a:cs typeface="Arial"/>
              </a:rPr>
              <a:t>practical</a:t>
            </a:r>
            <a:r>
              <a:rPr sz="2400" spc="-320" dirty="0">
                <a:latin typeface="Arial"/>
                <a:cs typeface="Arial"/>
              </a:rPr>
              <a:t> </a:t>
            </a:r>
            <a:r>
              <a:rPr sz="2400" spc="-185" dirty="0">
                <a:latin typeface="Arial"/>
                <a:cs typeface="Arial"/>
              </a:rPr>
              <a:t>aspects</a:t>
            </a:r>
            <a:endParaRPr sz="2400" dirty="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25"/>
              </a:spcBef>
              <a:buClr>
                <a:srgbClr val="93B6D2"/>
              </a:buClr>
              <a:buSzPct val="68750"/>
              <a:buChar char=""/>
              <a:tabLst>
                <a:tab pos="653415" algn="l"/>
              </a:tabLst>
            </a:pPr>
            <a:r>
              <a:rPr sz="2400" spc="-235" dirty="0">
                <a:latin typeface="Arial"/>
                <a:cs typeface="Arial"/>
              </a:rPr>
              <a:t>Classes</a:t>
            </a:r>
            <a:endParaRPr sz="2400" dirty="0">
              <a:latin typeface="Arial"/>
              <a:cs typeface="Arial"/>
            </a:endParaRPr>
          </a:p>
          <a:p>
            <a:pPr marL="927100" lvl="2" indent="-228600">
              <a:lnSpc>
                <a:spcPts val="2515"/>
              </a:lnSpc>
              <a:spcBef>
                <a:spcPts val="10"/>
              </a:spcBef>
              <a:buClr>
                <a:srgbClr val="DD8046"/>
              </a:buClr>
              <a:buSzPct val="73809"/>
              <a:buFont typeface="Wingdings"/>
              <a:buChar char=""/>
              <a:tabLst>
                <a:tab pos="927735" algn="l"/>
              </a:tabLst>
            </a:pPr>
            <a:r>
              <a:rPr sz="2100" spc="-145" dirty="0">
                <a:latin typeface="Arial"/>
                <a:cs typeface="Arial"/>
              </a:rPr>
              <a:t>Necessary </a:t>
            </a:r>
            <a:r>
              <a:rPr sz="2100" spc="-85" dirty="0">
                <a:latin typeface="Arial"/>
                <a:cs typeface="Arial"/>
              </a:rPr>
              <a:t>theoretical</a:t>
            </a:r>
            <a:r>
              <a:rPr sz="2100" spc="-295" dirty="0">
                <a:latin typeface="Arial"/>
                <a:cs typeface="Arial"/>
              </a:rPr>
              <a:t> </a:t>
            </a:r>
            <a:r>
              <a:rPr sz="2100" spc="-105" dirty="0" smtClean="0">
                <a:latin typeface="Arial"/>
                <a:cs typeface="Arial"/>
              </a:rPr>
              <a:t>background</a:t>
            </a:r>
            <a:endParaRPr sz="2550" dirty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DD8046"/>
              </a:buClr>
              <a:buSzPct val="59259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2700" spc="-60" dirty="0">
                <a:latin typeface="Arial"/>
                <a:cs typeface="Arial"/>
              </a:rPr>
              <a:t>20% </a:t>
            </a:r>
            <a:r>
              <a:rPr sz="2700" spc="-160" dirty="0">
                <a:latin typeface="Arial"/>
                <a:cs typeface="Arial"/>
              </a:rPr>
              <a:t>Big </a:t>
            </a:r>
            <a:r>
              <a:rPr sz="2700" spc="-95" dirty="0">
                <a:latin typeface="Arial"/>
                <a:cs typeface="Arial"/>
              </a:rPr>
              <a:t>Data </a:t>
            </a:r>
            <a:r>
              <a:rPr sz="2700" spc="-160" dirty="0" smtClean="0">
                <a:latin typeface="Arial"/>
                <a:cs typeface="Arial"/>
              </a:rPr>
              <a:t>Algorithms</a:t>
            </a:r>
            <a:endParaRPr sz="2700" dirty="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35"/>
              </a:spcBef>
              <a:buClr>
                <a:srgbClr val="93B6D2"/>
              </a:buClr>
              <a:buSzPct val="68750"/>
              <a:buChar char=""/>
              <a:tabLst>
                <a:tab pos="653415" algn="l"/>
              </a:tabLst>
            </a:pPr>
            <a:r>
              <a:rPr sz="2400" spc="-310" dirty="0">
                <a:latin typeface="Arial"/>
                <a:cs typeface="Arial"/>
              </a:rPr>
              <a:t>Focus </a:t>
            </a:r>
            <a:r>
              <a:rPr sz="2400" spc="-210" dirty="0">
                <a:latin typeface="Arial"/>
                <a:cs typeface="Arial"/>
              </a:rPr>
              <a:t>on </a:t>
            </a:r>
            <a:r>
              <a:rPr sz="2400" spc="-130" dirty="0">
                <a:latin typeface="Arial"/>
                <a:cs typeface="Arial"/>
              </a:rPr>
              <a:t>algorithms </a:t>
            </a:r>
            <a:r>
              <a:rPr sz="2400" spc="-145" dirty="0">
                <a:latin typeface="Arial"/>
                <a:cs typeface="Arial"/>
              </a:rPr>
              <a:t>not </a:t>
            </a:r>
            <a:r>
              <a:rPr sz="2400" spc="-210" dirty="0">
                <a:latin typeface="Arial"/>
                <a:cs typeface="Arial"/>
              </a:rPr>
              <a:t>on </a:t>
            </a:r>
            <a:r>
              <a:rPr sz="2400" spc="-10" dirty="0">
                <a:latin typeface="Arial"/>
                <a:cs typeface="Arial"/>
              </a:rPr>
              <a:t>big </a:t>
            </a:r>
            <a:r>
              <a:rPr sz="2400" spc="-15" dirty="0">
                <a:latin typeface="Arial"/>
                <a:cs typeface="Arial"/>
              </a:rPr>
              <a:t>data</a:t>
            </a:r>
            <a:r>
              <a:rPr sz="2400" spc="-295" dirty="0">
                <a:latin typeface="Arial"/>
                <a:cs typeface="Arial"/>
              </a:rPr>
              <a:t> </a:t>
            </a:r>
            <a:r>
              <a:rPr sz="2400" spc="-180" dirty="0">
                <a:latin typeface="Arial"/>
                <a:cs typeface="Arial"/>
              </a:rPr>
              <a:t>technologies</a:t>
            </a:r>
            <a:endParaRPr sz="24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93B6D2"/>
              </a:buClr>
              <a:buFont typeface="Arial"/>
              <a:buChar char=""/>
            </a:pPr>
            <a:endParaRPr sz="2550" dirty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DD8046"/>
              </a:buClr>
              <a:buSzPct val="59259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2700" spc="-60" dirty="0">
                <a:latin typeface="Arial"/>
                <a:cs typeface="Arial"/>
              </a:rPr>
              <a:t>10% </a:t>
            </a:r>
            <a:r>
              <a:rPr sz="2700" spc="-95" dirty="0">
                <a:latin typeface="Arial"/>
                <a:cs typeface="Arial"/>
              </a:rPr>
              <a:t>Data </a:t>
            </a:r>
            <a:r>
              <a:rPr sz="2700" spc="-130" dirty="0" smtClean="0">
                <a:latin typeface="Arial"/>
                <a:cs typeface="Arial"/>
              </a:rPr>
              <a:t>Visualization</a:t>
            </a:r>
            <a:endParaRPr sz="2700" dirty="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40"/>
              </a:spcBef>
              <a:buClr>
                <a:srgbClr val="93B6D2"/>
              </a:buClr>
              <a:buSzPct val="68750"/>
              <a:buChar char=""/>
              <a:tabLst>
                <a:tab pos="653415" algn="l"/>
              </a:tabLst>
            </a:pPr>
            <a:r>
              <a:rPr lang="en-US" sz="2400" spc="-130" dirty="0" smtClean="0">
                <a:latin typeface="Arial"/>
                <a:cs typeface="Arial"/>
              </a:rPr>
              <a:t>R , Python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77241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Data </a:t>
            </a:r>
            <a:r>
              <a:rPr spc="-355" dirty="0"/>
              <a:t>Scientists </a:t>
            </a:r>
            <a:r>
              <a:rPr spc="-90" dirty="0"/>
              <a:t>are </a:t>
            </a:r>
            <a:r>
              <a:rPr spc="-280" dirty="0"/>
              <a:t>in </a:t>
            </a:r>
            <a:r>
              <a:rPr spc="-270" dirty="0"/>
              <a:t>high</a:t>
            </a:r>
            <a:r>
              <a:rPr spc="-125" dirty="0"/>
              <a:t> </a:t>
            </a:r>
            <a:r>
              <a:rPr spc="-260" dirty="0"/>
              <a:t>demand</a:t>
            </a:r>
          </a:p>
        </p:txBody>
      </p:sp>
      <p:sp>
        <p:nvSpPr>
          <p:cNvPr id="3" name="object 3"/>
          <p:cNvSpPr/>
          <p:nvPr/>
        </p:nvSpPr>
        <p:spPr>
          <a:xfrm>
            <a:off x="152400" y="1560575"/>
            <a:ext cx="3429000" cy="2305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10000" y="4610100"/>
            <a:ext cx="5181600" cy="20200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0" y="1560575"/>
            <a:ext cx="3886200" cy="30723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339" y="4343400"/>
            <a:ext cx="3627120" cy="18135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372300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9" dirty="0"/>
              <a:t>This </a:t>
            </a:r>
            <a:r>
              <a:rPr spc="-375" dirty="0"/>
              <a:t>course </a:t>
            </a:r>
            <a:r>
              <a:rPr spc="-380" dirty="0"/>
              <a:t>is</a:t>
            </a:r>
            <a:r>
              <a:rPr spc="-815" dirty="0"/>
              <a:t> </a:t>
            </a:r>
            <a:r>
              <a:rPr b="1" spc="-345" dirty="0">
                <a:latin typeface="Arial"/>
                <a:cs typeface="Arial"/>
              </a:rPr>
              <a:t>not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1387" y="1537157"/>
            <a:ext cx="6015990" cy="4227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0"/>
              </a:spcBef>
              <a:buClr>
                <a:srgbClr val="DD8046"/>
              </a:buClr>
              <a:buSzPct val="59259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2700" spc="-135" dirty="0">
                <a:latin typeface="Arial"/>
                <a:cs typeface="Arial"/>
              </a:rPr>
              <a:t>About </a:t>
            </a:r>
            <a:r>
              <a:rPr sz="2700" spc="-10" dirty="0">
                <a:latin typeface="Arial"/>
                <a:cs typeface="Arial"/>
              </a:rPr>
              <a:t>big </a:t>
            </a:r>
            <a:r>
              <a:rPr sz="2700" spc="-15" dirty="0">
                <a:latin typeface="Arial"/>
                <a:cs typeface="Arial"/>
              </a:rPr>
              <a:t>data </a:t>
            </a:r>
            <a:r>
              <a:rPr sz="2700" spc="-155" dirty="0">
                <a:latin typeface="Arial"/>
                <a:cs typeface="Arial"/>
              </a:rPr>
              <a:t>tools </a:t>
            </a:r>
            <a:r>
              <a:rPr sz="2700" spc="-75" dirty="0">
                <a:latin typeface="Arial"/>
                <a:cs typeface="Arial"/>
              </a:rPr>
              <a:t>or</a:t>
            </a:r>
            <a:r>
              <a:rPr sz="2700" spc="265" dirty="0">
                <a:latin typeface="Arial"/>
                <a:cs typeface="Arial"/>
              </a:rPr>
              <a:t> </a:t>
            </a:r>
            <a:r>
              <a:rPr sz="2700" spc="-165" dirty="0">
                <a:latin typeface="Arial"/>
                <a:cs typeface="Arial"/>
              </a:rPr>
              <a:t>technologies</a:t>
            </a:r>
            <a:endParaRPr sz="2700" dirty="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40"/>
              </a:spcBef>
              <a:buClr>
                <a:srgbClr val="93B6D2"/>
              </a:buClr>
              <a:buSzPct val="68750"/>
              <a:buChar char=""/>
              <a:tabLst>
                <a:tab pos="653415" algn="l"/>
              </a:tabLst>
            </a:pPr>
            <a:r>
              <a:rPr sz="2400" spc="-140" dirty="0">
                <a:latin typeface="Arial"/>
                <a:cs typeface="Arial"/>
              </a:rPr>
              <a:t>No: </a:t>
            </a:r>
            <a:r>
              <a:rPr sz="2400" spc="-100" dirty="0">
                <a:latin typeface="Arial"/>
                <a:cs typeface="Arial"/>
              </a:rPr>
              <a:t>Hadoop </a:t>
            </a:r>
            <a:r>
              <a:rPr sz="2400" spc="-140" dirty="0">
                <a:latin typeface="Arial"/>
                <a:cs typeface="Arial"/>
              </a:rPr>
              <a:t>technical</a:t>
            </a:r>
            <a:r>
              <a:rPr sz="2400" spc="215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details</a:t>
            </a:r>
            <a:endParaRPr sz="2400" dirty="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25"/>
              </a:spcBef>
              <a:buClr>
                <a:srgbClr val="93B6D2"/>
              </a:buClr>
              <a:buSzPct val="68750"/>
              <a:buChar char=""/>
              <a:tabLst>
                <a:tab pos="653415" algn="l"/>
              </a:tabLst>
            </a:pPr>
            <a:r>
              <a:rPr sz="2400" spc="-290" dirty="0">
                <a:latin typeface="Arial"/>
                <a:cs typeface="Arial"/>
              </a:rPr>
              <a:t>Yes: </a:t>
            </a:r>
            <a:r>
              <a:rPr sz="2400" spc="-225" dirty="0" smtClean="0">
                <a:latin typeface="Arial"/>
                <a:cs typeface="Arial"/>
              </a:rPr>
              <a:t>Basic </a:t>
            </a:r>
            <a:r>
              <a:rPr sz="2400" spc="-535" dirty="0">
                <a:latin typeface="Arial"/>
                <a:cs typeface="Arial"/>
              </a:rPr>
              <a:t>R</a:t>
            </a:r>
            <a:r>
              <a:rPr sz="2400" spc="-455" dirty="0">
                <a:latin typeface="Arial"/>
                <a:cs typeface="Arial"/>
              </a:rPr>
              <a:t> </a:t>
            </a:r>
            <a:r>
              <a:rPr lang="en-US" sz="2400" spc="-455" dirty="0" smtClean="0">
                <a:latin typeface="Arial"/>
                <a:cs typeface="Arial"/>
              </a:rPr>
              <a:t> </a:t>
            </a:r>
            <a:r>
              <a:rPr sz="2400" spc="-125" dirty="0" smtClean="0">
                <a:latin typeface="Arial"/>
                <a:cs typeface="Arial"/>
              </a:rPr>
              <a:t>programming</a:t>
            </a:r>
            <a:endParaRPr sz="24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93B6D2"/>
              </a:buClr>
              <a:buFont typeface="Arial"/>
              <a:buChar char=""/>
            </a:pPr>
            <a:endParaRPr sz="2550" dirty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DD8046"/>
              </a:buClr>
              <a:buSzPct val="59259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2700" spc="-135" dirty="0">
                <a:latin typeface="Arial"/>
                <a:cs typeface="Arial"/>
              </a:rPr>
              <a:t>About </a:t>
            </a:r>
            <a:r>
              <a:rPr sz="2700" spc="-120" dirty="0">
                <a:latin typeface="Arial"/>
                <a:cs typeface="Arial"/>
              </a:rPr>
              <a:t>statistical </a:t>
            </a:r>
            <a:r>
              <a:rPr sz="2700" spc="-100" dirty="0">
                <a:latin typeface="Arial"/>
                <a:cs typeface="Arial"/>
              </a:rPr>
              <a:t>learning</a:t>
            </a:r>
            <a:r>
              <a:rPr sz="2700" spc="229" dirty="0">
                <a:latin typeface="Arial"/>
                <a:cs typeface="Arial"/>
              </a:rPr>
              <a:t> </a:t>
            </a:r>
            <a:r>
              <a:rPr sz="2700" spc="-110" dirty="0">
                <a:latin typeface="Arial"/>
                <a:cs typeface="Arial"/>
              </a:rPr>
              <a:t>theory</a:t>
            </a:r>
            <a:endParaRPr sz="2700" dirty="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35"/>
              </a:spcBef>
              <a:buClr>
                <a:srgbClr val="93B6D2"/>
              </a:buClr>
              <a:buSzPct val="68750"/>
              <a:buChar char=""/>
              <a:tabLst>
                <a:tab pos="653415" algn="l"/>
              </a:tabLst>
            </a:pPr>
            <a:r>
              <a:rPr sz="2400" spc="-140" dirty="0">
                <a:latin typeface="Arial"/>
                <a:cs typeface="Arial"/>
              </a:rPr>
              <a:t>No: </a:t>
            </a:r>
            <a:r>
              <a:rPr sz="2400" spc="-130" dirty="0">
                <a:latin typeface="Arial"/>
                <a:cs typeface="Arial"/>
              </a:rPr>
              <a:t>Theoretical </a:t>
            </a:r>
            <a:r>
              <a:rPr sz="2400" spc="-120" dirty="0">
                <a:latin typeface="Arial"/>
                <a:cs typeface="Arial"/>
              </a:rPr>
              <a:t>low </a:t>
            </a:r>
            <a:r>
              <a:rPr sz="2400" spc="-190" dirty="0">
                <a:latin typeface="Arial"/>
                <a:cs typeface="Arial"/>
              </a:rPr>
              <a:t>bounds </a:t>
            </a:r>
            <a:r>
              <a:rPr sz="2400" spc="-70" dirty="0">
                <a:latin typeface="Arial"/>
                <a:cs typeface="Arial"/>
              </a:rPr>
              <a:t>or </a:t>
            </a:r>
            <a:r>
              <a:rPr sz="2400" spc="-114" dirty="0">
                <a:latin typeface="Arial"/>
                <a:cs typeface="Arial"/>
              </a:rPr>
              <a:t>other</a:t>
            </a:r>
            <a:r>
              <a:rPr sz="2400" spc="85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proofs</a:t>
            </a:r>
            <a:endParaRPr sz="2400" dirty="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25"/>
              </a:spcBef>
              <a:buClr>
                <a:srgbClr val="93B6D2"/>
              </a:buClr>
              <a:buSzPct val="68750"/>
              <a:buChar char=""/>
              <a:tabLst>
                <a:tab pos="653415" algn="l"/>
              </a:tabLst>
            </a:pPr>
            <a:r>
              <a:rPr sz="2400" spc="-290" dirty="0">
                <a:latin typeface="Arial"/>
                <a:cs typeface="Arial"/>
              </a:rPr>
              <a:t>Yes: </a:t>
            </a:r>
            <a:r>
              <a:rPr sz="2400" spc="-270" dirty="0">
                <a:latin typeface="Arial"/>
                <a:cs typeface="Arial"/>
              </a:rPr>
              <a:t>Some </a:t>
            </a:r>
            <a:r>
              <a:rPr sz="2400" spc="-95" dirty="0">
                <a:latin typeface="Arial"/>
                <a:cs typeface="Arial"/>
              </a:rPr>
              <a:t>theory </a:t>
            </a:r>
            <a:r>
              <a:rPr sz="2400" spc="-210" dirty="0">
                <a:latin typeface="Arial"/>
                <a:cs typeface="Arial"/>
              </a:rPr>
              <a:t>is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-185" dirty="0">
                <a:latin typeface="Arial"/>
                <a:cs typeface="Arial"/>
              </a:rPr>
              <a:t>necessary</a:t>
            </a:r>
            <a:endParaRPr sz="24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93B6D2"/>
              </a:buClr>
              <a:buFont typeface="Arial"/>
              <a:buChar char=""/>
            </a:pPr>
            <a:endParaRPr sz="2550" dirty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DD8046"/>
              </a:buClr>
              <a:buSzPct val="59259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2700" spc="-135" dirty="0">
                <a:latin typeface="Arial"/>
                <a:cs typeface="Arial"/>
              </a:rPr>
              <a:t>About </a:t>
            </a:r>
            <a:r>
              <a:rPr sz="2700" spc="-15" dirty="0">
                <a:latin typeface="Arial"/>
                <a:cs typeface="Arial"/>
              </a:rPr>
              <a:t>a </a:t>
            </a:r>
            <a:r>
              <a:rPr sz="2700" spc="-140" dirty="0">
                <a:latin typeface="Arial"/>
                <a:cs typeface="Arial"/>
              </a:rPr>
              <a:t>specific</a:t>
            </a:r>
            <a:r>
              <a:rPr sz="2700" spc="110" dirty="0">
                <a:latin typeface="Arial"/>
                <a:cs typeface="Arial"/>
              </a:rPr>
              <a:t> </a:t>
            </a:r>
            <a:r>
              <a:rPr sz="2700" spc="-160" dirty="0">
                <a:latin typeface="Arial"/>
                <a:cs typeface="Arial"/>
              </a:rPr>
              <a:t>domain</a:t>
            </a:r>
            <a:endParaRPr sz="2700" dirty="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35"/>
              </a:spcBef>
              <a:buClr>
                <a:srgbClr val="93B6D2"/>
              </a:buClr>
              <a:buSzPct val="68750"/>
              <a:buChar char=""/>
              <a:tabLst>
                <a:tab pos="653415" algn="l"/>
              </a:tabLst>
            </a:pPr>
            <a:r>
              <a:rPr sz="2400" spc="-140" dirty="0">
                <a:latin typeface="Arial"/>
                <a:cs typeface="Arial"/>
              </a:rPr>
              <a:t>No: </a:t>
            </a:r>
            <a:r>
              <a:rPr sz="2400" spc="-145" dirty="0">
                <a:latin typeface="Arial"/>
                <a:cs typeface="Arial"/>
              </a:rPr>
              <a:t>Deep </a:t>
            </a:r>
            <a:r>
              <a:rPr sz="2400" spc="-240" dirty="0">
                <a:latin typeface="Arial"/>
                <a:cs typeface="Arial"/>
              </a:rPr>
              <a:t>discussions </a:t>
            </a:r>
            <a:r>
              <a:rPr sz="2400" spc="-210" dirty="0">
                <a:latin typeface="Arial"/>
                <a:cs typeface="Arial"/>
              </a:rPr>
              <a:t>on </a:t>
            </a:r>
            <a:r>
              <a:rPr sz="2400" spc="-195" dirty="0">
                <a:latin typeface="Arial"/>
                <a:cs typeface="Arial"/>
              </a:rPr>
              <a:t>Text, </a:t>
            </a:r>
            <a:r>
              <a:rPr sz="2400" spc="-210" dirty="0">
                <a:latin typeface="Arial"/>
                <a:cs typeface="Arial"/>
              </a:rPr>
              <a:t>Finance, </a:t>
            </a:r>
            <a:r>
              <a:rPr sz="2400" spc="-275" dirty="0">
                <a:latin typeface="Arial"/>
                <a:cs typeface="Arial"/>
              </a:rPr>
              <a:t>BI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550" dirty="0">
                <a:latin typeface="Arial"/>
                <a:cs typeface="Arial"/>
              </a:rPr>
              <a:t>etc.</a:t>
            </a:r>
            <a:endParaRPr sz="2400" dirty="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25"/>
              </a:spcBef>
              <a:buClr>
                <a:srgbClr val="93B6D2"/>
              </a:buClr>
              <a:buSzPct val="68750"/>
              <a:buChar char=""/>
              <a:tabLst>
                <a:tab pos="653415" algn="l"/>
              </a:tabLst>
            </a:pPr>
            <a:r>
              <a:rPr sz="2400" spc="-290" dirty="0">
                <a:latin typeface="Arial"/>
                <a:cs typeface="Arial"/>
              </a:rPr>
              <a:t>Yes: </a:t>
            </a:r>
            <a:r>
              <a:rPr sz="2400" spc="-270" dirty="0">
                <a:latin typeface="Arial"/>
                <a:cs typeface="Arial"/>
              </a:rPr>
              <a:t>Some </a:t>
            </a:r>
            <a:r>
              <a:rPr sz="2400" spc="-150" dirty="0">
                <a:latin typeface="Arial"/>
                <a:cs typeface="Arial"/>
              </a:rPr>
              <a:t>examples </a:t>
            </a:r>
            <a:r>
              <a:rPr sz="2400" spc="-40" dirty="0">
                <a:latin typeface="Arial"/>
                <a:cs typeface="Arial"/>
              </a:rPr>
              <a:t>will </a:t>
            </a:r>
            <a:r>
              <a:rPr sz="2400" spc="-75" dirty="0">
                <a:latin typeface="Arial"/>
                <a:cs typeface="Arial"/>
              </a:rPr>
              <a:t>be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presented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70548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90" dirty="0"/>
              <a:t>Some </a:t>
            </a:r>
            <a:r>
              <a:rPr spc="-380" dirty="0"/>
              <a:t>case </a:t>
            </a:r>
            <a:r>
              <a:rPr spc="-330" dirty="0"/>
              <a:t>studies </a:t>
            </a:r>
            <a:r>
              <a:rPr spc="-290" dirty="0"/>
              <a:t>we </a:t>
            </a:r>
            <a:r>
              <a:rPr spc="-70" dirty="0"/>
              <a:t>will</a:t>
            </a:r>
            <a:r>
              <a:rPr spc="-200" dirty="0"/>
              <a:t> </a:t>
            </a:r>
            <a:r>
              <a:rPr spc="-270" dirty="0"/>
              <a:t>cover</a:t>
            </a:r>
          </a:p>
        </p:txBody>
      </p:sp>
      <p:sp>
        <p:nvSpPr>
          <p:cNvPr id="3" name="object 3"/>
          <p:cNvSpPr/>
          <p:nvPr/>
        </p:nvSpPr>
        <p:spPr>
          <a:xfrm>
            <a:off x="3548634" y="1680210"/>
            <a:ext cx="5218430" cy="623570"/>
          </a:xfrm>
          <a:custGeom>
            <a:avLst/>
            <a:gdLst/>
            <a:ahLst/>
            <a:cxnLst/>
            <a:rect l="l" t="t" r="r" b="b"/>
            <a:pathLst>
              <a:path w="5218430" h="623569">
                <a:moveTo>
                  <a:pt x="5114290" y="0"/>
                </a:moveTo>
                <a:lnTo>
                  <a:pt x="0" y="0"/>
                </a:lnTo>
                <a:lnTo>
                  <a:pt x="0" y="623315"/>
                </a:lnTo>
                <a:lnTo>
                  <a:pt x="5114290" y="623315"/>
                </a:lnTo>
                <a:lnTo>
                  <a:pt x="5154739" y="615156"/>
                </a:lnTo>
                <a:lnTo>
                  <a:pt x="5187759" y="592899"/>
                </a:lnTo>
                <a:lnTo>
                  <a:pt x="5210016" y="559879"/>
                </a:lnTo>
                <a:lnTo>
                  <a:pt x="5218175" y="519429"/>
                </a:lnTo>
                <a:lnTo>
                  <a:pt x="5218175" y="103886"/>
                </a:lnTo>
                <a:lnTo>
                  <a:pt x="5210016" y="63436"/>
                </a:lnTo>
                <a:lnTo>
                  <a:pt x="5187759" y="30416"/>
                </a:lnTo>
                <a:lnTo>
                  <a:pt x="5154739" y="8159"/>
                </a:lnTo>
                <a:lnTo>
                  <a:pt x="5114290" y="0"/>
                </a:lnTo>
                <a:close/>
              </a:path>
            </a:pathLst>
          </a:custGeom>
          <a:solidFill>
            <a:srgbClr val="DCE4ED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48634" y="1680210"/>
            <a:ext cx="5218430" cy="623570"/>
          </a:xfrm>
          <a:custGeom>
            <a:avLst/>
            <a:gdLst/>
            <a:ahLst/>
            <a:cxnLst/>
            <a:rect l="l" t="t" r="r" b="b"/>
            <a:pathLst>
              <a:path w="5218430" h="623569">
                <a:moveTo>
                  <a:pt x="5218175" y="103886"/>
                </a:moveTo>
                <a:lnTo>
                  <a:pt x="5218175" y="519429"/>
                </a:lnTo>
                <a:lnTo>
                  <a:pt x="5210016" y="559879"/>
                </a:lnTo>
                <a:lnTo>
                  <a:pt x="5187759" y="592899"/>
                </a:lnTo>
                <a:lnTo>
                  <a:pt x="5154739" y="615156"/>
                </a:lnTo>
                <a:lnTo>
                  <a:pt x="5114290" y="623315"/>
                </a:lnTo>
                <a:lnTo>
                  <a:pt x="0" y="623315"/>
                </a:lnTo>
                <a:lnTo>
                  <a:pt x="0" y="0"/>
                </a:lnTo>
                <a:lnTo>
                  <a:pt x="5114290" y="0"/>
                </a:lnTo>
                <a:lnTo>
                  <a:pt x="5154739" y="8159"/>
                </a:lnTo>
                <a:lnTo>
                  <a:pt x="5187759" y="30416"/>
                </a:lnTo>
                <a:lnTo>
                  <a:pt x="5210016" y="63436"/>
                </a:lnTo>
                <a:lnTo>
                  <a:pt x="5218175" y="103886"/>
                </a:lnTo>
                <a:close/>
              </a:path>
            </a:pathLst>
          </a:custGeom>
          <a:ln w="19811">
            <a:solidFill>
              <a:srgbClr val="DCE4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634866" y="1733245"/>
            <a:ext cx="497332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har char="•"/>
              <a:tabLst>
                <a:tab pos="241300" algn="l"/>
              </a:tabLst>
            </a:pPr>
            <a:r>
              <a:rPr sz="2600" spc="-45" dirty="0">
                <a:latin typeface="Arial"/>
                <a:cs typeface="Arial"/>
              </a:rPr>
              <a:t>What </a:t>
            </a:r>
            <a:r>
              <a:rPr sz="2600" spc="-225" dirty="0">
                <a:latin typeface="Arial"/>
                <a:cs typeface="Arial"/>
              </a:rPr>
              <a:t>is </a:t>
            </a:r>
            <a:r>
              <a:rPr sz="2600" spc="-155" dirty="0">
                <a:latin typeface="Arial"/>
                <a:cs typeface="Arial"/>
              </a:rPr>
              <a:t>the </a:t>
            </a:r>
            <a:r>
              <a:rPr sz="2600" spc="-135" dirty="0">
                <a:latin typeface="Arial"/>
                <a:cs typeface="Arial"/>
              </a:rPr>
              <a:t>next </a:t>
            </a:r>
            <a:r>
              <a:rPr sz="2600" spc="-229" dirty="0">
                <a:latin typeface="Arial"/>
                <a:cs typeface="Arial"/>
              </a:rPr>
              <a:t>move </a:t>
            </a:r>
            <a:r>
              <a:rPr sz="2600" dirty="0">
                <a:latin typeface="Arial"/>
                <a:cs typeface="Arial"/>
              </a:rPr>
              <a:t>of </a:t>
            </a:r>
            <a:r>
              <a:rPr lang="en-US" sz="2600" spc="-290" dirty="0" err="1" smtClean="0">
                <a:latin typeface="Arial"/>
                <a:cs typeface="Arial"/>
              </a:rPr>
              <a:t>Sensex</a:t>
            </a:r>
            <a:r>
              <a:rPr lang="en-US" sz="2600" spc="-290" dirty="0" smtClean="0">
                <a:latin typeface="Arial"/>
                <a:cs typeface="Arial"/>
              </a:rPr>
              <a:t> </a:t>
            </a:r>
            <a:r>
              <a:rPr sz="2600" spc="-120" dirty="0" smtClean="0">
                <a:latin typeface="Arial"/>
                <a:cs typeface="Arial"/>
              </a:rPr>
              <a:t>?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3409" y="1602486"/>
            <a:ext cx="2935605" cy="780415"/>
          </a:xfrm>
          <a:custGeom>
            <a:avLst/>
            <a:gdLst/>
            <a:ahLst/>
            <a:cxnLst/>
            <a:rect l="l" t="t" r="r" b="b"/>
            <a:pathLst>
              <a:path w="2935604" h="780414">
                <a:moveTo>
                  <a:pt x="2805176" y="0"/>
                </a:moveTo>
                <a:lnTo>
                  <a:pt x="130048" y="0"/>
                </a:lnTo>
                <a:lnTo>
                  <a:pt x="79429" y="10211"/>
                </a:lnTo>
                <a:lnTo>
                  <a:pt x="38092" y="38068"/>
                </a:lnTo>
                <a:lnTo>
                  <a:pt x="10220" y="79402"/>
                </a:lnTo>
                <a:lnTo>
                  <a:pt x="0" y="130048"/>
                </a:lnTo>
                <a:lnTo>
                  <a:pt x="0" y="650239"/>
                </a:lnTo>
                <a:lnTo>
                  <a:pt x="10220" y="700885"/>
                </a:lnTo>
                <a:lnTo>
                  <a:pt x="38092" y="742219"/>
                </a:lnTo>
                <a:lnTo>
                  <a:pt x="79429" y="770076"/>
                </a:lnTo>
                <a:lnTo>
                  <a:pt x="130048" y="780288"/>
                </a:lnTo>
                <a:lnTo>
                  <a:pt x="2805176" y="780288"/>
                </a:lnTo>
                <a:lnTo>
                  <a:pt x="2855821" y="770076"/>
                </a:lnTo>
                <a:lnTo>
                  <a:pt x="2897155" y="742219"/>
                </a:lnTo>
                <a:lnTo>
                  <a:pt x="2925012" y="700885"/>
                </a:lnTo>
                <a:lnTo>
                  <a:pt x="2935224" y="650239"/>
                </a:lnTo>
                <a:lnTo>
                  <a:pt x="2935224" y="130048"/>
                </a:lnTo>
                <a:lnTo>
                  <a:pt x="2925012" y="79402"/>
                </a:lnTo>
                <a:lnTo>
                  <a:pt x="2897155" y="38068"/>
                </a:lnTo>
                <a:lnTo>
                  <a:pt x="2855821" y="10211"/>
                </a:lnTo>
                <a:lnTo>
                  <a:pt x="2805176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3409" y="1602486"/>
            <a:ext cx="2935605" cy="780415"/>
          </a:xfrm>
          <a:custGeom>
            <a:avLst/>
            <a:gdLst/>
            <a:ahLst/>
            <a:cxnLst/>
            <a:rect l="l" t="t" r="r" b="b"/>
            <a:pathLst>
              <a:path w="2935604" h="780414">
                <a:moveTo>
                  <a:pt x="0" y="130048"/>
                </a:moveTo>
                <a:lnTo>
                  <a:pt x="10220" y="79402"/>
                </a:lnTo>
                <a:lnTo>
                  <a:pt x="38092" y="38068"/>
                </a:lnTo>
                <a:lnTo>
                  <a:pt x="79429" y="10211"/>
                </a:lnTo>
                <a:lnTo>
                  <a:pt x="130048" y="0"/>
                </a:lnTo>
                <a:lnTo>
                  <a:pt x="2805176" y="0"/>
                </a:lnTo>
                <a:lnTo>
                  <a:pt x="2855821" y="10211"/>
                </a:lnTo>
                <a:lnTo>
                  <a:pt x="2897155" y="38068"/>
                </a:lnTo>
                <a:lnTo>
                  <a:pt x="2925012" y="79402"/>
                </a:lnTo>
                <a:lnTo>
                  <a:pt x="2935224" y="130048"/>
                </a:lnTo>
                <a:lnTo>
                  <a:pt x="2935224" y="650239"/>
                </a:lnTo>
                <a:lnTo>
                  <a:pt x="2925012" y="700885"/>
                </a:lnTo>
                <a:lnTo>
                  <a:pt x="2897155" y="742219"/>
                </a:lnTo>
                <a:lnTo>
                  <a:pt x="2855821" y="770076"/>
                </a:lnTo>
                <a:lnTo>
                  <a:pt x="2805176" y="780288"/>
                </a:lnTo>
                <a:lnTo>
                  <a:pt x="130048" y="780288"/>
                </a:lnTo>
                <a:lnTo>
                  <a:pt x="79429" y="770076"/>
                </a:lnTo>
                <a:lnTo>
                  <a:pt x="38092" y="742219"/>
                </a:lnTo>
                <a:lnTo>
                  <a:pt x="10220" y="700885"/>
                </a:lnTo>
                <a:lnTo>
                  <a:pt x="0" y="650239"/>
                </a:lnTo>
                <a:lnTo>
                  <a:pt x="0" y="130048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5558" y="1607057"/>
            <a:ext cx="2489835" cy="709295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065" marR="5080" algn="ctr">
              <a:lnSpc>
                <a:spcPts val="1670"/>
              </a:lnSpc>
              <a:spcBef>
                <a:spcPts val="465"/>
              </a:spcBef>
            </a:pPr>
            <a:r>
              <a:rPr sz="1700" spc="-204" dirty="0">
                <a:solidFill>
                  <a:srgbClr val="FFFFFF"/>
                </a:solidFill>
                <a:latin typeface="Arial"/>
                <a:cs typeface="Arial"/>
              </a:rPr>
              <a:t>PREDICTION </a:t>
            </a:r>
            <a:r>
              <a:rPr sz="1700" spc="-16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700" spc="-295" dirty="0">
                <a:solidFill>
                  <a:srgbClr val="FFFFFF"/>
                </a:solidFill>
                <a:latin typeface="Arial"/>
                <a:cs typeface="Arial"/>
              </a:rPr>
              <a:t>FUTURE  </a:t>
            </a:r>
            <a:r>
              <a:rPr sz="1700" spc="-204" dirty="0">
                <a:solidFill>
                  <a:srgbClr val="FFFFFF"/>
                </a:solidFill>
                <a:latin typeface="Arial"/>
                <a:cs typeface="Arial"/>
              </a:rPr>
              <a:t>MOVEMENTS </a:t>
            </a:r>
            <a:r>
              <a:rPr sz="1700" spc="-10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700" spc="-3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700" spc="-204" dirty="0">
                <a:solidFill>
                  <a:srgbClr val="FFFFFF"/>
                </a:solidFill>
                <a:latin typeface="Arial"/>
                <a:cs typeface="Arial"/>
              </a:rPr>
              <a:t>STOCK  </a:t>
            </a:r>
            <a:r>
              <a:rPr sz="1700" spc="-235" dirty="0">
                <a:solidFill>
                  <a:srgbClr val="FFFFFF"/>
                </a:solidFill>
                <a:latin typeface="Arial"/>
                <a:cs typeface="Arial"/>
              </a:rPr>
              <a:t>MARKET:</a:t>
            </a:r>
            <a:endParaRPr sz="17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48634" y="2498598"/>
            <a:ext cx="5218430" cy="624840"/>
          </a:xfrm>
          <a:custGeom>
            <a:avLst/>
            <a:gdLst/>
            <a:ahLst/>
            <a:cxnLst/>
            <a:rect l="l" t="t" r="r" b="b"/>
            <a:pathLst>
              <a:path w="5218430" h="624839">
                <a:moveTo>
                  <a:pt x="5114036" y="0"/>
                </a:moveTo>
                <a:lnTo>
                  <a:pt x="0" y="0"/>
                </a:lnTo>
                <a:lnTo>
                  <a:pt x="0" y="624839"/>
                </a:lnTo>
                <a:lnTo>
                  <a:pt x="5114036" y="624839"/>
                </a:lnTo>
                <a:lnTo>
                  <a:pt x="5154578" y="616658"/>
                </a:lnTo>
                <a:lnTo>
                  <a:pt x="5187680" y="594344"/>
                </a:lnTo>
                <a:lnTo>
                  <a:pt x="5209994" y="561242"/>
                </a:lnTo>
                <a:lnTo>
                  <a:pt x="5218175" y="520700"/>
                </a:lnTo>
                <a:lnTo>
                  <a:pt x="5218175" y="104139"/>
                </a:lnTo>
                <a:lnTo>
                  <a:pt x="5209994" y="63597"/>
                </a:lnTo>
                <a:lnTo>
                  <a:pt x="5187680" y="30495"/>
                </a:lnTo>
                <a:lnTo>
                  <a:pt x="5154578" y="8181"/>
                </a:lnTo>
                <a:lnTo>
                  <a:pt x="5114036" y="0"/>
                </a:lnTo>
                <a:close/>
              </a:path>
            </a:pathLst>
          </a:custGeom>
          <a:solidFill>
            <a:srgbClr val="DCE4ED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48634" y="2498598"/>
            <a:ext cx="5218430" cy="624840"/>
          </a:xfrm>
          <a:custGeom>
            <a:avLst/>
            <a:gdLst/>
            <a:ahLst/>
            <a:cxnLst/>
            <a:rect l="l" t="t" r="r" b="b"/>
            <a:pathLst>
              <a:path w="5218430" h="624839">
                <a:moveTo>
                  <a:pt x="5218175" y="104139"/>
                </a:moveTo>
                <a:lnTo>
                  <a:pt x="5218175" y="520700"/>
                </a:lnTo>
                <a:lnTo>
                  <a:pt x="5209994" y="561242"/>
                </a:lnTo>
                <a:lnTo>
                  <a:pt x="5187680" y="594344"/>
                </a:lnTo>
                <a:lnTo>
                  <a:pt x="5154578" y="616658"/>
                </a:lnTo>
                <a:lnTo>
                  <a:pt x="5114036" y="624839"/>
                </a:lnTo>
                <a:lnTo>
                  <a:pt x="0" y="624839"/>
                </a:lnTo>
                <a:lnTo>
                  <a:pt x="0" y="0"/>
                </a:lnTo>
                <a:lnTo>
                  <a:pt x="5114036" y="0"/>
                </a:lnTo>
                <a:lnTo>
                  <a:pt x="5154578" y="8181"/>
                </a:lnTo>
                <a:lnTo>
                  <a:pt x="5187680" y="30495"/>
                </a:lnTo>
                <a:lnTo>
                  <a:pt x="5209994" y="63597"/>
                </a:lnTo>
                <a:lnTo>
                  <a:pt x="5218175" y="104139"/>
                </a:lnTo>
                <a:close/>
              </a:path>
            </a:pathLst>
          </a:custGeom>
          <a:ln w="19812">
            <a:solidFill>
              <a:srgbClr val="DCE4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634866" y="2552826"/>
            <a:ext cx="494792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har char="•"/>
              <a:tabLst>
                <a:tab pos="241300" algn="l"/>
              </a:tabLst>
            </a:pPr>
            <a:r>
              <a:rPr sz="2600" spc="30" dirty="0">
                <a:latin typeface="Arial"/>
                <a:cs typeface="Arial"/>
              </a:rPr>
              <a:t>Will </a:t>
            </a:r>
            <a:r>
              <a:rPr sz="2600" spc="-10" dirty="0">
                <a:latin typeface="Arial"/>
                <a:cs typeface="Arial"/>
              </a:rPr>
              <a:t>a </a:t>
            </a:r>
            <a:r>
              <a:rPr sz="2600" spc="-75" dirty="0">
                <a:latin typeface="Arial"/>
                <a:cs typeface="Arial"/>
              </a:rPr>
              <a:t>potential </a:t>
            </a:r>
            <a:r>
              <a:rPr sz="2600" spc="-225" dirty="0">
                <a:latin typeface="Arial"/>
                <a:cs typeface="Arial"/>
              </a:rPr>
              <a:t>customer</a:t>
            </a:r>
            <a:r>
              <a:rPr sz="2600" spc="-50" dirty="0">
                <a:latin typeface="Arial"/>
                <a:cs typeface="Arial"/>
              </a:rPr>
              <a:t> </a:t>
            </a:r>
            <a:r>
              <a:rPr sz="2600" spc="-210" dirty="0">
                <a:latin typeface="Arial"/>
                <a:cs typeface="Arial"/>
              </a:rPr>
              <a:t>purchase?</a:t>
            </a:r>
            <a:endParaRPr sz="2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13409" y="2420873"/>
            <a:ext cx="2935605" cy="780415"/>
          </a:xfrm>
          <a:custGeom>
            <a:avLst/>
            <a:gdLst/>
            <a:ahLst/>
            <a:cxnLst/>
            <a:rect l="l" t="t" r="r" b="b"/>
            <a:pathLst>
              <a:path w="2935604" h="780414">
                <a:moveTo>
                  <a:pt x="2805176" y="0"/>
                </a:moveTo>
                <a:lnTo>
                  <a:pt x="130048" y="0"/>
                </a:lnTo>
                <a:lnTo>
                  <a:pt x="79429" y="10211"/>
                </a:lnTo>
                <a:lnTo>
                  <a:pt x="38092" y="38068"/>
                </a:lnTo>
                <a:lnTo>
                  <a:pt x="10220" y="79402"/>
                </a:lnTo>
                <a:lnTo>
                  <a:pt x="0" y="130048"/>
                </a:lnTo>
                <a:lnTo>
                  <a:pt x="0" y="650239"/>
                </a:lnTo>
                <a:lnTo>
                  <a:pt x="10220" y="700885"/>
                </a:lnTo>
                <a:lnTo>
                  <a:pt x="38092" y="742219"/>
                </a:lnTo>
                <a:lnTo>
                  <a:pt x="79429" y="770076"/>
                </a:lnTo>
                <a:lnTo>
                  <a:pt x="130048" y="780288"/>
                </a:lnTo>
                <a:lnTo>
                  <a:pt x="2805176" y="780288"/>
                </a:lnTo>
                <a:lnTo>
                  <a:pt x="2855821" y="770076"/>
                </a:lnTo>
                <a:lnTo>
                  <a:pt x="2897155" y="742219"/>
                </a:lnTo>
                <a:lnTo>
                  <a:pt x="2925012" y="700885"/>
                </a:lnTo>
                <a:lnTo>
                  <a:pt x="2935224" y="650239"/>
                </a:lnTo>
                <a:lnTo>
                  <a:pt x="2935224" y="130048"/>
                </a:lnTo>
                <a:lnTo>
                  <a:pt x="2925012" y="79402"/>
                </a:lnTo>
                <a:lnTo>
                  <a:pt x="2897155" y="38068"/>
                </a:lnTo>
                <a:lnTo>
                  <a:pt x="2855821" y="10211"/>
                </a:lnTo>
                <a:lnTo>
                  <a:pt x="2805176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13409" y="2420873"/>
            <a:ext cx="2935605" cy="780415"/>
          </a:xfrm>
          <a:custGeom>
            <a:avLst/>
            <a:gdLst/>
            <a:ahLst/>
            <a:cxnLst/>
            <a:rect l="l" t="t" r="r" b="b"/>
            <a:pathLst>
              <a:path w="2935604" h="780414">
                <a:moveTo>
                  <a:pt x="0" y="130048"/>
                </a:moveTo>
                <a:lnTo>
                  <a:pt x="10220" y="79402"/>
                </a:lnTo>
                <a:lnTo>
                  <a:pt x="38092" y="38068"/>
                </a:lnTo>
                <a:lnTo>
                  <a:pt x="79429" y="10211"/>
                </a:lnTo>
                <a:lnTo>
                  <a:pt x="130048" y="0"/>
                </a:lnTo>
                <a:lnTo>
                  <a:pt x="2805176" y="0"/>
                </a:lnTo>
                <a:lnTo>
                  <a:pt x="2855821" y="10211"/>
                </a:lnTo>
                <a:lnTo>
                  <a:pt x="2897155" y="38068"/>
                </a:lnTo>
                <a:lnTo>
                  <a:pt x="2925012" y="79402"/>
                </a:lnTo>
                <a:lnTo>
                  <a:pt x="2935224" y="130048"/>
                </a:lnTo>
                <a:lnTo>
                  <a:pt x="2935224" y="650239"/>
                </a:lnTo>
                <a:lnTo>
                  <a:pt x="2925012" y="700885"/>
                </a:lnTo>
                <a:lnTo>
                  <a:pt x="2897155" y="742219"/>
                </a:lnTo>
                <a:lnTo>
                  <a:pt x="2855821" y="770076"/>
                </a:lnTo>
                <a:lnTo>
                  <a:pt x="2805176" y="780288"/>
                </a:lnTo>
                <a:lnTo>
                  <a:pt x="130048" y="780288"/>
                </a:lnTo>
                <a:lnTo>
                  <a:pt x="79429" y="770076"/>
                </a:lnTo>
                <a:lnTo>
                  <a:pt x="38092" y="742219"/>
                </a:lnTo>
                <a:lnTo>
                  <a:pt x="10220" y="700885"/>
                </a:lnTo>
                <a:lnTo>
                  <a:pt x="0" y="650239"/>
                </a:lnTo>
                <a:lnTo>
                  <a:pt x="0" y="130048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81862" y="2531745"/>
            <a:ext cx="2197100" cy="497205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626745" marR="5080" indent="-614680">
              <a:lnSpc>
                <a:spcPts val="1670"/>
              </a:lnSpc>
              <a:spcBef>
                <a:spcPts val="465"/>
              </a:spcBef>
            </a:pPr>
            <a:r>
              <a:rPr sz="1700" spc="-204" dirty="0">
                <a:solidFill>
                  <a:srgbClr val="FFFFFF"/>
                </a:solidFill>
                <a:latin typeface="Arial"/>
                <a:cs typeface="Arial"/>
              </a:rPr>
              <a:t>PREDICTING INSURANCE  </a:t>
            </a:r>
            <a:r>
              <a:rPr sz="1700" spc="-254" dirty="0">
                <a:solidFill>
                  <a:srgbClr val="FFFFFF"/>
                </a:solidFill>
                <a:latin typeface="Arial"/>
                <a:cs typeface="Arial"/>
              </a:rPr>
              <a:t>PURCHASE</a:t>
            </a:r>
            <a:endParaRPr sz="17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548634" y="3318509"/>
            <a:ext cx="5218430" cy="623570"/>
          </a:xfrm>
          <a:custGeom>
            <a:avLst/>
            <a:gdLst/>
            <a:ahLst/>
            <a:cxnLst/>
            <a:rect l="l" t="t" r="r" b="b"/>
            <a:pathLst>
              <a:path w="5218430" h="623570">
                <a:moveTo>
                  <a:pt x="5114290" y="0"/>
                </a:moveTo>
                <a:lnTo>
                  <a:pt x="0" y="0"/>
                </a:lnTo>
                <a:lnTo>
                  <a:pt x="0" y="623315"/>
                </a:lnTo>
                <a:lnTo>
                  <a:pt x="5114290" y="623315"/>
                </a:lnTo>
                <a:lnTo>
                  <a:pt x="5154739" y="615156"/>
                </a:lnTo>
                <a:lnTo>
                  <a:pt x="5187759" y="592899"/>
                </a:lnTo>
                <a:lnTo>
                  <a:pt x="5210016" y="559879"/>
                </a:lnTo>
                <a:lnTo>
                  <a:pt x="5218175" y="519429"/>
                </a:lnTo>
                <a:lnTo>
                  <a:pt x="5218175" y="103886"/>
                </a:lnTo>
                <a:lnTo>
                  <a:pt x="5210016" y="63436"/>
                </a:lnTo>
                <a:lnTo>
                  <a:pt x="5187759" y="30416"/>
                </a:lnTo>
                <a:lnTo>
                  <a:pt x="5154739" y="8159"/>
                </a:lnTo>
                <a:lnTo>
                  <a:pt x="5114290" y="0"/>
                </a:lnTo>
                <a:close/>
              </a:path>
            </a:pathLst>
          </a:custGeom>
          <a:solidFill>
            <a:srgbClr val="DCE4ED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48634" y="3318509"/>
            <a:ext cx="5218430" cy="623570"/>
          </a:xfrm>
          <a:custGeom>
            <a:avLst/>
            <a:gdLst/>
            <a:ahLst/>
            <a:cxnLst/>
            <a:rect l="l" t="t" r="r" b="b"/>
            <a:pathLst>
              <a:path w="5218430" h="623570">
                <a:moveTo>
                  <a:pt x="5218175" y="103886"/>
                </a:moveTo>
                <a:lnTo>
                  <a:pt x="5218175" y="519429"/>
                </a:lnTo>
                <a:lnTo>
                  <a:pt x="5210016" y="559879"/>
                </a:lnTo>
                <a:lnTo>
                  <a:pt x="5187759" y="592899"/>
                </a:lnTo>
                <a:lnTo>
                  <a:pt x="5154739" y="615156"/>
                </a:lnTo>
                <a:lnTo>
                  <a:pt x="5114290" y="623315"/>
                </a:lnTo>
                <a:lnTo>
                  <a:pt x="0" y="623315"/>
                </a:lnTo>
                <a:lnTo>
                  <a:pt x="0" y="0"/>
                </a:lnTo>
                <a:lnTo>
                  <a:pt x="5114290" y="0"/>
                </a:lnTo>
                <a:lnTo>
                  <a:pt x="5154739" y="8159"/>
                </a:lnTo>
                <a:lnTo>
                  <a:pt x="5187759" y="30416"/>
                </a:lnTo>
                <a:lnTo>
                  <a:pt x="5210016" y="63436"/>
                </a:lnTo>
                <a:lnTo>
                  <a:pt x="5218175" y="103886"/>
                </a:lnTo>
                <a:close/>
              </a:path>
            </a:pathLst>
          </a:custGeom>
          <a:ln w="19811">
            <a:solidFill>
              <a:srgbClr val="DCE4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634866" y="3371850"/>
            <a:ext cx="270192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har char="•"/>
              <a:tabLst>
                <a:tab pos="241300" algn="l"/>
              </a:tabLst>
            </a:pPr>
            <a:r>
              <a:rPr sz="2600" spc="-100" dirty="0">
                <a:latin typeface="Arial"/>
                <a:cs typeface="Arial"/>
              </a:rPr>
              <a:t>Who </a:t>
            </a:r>
            <a:r>
              <a:rPr sz="2600" spc="-40" dirty="0">
                <a:latin typeface="Arial"/>
                <a:cs typeface="Arial"/>
              </a:rPr>
              <a:t>will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spc="-190" dirty="0">
                <a:latin typeface="Arial"/>
                <a:cs typeface="Arial"/>
              </a:rPr>
              <a:t>respond?</a:t>
            </a:r>
            <a:endParaRPr sz="2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13409" y="3239261"/>
            <a:ext cx="2935605" cy="780415"/>
          </a:xfrm>
          <a:custGeom>
            <a:avLst/>
            <a:gdLst/>
            <a:ahLst/>
            <a:cxnLst/>
            <a:rect l="l" t="t" r="r" b="b"/>
            <a:pathLst>
              <a:path w="2935604" h="780414">
                <a:moveTo>
                  <a:pt x="2805176" y="0"/>
                </a:moveTo>
                <a:lnTo>
                  <a:pt x="130048" y="0"/>
                </a:lnTo>
                <a:lnTo>
                  <a:pt x="79429" y="10211"/>
                </a:lnTo>
                <a:lnTo>
                  <a:pt x="38092" y="38068"/>
                </a:lnTo>
                <a:lnTo>
                  <a:pt x="10220" y="79402"/>
                </a:lnTo>
                <a:lnTo>
                  <a:pt x="0" y="130048"/>
                </a:lnTo>
                <a:lnTo>
                  <a:pt x="0" y="650239"/>
                </a:lnTo>
                <a:lnTo>
                  <a:pt x="10220" y="700885"/>
                </a:lnTo>
                <a:lnTo>
                  <a:pt x="38092" y="742219"/>
                </a:lnTo>
                <a:lnTo>
                  <a:pt x="79429" y="770076"/>
                </a:lnTo>
                <a:lnTo>
                  <a:pt x="130048" y="780288"/>
                </a:lnTo>
                <a:lnTo>
                  <a:pt x="2805176" y="780288"/>
                </a:lnTo>
                <a:lnTo>
                  <a:pt x="2855821" y="770076"/>
                </a:lnTo>
                <a:lnTo>
                  <a:pt x="2897155" y="742219"/>
                </a:lnTo>
                <a:lnTo>
                  <a:pt x="2925012" y="700885"/>
                </a:lnTo>
                <a:lnTo>
                  <a:pt x="2935224" y="650239"/>
                </a:lnTo>
                <a:lnTo>
                  <a:pt x="2935224" y="130048"/>
                </a:lnTo>
                <a:lnTo>
                  <a:pt x="2925012" y="79402"/>
                </a:lnTo>
                <a:lnTo>
                  <a:pt x="2897155" y="38068"/>
                </a:lnTo>
                <a:lnTo>
                  <a:pt x="2855821" y="10211"/>
                </a:lnTo>
                <a:lnTo>
                  <a:pt x="2805176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13409" y="3239261"/>
            <a:ext cx="2935605" cy="780415"/>
          </a:xfrm>
          <a:custGeom>
            <a:avLst/>
            <a:gdLst/>
            <a:ahLst/>
            <a:cxnLst/>
            <a:rect l="l" t="t" r="r" b="b"/>
            <a:pathLst>
              <a:path w="2935604" h="780414">
                <a:moveTo>
                  <a:pt x="0" y="130048"/>
                </a:moveTo>
                <a:lnTo>
                  <a:pt x="10220" y="79402"/>
                </a:lnTo>
                <a:lnTo>
                  <a:pt x="38092" y="38068"/>
                </a:lnTo>
                <a:lnTo>
                  <a:pt x="79429" y="10211"/>
                </a:lnTo>
                <a:lnTo>
                  <a:pt x="130048" y="0"/>
                </a:lnTo>
                <a:lnTo>
                  <a:pt x="2805176" y="0"/>
                </a:lnTo>
                <a:lnTo>
                  <a:pt x="2855821" y="10211"/>
                </a:lnTo>
                <a:lnTo>
                  <a:pt x="2897155" y="38068"/>
                </a:lnTo>
                <a:lnTo>
                  <a:pt x="2925012" y="79402"/>
                </a:lnTo>
                <a:lnTo>
                  <a:pt x="2935224" y="130048"/>
                </a:lnTo>
                <a:lnTo>
                  <a:pt x="2935224" y="650239"/>
                </a:lnTo>
                <a:lnTo>
                  <a:pt x="2925012" y="700885"/>
                </a:lnTo>
                <a:lnTo>
                  <a:pt x="2897155" y="742219"/>
                </a:lnTo>
                <a:lnTo>
                  <a:pt x="2855821" y="770076"/>
                </a:lnTo>
                <a:lnTo>
                  <a:pt x="2805176" y="780288"/>
                </a:lnTo>
                <a:lnTo>
                  <a:pt x="130048" y="780288"/>
                </a:lnTo>
                <a:lnTo>
                  <a:pt x="79429" y="770076"/>
                </a:lnTo>
                <a:lnTo>
                  <a:pt x="38092" y="742219"/>
                </a:lnTo>
                <a:lnTo>
                  <a:pt x="10220" y="700885"/>
                </a:lnTo>
                <a:lnTo>
                  <a:pt x="0" y="650239"/>
                </a:lnTo>
                <a:lnTo>
                  <a:pt x="0" y="130048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199794" y="3456254"/>
            <a:ext cx="176276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60" dirty="0">
                <a:solidFill>
                  <a:srgbClr val="FFFFFF"/>
                </a:solidFill>
                <a:latin typeface="Arial"/>
                <a:cs typeface="Arial"/>
              </a:rPr>
              <a:t>DIRECT</a:t>
            </a:r>
            <a:r>
              <a:rPr sz="17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190" dirty="0">
                <a:solidFill>
                  <a:srgbClr val="FFFFFF"/>
                </a:solidFill>
                <a:latin typeface="Arial"/>
                <a:cs typeface="Arial"/>
              </a:rPr>
              <a:t>MARKETING</a:t>
            </a:r>
            <a:endParaRPr sz="17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548634" y="4136897"/>
            <a:ext cx="5218430" cy="623570"/>
          </a:xfrm>
          <a:custGeom>
            <a:avLst/>
            <a:gdLst/>
            <a:ahLst/>
            <a:cxnLst/>
            <a:rect l="l" t="t" r="r" b="b"/>
            <a:pathLst>
              <a:path w="5218430" h="623570">
                <a:moveTo>
                  <a:pt x="5114290" y="0"/>
                </a:moveTo>
                <a:lnTo>
                  <a:pt x="0" y="0"/>
                </a:lnTo>
                <a:lnTo>
                  <a:pt x="0" y="623315"/>
                </a:lnTo>
                <a:lnTo>
                  <a:pt x="5114290" y="623315"/>
                </a:lnTo>
                <a:lnTo>
                  <a:pt x="5154739" y="615156"/>
                </a:lnTo>
                <a:lnTo>
                  <a:pt x="5187759" y="592899"/>
                </a:lnTo>
                <a:lnTo>
                  <a:pt x="5210016" y="559879"/>
                </a:lnTo>
                <a:lnTo>
                  <a:pt x="5218175" y="519429"/>
                </a:lnTo>
                <a:lnTo>
                  <a:pt x="5218175" y="103885"/>
                </a:lnTo>
                <a:lnTo>
                  <a:pt x="5210016" y="63436"/>
                </a:lnTo>
                <a:lnTo>
                  <a:pt x="5187759" y="30416"/>
                </a:lnTo>
                <a:lnTo>
                  <a:pt x="5154739" y="8159"/>
                </a:lnTo>
                <a:lnTo>
                  <a:pt x="5114290" y="0"/>
                </a:lnTo>
                <a:close/>
              </a:path>
            </a:pathLst>
          </a:custGeom>
          <a:solidFill>
            <a:srgbClr val="DCE4ED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548634" y="4136897"/>
            <a:ext cx="5218430" cy="623570"/>
          </a:xfrm>
          <a:custGeom>
            <a:avLst/>
            <a:gdLst/>
            <a:ahLst/>
            <a:cxnLst/>
            <a:rect l="l" t="t" r="r" b="b"/>
            <a:pathLst>
              <a:path w="5218430" h="623570">
                <a:moveTo>
                  <a:pt x="5218175" y="103885"/>
                </a:moveTo>
                <a:lnTo>
                  <a:pt x="5218175" y="519429"/>
                </a:lnTo>
                <a:lnTo>
                  <a:pt x="5210016" y="559879"/>
                </a:lnTo>
                <a:lnTo>
                  <a:pt x="5187759" y="592899"/>
                </a:lnTo>
                <a:lnTo>
                  <a:pt x="5154739" y="615156"/>
                </a:lnTo>
                <a:lnTo>
                  <a:pt x="5114290" y="623315"/>
                </a:lnTo>
                <a:lnTo>
                  <a:pt x="0" y="623315"/>
                </a:lnTo>
                <a:lnTo>
                  <a:pt x="0" y="0"/>
                </a:lnTo>
                <a:lnTo>
                  <a:pt x="5114290" y="0"/>
                </a:lnTo>
                <a:lnTo>
                  <a:pt x="5154739" y="8159"/>
                </a:lnTo>
                <a:lnTo>
                  <a:pt x="5187759" y="30416"/>
                </a:lnTo>
                <a:lnTo>
                  <a:pt x="5210016" y="63436"/>
                </a:lnTo>
                <a:lnTo>
                  <a:pt x="5218175" y="103885"/>
                </a:lnTo>
                <a:close/>
              </a:path>
            </a:pathLst>
          </a:custGeom>
          <a:ln w="19811">
            <a:solidFill>
              <a:srgbClr val="DCE4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634866" y="4190746"/>
            <a:ext cx="471297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600" spc="-50" dirty="0">
                <a:latin typeface="Arial"/>
                <a:cs typeface="Arial"/>
              </a:rPr>
              <a:t>What </a:t>
            </a:r>
            <a:r>
              <a:rPr sz="2600" spc="-35" dirty="0">
                <a:latin typeface="Arial"/>
                <a:cs typeface="Arial"/>
              </a:rPr>
              <a:t>affect </a:t>
            </a:r>
            <a:r>
              <a:rPr sz="2600" spc="-160" dirty="0">
                <a:latin typeface="Arial"/>
                <a:cs typeface="Arial"/>
              </a:rPr>
              <a:t>the </a:t>
            </a:r>
            <a:r>
              <a:rPr sz="2600" spc="-95" dirty="0">
                <a:latin typeface="Arial"/>
                <a:cs typeface="Arial"/>
              </a:rPr>
              <a:t>price </a:t>
            </a:r>
            <a:r>
              <a:rPr sz="2600" dirty="0">
                <a:latin typeface="Arial"/>
                <a:cs typeface="Arial"/>
              </a:rPr>
              <a:t>of </a:t>
            </a:r>
            <a:r>
              <a:rPr sz="2600" spc="-10" dirty="0">
                <a:latin typeface="Arial"/>
                <a:cs typeface="Arial"/>
              </a:rPr>
              <a:t>a</a:t>
            </a:r>
            <a:r>
              <a:rPr sz="2600" spc="345" dirty="0">
                <a:latin typeface="Arial"/>
                <a:cs typeface="Arial"/>
              </a:rPr>
              <a:t> </a:t>
            </a:r>
            <a:r>
              <a:rPr sz="2600" spc="-300" dirty="0">
                <a:latin typeface="Arial"/>
                <a:cs typeface="Arial"/>
              </a:rPr>
              <a:t>house?</a:t>
            </a:r>
            <a:endParaRPr sz="26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13409" y="4059173"/>
            <a:ext cx="2935605" cy="780415"/>
          </a:xfrm>
          <a:custGeom>
            <a:avLst/>
            <a:gdLst/>
            <a:ahLst/>
            <a:cxnLst/>
            <a:rect l="l" t="t" r="r" b="b"/>
            <a:pathLst>
              <a:path w="2935604" h="780414">
                <a:moveTo>
                  <a:pt x="2805176" y="0"/>
                </a:moveTo>
                <a:lnTo>
                  <a:pt x="130048" y="0"/>
                </a:lnTo>
                <a:lnTo>
                  <a:pt x="79429" y="10211"/>
                </a:lnTo>
                <a:lnTo>
                  <a:pt x="38092" y="38068"/>
                </a:lnTo>
                <a:lnTo>
                  <a:pt x="10220" y="79402"/>
                </a:lnTo>
                <a:lnTo>
                  <a:pt x="0" y="130048"/>
                </a:lnTo>
                <a:lnTo>
                  <a:pt x="0" y="650239"/>
                </a:lnTo>
                <a:lnTo>
                  <a:pt x="10220" y="700885"/>
                </a:lnTo>
                <a:lnTo>
                  <a:pt x="38092" y="742219"/>
                </a:lnTo>
                <a:lnTo>
                  <a:pt x="79429" y="770076"/>
                </a:lnTo>
                <a:lnTo>
                  <a:pt x="130048" y="780288"/>
                </a:lnTo>
                <a:lnTo>
                  <a:pt x="2805176" y="780288"/>
                </a:lnTo>
                <a:lnTo>
                  <a:pt x="2855821" y="770076"/>
                </a:lnTo>
                <a:lnTo>
                  <a:pt x="2897155" y="742219"/>
                </a:lnTo>
                <a:lnTo>
                  <a:pt x="2925012" y="700885"/>
                </a:lnTo>
                <a:lnTo>
                  <a:pt x="2935224" y="650239"/>
                </a:lnTo>
                <a:lnTo>
                  <a:pt x="2935224" y="130048"/>
                </a:lnTo>
                <a:lnTo>
                  <a:pt x="2925012" y="79402"/>
                </a:lnTo>
                <a:lnTo>
                  <a:pt x="2897155" y="38068"/>
                </a:lnTo>
                <a:lnTo>
                  <a:pt x="2855821" y="10211"/>
                </a:lnTo>
                <a:lnTo>
                  <a:pt x="2805176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13409" y="4059173"/>
            <a:ext cx="2935605" cy="780415"/>
          </a:xfrm>
          <a:custGeom>
            <a:avLst/>
            <a:gdLst/>
            <a:ahLst/>
            <a:cxnLst/>
            <a:rect l="l" t="t" r="r" b="b"/>
            <a:pathLst>
              <a:path w="2935604" h="780414">
                <a:moveTo>
                  <a:pt x="0" y="130048"/>
                </a:moveTo>
                <a:lnTo>
                  <a:pt x="10220" y="79402"/>
                </a:lnTo>
                <a:lnTo>
                  <a:pt x="38092" y="38068"/>
                </a:lnTo>
                <a:lnTo>
                  <a:pt x="79429" y="10211"/>
                </a:lnTo>
                <a:lnTo>
                  <a:pt x="130048" y="0"/>
                </a:lnTo>
                <a:lnTo>
                  <a:pt x="2805176" y="0"/>
                </a:lnTo>
                <a:lnTo>
                  <a:pt x="2855821" y="10211"/>
                </a:lnTo>
                <a:lnTo>
                  <a:pt x="2897155" y="38068"/>
                </a:lnTo>
                <a:lnTo>
                  <a:pt x="2925012" y="79402"/>
                </a:lnTo>
                <a:lnTo>
                  <a:pt x="2935224" y="130048"/>
                </a:lnTo>
                <a:lnTo>
                  <a:pt x="2935224" y="650239"/>
                </a:lnTo>
                <a:lnTo>
                  <a:pt x="2925012" y="700885"/>
                </a:lnTo>
                <a:lnTo>
                  <a:pt x="2897155" y="742219"/>
                </a:lnTo>
                <a:lnTo>
                  <a:pt x="2855821" y="770076"/>
                </a:lnTo>
                <a:lnTo>
                  <a:pt x="2805176" y="780288"/>
                </a:lnTo>
                <a:lnTo>
                  <a:pt x="130048" y="780288"/>
                </a:lnTo>
                <a:lnTo>
                  <a:pt x="79429" y="770076"/>
                </a:lnTo>
                <a:lnTo>
                  <a:pt x="38092" y="742219"/>
                </a:lnTo>
                <a:lnTo>
                  <a:pt x="10220" y="700885"/>
                </a:lnTo>
                <a:lnTo>
                  <a:pt x="0" y="650239"/>
                </a:lnTo>
                <a:lnTo>
                  <a:pt x="0" y="130048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019962" y="4275835"/>
            <a:ext cx="2118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30" dirty="0">
                <a:solidFill>
                  <a:srgbClr val="FFFFFF"/>
                </a:solidFill>
                <a:latin typeface="Arial"/>
                <a:cs typeface="Arial"/>
              </a:rPr>
              <a:t>HOUSING</a:t>
            </a:r>
            <a:r>
              <a:rPr sz="17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180" dirty="0">
                <a:solidFill>
                  <a:srgbClr val="FFFFFF"/>
                </a:solidFill>
                <a:latin typeface="Arial"/>
                <a:cs typeface="Arial"/>
              </a:rPr>
              <a:t>VALUATIONS</a:t>
            </a:r>
            <a:endParaRPr sz="17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548634" y="4955285"/>
            <a:ext cx="5218430" cy="624840"/>
          </a:xfrm>
          <a:custGeom>
            <a:avLst/>
            <a:gdLst/>
            <a:ahLst/>
            <a:cxnLst/>
            <a:rect l="l" t="t" r="r" b="b"/>
            <a:pathLst>
              <a:path w="5218430" h="624839">
                <a:moveTo>
                  <a:pt x="5114036" y="0"/>
                </a:moveTo>
                <a:lnTo>
                  <a:pt x="0" y="0"/>
                </a:lnTo>
                <a:lnTo>
                  <a:pt x="0" y="624839"/>
                </a:lnTo>
                <a:lnTo>
                  <a:pt x="5114036" y="624839"/>
                </a:lnTo>
                <a:lnTo>
                  <a:pt x="5154578" y="616658"/>
                </a:lnTo>
                <a:lnTo>
                  <a:pt x="5187680" y="594344"/>
                </a:lnTo>
                <a:lnTo>
                  <a:pt x="5209994" y="561242"/>
                </a:lnTo>
                <a:lnTo>
                  <a:pt x="5218175" y="520700"/>
                </a:lnTo>
                <a:lnTo>
                  <a:pt x="5218175" y="104139"/>
                </a:lnTo>
                <a:lnTo>
                  <a:pt x="5209994" y="63597"/>
                </a:lnTo>
                <a:lnTo>
                  <a:pt x="5187680" y="30495"/>
                </a:lnTo>
                <a:lnTo>
                  <a:pt x="5154578" y="8181"/>
                </a:lnTo>
                <a:lnTo>
                  <a:pt x="5114036" y="0"/>
                </a:lnTo>
                <a:close/>
              </a:path>
            </a:pathLst>
          </a:custGeom>
          <a:solidFill>
            <a:srgbClr val="DCE4ED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48634" y="4955285"/>
            <a:ext cx="5218430" cy="624840"/>
          </a:xfrm>
          <a:custGeom>
            <a:avLst/>
            <a:gdLst/>
            <a:ahLst/>
            <a:cxnLst/>
            <a:rect l="l" t="t" r="r" b="b"/>
            <a:pathLst>
              <a:path w="5218430" h="624839">
                <a:moveTo>
                  <a:pt x="5218175" y="104139"/>
                </a:moveTo>
                <a:lnTo>
                  <a:pt x="5218175" y="520700"/>
                </a:lnTo>
                <a:lnTo>
                  <a:pt x="5209994" y="561242"/>
                </a:lnTo>
                <a:lnTo>
                  <a:pt x="5187680" y="594344"/>
                </a:lnTo>
                <a:lnTo>
                  <a:pt x="5154578" y="616658"/>
                </a:lnTo>
                <a:lnTo>
                  <a:pt x="5114036" y="624839"/>
                </a:lnTo>
                <a:lnTo>
                  <a:pt x="0" y="624839"/>
                </a:lnTo>
                <a:lnTo>
                  <a:pt x="0" y="0"/>
                </a:lnTo>
                <a:lnTo>
                  <a:pt x="5114036" y="0"/>
                </a:lnTo>
                <a:lnTo>
                  <a:pt x="5154578" y="8181"/>
                </a:lnTo>
                <a:lnTo>
                  <a:pt x="5187680" y="30495"/>
                </a:lnTo>
                <a:lnTo>
                  <a:pt x="5209994" y="63597"/>
                </a:lnTo>
                <a:lnTo>
                  <a:pt x="5218175" y="104139"/>
                </a:lnTo>
                <a:close/>
              </a:path>
            </a:pathLst>
          </a:custGeom>
          <a:ln w="19812">
            <a:solidFill>
              <a:srgbClr val="DCE4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634866" y="5009769"/>
            <a:ext cx="462470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600" spc="-50" dirty="0">
                <a:latin typeface="Arial"/>
                <a:cs typeface="Arial"/>
              </a:rPr>
              <a:t>What </a:t>
            </a:r>
            <a:r>
              <a:rPr sz="2600" spc="-75" dirty="0">
                <a:latin typeface="Arial"/>
                <a:cs typeface="Arial"/>
              </a:rPr>
              <a:t>brand </a:t>
            </a:r>
            <a:r>
              <a:rPr sz="2600" spc="-10" dirty="0">
                <a:latin typeface="Arial"/>
                <a:cs typeface="Arial"/>
              </a:rPr>
              <a:t>a </a:t>
            </a:r>
            <a:r>
              <a:rPr sz="2600" spc="-225" dirty="0">
                <a:latin typeface="Arial"/>
                <a:cs typeface="Arial"/>
              </a:rPr>
              <a:t>customer </a:t>
            </a:r>
            <a:r>
              <a:rPr sz="2600" spc="-45" dirty="0">
                <a:latin typeface="Arial"/>
                <a:cs typeface="Arial"/>
              </a:rPr>
              <a:t>will</a:t>
            </a:r>
            <a:r>
              <a:rPr sz="2600" spc="-254" dirty="0">
                <a:latin typeface="Arial"/>
                <a:cs typeface="Arial"/>
              </a:rPr>
              <a:t> </a:t>
            </a:r>
            <a:r>
              <a:rPr sz="2600" spc="-190" dirty="0">
                <a:latin typeface="Arial"/>
                <a:cs typeface="Arial"/>
              </a:rPr>
              <a:t>buy?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13409" y="4877561"/>
            <a:ext cx="2935605" cy="780415"/>
          </a:xfrm>
          <a:custGeom>
            <a:avLst/>
            <a:gdLst/>
            <a:ahLst/>
            <a:cxnLst/>
            <a:rect l="l" t="t" r="r" b="b"/>
            <a:pathLst>
              <a:path w="2935604" h="780414">
                <a:moveTo>
                  <a:pt x="2805176" y="0"/>
                </a:moveTo>
                <a:lnTo>
                  <a:pt x="130048" y="0"/>
                </a:lnTo>
                <a:lnTo>
                  <a:pt x="79429" y="10211"/>
                </a:lnTo>
                <a:lnTo>
                  <a:pt x="38092" y="38068"/>
                </a:lnTo>
                <a:lnTo>
                  <a:pt x="10220" y="79402"/>
                </a:lnTo>
                <a:lnTo>
                  <a:pt x="0" y="130048"/>
                </a:lnTo>
                <a:lnTo>
                  <a:pt x="0" y="650240"/>
                </a:lnTo>
                <a:lnTo>
                  <a:pt x="10220" y="700858"/>
                </a:lnTo>
                <a:lnTo>
                  <a:pt x="38092" y="742195"/>
                </a:lnTo>
                <a:lnTo>
                  <a:pt x="79429" y="770067"/>
                </a:lnTo>
                <a:lnTo>
                  <a:pt x="130048" y="780288"/>
                </a:lnTo>
                <a:lnTo>
                  <a:pt x="2805176" y="780288"/>
                </a:lnTo>
                <a:lnTo>
                  <a:pt x="2855821" y="770067"/>
                </a:lnTo>
                <a:lnTo>
                  <a:pt x="2897155" y="742195"/>
                </a:lnTo>
                <a:lnTo>
                  <a:pt x="2925012" y="700858"/>
                </a:lnTo>
                <a:lnTo>
                  <a:pt x="2935224" y="650240"/>
                </a:lnTo>
                <a:lnTo>
                  <a:pt x="2935224" y="130048"/>
                </a:lnTo>
                <a:lnTo>
                  <a:pt x="2925012" y="79402"/>
                </a:lnTo>
                <a:lnTo>
                  <a:pt x="2897155" y="38068"/>
                </a:lnTo>
                <a:lnTo>
                  <a:pt x="2855821" y="10211"/>
                </a:lnTo>
                <a:lnTo>
                  <a:pt x="2805176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13409" y="4877561"/>
            <a:ext cx="2935605" cy="780415"/>
          </a:xfrm>
          <a:custGeom>
            <a:avLst/>
            <a:gdLst/>
            <a:ahLst/>
            <a:cxnLst/>
            <a:rect l="l" t="t" r="r" b="b"/>
            <a:pathLst>
              <a:path w="2935604" h="780414">
                <a:moveTo>
                  <a:pt x="0" y="130048"/>
                </a:moveTo>
                <a:lnTo>
                  <a:pt x="10220" y="79402"/>
                </a:lnTo>
                <a:lnTo>
                  <a:pt x="38092" y="38068"/>
                </a:lnTo>
                <a:lnTo>
                  <a:pt x="79429" y="10211"/>
                </a:lnTo>
                <a:lnTo>
                  <a:pt x="130048" y="0"/>
                </a:lnTo>
                <a:lnTo>
                  <a:pt x="2805176" y="0"/>
                </a:lnTo>
                <a:lnTo>
                  <a:pt x="2855821" y="10211"/>
                </a:lnTo>
                <a:lnTo>
                  <a:pt x="2897155" y="38068"/>
                </a:lnTo>
                <a:lnTo>
                  <a:pt x="2925012" y="79402"/>
                </a:lnTo>
                <a:lnTo>
                  <a:pt x="2935224" y="130048"/>
                </a:lnTo>
                <a:lnTo>
                  <a:pt x="2935224" y="650240"/>
                </a:lnTo>
                <a:lnTo>
                  <a:pt x="2925012" y="700858"/>
                </a:lnTo>
                <a:lnTo>
                  <a:pt x="2897155" y="742195"/>
                </a:lnTo>
                <a:lnTo>
                  <a:pt x="2855821" y="770067"/>
                </a:lnTo>
                <a:lnTo>
                  <a:pt x="2805176" y="780288"/>
                </a:lnTo>
                <a:lnTo>
                  <a:pt x="130048" y="780288"/>
                </a:lnTo>
                <a:lnTo>
                  <a:pt x="79429" y="770067"/>
                </a:lnTo>
                <a:lnTo>
                  <a:pt x="38092" y="742195"/>
                </a:lnTo>
                <a:lnTo>
                  <a:pt x="10220" y="700858"/>
                </a:lnTo>
                <a:lnTo>
                  <a:pt x="0" y="650240"/>
                </a:lnTo>
                <a:lnTo>
                  <a:pt x="0" y="130048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936142" y="4988509"/>
            <a:ext cx="2287905" cy="497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1855"/>
              </a:lnSpc>
              <a:spcBef>
                <a:spcPts val="105"/>
              </a:spcBef>
            </a:pPr>
            <a:r>
              <a:rPr sz="1700" spc="-190" dirty="0">
                <a:solidFill>
                  <a:srgbClr val="FFFFFF"/>
                </a:solidFill>
                <a:latin typeface="Arial"/>
                <a:cs typeface="Arial"/>
              </a:rPr>
              <a:t>MARKETING </a:t>
            </a:r>
            <a:r>
              <a:rPr sz="1700" spc="-16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700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165" dirty="0">
                <a:solidFill>
                  <a:srgbClr val="FFFFFF"/>
                </a:solidFill>
                <a:latin typeface="Arial"/>
                <a:cs typeface="Arial"/>
              </a:rPr>
              <a:t>ORANGE</a:t>
            </a:r>
            <a:endParaRPr sz="1700">
              <a:latin typeface="Arial"/>
              <a:cs typeface="Arial"/>
            </a:endParaRPr>
          </a:p>
          <a:p>
            <a:pPr algn="ctr">
              <a:lnSpc>
                <a:spcPts val="1855"/>
              </a:lnSpc>
            </a:pPr>
            <a:r>
              <a:rPr sz="1700" spc="-220" dirty="0">
                <a:solidFill>
                  <a:srgbClr val="FFFFFF"/>
                </a:solidFill>
                <a:latin typeface="Arial"/>
                <a:cs typeface="Arial"/>
              </a:rPr>
              <a:t>JUICE</a:t>
            </a:r>
            <a:endParaRPr sz="17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548634" y="5775197"/>
            <a:ext cx="5218430" cy="623570"/>
          </a:xfrm>
          <a:custGeom>
            <a:avLst/>
            <a:gdLst/>
            <a:ahLst/>
            <a:cxnLst/>
            <a:rect l="l" t="t" r="r" b="b"/>
            <a:pathLst>
              <a:path w="5218430" h="623570">
                <a:moveTo>
                  <a:pt x="5114290" y="0"/>
                </a:moveTo>
                <a:lnTo>
                  <a:pt x="0" y="0"/>
                </a:lnTo>
                <a:lnTo>
                  <a:pt x="0" y="623315"/>
                </a:lnTo>
                <a:lnTo>
                  <a:pt x="5114290" y="623315"/>
                </a:lnTo>
                <a:lnTo>
                  <a:pt x="5154739" y="615150"/>
                </a:lnTo>
                <a:lnTo>
                  <a:pt x="5187759" y="592885"/>
                </a:lnTo>
                <a:lnTo>
                  <a:pt x="5210016" y="559863"/>
                </a:lnTo>
                <a:lnTo>
                  <a:pt x="5218175" y="519429"/>
                </a:lnTo>
                <a:lnTo>
                  <a:pt x="5218175" y="103885"/>
                </a:lnTo>
                <a:lnTo>
                  <a:pt x="5210016" y="63447"/>
                </a:lnTo>
                <a:lnTo>
                  <a:pt x="5187759" y="30426"/>
                </a:lnTo>
                <a:lnTo>
                  <a:pt x="5154739" y="8163"/>
                </a:lnTo>
                <a:lnTo>
                  <a:pt x="5114290" y="0"/>
                </a:lnTo>
                <a:close/>
              </a:path>
            </a:pathLst>
          </a:custGeom>
          <a:solidFill>
            <a:srgbClr val="DCE4ED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548634" y="5775197"/>
            <a:ext cx="5218430" cy="623570"/>
          </a:xfrm>
          <a:custGeom>
            <a:avLst/>
            <a:gdLst/>
            <a:ahLst/>
            <a:cxnLst/>
            <a:rect l="l" t="t" r="r" b="b"/>
            <a:pathLst>
              <a:path w="5218430" h="623570">
                <a:moveTo>
                  <a:pt x="5218175" y="103885"/>
                </a:moveTo>
                <a:lnTo>
                  <a:pt x="5218175" y="519429"/>
                </a:lnTo>
                <a:lnTo>
                  <a:pt x="5210016" y="559863"/>
                </a:lnTo>
                <a:lnTo>
                  <a:pt x="5187759" y="592885"/>
                </a:lnTo>
                <a:lnTo>
                  <a:pt x="5154739" y="615150"/>
                </a:lnTo>
                <a:lnTo>
                  <a:pt x="5114290" y="623315"/>
                </a:lnTo>
                <a:lnTo>
                  <a:pt x="0" y="623315"/>
                </a:lnTo>
                <a:lnTo>
                  <a:pt x="0" y="0"/>
                </a:lnTo>
                <a:lnTo>
                  <a:pt x="5114290" y="0"/>
                </a:lnTo>
                <a:lnTo>
                  <a:pt x="5154739" y="8163"/>
                </a:lnTo>
                <a:lnTo>
                  <a:pt x="5187759" y="30426"/>
                </a:lnTo>
                <a:lnTo>
                  <a:pt x="5210016" y="63447"/>
                </a:lnTo>
                <a:lnTo>
                  <a:pt x="5218175" y="103885"/>
                </a:lnTo>
                <a:close/>
              </a:path>
            </a:pathLst>
          </a:custGeom>
          <a:ln w="19811">
            <a:solidFill>
              <a:srgbClr val="DCE4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3634866" y="5828791"/>
            <a:ext cx="3351529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600" spc="-295" dirty="0">
                <a:latin typeface="Arial"/>
                <a:cs typeface="Arial"/>
              </a:rPr>
              <a:t>Is </a:t>
            </a:r>
            <a:r>
              <a:rPr sz="2600" spc="-195" dirty="0">
                <a:latin typeface="Arial"/>
                <a:cs typeface="Arial"/>
              </a:rPr>
              <a:t>this </a:t>
            </a:r>
            <a:r>
              <a:rPr sz="2600" spc="-10" dirty="0">
                <a:latin typeface="Arial"/>
                <a:cs typeface="Arial"/>
              </a:rPr>
              <a:t>a </a:t>
            </a:r>
            <a:r>
              <a:rPr sz="2600" spc="-225" dirty="0">
                <a:latin typeface="Arial"/>
                <a:cs typeface="Arial"/>
              </a:rPr>
              <a:t>spam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spc="-265" dirty="0">
                <a:latin typeface="Arial"/>
                <a:cs typeface="Arial"/>
              </a:rPr>
              <a:t>message?</a:t>
            </a:r>
            <a:endParaRPr sz="26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13409" y="5695950"/>
            <a:ext cx="2935605" cy="780415"/>
          </a:xfrm>
          <a:custGeom>
            <a:avLst/>
            <a:gdLst/>
            <a:ahLst/>
            <a:cxnLst/>
            <a:rect l="l" t="t" r="r" b="b"/>
            <a:pathLst>
              <a:path w="2935604" h="780414">
                <a:moveTo>
                  <a:pt x="2805176" y="0"/>
                </a:moveTo>
                <a:lnTo>
                  <a:pt x="130048" y="0"/>
                </a:lnTo>
                <a:lnTo>
                  <a:pt x="79429" y="10220"/>
                </a:lnTo>
                <a:lnTo>
                  <a:pt x="38092" y="38092"/>
                </a:lnTo>
                <a:lnTo>
                  <a:pt x="10220" y="79429"/>
                </a:lnTo>
                <a:lnTo>
                  <a:pt x="0" y="130047"/>
                </a:lnTo>
                <a:lnTo>
                  <a:pt x="0" y="650240"/>
                </a:lnTo>
                <a:lnTo>
                  <a:pt x="10220" y="700858"/>
                </a:lnTo>
                <a:lnTo>
                  <a:pt x="38092" y="742195"/>
                </a:lnTo>
                <a:lnTo>
                  <a:pt x="79429" y="770067"/>
                </a:lnTo>
                <a:lnTo>
                  <a:pt x="130048" y="780288"/>
                </a:lnTo>
                <a:lnTo>
                  <a:pt x="2805176" y="780288"/>
                </a:lnTo>
                <a:lnTo>
                  <a:pt x="2855821" y="770067"/>
                </a:lnTo>
                <a:lnTo>
                  <a:pt x="2897155" y="742195"/>
                </a:lnTo>
                <a:lnTo>
                  <a:pt x="2925012" y="700858"/>
                </a:lnTo>
                <a:lnTo>
                  <a:pt x="2935224" y="650240"/>
                </a:lnTo>
                <a:lnTo>
                  <a:pt x="2935224" y="130047"/>
                </a:lnTo>
                <a:lnTo>
                  <a:pt x="2925012" y="79429"/>
                </a:lnTo>
                <a:lnTo>
                  <a:pt x="2897155" y="38092"/>
                </a:lnTo>
                <a:lnTo>
                  <a:pt x="2855821" y="10220"/>
                </a:lnTo>
                <a:lnTo>
                  <a:pt x="2805176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13409" y="5695950"/>
            <a:ext cx="2935605" cy="780415"/>
          </a:xfrm>
          <a:custGeom>
            <a:avLst/>
            <a:gdLst/>
            <a:ahLst/>
            <a:cxnLst/>
            <a:rect l="l" t="t" r="r" b="b"/>
            <a:pathLst>
              <a:path w="2935604" h="780414">
                <a:moveTo>
                  <a:pt x="0" y="130047"/>
                </a:moveTo>
                <a:lnTo>
                  <a:pt x="10220" y="79429"/>
                </a:lnTo>
                <a:lnTo>
                  <a:pt x="38092" y="38092"/>
                </a:lnTo>
                <a:lnTo>
                  <a:pt x="79429" y="10220"/>
                </a:lnTo>
                <a:lnTo>
                  <a:pt x="130048" y="0"/>
                </a:lnTo>
                <a:lnTo>
                  <a:pt x="2805176" y="0"/>
                </a:lnTo>
                <a:lnTo>
                  <a:pt x="2855821" y="10220"/>
                </a:lnTo>
                <a:lnTo>
                  <a:pt x="2897155" y="38092"/>
                </a:lnTo>
                <a:lnTo>
                  <a:pt x="2925012" y="79429"/>
                </a:lnTo>
                <a:lnTo>
                  <a:pt x="2935224" y="130047"/>
                </a:lnTo>
                <a:lnTo>
                  <a:pt x="2935224" y="650240"/>
                </a:lnTo>
                <a:lnTo>
                  <a:pt x="2925012" y="700858"/>
                </a:lnTo>
                <a:lnTo>
                  <a:pt x="2897155" y="742195"/>
                </a:lnTo>
                <a:lnTo>
                  <a:pt x="2855821" y="770067"/>
                </a:lnTo>
                <a:lnTo>
                  <a:pt x="2805176" y="780288"/>
                </a:lnTo>
                <a:lnTo>
                  <a:pt x="130048" y="780288"/>
                </a:lnTo>
                <a:lnTo>
                  <a:pt x="79429" y="770067"/>
                </a:lnTo>
                <a:lnTo>
                  <a:pt x="38092" y="742195"/>
                </a:lnTo>
                <a:lnTo>
                  <a:pt x="10220" y="700858"/>
                </a:lnTo>
                <a:lnTo>
                  <a:pt x="0" y="650240"/>
                </a:lnTo>
                <a:lnTo>
                  <a:pt x="0" y="130047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528952" y="5913831"/>
            <a:ext cx="11036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200" dirty="0">
                <a:solidFill>
                  <a:srgbClr val="FFFFFF"/>
                </a:solidFill>
                <a:latin typeface="Arial"/>
                <a:cs typeface="Arial"/>
              </a:rPr>
              <a:t>EMAIL</a:t>
            </a:r>
            <a:r>
              <a:rPr sz="17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229" dirty="0">
                <a:solidFill>
                  <a:srgbClr val="FFFFFF"/>
                </a:solidFill>
                <a:latin typeface="Arial"/>
                <a:cs typeface="Arial"/>
              </a:rPr>
              <a:t>SPAM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76244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9" dirty="0"/>
              <a:t>The </a:t>
            </a:r>
            <a:r>
              <a:rPr spc="-385" dirty="0"/>
              <a:t>course’s </a:t>
            </a:r>
            <a:r>
              <a:rPr spc="-190" dirty="0"/>
              <a:t>language </a:t>
            </a:r>
            <a:r>
              <a:rPr spc="-5" dirty="0"/>
              <a:t>of </a:t>
            </a:r>
            <a:r>
              <a:rPr spc="-305" dirty="0"/>
              <a:t>choice:</a:t>
            </a:r>
            <a:r>
              <a:rPr spc="-509" dirty="0"/>
              <a:t> </a:t>
            </a:r>
            <a:r>
              <a:rPr spc="-980" dirty="0"/>
              <a:t>R</a:t>
            </a:r>
          </a:p>
        </p:txBody>
      </p:sp>
      <p:sp>
        <p:nvSpPr>
          <p:cNvPr id="3" name="object 3"/>
          <p:cNvSpPr/>
          <p:nvPr/>
        </p:nvSpPr>
        <p:spPr>
          <a:xfrm>
            <a:off x="955547" y="1600200"/>
            <a:ext cx="7467600" cy="49520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72624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What </a:t>
            </a:r>
            <a:r>
              <a:rPr spc="-300" dirty="0"/>
              <a:t>you </a:t>
            </a:r>
            <a:r>
              <a:rPr spc="-90" dirty="0"/>
              <a:t>are </a:t>
            </a:r>
            <a:r>
              <a:rPr spc="-180" dirty="0"/>
              <a:t>expected </a:t>
            </a:r>
            <a:r>
              <a:rPr spc="-140" dirty="0"/>
              <a:t>to</a:t>
            </a:r>
            <a:r>
              <a:rPr spc="490" dirty="0"/>
              <a:t> </a:t>
            </a:r>
            <a:r>
              <a:rPr spc="-350" dirty="0"/>
              <a:t>know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79730" indent="-320040">
              <a:lnSpc>
                <a:spcPct val="100000"/>
              </a:lnSpc>
              <a:spcBef>
                <a:spcPts val="500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80365" algn="l"/>
                <a:tab pos="381000" algn="l"/>
              </a:tabLst>
            </a:pPr>
            <a:r>
              <a:rPr spc="-85" dirty="0"/>
              <a:t>Data </a:t>
            </a:r>
            <a:r>
              <a:rPr spc="-220" dirty="0"/>
              <a:t>is </a:t>
            </a:r>
            <a:r>
              <a:rPr spc="-125" dirty="0"/>
              <a:t>represented </a:t>
            </a:r>
            <a:r>
              <a:rPr spc="-215" dirty="0"/>
              <a:t>as </a:t>
            </a:r>
            <a:r>
              <a:rPr spc="-15" dirty="0"/>
              <a:t>a</a:t>
            </a:r>
            <a:r>
              <a:rPr spc="-320" dirty="0"/>
              <a:t> </a:t>
            </a:r>
            <a:r>
              <a:rPr spc="-80" dirty="0"/>
              <a:t>matrix</a:t>
            </a:r>
          </a:p>
          <a:p>
            <a:pPr marL="699770" lvl="1" indent="-274320">
              <a:lnSpc>
                <a:spcPct val="100000"/>
              </a:lnSpc>
              <a:spcBef>
                <a:spcPts val="350"/>
              </a:spcBef>
              <a:buClr>
                <a:srgbClr val="93B6D2"/>
              </a:buClr>
              <a:buSzPct val="68181"/>
              <a:buChar char=""/>
              <a:tabLst>
                <a:tab pos="701040" algn="l"/>
              </a:tabLst>
            </a:pPr>
            <a:r>
              <a:rPr sz="2200" spc="-204" dirty="0">
                <a:latin typeface="Arial"/>
                <a:cs typeface="Arial"/>
              </a:rPr>
              <a:t>Basic </a:t>
            </a:r>
            <a:r>
              <a:rPr sz="2200" spc="-75" dirty="0">
                <a:latin typeface="Arial"/>
                <a:cs typeface="Arial"/>
              </a:rPr>
              <a:t>linear</a:t>
            </a:r>
            <a:r>
              <a:rPr sz="2200" spc="-175" dirty="0">
                <a:latin typeface="Arial"/>
                <a:cs typeface="Arial"/>
              </a:rPr>
              <a:t> </a:t>
            </a:r>
            <a:r>
              <a:rPr sz="2200" spc="-45" dirty="0">
                <a:latin typeface="Arial"/>
                <a:cs typeface="Arial"/>
              </a:rPr>
              <a:t>algebra</a:t>
            </a:r>
            <a:endParaRPr sz="2200">
              <a:latin typeface="Arial"/>
              <a:cs typeface="Arial"/>
            </a:endParaRPr>
          </a:p>
          <a:p>
            <a:pPr marL="46990" lvl="1">
              <a:lnSpc>
                <a:spcPct val="100000"/>
              </a:lnSpc>
              <a:spcBef>
                <a:spcPts val="25"/>
              </a:spcBef>
              <a:buClr>
                <a:srgbClr val="93B6D2"/>
              </a:buClr>
              <a:buFont typeface="Arial"/>
              <a:buChar char=""/>
            </a:pPr>
            <a:endParaRPr sz="2900">
              <a:latin typeface="Times New Roman"/>
              <a:cs typeface="Times New Roman"/>
            </a:endParaRPr>
          </a:p>
          <a:p>
            <a:pPr marL="379730" indent="-320040">
              <a:lnSpc>
                <a:spcPct val="100000"/>
              </a:lnSpc>
              <a:buClr>
                <a:srgbClr val="DD8046"/>
              </a:buClr>
              <a:buSzPct val="60000"/>
              <a:buFont typeface="Wingdings"/>
              <a:buChar char=""/>
              <a:tabLst>
                <a:tab pos="380365" algn="l"/>
                <a:tab pos="381000" algn="l"/>
              </a:tabLst>
            </a:pPr>
            <a:r>
              <a:rPr spc="-190" dirty="0"/>
              <a:t>Most </a:t>
            </a:r>
            <a:r>
              <a:rPr spc="-150" dirty="0"/>
              <a:t>problems </a:t>
            </a:r>
            <a:r>
              <a:rPr spc="-50" dirty="0"/>
              <a:t>are </a:t>
            </a:r>
            <a:r>
              <a:rPr spc="-155" dirty="0"/>
              <a:t>not</a:t>
            </a:r>
            <a:r>
              <a:rPr spc="-140" dirty="0"/>
              <a:t> </a:t>
            </a:r>
            <a:r>
              <a:rPr spc="-75" dirty="0"/>
              <a:t>well-defined/uncertain</a:t>
            </a:r>
          </a:p>
          <a:p>
            <a:pPr marL="699770" lvl="1" indent="-274320">
              <a:lnSpc>
                <a:spcPct val="100000"/>
              </a:lnSpc>
              <a:spcBef>
                <a:spcPts val="350"/>
              </a:spcBef>
              <a:buClr>
                <a:srgbClr val="93B6D2"/>
              </a:buClr>
              <a:buSzPct val="68181"/>
              <a:buChar char=""/>
              <a:tabLst>
                <a:tab pos="701040" algn="l"/>
              </a:tabLst>
            </a:pPr>
            <a:r>
              <a:rPr sz="2200" spc="-204" dirty="0">
                <a:latin typeface="Arial"/>
                <a:cs typeface="Arial"/>
              </a:rPr>
              <a:t>Basic </a:t>
            </a:r>
            <a:r>
              <a:rPr sz="2200" spc="-25" dirty="0">
                <a:latin typeface="Arial"/>
                <a:cs typeface="Arial"/>
              </a:rPr>
              <a:t>probability </a:t>
            </a:r>
            <a:r>
              <a:rPr sz="2200" spc="-100" dirty="0">
                <a:latin typeface="Arial"/>
                <a:cs typeface="Arial"/>
              </a:rPr>
              <a:t>and</a:t>
            </a:r>
            <a:r>
              <a:rPr sz="2200" spc="-140" dirty="0">
                <a:latin typeface="Arial"/>
                <a:cs typeface="Arial"/>
              </a:rPr>
              <a:t> </a:t>
            </a:r>
            <a:r>
              <a:rPr sz="2200" spc="-145" dirty="0">
                <a:latin typeface="Arial"/>
                <a:cs typeface="Arial"/>
              </a:rPr>
              <a:t>statistics</a:t>
            </a:r>
            <a:endParaRPr sz="2200">
              <a:latin typeface="Arial"/>
              <a:cs typeface="Arial"/>
            </a:endParaRPr>
          </a:p>
          <a:p>
            <a:pPr marL="46990" lvl="1">
              <a:lnSpc>
                <a:spcPct val="100000"/>
              </a:lnSpc>
              <a:buClr>
                <a:srgbClr val="93B6D2"/>
              </a:buClr>
              <a:buFont typeface="Arial"/>
              <a:buChar char=""/>
            </a:pPr>
            <a:endParaRPr sz="3300">
              <a:latin typeface="Times New Roman"/>
              <a:cs typeface="Times New Roman"/>
            </a:endParaRPr>
          </a:p>
          <a:p>
            <a:pPr marL="379730" indent="-320040">
              <a:lnSpc>
                <a:spcPct val="100000"/>
              </a:lnSpc>
              <a:buClr>
                <a:srgbClr val="DD8046"/>
              </a:buClr>
              <a:buSzPct val="60000"/>
              <a:buFont typeface="Wingdings"/>
              <a:buChar char=""/>
              <a:tabLst>
                <a:tab pos="380365" algn="l"/>
                <a:tab pos="381000" algn="l"/>
              </a:tabLst>
            </a:pPr>
            <a:r>
              <a:rPr spc="-150" dirty="0"/>
              <a:t>Big </a:t>
            </a:r>
            <a:r>
              <a:rPr spc="-15" dirty="0"/>
              <a:t>data </a:t>
            </a:r>
            <a:r>
              <a:rPr spc="-130" dirty="0"/>
              <a:t>requires </a:t>
            </a:r>
            <a:r>
              <a:rPr spc="-90" dirty="0"/>
              <a:t>non-trivial </a:t>
            </a:r>
            <a:r>
              <a:rPr spc="-15" dirty="0"/>
              <a:t>data </a:t>
            </a:r>
            <a:r>
              <a:rPr spc="-190" dirty="0"/>
              <a:t>structures </a:t>
            </a:r>
            <a:r>
              <a:rPr spc="-110" dirty="0"/>
              <a:t>and</a:t>
            </a:r>
            <a:r>
              <a:rPr spc="114" dirty="0"/>
              <a:t> </a:t>
            </a:r>
            <a:r>
              <a:rPr spc="-135" dirty="0"/>
              <a:t>algorithms</a:t>
            </a:r>
          </a:p>
          <a:p>
            <a:pPr marL="699770" lvl="1" indent="-274320">
              <a:lnSpc>
                <a:spcPct val="100000"/>
              </a:lnSpc>
              <a:spcBef>
                <a:spcPts val="350"/>
              </a:spcBef>
              <a:buClr>
                <a:srgbClr val="93B6D2"/>
              </a:buClr>
              <a:buSzPct val="68181"/>
              <a:buChar char=""/>
              <a:tabLst>
                <a:tab pos="701040" algn="l"/>
              </a:tabLst>
            </a:pPr>
            <a:r>
              <a:rPr sz="2200" spc="-204" dirty="0">
                <a:latin typeface="Arial"/>
                <a:cs typeface="Arial"/>
              </a:rPr>
              <a:t>Basic </a:t>
            </a:r>
            <a:r>
              <a:rPr sz="2200" spc="-15" dirty="0">
                <a:latin typeface="Arial"/>
                <a:cs typeface="Arial"/>
              </a:rPr>
              <a:t>data </a:t>
            </a:r>
            <a:r>
              <a:rPr sz="2200" spc="-165" dirty="0">
                <a:latin typeface="Arial"/>
                <a:cs typeface="Arial"/>
              </a:rPr>
              <a:t>structures </a:t>
            </a:r>
            <a:r>
              <a:rPr sz="2200" spc="-95" dirty="0">
                <a:latin typeface="Arial"/>
                <a:cs typeface="Arial"/>
              </a:rPr>
              <a:t>and </a:t>
            </a:r>
            <a:r>
              <a:rPr sz="2200" spc="-120" dirty="0">
                <a:latin typeface="Arial"/>
                <a:cs typeface="Arial"/>
              </a:rPr>
              <a:t>algorithms</a:t>
            </a:r>
            <a:r>
              <a:rPr sz="2200" spc="-315" dirty="0">
                <a:latin typeface="Arial"/>
                <a:cs typeface="Arial"/>
              </a:rPr>
              <a:t> </a:t>
            </a:r>
            <a:r>
              <a:rPr sz="2200" spc="-180" dirty="0">
                <a:latin typeface="Arial"/>
                <a:cs typeface="Arial"/>
              </a:rPr>
              <a:t>concepts</a:t>
            </a:r>
            <a:endParaRPr sz="2200">
              <a:latin typeface="Arial"/>
              <a:cs typeface="Arial"/>
            </a:endParaRPr>
          </a:p>
          <a:p>
            <a:pPr marL="46990" lvl="1">
              <a:lnSpc>
                <a:spcPct val="100000"/>
              </a:lnSpc>
              <a:spcBef>
                <a:spcPts val="25"/>
              </a:spcBef>
              <a:buClr>
                <a:srgbClr val="93B6D2"/>
              </a:buClr>
              <a:buFont typeface="Arial"/>
              <a:buChar char=""/>
            </a:pPr>
            <a:endParaRPr sz="2900">
              <a:latin typeface="Times New Roman"/>
              <a:cs typeface="Times New Roman"/>
            </a:endParaRPr>
          </a:p>
          <a:p>
            <a:pPr marL="379730" indent="-320040">
              <a:lnSpc>
                <a:spcPct val="100000"/>
              </a:lnSpc>
              <a:buClr>
                <a:srgbClr val="DD8046"/>
              </a:buClr>
              <a:buSzPct val="60000"/>
              <a:buFont typeface="Wingdings"/>
              <a:buChar char=""/>
              <a:tabLst>
                <a:tab pos="380365" algn="l"/>
                <a:tab pos="381000" algn="l"/>
              </a:tabLst>
            </a:pPr>
            <a:r>
              <a:rPr spc="-125" dirty="0"/>
              <a:t>Practical </a:t>
            </a:r>
            <a:r>
              <a:rPr spc="-260" dirty="0"/>
              <a:t>means</a:t>
            </a:r>
            <a:r>
              <a:rPr spc="110" dirty="0"/>
              <a:t> </a:t>
            </a:r>
            <a:r>
              <a:rPr spc="-130" dirty="0"/>
              <a:t>programming</a:t>
            </a:r>
          </a:p>
          <a:p>
            <a:pPr marL="699770" lvl="1" indent="-274320">
              <a:lnSpc>
                <a:spcPct val="100000"/>
              </a:lnSpc>
              <a:spcBef>
                <a:spcPts val="350"/>
              </a:spcBef>
              <a:buClr>
                <a:srgbClr val="93B6D2"/>
              </a:buClr>
              <a:buSzPct val="68181"/>
              <a:buChar char=""/>
              <a:tabLst>
                <a:tab pos="701040" algn="l"/>
              </a:tabLst>
            </a:pPr>
            <a:r>
              <a:rPr sz="2200" spc="-204" dirty="0">
                <a:latin typeface="Arial"/>
                <a:cs typeface="Arial"/>
              </a:rPr>
              <a:t>Basic </a:t>
            </a:r>
            <a:r>
              <a:rPr sz="2200" spc="-150" dirty="0">
                <a:latin typeface="Arial"/>
                <a:cs typeface="Arial"/>
              </a:rPr>
              <a:t>Programming</a:t>
            </a:r>
            <a:r>
              <a:rPr sz="2200" spc="-185" dirty="0">
                <a:latin typeface="Arial"/>
                <a:cs typeface="Arial"/>
              </a:rPr>
              <a:t> </a:t>
            </a:r>
            <a:r>
              <a:rPr sz="2200" spc="-155" dirty="0">
                <a:latin typeface="Arial"/>
                <a:cs typeface="Arial"/>
              </a:rPr>
              <a:t>skills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328421"/>
            <a:ext cx="685990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Textbooks </a:t>
            </a:r>
            <a:r>
              <a:rPr spc="-90" dirty="0"/>
              <a:t>are </a:t>
            </a:r>
            <a:r>
              <a:rPr spc="-85" dirty="0"/>
              <a:t>available</a:t>
            </a:r>
            <a:r>
              <a:rPr spc="-555" dirty="0"/>
              <a:t> </a:t>
            </a:r>
            <a:r>
              <a:rPr spc="-260" dirty="0"/>
              <a:t>online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1752600"/>
            <a:ext cx="3886200" cy="64008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1530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205"/>
              </a:spcBef>
            </a:pPr>
            <a:r>
              <a:rPr sz="2000" b="1" spc="-140" dirty="0">
                <a:solidFill>
                  <a:srgbClr val="FFFFFF"/>
                </a:solidFill>
                <a:latin typeface="Arial"/>
                <a:cs typeface="Arial"/>
              </a:rPr>
              <a:t>Machine </a:t>
            </a: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Learning </a:t>
            </a:r>
            <a:r>
              <a:rPr sz="2000" b="1" spc="-12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b="1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8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00600" y="1752600"/>
            <a:ext cx="3886200" cy="640080"/>
          </a:xfrm>
          <a:prstGeom prst="rect">
            <a:avLst/>
          </a:prstGeom>
          <a:solidFill>
            <a:srgbClr val="D7B15C"/>
          </a:solidFill>
        </p:spPr>
        <p:txBody>
          <a:bodyPr vert="horz" wrap="square" lIns="0" tIns="15303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205"/>
              </a:spcBef>
            </a:pPr>
            <a:r>
              <a:rPr sz="2000" b="1" spc="-200" dirty="0">
                <a:solidFill>
                  <a:srgbClr val="FFFFFF"/>
                </a:solidFill>
                <a:latin typeface="Arial"/>
                <a:cs typeface="Arial"/>
              </a:rPr>
              <a:t>Big </a:t>
            </a:r>
            <a:r>
              <a:rPr sz="2000" b="1" spc="-10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000" b="1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40" dirty="0">
                <a:solidFill>
                  <a:srgbClr val="FFFFFF"/>
                </a:solidFill>
                <a:latin typeface="Arial"/>
                <a:cs typeface="Arial"/>
              </a:rPr>
              <a:t>Algorithms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63980" y="2438400"/>
            <a:ext cx="2827020" cy="4259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92496" y="2438400"/>
            <a:ext cx="2929128" cy="419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328421"/>
            <a:ext cx="28206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0" dirty="0"/>
              <a:t>Visualiza</a:t>
            </a:r>
            <a:r>
              <a:rPr spc="-145" dirty="0"/>
              <a:t>t</a:t>
            </a:r>
            <a:r>
              <a:rPr spc="-265" dirty="0"/>
              <a:t>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1752600"/>
            <a:ext cx="3886200" cy="64008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1530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205"/>
              </a:spcBef>
            </a:pPr>
            <a:r>
              <a:rPr sz="2000" b="1" spc="-150" dirty="0">
                <a:solidFill>
                  <a:srgbClr val="FFFFFF"/>
                </a:solidFill>
                <a:latin typeface="Arial"/>
                <a:cs typeface="Arial"/>
              </a:rPr>
              <a:t>Introduction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40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00600" y="1752600"/>
            <a:ext cx="3886200" cy="640080"/>
          </a:xfrm>
          <a:prstGeom prst="rect">
            <a:avLst/>
          </a:prstGeom>
          <a:solidFill>
            <a:srgbClr val="D7B15C"/>
          </a:solidFill>
        </p:spPr>
        <p:txBody>
          <a:bodyPr vert="horz" wrap="square" lIns="0" tIns="15303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205"/>
              </a:spcBef>
            </a:pPr>
            <a:r>
              <a:rPr sz="2000" b="1" spc="-120" dirty="0">
                <a:solidFill>
                  <a:srgbClr val="FFFFFF"/>
                </a:solidFill>
                <a:latin typeface="Arial"/>
                <a:cs typeface="Arial"/>
              </a:rPr>
              <a:t>On-going</a:t>
            </a:r>
            <a:r>
              <a:rPr sz="20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40" dirty="0">
                <a:solidFill>
                  <a:srgbClr val="FFFFFF"/>
                </a:solidFill>
                <a:latin typeface="Arial"/>
                <a:cs typeface="Arial"/>
              </a:rPr>
              <a:t>examples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68552" y="2438400"/>
            <a:ext cx="2822448" cy="4268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00600" y="2670048"/>
            <a:ext cx="3881712" cy="30911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328421"/>
            <a:ext cx="37496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0" dirty="0"/>
              <a:t>For </a:t>
            </a:r>
            <a:r>
              <a:rPr spc="-365" dirty="0"/>
              <a:t>curious</a:t>
            </a:r>
            <a:r>
              <a:rPr spc="-645" dirty="0"/>
              <a:t> </a:t>
            </a:r>
            <a:r>
              <a:rPr spc="-405" dirty="0"/>
              <a:t>minds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1752600"/>
            <a:ext cx="3886200" cy="64008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1530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205"/>
              </a:spcBef>
            </a:pPr>
            <a:r>
              <a:rPr sz="2000" b="1" spc="-130" dirty="0">
                <a:solidFill>
                  <a:srgbClr val="FFFFFF"/>
                </a:solidFill>
                <a:latin typeface="Arial"/>
                <a:cs typeface="Arial"/>
              </a:rPr>
              <a:t>More </a:t>
            </a:r>
            <a:r>
              <a:rPr sz="2000" b="1" spc="-16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000" b="1" spc="-140" dirty="0">
                <a:solidFill>
                  <a:srgbClr val="FFFFFF"/>
                </a:solidFill>
                <a:latin typeface="Arial"/>
                <a:cs typeface="Arial"/>
              </a:rPr>
              <a:t>Machine</a:t>
            </a:r>
            <a:r>
              <a:rPr sz="2000" b="1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00600" y="1752600"/>
            <a:ext cx="3886200" cy="640080"/>
          </a:xfrm>
          <a:prstGeom prst="rect">
            <a:avLst/>
          </a:prstGeom>
          <a:solidFill>
            <a:srgbClr val="D7B15C"/>
          </a:solidFill>
        </p:spPr>
        <p:txBody>
          <a:bodyPr vert="horz" wrap="square" lIns="0" tIns="15303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205"/>
              </a:spcBef>
            </a:pPr>
            <a:r>
              <a:rPr sz="2000" b="1" spc="-130" dirty="0">
                <a:solidFill>
                  <a:srgbClr val="FFFFFF"/>
                </a:solidFill>
                <a:latin typeface="Arial"/>
                <a:cs typeface="Arial"/>
              </a:rPr>
              <a:t>More </a:t>
            </a:r>
            <a:r>
              <a:rPr sz="2000" b="1" spc="-16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000" b="1" spc="-28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b="1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Programming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66800" y="2438400"/>
            <a:ext cx="2514600" cy="38023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93435" y="2438400"/>
            <a:ext cx="2912364" cy="38618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328421"/>
            <a:ext cx="56311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75" dirty="0"/>
              <a:t>Becoming </a:t>
            </a:r>
            <a:r>
              <a:rPr spc="-20" dirty="0"/>
              <a:t>a </a:t>
            </a:r>
            <a:r>
              <a:rPr spc="-30" dirty="0"/>
              <a:t>data</a:t>
            </a:r>
            <a:r>
              <a:rPr spc="-550" dirty="0"/>
              <a:t> </a:t>
            </a:r>
            <a:r>
              <a:rPr spc="-320" dirty="0"/>
              <a:t>scientist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1752600"/>
            <a:ext cx="3886200" cy="64008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1530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205"/>
              </a:spcBef>
            </a:pPr>
            <a:r>
              <a:rPr sz="2000" b="1" spc="-10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b="1" spc="-185" dirty="0">
                <a:solidFill>
                  <a:srgbClr val="FFFFFF"/>
                </a:solidFill>
                <a:latin typeface="Arial"/>
                <a:cs typeface="Arial"/>
              </a:rPr>
              <a:t>Scientist</a:t>
            </a:r>
            <a:r>
              <a:rPr sz="2000" b="1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Skills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00600" y="1752600"/>
            <a:ext cx="3886200" cy="640080"/>
          </a:xfrm>
          <a:prstGeom prst="rect">
            <a:avLst/>
          </a:prstGeom>
          <a:solidFill>
            <a:srgbClr val="D7B15C"/>
          </a:solidFill>
        </p:spPr>
        <p:txBody>
          <a:bodyPr vert="horz" wrap="square" lIns="0" tIns="15303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205"/>
              </a:spcBef>
            </a:pPr>
            <a:r>
              <a:rPr sz="2000" b="1" spc="-150" dirty="0">
                <a:solidFill>
                  <a:srgbClr val="FFFFFF"/>
                </a:solidFill>
                <a:latin typeface="Arial"/>
                <a:cs typeface="Arial"/>
              </a:rPr>
              <a:t>Quick</a:t>
            </a:r>
            <a:r>
              <a:rPr sz="20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50" dirty="0">
                <a:solidFill>
                  <a:srgbClr val="FFFFFF"/>
                </a:solidFill>
                <a:latin typeface="Arial"/>
                <a:cs typeface="Arial"/>
              </a:rPr>
              <a:t>Hacks/Examples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79720" y="2438400"/>
            <a:ext cx="3076955" cy="403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26236" y="2438400"/>
            <a:ext cx="3129667" cy="4038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388175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20" dirty="0"/>
              <a:t>Also </a:t>
            </a:r>
            <a:r>
              <a:rPr spc="-270" dirty="0"/>
              <a:t>in</a:t>
            </a:r>
            <a:r>
              <a:rPr spc="-660" dirty="0"/>
              <a:t> </a:t>
            </a:r>
            <a:r>
              <a:rPr spc="-229" dirty="0"/>
              <a:t>Academia</a:t>
            </a:r>
          </a:p>
        </p:txBody>
      </p:sp>
      <p:sp>
        <p:nvSpPr>
          <p:cNvPr id="3" name="object 3"/>
          <p:cNvSpPr/>
          <p:nvPr/>
        </p:nvSpPr>
        <p:spPr>
          <a:xfrm>
            <a:off x="210155" y="1663566"/>
            <a:ext cx="4396652" cy="16675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" y="3505200"/>
            <a:ext cx="3701796" cy="2240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21935" y="1569719"/>
            <a:ext cx="3928871" cy="26807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58923" y="5181599"/>
            <a:ext cx="2577083" cy="16763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99076" y="5029200"/>
            <a:ext cx="3806952" cy="12390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71450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Demand </a:t>
            </a:r>
            <a:r>
              <a:rPr spc="-70" dirty="0"/>
              <a:t>will </a:t>
            </a:r>
            <a:r>
              <a:rPr spc="-229" dirty="0"/>
              <a:t>outpace </a:t>
            </a:r>
            <a:r>
              <a:rPr spc="-265" dirty="0"/>
              <a:t>the</a:t>
            </a:r>
            <a:r>
              <a:rPr spc="-380" dirty="0"/>
              <a:t> </a:t>
            </a:r>
            <a:r>
              <a:rPr spc="-220" dirty="0"/>
              <a:t>supply</a:t>
            </a:r>
          </a:p>
        </p:txBody>
      </p:sp>
      <p:sp>
        <p:nvSpPr>
          <p:cNvPr id="3" name="object 3"/>
          <p:cNvSpPr/>
          <p:nvPr/>
        </p:nvSpPr>
        <p:spPr>
          <a:xfrm>
            <a:off x="598931" y="1828800"/>
            <a:ext cx="8167116" cy="43677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122491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5" dirty="0"/>
              <a:t>Isr</a:t>
            </a:r>
            <a:r>
              <a:rPr spc="-95" dirty="0"/>
              <a:t>ael</a:t>
            </a:r>
          </a:p>
        </p:txBody>
      </p:sp>
      <p:sp>
        <p:nvSpPr>
          <p:cNvPr id="3" name="object 3"/>
          <p:cNvSpPr/>
          <p:nvPr/>
        </p:nvSpPr>
        <p:spPr>
          <a:xfrm>
            <a:off x="2441448" y="2819400"/>
            <a:ext cx="4495800" cy="21960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7800" y="5181600"/>
            <a:ext cx="6262115" cy="14295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0516" y="1524000"/>
            <a:ext cx="6629400" cy="1295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20764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9" dirty="0"/>
              <a:t>Pays</a:t>
            </a:r>
            <a:r>
              <a:rPr spc="-100" dirty="0"/>
              <a:t> </a:t>
            </a:r>
            <a:r>
              <a:rPr spc="-150" dirty="0"/>
              <a:t>well</a:t>
            </a:r>
          </a:p>
        </p:txBody>
      </p:sp>
      <p:sp>
        <p:nvSpPr>
          <p:cNvPr id="3" name="object 3"/>
          <p:cNvSpPr/>
          <p:nvPr/>
        </p:nvSpPr>
        <p:spPr>
          <a:xfrm>
            <a:off x="713231" y="1676398"/>
            <a:ext cx="7952232" cy="51160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0594" y="2756738"/>
            <a:ext cx="51536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15" dirty="0">
                <a:solidFill>
                  <a:srgbClr val="775F54"/>
                </a:solidFill>
                <a:latin typeface="Arial"/>
                <a:cs typeface="Arial"/>
              </a:rPr>
              <a:t>Technology </a:t>
            </a:r>
            <a:r>
              <a:rPr sz="2800" spc="-120" dirty="0">
                <a:solidFill>
                  <a:srgbClr val="775F54"/>
                </a:solidFill>
                <a:latin typeface="Arial"/>
                <a:cs typeface="Arial"/>
              </a:rPr>
              <a:t>and </a:t>
            </a:r>
            <a:r>
              <a:rPr sz="2800" spc="-125" dirty="0">
                <a:solidFill>
                  <a:srgbClr val="775F54"/>
                </a:solidFill>
                <a:latin typeface="Arial"/>
                <a:cs typeface="Arial"/>
              </a:rPr>
              <a:t>raising</a:t>
            </a:r>
            <a:r>
              <a:rPr sz="2800" spc="-250" dirty="0">
                <a:solidFill>
                  <a:srgbClr val="775F54"/>
                </a:solidFill>
                <a:latin typeface="Arial"/>
                <a:cs typeface="Arial"/>
              </a:rPr>
              <a:t> </a:t>
            </a:r>
            <a:r>
              <a:rPr sz="2800" spc="-150" dirty="0">
                <a:solidFill>
                  <a:srgbClr val="775F54"/>
                </a:solidFill>
                <a:latin typeface="Arial"/>
                <a:cs typeface="Arial"/>
              </a:rPr>
              <a:t>expectations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rgbClr val="93B6D2"/>
          </a:solidFill>
        </p:spPr>
        <p:txBody>
          <a:bodyPr vert="horz" wrap="square" lIns="0" tIns="1289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15"/>
              </a:spcBef>
            </a:pPr>
            <a:r>
              <a:rPr sz="4400" spc="-140" dirty="0">
                <a:solidFill>
                  <a:srgbClr val="FFFFFF"/>
                </a:solidFill>
                <a:latin typeface="Arial"/>
                <a:cs typeface="Arial"/>
              </a:rPr>
              <a:t>2. </a:t>
            </a:r>
            <a:r>
              <a:rPr sz="4400" spc="-80" dirty="0">
                <a:solidFill>
                  <a:srgbClr val="FFFFFF"/>
                </a:solidFill>
                <a:latin typeface="Arial"/>
                <a:cs typeface="Arial"/>
              </a:rPr>
              <a:t>What </a:t>
            </a:r>
            <a:r>
              <a:rPr sz="4400" spc="-38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4400" spc="-3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4400" spc="-3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spc="-440" dirty="0">
                <a:solidFill>
                  <a:srgbClr val="FFFFFF"/>
                </a:solidFill>
                <a:latin typeface="Arial"/>
                <a:cs typeface="Arial"/>
              </a:rPr>
              <a:t>science?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B61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Words>1068</Words>
  <Application>Microsoft Office PowerPoint</Application>
  <PresentationFormat>On-screen Show (4:3)</PresentationFormat>
  <Paragraphs>189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Slide 1</vt:lpstr>
      <vt:lpstr>Plan</vt:lpstr>
      <vt:lpstr>Slide 3</vt:lpstr>
      <vt:lpstr>Data Scientists are in high demand</vt:lpstr>
      <vt:lpstr>Also in Academia</vt:lpstr>
      <vt:lpstr>Demand will outpace the supply</vt:lpstr>
      <vt:lpstr>Israel</vt:lpstr>
      <vt:lpstr>Pays well</vt:lpstr>
      <vt:lpstr>Slide 9</vt:lpstr>
      <vt:lpstr>Data Science</vt:lpstr>
      <vt:lpstr>Slide 11</vt:lpstr>
      <vt:lpstr>Declining cost of storage</vt:lpstr>
      <vt:lpstr>Declining cost of computing</vt:lpstr>
      <vt:lpstr>More data can be stored and processed</vt:lpstr>
      <vt:lpstr>Value of Big Data</vt:lpstr>
      <vt:lpstr>Devices vs. People</vt:lpstr>
      <vt:lpstr>Internet of Things</vt:lpstr>
      <vt:lpstr>Next frontier: IoT</vt:lpstr>
      <vt:lpstr>Slide 19</vt:lpstr>
      <vt:lpstr>Cognitive Computing</vt:lpstr>
      <vt:lpstr>Cognitive Computing</vt:lpstr>
      <vt:lpstr>Cognitive Computing in 5 Years</vt:lpstr>
      <vt:lpstr>Cognitive and Data Science</vt:lpstr>
      <vt:lpstr>Slide 24</vt:lpstr>
      <vt:lpstr>Slide 25</vt:lpstr>
      <vt:lpstr>Example I: Marketing</vt:lpstr>
      <vt:lpstr>Example II: Logistics</vt:lpstr>
      <vt:lpstr>Example III: Healthcare</vt:lpstr>
      <vt:lpstr>Example IV: Wearable Health and  Fitness</vt:lpstr>
      <vt:lpstr>Example V: Brain Computer Interface</vt:lpstr>
      <vt:lpstr>Slide 31</vt:lpstr>
      <vt:lpstr>A mashup of disciplines</vt:lpstr>
      <vt:lpstr>Yet Another View</vt:lpstr>
      <vt:lpstr>Common data science deliverables: </vt:lpstr>
      <vt:lpstr>Data Science Process : </vt:lpstr>
      <vt:lpstr>Types of Data Scientists</vt:lpstr>
      <vt:lpstr>Roles and Paycheck</vt:lpstr>
      <vt:lpstr>Slide 38</vt:lpstr>
      <vt:lpstr>Tentative content(subject to change)</vt:lpstr>
      <vt:lpstr>This course is not</vt:lpstr>
      <vt:lpstr>Some case studies we will cover</vt:lpstr>
      <vt:lpstr>The course’s language of choice: R</vt:lpstr>
      <vt:lpstr>What you are expected to know</vt:lpstr>
      <vt:lpstr>Textbooks are available online</vt:lpstr>
      <vt:lpstr>Visualization</vt:lpstr>
      <vt:lpstr>For curious minds</vt:lpstr>
      <vt:lpstr>Becoming a data scientist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Angles</dc:title>
  <dc:creator>JSRWilson</dc:creator>
  <cp:lastModifiedBy>Bhanu</cp:lastModifiedBy>
  <cp:revision>8</cp:revision>
  <dcterms:created xsi:type="dcterms:W3CDTF">2018-03-10T21:37:32Z</dcterms:created>
  <dcterms:modified xsi:type="dcterms:W3CDTF">2018-03-25T04:56:53Z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2015-01-18T00:00:00Z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2018-03-10T00:00:00Z</vt:filetime>
  </property>
</Properties>
</file>